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Source Code Pro"/>
      <p:regular r:id="rId20"/>
      <p:bold r:id="rId21"/>
    </p:embeddedFont>
    <p:embeddedFont>
      <p:font typeface="Lustria"/>
      <p:regular r:id="rId22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CodePro-regular.fntdata"/><Relationship Id="rId11" Type="http://schemas.openxmlformats.org/officeDocument/2006/relationships/slide" Target="slides/slide6.xml"/><Relationship Id="rId22" Type="http://schemas.openxmlformats.org/officeDocument/2006/relationships/font" Target="fonts/Lustria-regular.fntdata"/><Relationship Id="rId10" Type="http://schemas.openxmlformats.org/officeDocument/2006/relationships/slide" Target="slides/slide5.xml"/><Relationship Id="rId21" Type="http://schemas.openxmlformats.org/officeDocument/2006/relationships/font" Target="fonts/SourceCode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100" u="none" cap="none" strike="noStrike"/>
            </a:lvl1pPr>
            <a:lvl2pPr indent="0" marL="0" marR="0" rtl="0" algn="l">
              <a:spcBef>
                <a:spcPts val="0"/>
              </a:spcBef>
              <a:defRPr b="0" baseline="0" i="0" sz="1100" u="none" cap="none" strike="noStrike"/>
            </a:lvl2pPr>
            <a:lvl3pPr indent="0" marL="0" marR="0" rtl="0" algn="l">
              <a:spcBef>
                <a:spcPts val="0"/>
              </a:spcBef>
              <a:defRPr b="0" baseline="0" i="0" sz="1100" u="none" cap="none" strike="noStrike"/>
            </a:lvl3pPr>
            <a:lvl4pPr indent="0" marL="0" marR="0" rtl="0" algn="l">
              <a:spcBef>
                <a:spcPts val="0"/>
              </a:spcBef>
              <a:defRPr b="0" baseline="0" i="0" sz="1100" u="none" cap="none" strike="noStrike"/>
            </a:lvl4pPr>
            <a:lvl5pPr indent="0" marL="0" marR="0" rtl="0" algn="l">
              <a:spcBef>
                <a:spcPts val="0"/>
              </a:spcBef>
              <a:defRPr b="0" baseline="0" i="0" sz="1100" u="none" cap="none" strike="noStrike"/>
            </a:lvl5pPr>
            <a:lvl6pPr indent="0" marL="0" marR="0" rtl="0" algn="l">
              <a:spcBef>
                <a:spcPts val="0"/>
              </a:spcBef>
              <a:defRPr b="0" baseline="0" i="0" sz="1100" u="none" cap="none" strike="noStrike"/>
            </a:lvl6pPr>
            <a:lvl7pPr indent="0" marL="0" marR="0" rtl="0" algn="l">
              <a:spcBef>
                <a:spcPts val="0"/>
              </a:spcBef>
              <a:defRPr b="0" baseline="0" i="0" sz="1100" u="none" cap="none" strike="noStrike"/>
            </a:lvl7pPr>
            <a:lvl8pPr indent="0" marL="0" marR="0" rtl="0" algn="l">
              <a:spcBef>
                <a:spcPts val="0"/>
              </a:spcBef>
              <a:defRPr b="0" baseline="0" i="0" sz="1100" u="none" cap="none" strike="noStrike"/>
            </a:lvl8pPr>
            <a:lvl9pPr indent="0" marL="0" marR="0" rtl="0" algn="l">
              <a:spcBef>
                <a:spcPts val="0"/>
              </a:spcBef>
              <a:defRPr b="0" baseline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100" u="none" cap="none" strike="noStrike"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0" marR="0" rtl="0" algn="l">
              <a:spcBef>
                <a:spcPts val="0"/>
              </a:spcBef>
              <a:defRPr b="0" baseline="0" i="0" sz="1800" u="none" cap="none" strike="noStrike"/>
            </a:lvl2pPr>
            <a:lvl3pPr indent="0" marL="0" marR="0" rtl="0" algn="l">
              <a:spcBef>
                <a:spcPts val="0"/>
              </a:spcBef>
              <a:defRPr b="0" baseline="0" i="0" sz="1800" u="none" cap="none" strike="noStrike"/>
            </a:lvl3pPr>
            <a:lvl4pPr indent="0" marL="0" marR="0" rtl="0" algn="l">
              <a:spcBef>
                <a:spcPts val="0"/>
              </a:spcBef>
              <a:defRPr b="0" baseline="0" i="0" sz="1800" u="none" cap="none" strike="noStrike"/>
            </a:lvl4pPr>
            <a:lvl5pPr indent="0" marL="0" marR="0" rtl="0" algn="l">
              <a:spcBef>
                <a:spcPts val="0"/>
              </a:spcBef>
              <a:defRPr b="0" baseline="0" i="0" sz="1800" u="none" cap="none" strike="noStrike"/>
            </a:lvl5pPr>
            <a:lvl6pPr indent="0" marL="0" marR="0" rtl="0" algn="l">
              <a:spcBef>
                <a:spcPts val="0"/>
              </a:spcBef>
              <a:defRPr b="0" baseline="0" i="0" sz="1800" u="none" cap="none" strike="noStrike"/>
            </a:lvl6pPr>
            <a:lvl7pPr indent="0" marL="0" marR="0" rtl="0" algn="l">
              <a:spcBef>
                <a:spcPts val="0"/>
              </a:spcBef>
              <a:defRPr b="0" baseline="0" i="0" sz="1800" u="none" cap="none" strike="noStrike"/>
            </a:lvl7pPr>
            <a:lvl8pPr indent="0" marL="0" marR="0" rtl="0" algn="l">
              <a:spcBef>
                <a:spcPts val="0"/>
              </a:spcBef>
              <a:defRPr b="0" baseline="0" i="0" sz="1800" u="none" cap="none" strike="noStrike"/>
            </a:lvl8pPr>
            <a:lvl9pPr indent="0" marL="0" marR="0" rtl="0" algn="l">
              <a:spcBef>
                <a:spcPts val="0"/>
              </a:spcBef>
              <a:defRPr b="0" baseline="0" i="0" sz="1800" u="none" cap="none" strike="noStrike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3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8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4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baseline="0" i="0" sz="20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309017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698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25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25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25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25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25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25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698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25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25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25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25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25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25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marL="342900" rtl="0" algn="l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indent="69850" marL="742950" rtl="0" algn="l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indent="76200" marL="1143000" rtl="0" algn="l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indent="25400" marL="1600200" rtl="0" algn="l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indent="25400" marL="2057400" rtl="0" algn="l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indent="25400" marL="25146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indent="25400" marL="29718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indent="25400" marL="34290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indent="25400" marL="3886200" rtl="0" algn="l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2000">
                <a:solidFill>
                  <a:srgbClr val="888888"/>
                </a:solidFill>
              </a:defRPr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800">
                <a:solidFill>
                  <a:srgbClr val="888888"/>
                </a:solidFill>
              </a:defRPr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600">
                <a:solidFill>
                  <a:srgbClr val="888888"/>
                </a:solidFill>
              </a:defRPr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Lustria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Lustria"/>
              <a:buNone/>
              <a:defRPr b="1" sz="2400"/>
            </a:lvl1pPr>
            <a:lvl2pPr indent="0" marL="457200" rtl="0">
              <a:spcBef>
                <a:spcPts val="0"/>
              </a:spcBef>
              <a:buFont typeface="Lustria"/>
              <a:buNone/>
              <a:defRPr b="1" sz="2000"/>
            </a:lvl2pPr>
            <a:lvl3pPr indent="0" marL="914400" rtl="0">
              <a:spcBef>
                <a:spcPts val="0"/>
              </a:spcBef>
              <a:buFont typeface="Lustria"/>
              <a:buNone/>
              <a:defRPr b="1" sz="1800"/>
            </a:lvl3pPr>
            <a:lvl4pPr indent="0" marL="1371600" rtl="0">
              <a:spcBef>
                <a:spcPts val="0"/>
              </a:spcBef>
              <a:buFont typeface="Lustria"/>
              <a:buNone/>
              <a:defRPr b="1" sz="1600"/>
            </a:lvl4pPr>
            <a:lvl5pPr indent="0" marL="1828800" rtl="0">
              <a:spcBef>
                <a:spcPts val="0"/>
              </a:spcBef>
              <a:buFont typeface="Lustria"/>
              <a:buNone/>
              <a:defRPr b="1" sz="1600"/>
            </a:lvl5pPr>
            <a:lvl6pPr indent="0" marL="2286000" rtl="0">
              <a:spcBef>
                <a:spcPts val="0"/>
              </a:spcBef>
              <a:buFont typeface="Lustria"/>
              <a:buNone/>
              <a:defRPr b="1" sz="1600"/>
            </a:lvl6pPr>
            <a:lvl7pPr indent="0" marL="2743200" rtl="0">
              <a:spcBef>
                <a:spcPts val="0"/>
              </a:spcBef>
              <a:buFont typeface="Lustria"/>
              <a:buNone/>
              <a:defRPr b="1" sz="1600"/>
            </a:lvl7pPr>
            <a:lvl8pPr indent="0" marL="3200400" rtl="0">
              <a:spcBef>
                <a:spcPts val="0"/>
              </a:spcBef>
              <a:buFont typeface="Lustria"/>
              <a:buNone/>
              <a:defRPr b="1" sz="1600"/>
            </a:lvl8pPr>
            <a:lvl9pPr indent="0" marL="3657600" rtl="0">
              <a:spcBef>
                <a:spcPts val="0"/>
              </a:spcBef>
              <a:buFont typeface="Lustria"/>
              <a:buNone/>
              <a:defRPr b="1" sz="16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Lustria"/>
              <a:buNone/>
              <a:defRPr b="1" sz="2400"/>
            </a:lvl1pPr>
            <a:lvl2pPr indent="0" marL="457200" rtl="0">
              <a:spcBef>
                <a:spcPts val="0"/>
              </a:spcBef>
              <a:buFont typeface="Lustria"/>
              <a:buNone/>
              <a:defRPr b="1" sz="2000"/>
            </a:lvl2pPr>
            <a:lvl3pPr indent="0" marL="914400" rtl="0">
              <a:spcBef>
                <a:spcPts val="0"/>
              </a:spcBef>
              <a:buFont typeface="Lustria"/>
              <a:buNone/>
              <a:defRPr b="1" sz="1800"/>
            </a:lvl3pPr>
            <a:lvl4pPr indent="0" marL="1371600" rtl="0">
              <a:spcBef>
                <a:spcPts val="0"/>
              </a:spcBef>
              <a:buFont typeface="Lustria"/>
              <a:buNone/>
              <a:defRPr b="1" sz="1600"/>
            </a:lvl4pPr>
            <a:lvl5pPr indent="0" marL="1828800" rtl="0">
              <a:spcBef>
                <a:spcPts val="0"/>
              </a:spcBef>
              <a:buFont typeface="Lustria"/>
              <a:buNone/>
              <a:defRPr b="1" sz="1600"/>
            </a:lvl5pPr>
            <a:lvl6pPr indent="0" marL="2286000" rtl="0">
              <a:spcBef>
                <a:spcPts val="0"/>
              </a:spcBef>
              <a:buFont typeface="Lustria"/>
              <a:buNone/>
              <a:defRPr b="1" sz="1600"/>
            </a:lvl6pPr>
            <a:lvl7pPr indent="0" marL="2743200" rtl="0">
              <a:spcBef>
                <a:spcPts val="0"/>
              </a:spcBef>
              <a:buFont typeface="Lustria"/>
              <a:buNone/>
              <a:defRPr b="1" sz="1600"/>
            </a:lvl7pPr>
            <a:lvl8pPr indent="0" marL="3200400" rtl="0">
              <a:spcBef>
                <a:spcPts val="0"/>
              </a:spcBef>
              <a:buFont typeface="Lustria"/>
              <a:buNone/>
              <a:defRPr b="1" sz="1600"/>
            </a:lvl8pPr>
            <a:lvl9pPr indent="0" marL="3657600" rtl="0">
              <a:spcBef>
                <a:spcPts val="0"/>
              </a:spcBef>
              <a:buFont typeface="Lustria"/>
              <a:buNone/>
              <a:defRPr b="1" sz="1600"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Clr>
                <a:schemeClr val="dk1"/>
              </a:buClr>
              <a:buFont typeface="Lustria"/>
              <a:buNone/>
              <a:defRPr sz="44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Lustria"/>
              <a:buNone/>
              <a:defRPr sz="1400"/>
            </a:lvl1pPr>
            <a:lvl2pPr indent="0" marL="457200" rtl="0">
              <a:spcBef>
                <a:spcPts val="0"/>
              </a:spcBef>
              <a:buFont typeface="Lustria"/>
              <a:buNone/>
              <a:defRPr sz="1200"/>
            </a:lvl2pPr>
            <a:lvl3pPr indent="0" marL="914400" rtl="0">
              <a:spcBef>
                <a:spcPts val="0"/>
              </a:spcBef>
              <a:buFont typeface="Lustria"/>
              <a:buNone/>
              <a:defRPr sz="1000"/>
            </a:lvl3pPr>
            <a:lvl4pPr indent="0" marL="1371600" rtl="0">
              <a:spcBef>
                <a:spcPts val="0"/>
              </a:spcBef>
              <a:buFont typeface="Lustria"/>
              <a:buNone/>
              <a:defRPr sz="900"/>
            </a:lvl4pPr>
            <a:lvl5pPr indent="0" marL="1828800" rtl="0">
              <a:spcBef>
                <a:spcPts val="0"/>
              </a:spcBef>
              <a:buFont typeface="Lustria"/>
              <a:buNone/>
              <a:defRPr sz="900"/>
            </a:lvl5pPr>
            <a:lvl6pPr indent="0" marL="2286000" rtl="0">
              <a:spcBef>
                <a:spcPts val="0"/>
              </a:spcBef>
              <a:buFont typeface="Lustria"/>
              <a:buNone/>
              <a:defRPr sz="900"/>
            </a:lvl6pPr>
            <a:lvl7pPr indent="0" marL="2743200" rtl="0">
              <a:spcBef>
                <a:spcPts val="0"/>
              </a:spcBef>
              <a:buFont typeface="Lustria"/>
              <a:buNone/>
              <a:defRPr sz="900"/>
            </a:lvl7pPr>
            <a:lvl8pPr indent="0" marL="3200400" rtl="0">
              <a:spcBef>
                <a:spcPts val="0"/>
              </a:spcBef>
              <a:buFont typeface="Lustria"/>
              <a:buNone/>
              <a:defRPr sz="900"/>
            </a:lvl8pPr>
            <a:lvl9pPr indent="0" marL="3657600" rtl="0">
              <a:spcBef>
                <a:spcPts val="0"/>
              </a:spcBef>
              <a:buFont typeface="Lustria"/>
              <a:buNone/>
              <a:defRPr sz="900"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3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Lustria"/>
              <a:buNone/>
              <a:defRPr sz="1400"/>
            </a:lvl1pPr>
            <a:lvl2pPr indent="0" marL="457200" rtl="0">
              <a:spcBef>
                <a:spcPts val="0"/>
              </a:spcBef>
              <a:buFont typeface="Lustria"/>
              <a:buNone/>
              <a:defRPr sz="1200"/>
            </a:lvl2pPr>
            <a:lvl3pPr indent="0" marL="914400" rtl="0">
              <a:spcBef>
                <a:spcPts val="0"/>
              </a:spcBef>
              <a:buFont typeface="Lustria"/>
              <a:buNone/>
              <a:defRPr sz="1000"/>
            </a:lvl3pPr>
            <a:lvl4pPr indent="0" marL="1371600" rtl="0">
              <a:spcBef>
                <a:spcPts val="0"/>
              </a:spcBef>
              <a:buFont typeface="Lustria"/>
              <a:buNone/>
              <a:defRPr sz="900"/>
            </a:lvl4pPr>
            <a:lvl5pPr indent="0" marL="1828800" rtl="0">
              <a:spcBef>
                <a:spcPts val="0"/>
              </a:spcBef>
              <a:buFont typeface="Lustria"/>
              <a:buNone/>
              <a:defRPr sz="900"/>
            </a:lvl5pPr>
            <a:lvl6pPr indent="0" marL="2286000" rtl="0">
              <a:spcBef>
                <a:spcPts val="0"/>
              </a:spcBef>
              <a:buFont typeface="Lustria"/>
              <a:buNone/>
              <a:defRPr sz="900"/>
            </a:lvl6pPr>
            <a:lvl7pPr indent="0" marL="2743200" rtl="0">
              <a:spcBef>
                <a:spcPts val="0"/>
              </a:spcBef>
              <a:buFont typeface="Lustria"/>
              <a:buNone/>
              <a:defRPr sz="900"/>
            </a:lvl7pPr>
            <a:lvl8pPr indent="0" marL="3200400" rtl="0">
              <a:spcBef>
                <a:spcPts val="0"/>
              </a:spcBef>
              <a:buFont typeface="Lustria"/>
              <a:buNone/>
              <a:defRPr sz="900"/>
            </a:lvl8pPr>
            <a:lvl9pPr indent="0" marL="3657600" rtl="0">
              <a:spcBef>
                <a:spcPts val="0"/>
              </a:spcBef>
              <a:buFont typeface="Lustria"/>
              <a:buNone/>
              <a:defRPr sz="900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0" marR="0" rtl="0" algn="l">
              <a:spcBef>
                <a:spcPts val="0"/>
              </a:spcBef>
              <a:defRPr b="0" baseline="0" i="0" sz="1800" u="none" cap="none" strike="noStrike"/>
            </a:lvl2pPr>
            <a:lvl3pPr indent="0" marL="0" marR="0" rtl="0" algn="l">
              <a:spcBef>
                <a:spcPts val="0"/>
              </a:spcBef>
              <a:defRPr b="0" baseline="0" i="0" sz="1800" u="none" cap="none" strike="noStrike"/>
            </a:lvl3pPr>
            <a:lvl4pPr indent="0" marL="0" marR="0" rtl="0" algn="l">
              <a:spcBef>
                <a:spcPts val="0"/>
              </a:spcBef>
              <a:defRPr b="0" baseline="0" i="0" sz="1800" u="none" cap="none" strike="noStrike"/>
            </a:lvl4pPr>
            <a:lvl5pPr indent="0" marL="0" marR="0" rtl="0" algn="l">
              <a:spcBef>
                <a:spcPts val="0"/>
              </a:spcBef>
              <a:defRPr b="0" baseline="0" i="0" sz="1800" u="none" cap="none" strike="noStrike"/>
            </a:lvl5pPr>
            <a:lvl6pPr indent="0" marL="0" marR="0" rtl="0" algn="l">
              <a:spcBef>
                <a:spcPts val="0"/>
              </a:spcBef>
              <a:defRPr b="0" baseline="0" i="0" sz="1800" u="none" cap="none" strike="noStrike"/>
            </a:lvl6pPr>
            <a:lvl7pPr indent="0" marL="0" marR="0" rtl="0" algn="l">
              <a:spcBef>
                <a:spcPts val="0"/>
              </a:spcBef>
              <a:defRPr b="0" baseline="0" i="0" sz="1800" u="none" cap="none" strike="noStrike"/>
            </a:lvl7pPr>
            <a:lvl8pPr indent="0" marL="0" marR="0" rtl="0" algn="l">
              <a:spcBef>
                <a:spcPts val="0"/>
              </a:spcBef>
              <a:defRPr b="0" baseline="0" i="0" sz="1800" u="none" cap="none" strike="noStrike"/>
            </a:lvl8pPr>
            <a:lvl9pPr indent="0" marL="0" marR="0" rtl="0" algn="l">
              <a:spcBef>
                <a:spcPts val="0"/>
              </a:spcBef>
              <a:defRPr b="0" baseline="0" i="0" sz="1800" u="none" cap="none" strike="noStrike"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32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698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2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254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254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254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254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254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254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20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Lustria"/>
              <a:buNone/>
              <a:defRPr b="0" baseline="0" i="0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Lustria"/>
              <a:buNone/>
              <a:defRPr b="0" baseline="0" i="0" sz="18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Lustria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Prolog</a:t>
            </a:r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rgbClr val="888888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11-19-2015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 #2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6. Which of the following lists represent valid difference lists? For valid difference lists, what list do they represent?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  <a:rtl val="0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[1,2|T]\T -- 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[1,2,3]\[] -- 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[1,2,3]\[1,2] -- 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[1,2,3|T]\[3|T] -- 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[1,2,3]\[1,2,3] --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 #2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6. Which of the following lists represent valid difference lists? For valid difference lists, what list do they represent?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  <a:rtl val="0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[1,2|T]\T -- valid, represented [1,2]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[1,2,3]\[] -- valid, represents [1,2,3]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[1,2,3]\[1,2] -- not valid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[1,2,3|T]\[3|T] -- valid, represents [1,2]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[1,2,3]\[1,2,3] -- valid, represents []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 #2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7. Write the list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[squid,clam]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 a difference list (in the most general possible way). Also draw a box-and-arrow diagram of the first part of the difference list.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 #2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7. Write the list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[squid,clam]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as a difference list (in the most general possible way). Also draw a box-and-arrow diagram of the first part of the difference list.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[squid,clam|T]\T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 ____________			 ____________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| 		| 		| 		| 		| 		|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|  	o 	|   ----	|-----&gt;	|  	o 	|    T 	|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|_	|__ |_____ | 		|_	|__ |_____	|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   	|  			   			|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   	| 			   			|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   squid 		   		   clam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Questions?</a:t>
            </a:r>
          </a:p>
        </p:txBody>
      </p:sp>
      <p:pic>
        <p:nvPicPr>
          <p:cNvPr id="159" name="Shape 15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-18187" r="-18186" t="0"/>
          <a:stretch/>
        </p:blipFill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1552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What are all the answers that Prolog returns for the following goals?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?- member_cut(X,[c,b,r]), mymember(X,[r,b]).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?- mymember(X,[r,b]), member_cut(X,[c,b,r]).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?- member_cut(X,[c,b,r]), member_cut(X, [b,c]).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57200" y="1552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What are all the answers that Prolog returns for the following goals?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?- member_cut(X,[c,b,r]), mymember(X,[r,b]).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false.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?- mymember(X,[r,b]), member_cut(X,[c,b,r]).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X = r 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X = b 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false.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?- member_cut(X,[c,b,r]), member_cut(X, [b,c]).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Source Code Pro"/>
                <a:ea typeface="Source Code Pro"/>
                <a:cs typeface="Source Code Pro"/>
                <a:sym typeface="Source Code Pro"/>
                <a:rtl val="0"/>
              </a:rPr>
              <a:t>X = c 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 #2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4. What are all the answers that Prolog returns for the following goals?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not(mymember(1,[1,2,3])).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not(mymember(5,[1,2,3])).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not(mymember(X,[1,2,3])).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mymember(X,[1,2,3]), not(mymember(X,[1,2,4])).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not(mymember(X,[1,2,4])), mymember(X,[1,2,3]).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 #2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4. What are all the answers that Prolog returns for the following goals?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not(mymember(1,[1,2,3])).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false.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not(mymember(5,[1,2,3])).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true.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not(mymember(X,[1,2,3])).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false.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mymember(X,[1,2,3]), not(mymember(X,[1,2,4])).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X = 3 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false.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?- not(mymember(X,[1,2,4])), mymember(X,[1,2,3]).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false.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 #2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5. Consider the standard version of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append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: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append([],Ys,Ys).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append([X|Xs],Ys,[X|Zs]) :- append(Xs,Ys,Zs).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you know that the first argument is ground (that </a:t>
            </a:r>
            <a:r>
              <a:rPr lang="en-US" sz="1800">
                <a:latin typeface="Arial"/>
                <a:ea typeface="Arial"/>
                <a:cs typeface="Arial"/>
                <a:sym typeface="Arial"/>
                <a:rtl val="0"/>
              </a:rPr>
              <a:t>is, fully instantiated, containing no variables), there is a more efficient version that you can write by including a cut.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  <a:rtl val="0"/>
              </a:rPr>
              <a:t>(a) Define such a version.</a:t>
            </a:r>
          </a:p>
          <a:p>
            <a:pPr indent="457200" lvl="0" marL="457200" rtl="0"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  <a:rtl val="0"/>
              </a:rPr>
              <a:t>(b) Give an example of a query that has exactly the same behavior for both the standard version and the version with a cut.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Mini-exercise #2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Consider the standard version of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append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append([],Ys,Ys).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append([X|Xs],Ys,[X|Zs]) :- append(Xs,Ys,Zs).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know that the first argument is ground (that 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is, fully instantiated, containing no variables), there is a more efficient version that you can write by including a cut.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(a) Define such a version.</a:t>
            </a:r>
          </a:p>
          <a:p>
            <a:pPr indent="457200" lvl="0" marL="457200" rtl="0"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Verdana"/>
                <a:ea typeface="Verdana"/>
                <a:cs typeface="Verdana"/>
                <a:sym typeface="Verdana"/>
              </a:rPr>
              <a:t>append([],Ys,Ys) :- !.</a:t>
            </a:r>
          </a:p>
          <a:p>
            <a:pPr indent="457200" lvl="0" marL="457200" rtl="0">
              <a:spcBef>
                <a:spcPts val="48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Verdana"/>
                <a:ea typeface="Verdana"/>
                <a:cs typeface="Verdana"/>
                <a:sym typeface="Verdana"/>
              </a:rPr>
              <a:t>append([X|Xs],Ys,[X|Zs]) :- append(Xs,Ys,Zs).</a:t>
            </a:r>
          </a:p>
          <a:p>
            <a:pPr indent="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(b) Give an example of a query that has exactly the same behavior for both the standard version and the version with a cut.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800">
                <a:latin typeface="Verdana"/>
                <a:ea typeface="Verdana"/>
                <a:cs typeface="Verdana"/>
                <a:sym typeface="Verdana"/>
              </a:rPr>
              <a:t>append([1,2],[3,4,5],X).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  <a:rtl val="0"/>
              </a:rPr>
              <a:t>Mini-exercise #2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5. Consider the standard version of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append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: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append([],Ys,Ys).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  <a:rtl val="0"/>
              </a:rPr>
              <a:t>append([X|Xs],Ys,[X|Zs]) :- append(Xs,Ys,Zs).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If you know that the first argu</a:t>
            </a:r>
            <a:r>
              <a:rPr lang="en-US" sz="1800">
                <a:latin typeface="Arial"/>
                <a:ea typeface="Arial"/>
                <a:cs typeface="Arial"/>
                <a:sym typeface="Arial"/>
                <a:rtl val="0"/>
              </a:rPr>
              <a:t>ment is ground (that is, fully instantiated, containing no variables), there is a more efficient version that you can write by including a cut.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(c) Give an example of a query that behaves differently for the standard version and the version with a cut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(d) What restrictions do we need on the inputs for the two versions to behave exactly the same? (Is it that the first argument is ground?)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Lustria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rPr>
              <a:t>Mini-exercise #2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Consider the standard version of 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append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append([],Ys,Ys).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append([X|Xs],Ys,[X|Zs]) :- append(Xs,Ys,Zs).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know that the first argu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ment is ground (that is, fully instantiated, containing no variables), there is a more efficient version that you can write by including a cut.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(c) Give an example of a query that behaves differently for the standard version and the version with a cut</a:t>
            </a:r>
          </a:p>
          <a:p>
            <a:pPr indent="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append(A,B,[1,2,3]).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(d) What restrictions do we need on the inputs for the two versions to behave exactly the same? (Is it that the first argument is ground?)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No, it’s a little more general: just that the first argument not be a variable.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