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934200" cy="92202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927775" y="0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1pPr>
            <a:lvl2pPr indent="0" marL="4572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2pPr>
            <a:lvl3pPr indent="0" marL="9144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3pPr>
            <a:lvl4pPr indent="0" marL="13716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4pPr>
            <a:lvl5pPr indent="0" marL="1828800" marR="0" rtl="0" algn="l">
              <a:spcBef>
                <a:spcPts val="360"/>
              </a:spcBef>
              <a:spcAft>
                <a:spcPts val="0"/>
              </a:spcAft>
              <a:defRPr b="0" baseline="0" i="0" sz="1800" u="none" cap="none" strike="noStrike"/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/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/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/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2" type="sldNum"/>
          </p:nvPr>
        </p:nvSpPr>
        <p:spPr>
          <a:xfrm>
            <a:off x="3927775" y="8757589"/>
            <a:ext cx="3004820" cy="461009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rIns="92300" tIns="461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rIns="92300" tIns="461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74" name="Shape 74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93420" y="4379594"/>
            <a:ext cx="5547299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93420" y="4379594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baseline="0" i="0" sz="1800" u="none" cap="none" strike="noStrike"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62050" y="692150"/>
            <a:ext cx="4610100" cy="345757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69850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12700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127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127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127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127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127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127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 rot="5400000">
            <a:off x="2324099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98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27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7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7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27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27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27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27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 rot="5400000">
            <a:off x="4591049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 rot="5400000">
            <a:off x="628648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98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27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7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7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27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27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27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27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6985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12700" marL="1143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2700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2700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2700" marL="2514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2700" marL="2971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2700" marL="3429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2700" marL="3886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1600200"/>
            <a:ext cx="3809998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48200" y="1600200"/>
            <a:ext cx="3809998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4" type="body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spcBef>
                <a:spcPts val="0"/>
              </a:spcBef>
              <a:spcAft>
                <a:spcPts val="0"/>
              </a:spcAft>
              <a:defRPr/>
            </a:lvl1pPr>
            <a:lvl2pPr rtl="0" algn="l">
              <a:spcBef>
                <a:spcPts val="0"/>
              </a:spcBef>
              <a:spcAft>
                <a:spcPts val="0"/>
              </a:spcAft>
              <a:defRPr/>
            </a:lvl2pPr>
            <a:lvl3pPr rtl="0" algn="l">
              <a:spcBef>
                <a:spcPts val="0"/>
              </a:spcBef>
              <a:spcAft>
                <a:spcPts val="0"/>
              </a:spcAft>
              <a:defRPr/>
            </a:lvl3pPr>
            <a:lvl4pPr rtl="0" algn="l">
              <a:spcBef>
                <a:spcPts val="0"/>
              </a:spcBef>
              <a:spcAft>
                <a:spcPts val="0"/>
              </a:spcAft>
              <a:defRPr/>
            </a:lvl4pPr>
            <a:lvl5pPr rtl="0" algn="l">
              <a:spcBef>
                <a:spcPts val="0"/>
              </a:spcBef>
              <a:spcAft>
                <a:spcPts val="0"/>
              </a:spcAft>
              <a:defRPr/>
            </a:lvl5pPr>
            <a:lvl6pPr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Arial"/>
              <a:buNone/>
              <a:defRPr/>
            </a:lvl1pPr>
            <a:lvl2pPr indent="0" marL="457200" rtl="0">
              <a:spcBef>
                <a:spcPts val="0"/>
              </a:spcBef>
              <a:buFont typeface="Arial"/>
              <a:buNone/>
              <a:defRPr/>
            </a:lvl2pPr>
            <a:lvl3pPr indent="0" marL="914400" rtl="0">
              <a:spcBef>
                <a:spcPts val="0"/>
              </a:spcBef>
              <a:buFont typeface="Arial"/>
              <a:buNone/>
              <a:defRPr/>
            </a:lvl3pPr>
            <a:lvl4pPr indent="0" marL="1371600" rtl="0">
              <a:spcBef>
                <a:spcPts val="0"/>
              </a:spcBef>
              <a:buFont typeface="Arial"/>
              <a:buNone/>
              <a:defRPr/>
            </a:lvl4pPr>
            <a:lvl5pPr indent="0" marL="1828800" rtl="0">
              <a:spcBef>
                <a:spcPts val="0"/>
              </a:spcBef>
              <a:buFont typeface="Arial"/>
              <a:buNone/>
              <a:defRPr/>
            </a:lvl5pPr>
            <a:lvl6pPr indent="0" marL="2286000" rtl="0">
              <a:spcBef>
                <a:spcPts val="0"/>
              </a:spcBef>
              <a:buFont typeface="Arial"/>
              <a:buNone/>
              <a:defRPr/>
            </a:lvl6pPr>
            <a:lvl7pPr indent="0" marL="2743200" rtl="0">
              <a:spcBef>
                <a:spcPts val="0"/>
              </a:spcBef>
              <a:buFont typeface="Arial"/>
              <a:buNone/>
              <a:defRPr/>
            </a:lvl7pPr>
            <a:lvl8pPr indent="0" marL="3200400" rtl="0">
              <a:spcBef>
                <a:spcPts val="0"/>
              </a:spcBef>
              <a:buFont typeface="Arial"/>
              <a:buNone/>
              <a:defRPr/>
            </a:lvl8pPr>
            <a:lvl9pPr indent="0" marL="3657600" rtl="0">
              <a:spcBef>
                <a:spcPts val="0"/>
              </a:spcBef>
              <a:buFont typeface="Arial"/>
              <a:buNone/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2pPr>
            <a:lvl3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3pPr>
            <a:lvl4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4pPr>
            <a:lvl5pPr indent="0" marL="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5pPr>
            <a:lvl6pPr indent="0" marL="4572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6pPr>
            <a:lvl7pPr indent="0" marL="9144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7pPr>
            <a:lvl8pPr indent="0" marL="13716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8pPr>
            <a:lvl9pPr indent="0" marL="1828800" marR="0" rtl="0" algn="l">
              <a:spcBef>
                <a:spcPts val="0"/>
              </a:spcBef>
              <a:spcAft>
                <a:spcPts val="0"/>
              </a:spcAft>
              <a:defRPr b="0" baseline="0" i="0" sz="1800" u="none" cap="none" strike="noStrike"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2700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-69850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-12700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-127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-127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-127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-12700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-127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-12700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228600" y="990600"/>
            <a:ext cx="8686800" cy="26669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CSE 341 : Programming Languages</a:t>
            </a:r>
            <a:b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1" baseline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  <a:br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Section </a:t>
            </a:r>
            <a:r>
              <a:rPr i="1" lang="en-US" sz="3200">
                <a:solidFill>
                  <a:schemeClr val="dk1"/>
                </a:solidFill>
                <a:rtl val="0"/>
              </a:rPr>
              <a:t>2</a:t>
            </a: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br>
              <a:rPr b="0" baseline="0" i="1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lang="en-US" sz="3200">
                <a:solidFill>
                  <a:schemeClr val="dk1"/>
                </a:solidFill>
                <a:rtl val="0"/>
              </a:rPr>
              <a:t>More Racket!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1295400" y="4876800"/>
            <a:ext cx="6629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b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</a:b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Autumn 2015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53200" y="4648200"/>
            <a:ext cx="1752600" cy="167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66800" y="4800600"/>
            <a:ext cx="1524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Reminder: TAs and Office Hours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1080700" y="1447800"/>
            <a:ext cx="7487699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	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James Barnes (jbarnes7 at cs)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Section AA: Thurs 12:30pm-1:20pm MGH 284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Office Hours: Mon 12:30-1:20, CSE 002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	Dylan Swiggett (swiggd at cs)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Section AB: Thurs 1:30pm-2:20pm EEB 031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Office Hours: Tues 12:30-1:20, CSE 002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	Justin Adsuara (justbads at cs)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Section AC: Thurs 2:30pm-3:20pm SAV 130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Office Hours: Thurs 3:30-4:20, CSE 002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	Ben Tebbs (bentebbs at cs)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Office hours by appointment</a:t>
            </a:r>
          </a:p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71" name="Shape 71"/>
          <p:cNvSpPr txBox="1"/>
          <p:nvPr/>
        </p:nvSpPr>
        <p:spPr>
          <a:xfrm>
            <a:off x="2612571" y="5128380"/>
            <a:ext cx="184666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Homework 1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1080700" y="1447800"/>
            <a:ext cx="7487699" cy="23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Due yesterday! Try not to use two late days!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We’ll discuss solutions next week.</a:t>
            </a: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79" name="Shape 79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Lambdas and Scope</a:t>
            </a:r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6" name="Shape 86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7" name="Shape 87"/>
          <p:cNvPicPr preferRelativeResize="0"/>
          <p:nvPr/>
        </p:nvPicPr>
        <p:blipFill rotWithShape="1">
          <a:blip r:embed="rId3">
            <a:alphaModFix/>
          </a:blip>
          <a:srcRect b="7624" l="25445" r="47905" t="54853"/>
          <a:stretch/>
        </p:blipFill>
        <p:spPr>
          <a:xfrm>
            <a:off x="1524000" y="1464675"/>
            <a:ext cx="6180285" cy="489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Structs and Side Effects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080700" y="1295400"/>
            <a:ext cx="74876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(struct point (x y) #:mutable #:transparent)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(do-things-with-points p1 p2)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(set-point-x! p1 0)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(set-point-y! p2 0)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(point (+ (point-x p1) (point-x p2))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(+ (point-y p1) (point-y p2))))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p1 (point 2 3))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p2 (point 4 5))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(define p3 (do-things-with-points p1 p2))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(print p1)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(print p2)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(print p3)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;; what was printed?</a:t>
            </a:r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5" name="Shape 95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Simulating Objects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1080700" y="1447800"/>
            <a:ext cx="74876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200">
                <a:solidFill>
                  <a:schemeClr val="dk1"/>
                </a:solidFill>
              </a:rPr>
              <a:t>Define a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make-cell</a:t>
            </a:r>
            <a:r>
              <a:rPr lang="en-US" sz="2200">
                <a:solidFill>
                  <a:schemeClr val="dk1"/>
                </a:solidFill>
              </a:rPr>
              <a:t> function that returns a simulated instance of a cell with a single field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n-US" sz="2200">
                <a:solidFill>
                  <a:schemeClr val="dk1"/>
                </a:solidFill>
              </a:rPr>
              <a:t>, which should be hidden (using lexical scoping). The cell should provide “methods” for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get-value</a:t>
            </a:r>
            <a:r>
              <a:rPr lang="en-US" sz="2200">
                <a:solidFill>
                  <a:schemeClr val="dk1"/>
                </a:solidFill>
              </a:rPr>
              <a:t> and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set-value!</a:t>
            </a:r>
            <a:r>
              <a:rPr lang="en-US" sz="2200">
                <a:solidFill>
                  <a:schemeClr val="dk1"/>
                </a:solidFill>
              </a:rPr>
              <a:t>. The value should start out as null.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-US" sz="2200">
                <a:solidFill>
                  <a:schemeClr val="dk1"/>
                </a:solidFill>
              </a:rPr>
              <a:t>Similarly but with more bells and whistles… define a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make-point</a:t>
            </a:r>
            <a:r>
              <a:rPr lang="en-US" sz="2200">
                <a:solidFill>
                  <a:schemeClr val="dk1"/>
                </a:solidFill>
              </a:rPr>
              <a:t> function that returns a simulated instance of point with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200">
                <a:solidFill>
                  <a:schemeClr val="dk1"/>
                </a:solidFill>
              </a:rPr>
              <a:t> and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-US" sz="2200">
                <a:solidFill>
                  <a:schemeClr val="dk1"/>
                </a:solidFill>
              </a:rPr>
              <a:t> fields, which should be hidden (using lexical scoping). The point should provide “methods” for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get-x</a:t>
            </a:r>
            <a:r>
              <a:rPr lang="en-US" sz="2200">
                <a:solidFill>
                  <a:schemeClr val="dk1"/>
                </a:solidFill>
              </a:rPr>
              <a:t>,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get-y</a:t>
            </a:r>
            <a:r>
              <a:rPr lang="en-US" sz="2200">
                <a:solidFill>
                  <a:schemeClr val="dk1"/>
                </a:solidFill>
              </a:rPr>
              <a:t>,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set-x!</a:t>
            </a:r>
            <a:r>
              <a:rPr lang="en-US" sz="2200">
                <a:solidFill>
                  <a:schemeClr val="dk1"/>
                </a:solidFill>
              </a:rPr>
              <a:t>,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set-y!</a:t>
            </a:r>
            <a:r>
              <a:rPr lang="en-US" sz="2200">
                <a:solidFill>
                  <a:schemeClr val="dk1"/>
                </a:solidFill>
              </a:rPr>
              <a:t> and </a:t>
            </a:r>
            <a:r>
              <a:rPr lang="en-US" sz="2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print-point</a:t>
            </a:r>
            <a:r>
              <a:rPr lang="en-US" sz="2200">
                <a:solidFill>
                  <a:schemeClr val="dk1"/>
                </a:solidFill>
              </a:rPr>
              <a:t>. The fields should start out as 0.</a:t>
            </a:r>
          </a:p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03" name="Shape 103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Polynomials Project (demo)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1080700" y="1447800"/>
            <a:ext cx="74876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poly-multiply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2400">
                <a:solidFill>
                  <a:schemeClr val="dk1"/>
                </a:solidFill>
              </a:rPr>
              <a:t>poly-&gt;code</a:t>
            </a:r>
          </a:p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Plus a few macro problems, just for fun!</a:t>
            </a:r>
          </a:p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11" name="Shape 111"/>
          <p:cNvSpPr txBox="1"/>
          <p:nvPr/>
        </p:nvSpPr>
        <p:spPr>
          <a:xfrm>
            <a:off x="2612571" y="5128380"/>
            <a:ext cx="184799" cy="46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baseline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2" type="sldNum"/>
          </p:nvPr>
        </p:nvSpPr>
        <p:spPr>
          <a:xfrm>
            <a:off x="65532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baseline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  <p:sp>
        <p:nvSpPr>
          <p:cNvPr id="117" name="Shape 117"/>
          <p:cNvSpPr txBox="1"/>
          <p:nvPr>
            <p:ph type="title"/>
          </p:nvPr>
        </p:nvSpPr>
        <p:spPr>
          <a:xfrm>
            <a:off x="1872900" y="5626950"/>
            <a:ext cx="5398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i="1" lang="en-US" sz="3200">
                <a:solidFill>
                  <a:schemeClr val="dk1"/>
                </a:solidFill>
              </a:rPr>
              <a:t>Any questions or problems?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3500" y="396850"/>
            <a:ext cx="6477000" cy="48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