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934200" cy="92202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marL="91440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marL="137160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marL="182880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927775" y="0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marL="91440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marL="137160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marL="182880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36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360"/>
              </a:spcBef>
              <a:spcAft>
                <a:spcPts val="0"/>
              </a:spcAft>
              <a:defRPr/>
            </a:lvl2pPr>
            <a:lvl3pPr indent="0" marL="914400" marR="0" rtl="0" algn="l">
              <a:spcBef>
                <a:spcPts val="360"/>
              </a:spcBef>
              <a:spcAft>
                <a:spcPts val="0"/>
              </a:spcAft>
              <a:defRPr/>
            </a:lvl3pPr>
            <a:lvl4pPr indent="0" marL="1371600" marR="0" rtl="0" algn="l">
              <a:spcBef>
                <a:spcPts val="360"/>
              </a:spcBef>
              <a:spcAft>
                <a:spcPts val="0"/>
              </a:spcAft>
              <a:defRPr/>
            </a:lvl4pPr>
            <a:lvl5pPr indent="0" marL="1828800" marR="0" rtl="0" algn="l">
              <a:spcBef>
                <a:spcPts val="360"/>
              </a:spcBef>
              <a:spcAft>
                <a:spcPts val="0"/>
              </a:spcAft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757589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marL="91440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marL="137160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marL="182880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927775" y="8757589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rIns="92300" tIns="461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idx="12" type="sldNum"/>
          </p:nvPr>
        </p:nvSpPr>
        <p:spPr>
          <a:xfrm>
            <a:off x="3927775" y="8757589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rIns="92300" tIns="461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65" name="Shape 65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rIns="92300" tIns="461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rIns="92300" tIns="461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3927775" y="8757589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rIns="92300" tIns="461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93420" y="4379594"/>
            <a:ext cx="5547299" cy="41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rIns="92300" tIns="461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3927775" y="8757589"/>
            <a:ext cx="3004800" cy="461099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rIns="92300" tIns="461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93420" y="4379594"/>
            <a:ext cx="5547299" cy="41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rIns="92300" tIns="461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Shape 102"/>
          <p:cNvSpPr txBox="1"/>
          <p:nvPr>
            <p:ph idx="12" type="sldNum"/>
          </p:nvPr>
        </p:nvSpPr>
        <p:spPr>
          <a:xfrm>
            <a:off x="3927775" y="8757589"/>
            <a:ext cx="3004800" cy="461099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rIns="92300" tIns="461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93420" y="4379594"/>
            <a:ext cx="5547299" cy="41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rIns="92300" tIns="461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 txBox="1"/>
          <p:nvPr>
            <p:ph idx="12" type="sldNum"/>
          </p:nvPr>
        </p:nvSpPr>
        <p:spPr>
          <a:xfrm>
            <a:off x="3927775" y="8757589"/>
            <a:ext cx="3004800" cy="461099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rIns="92300" tIns="461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93420" y="4379594"/>
            <a:ext cx="5547299" cy="41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rIns="92300" tIns="461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3927775" y="8757589"/>
            <a:ext cx="3004800" cy="461099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rIns="92300" tIns="461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" name="Shape 128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-158750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101600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01600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01600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01600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01600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01600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01600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 rot="5400000">
            <a:off x="2324099" y="-38100"/>
            <a:ext cx="4495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1590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58750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101600" marL="1143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016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016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01600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01600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01600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01600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 rot="5400000">
            <a:off x="4591049" y="2228850"/>
            <a:ext cx="57912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 rot="5400000">
            <a:off x="628649" y="361950"/>
            <a:ext cx="579120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1590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58750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101600" marL="1143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016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016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01600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01600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01600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01600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1590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58750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101600" marL="1143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016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016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01600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01600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01600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01600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685800" y="1600200"/>
            <a:ext cx="38099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648200" y="1600200"/>
            <a:ext cx="38099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1590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58750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101600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01600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01600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01600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01600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01600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01600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5.png"/><Relationship Id="rId4" Type="http://schemas.openxmlformats.org/officeDocument/2006/relationships/image" Target="../media/image0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3.png"/><Relationship Id="rId4" Type="http://schemas.openxmlformats.org/officeDocument/2006/relationships/image" Target="../media/image06.png"/><Relationship Id="rId5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228600" y="990600"/>
            <a:ext cx="8686800" cy="2666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CSE 341 : Programming Languages</a:t>
            </a:r>
            <a:br>
              <a:rPr b="1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i="1" lang="en-US" sz="3200">
                <a:solidFill>
                  <a:schemeClr val="dk1"/>
                </a:solidFill>
              </a:rPr>
              <a:t>Section</a:t>
            </a:r>
            <a: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</a:t>
            </a:r>
            <a:b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Hello </a:t>
            </a:r>
            <a:r>
              <a:rPr lang="en-US" sz="3200">
                <a:solidFill>
                  <a:schemeClr val="dk1"/>
                </a:solidFill>
              </a:rPr>
              <a:t>Racket</a:t>
            </a:r>
            <a:r>
              <a:rPr b="0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1295400" y="4876800"/>
            <a:ext cx="66294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br>
              <a:rPr lang="en-US" sz="3200">
                <a:solidFill>
                  <a:schemeClr val="dk1"/>
                </a:solidFill>
              </a:rPr>
            </a:br>
            <a:r>
              <a:rPr lang="en-US" sz="3200">
                <a:solidFill>
                  <a:schemeClr val="dk1"/>
                </a:solidFill>
              </a:rPr>
              <a:t>Autumn</a:t>
            </a:r>
            <a:r>
              <a:rPr b="0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2015</a:t>
            </a:r>
          </a:p>
        </p:txBody>
      </p:sp>
      <p:pic>
        <p:nvPicPr>
          <p:cNvPr id="61" name="Shape 6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53200" y="4648200"/>
            <a:ext cx="1752600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66800" y="4800600"/>
            <a:ext cx="1524000" cy="15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Hello! </a:t>
            </a:r>
            <a:r>
              <a:rPr i="1" lang="en-US" sz="3200">
                <a:solidFill>
                  <a:schemeClr val="dk1"/>
                </a:solidFill>
              </a:rPr>
              <a:t>Your TAs are</a:t>
            </a:r>
            <a: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1080700" y="1447800"/>
            <a:ext cx="7487699" cy="23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r>
              <a:rPr lang="en-US" sz="3200">
                <a:solidFill>
                  <a:schemeClr val="dk1"/>
                </a:solidFill>
              </a:rPr>
              <a:t>	</a:t>
            </a:r>
            <a:r>
              <a:rPr lang="en-US" sz="2000">
                <a:solidFill>
                  <a:schemeClr val="dk1"/>
                </a:solidFill>
              </a:rPr>
              <a:t>James Barnes (jbarnes7 at cs)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Section AA: Thurs 12:30pm-1:20pm MGH 284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Office Hours: Mon 12:30-1:20, CSE 002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	Dylan Swiggett (swiggd at cs)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Section AB: Thurs 1:30pm-2:20pm EEB 031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Office Hours: Tues 12:30-1:20, CSE 002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	Justin Adsuara (justbads at cs)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Section AC: Thurs 2:30pm-3:20pm SAV 130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Office Hours: Thurs 3:30-4:20, CSE 002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	Ben Tebbs (bentebbs at cs)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Office hours by appointment</a:t>
            </a:r>
          </a:p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1" name="Shape 71"/>
          <p:cNvSpPr txBox="1"/>
          <p:nvPr/>
        </p:nvSpPr>
        <p:spPr>
          <a:xfrm>
            <a:off x="2612571" y="5128380"/>
            <a:ext cx="184666" cy="461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i="1" lang="en-US" sz="3200">
                <a:solidFill>
                  <a:schemeClr val="dk1"/>
                </a:solidFill>
              </a:rPr>
              <a:t>Racket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1447800"/>
            <a:ext cx="7772400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</a:rPr>
              <a:t>Setup guide on the course web, options: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>
                <a:solidFill>
                  <a:schemeClr val="dk1"/>
                </a:solidFill>
              </a:rPr>
              <a:t>@ Home: download DrRacket (6.2.1)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i="1" lang="en-US" sz="2000">
                <a:solidFill>
                  <a:schemeClr val="dk1"/>
                </a:solidFill>
              </a:rPr>
              <a:t>Labs have the software now (Linux &amp; Windows)</a:t>
            </a:r>
          </a:p>
          <a:p>
            <a:pPr indent="0" marL="0" marR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i="1" sz="20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i="1" sz="2000">
              <a:solidFill>
                <a:schemeClr val="dk1"/>
              </a:solidFill>
            </a:endParaRPr>
          </a:p>
          <a:p>
            <a:pPr indent="-279400" lvl="0" marL="3429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</a:rPr>
              <a:t>Important features:</a:t>
            </a:r>
          </a:p>
          <a:p>
            <a:pPr lvl="1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>
                <a:solidFill>
                  <a:schemeClr val="dk1"/>
                </a:solidFill>
              </a:rPr>
              <a:t>Run</a:t>
            </a:r>
          </a:p>
          <a:p>
            <a:pPr lvl="1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>
                <a:solidFill>
                  <a:schemeClr val="dk1"/>
                </a:solidFill>
              </a:rPr>
              <a:t>Debug</a:t>
            </a:r>
          </a:p>
          <a:p>
            <a:pPr lvl="1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>
                <a:solidFill>
                  <a:schemeClr val="dk1"/>
                </a:solidFill>
              </a:rPr>
              <a:t>Check Syntax</a:t>
            </a:r>
          </a:p>
          <a:p>
            <a:pPr indent="0" marL="0" marR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457200" lvl="0" marL="2743200" marR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</a:rPr>
              <a:t>Questions?</a:t>
            </a:r>
          </a:p>
          <a:p>
            <a:pPr indent="-279400" lvl="0" marL="3429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-279400" lvl="0" marL="3429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-279400" lvl="0" marL="3429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0" lvl="1" marL="584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2250" lvl="1" marL="74295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i="1" lang="en-US" sz="3200">
                <a:solidFill>
                  <a:schemeClr val="dk1"/>
                </a:solidFill>
              </a:rPr>
              <a:t>Exercises (from class)</a:t>
            </a:r>
          </a:p>
        </p:txBody>
      </p:sp>
      <p:sp>
        <p:nvSpPr>
          <p:cNvPr id="85" name="Shape 85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5375" y="1355350"/>
            <a:ext cx="3819525" cy="1590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95375" y="3079150"/>
            <a:ext cx="7362825" cy="100965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5292225"/>
            <a:ext cx="7772400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457200" lvl="0" marL="2743200" marR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</a:rPr>
              <a:t>Questions?</a:t>
            </a:r>
          </a:p>
          <a:p>
            <a:pPr indent="-279400" lvl="0" marL="3429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-279400" lvl="0" marL="3429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-279400" lvl="0" marL="3429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0" lvl="1" marL="584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2250" lvl="1" marL="74295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9" name="Shape 8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95375" y="4221925"/>
            <a:ext cx="4638675" cy="183832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/>
          <p:nvPr>
            <p:ph idx="2" type="body"/>
          </p:nvPr>
        </p:nvSpPr>
        <p:spPr>
          <a:xfrm>
            <a:off x="685800" y="5503050"/>
            <a:ext cx="7772400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457200" lvl="0" marL="2743200" marR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</a:rPr>
              <a:t>Questions?</a:t>
            </a:r>
          </a:p>
          <a:p>
            <a:pPr indent="-279400" lvl="0" marL="3429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-279400" lvl="0" marL="3429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-279400" lvl="0" marL="3429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0" lvl="1" marL="584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2250" lvl="1" marL="74295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685800" y="364175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i="1" lang="en-US" sz="3200">
                <a:solidFill>
                  <a:schemeClr val="dk1"/>
                </a:solidFill>
              </a:rPr>
              <a:t>Exercises</a:t>
            </a:r>
          </a:p>
        </p:txBody>
      </p:sp>
      <p:sp>
        <p:nvSpPr>
          <p:cNvPr id="97" name="Shape 97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1066800"/>
            <a:ext cx="7772400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-279400" lvl="0" marL="3429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1" sz="2000">
              <a:solidFill>
                <a:schemeClr val="dk1"/>
              </a:solidFill>
            </a:endParaRPr>
          </a:p>
          <a:p>
            <a:pPr indent="-381000" lvl="0" marL="457200" rtl="0">
              <a:lnSpc>
                <a:spcPct val="200000"/>
              </a:lnSpc>
              <a:spcBef>
                <a:spcPts val="200"/>
              </a:spcBef>
              <a:buSzPct val="100000"/>
              <a:buAutoNum type="arabicPeriod"/>
            </a:pPr>
            <a:r>
              <a:rPr lang="en-US" sz="2400">
                <a:solidFill>
                  <a:schemeClr val="dk1"/>
                </a:solidFill>
              </a:rPr>
              <a:t>(/ 1 0.0)</a:t>
            </a:r>
          </a:p>
          <a:p>
            <a:pPr indent="-381000" lvl="0" marL="457200" rtl="0">
              <a:lnSpc>
                <a:spcPct val="200000"/>
              </a:lnSpc>
              <a:spcBef>
                <a:spcPts val="200"/>
              </a:spcBef>
              <a:buSzPct val="100000"/>
              <a:buAutoNum type="arabicPeriod"/>
            </a:pPr>
            <a:r>
              <a:rPr lang="en-US" sz="2400">
                <a:solidFill>
                  <a:schemeClr val="dk1"/>
                </a:solidFill>
              </a:rPr>
              <a:t>(+ 3 (abs (- 1/2 1))</a:t>
            </a:r>
          </a:p>
          <a:p>
            <a:pPr indent="-381000" lvl="0" marL="4572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-US" sz="2400">
                <a:solidFill>
                  <a:schemeClr val="dk1"/>
                </a:solidFill>
              </a:rPr>
              <a:t>(let* ([x 0.5])</a:t>
            </a:r>
          </a:p>
          <a:p>
            <a:pPr indent="0" marL="457200" marR="0" rtl="0" algn="l"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	(let ([y 1]</a:t>
            </a:r>
          </a:p>
          <a:p>
            <a:pPr indent="0" marL="457200" marR="0" rtl="0" algn="l"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		  [z x])</a:t>
            </a:r>
          </a:p>
          <a:p>
            <a:pPr indent="0" marL="457200" marR="0" rtl="0" algn="l"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		(let ([z y]</a:t>
            </a:r>
          </a:p>
          <a:p>
            <a:pPr indent="0" marL="457200" marR="0" rtl="0" algn="l"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			  [y z])</a:t>
            </a:r>
          </a:p>
          <a:p>
            <a:pPr indent="457200" lvl="0" marL="1371600" marR="0" rtl="0" algn="l"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(+ x y z)))) </a:t>
            </a:r>
          </a:p>
          <a:p>
            <a:pPr indent="-279400" lvl="0" marL="3429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0" lvl="1" marL="584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2250" lvl="1" marL="74295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i="1" lang="en-US" sz="3200">
                <a:solidFill>
                  <a:schemeClr val="dk1"/>
                </a:solidFill>
              </a:rPr>
              <a:t>Exercises </a:t>
            </a:r>
          </a:p>
        </p:txBody>
      </p:sp>
      <p:sp>
        <p:nvSpPr>
          <p:cNvPr id="105" name="Shape 105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67287" y="11811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</a:rPr>
              <a:t>List reminders</a:t>
            </a:r>
          </a:p>
          <a:p>
            <a:pPr lvl="1" marL="9144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</a:pPr>
            <a:r>
              <a:rPr lang="en-US" sz="1600">
                <a:solidFill>
                  <a:schemeClr val="dk1"/>
                </a:solidFill>
              </a:rPr>
              <a:t>length -- length of a list</a:t>
            </a:r>
          </a:p>
          <a:p>
            <a:pPr lvl="1" marL="9144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</a:pPr>
            <a:r>
              <a:rPr lang="en-US" sz="1600">
                <a:solidFill>
                  <a:schemeClr val="dk1"/>
                </a:solidFill>
              </a:rPr>
              <a:t>equal? -- test if two lists are equal (recursively)</a:t>
            </a:r>
          </a:p>
          <a:p>
            <a:pPr lvl="1" marL="9144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</a:pPr>
            <a:r>
              <a:rPr lang="en-US" sz="1600">
                <a:solidFill>
                  <a:schemeClr val="dk1"/>
                </a:solidFill>
              </a:rPr>
              <a:t>car -- first element of a list</a:t>
            </a:r>
          </a:p>
          <a:p>
            <a:pPr lvl="1" marL="9144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</a:pPr>
            <a:r>
              <a:rPr lang="en-US" sz="1600">
                <a:solidFill>
                  <a:schemeClr val="dk1"/>
                </a:solidFill>
              </a:rPr>
              <a:t>cdr -- rest of a list</a:t>
            </a:r>
          </a:p>
          <a:p>
            <a:pPr lvl="1" marL="9144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</a:pPr>
            <a:r>
              <a:rPr lang="en-US" sz="1600">
                <a:solidFill>
                  <a:schemeClr val="dk1"/>
                </a:solidFill>
              </a:rPr>
              <a:t>cons -- make a new </a:t>
            </a:r>
            <a:r>
              <a:rPr i="1" lang="en-US" sz="1600">
                <a:solidFill>
                  <a:schemeClr val="dk1"/>
                </a:solidFill>
              </a:rPr>
              <a:t>list cell</a:t>
            </a:r>
            <a:r>
              <a:rPr lang="en-US" sz="1600">
                <a:solidFill>
                  <a:schemeClr val="dk1"/>
                </a:solidFill>
              </a:rPr>
              <a:t> (a.k.a. </a:t>
            </a:r>
            <a:r>
              <a:rPr i="1" lang="en-US" sz="1600">
                <a:solidFill>
                  <a:schemeClr val="dk1"/>
                </a:solidFill>
              </a:rPr>
              <a:t>cons cell</a:t>
            </a:r>
            <a:r>
              <a:rPr lang="en-US" sz="1600">
                <a:solidFill>
                  <a:schemeClr val="dk1"/>
                </a:solidFill>
              </a:rPr>
              <a:t>)</a:t>
            </a:r>
          </a:p>
          <a:p>
            <a:pPr lvl="1" marL="9144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</a:pPr>
            <a:r>
              <a:rPr lang="en-US" sz="1600">
                <a:solidFill>
                  <a:schemeClr val="dk1"/>
                </a:solidFill>
              </a:rPr>
              <a:t>list -- make a list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</a:rPr>
              <a:t>	</a:t>
            </a:r>
          </a:p>
          <a:p>
            <a:pPr indent="0" lvl="0" marL="9144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7300" y="3286325"/>
            <a:ext cx="7458075" cy="2514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Shape 108"/>
          <p:cNvSpPr txBox="1"/>
          <p:nvPr/>
        </p:nvSpPr>
        <p:spPr>
          <a:xfrm>
            <a:off x="5952700" y="9424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Examples: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/>
              <a:t>(equal? (x) (x))      =&gt; error! x is unknown function</a:t>
            </a:r>
            <a:br>
              <a:rPr lang="en-US"/>
            </a:br>
            <a:r>
              <a:rPr lang="en-US"/>
              <a:t>(equal? '(x) '(x))    =&gt; #t</a:t>
            </a:r>
            <a:br>
              <a:rPr lang="en-US"/>
            </a:br>
            <a:r>
              <a:rPr lang="en-US"/>
              <a:t>(cons 'x '(y z))      =&gt; '(x y z)</a:t>
            </a:r>
            <a:br>
              <a:rPr lang="en-US"/>
            </a:br>
            <a:r>
              <a:rPr lang="en-US"/>
              <a:t>(cons 'x '() )         =&gt; '(x)</a:t>
            </a:r>
            <a:br>
              <a:rPr lang="en-US"/>
            </a:br>
            <a:r>
              <a:rPr lang="en-US"/>
              <a:t>(car '(1 2 3))        =&gt; 1</a:t>
            </a:r>
            <a:br>
              <a:rPr lang="en-US"/>
            </a:br>
            <a:r>
              <a:rPr lang="en-US"/>
              <a:t>(cdr (cons 1 '(2 3))) =&gt; '(2 3)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i="1" lang="en-US" sz="3200">
                <a:solidFill>
                  <a:schemeClr val="dk1"/>
                </a:solidFill>
              </a:rPr>
              <a:t>Exercises</a:t>
            </a:r>
          </a:p>
        </p:txBody>
      </p:sp>
      <p:sp>
        <p:nvSpPr>
          <p:cNvPr id="115" name="Shape 115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1008250" y="112535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</a:rPr>
              <a:t>Function reminders</a:t>
            </a:r>
          </a:p>
          <a:p>
            <a:pPr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2000">
                <a:solidFill>
                  <a:schemeClr val="dk1"/>
                </a:solidFill>
              </a:rPr>
              <a:t>Anonymous</a:t>
            </a:r>
          </a:p>
          <a:p>
            <a:pPr lvl="2" marR="0" rtl="0" algn="l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000">
                <a:solidFill>
                  <a:schemeClr val="dk1"/>
                </a:solidFill>
              </a:rPr>
              <a:t>(lambda (x1 x2)</a:t>
            </a:r>
            <a:br>
              <a:rPr lang="en-US" sz="2000">
                <a:solidFill>
                  <a:schemeClr val="dk1"/>
                </a:solidFill>
              </a:rPr>
            </a:br>
            <a:r>
              <a:rPr lang="en-US" sz="2000">
                <a:solidFill>
                  <a:schemeClr val="dk1"/>
                </a:solidFill>
              </a:rPr>
              <a:t>        (* (- x1 x2) (- x1 x2)))</a:t>
            </a:r>
          </a:p>
          <a:p>
            <a:pPr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2000">
                <a:solidFill>
                  <a:schemeClr val="dk1"/>
                </a:solidFill>
              </a:rPr>
              <a:t>Named</a:t>
            </a:r>
          </a:p>
          <a:p>
            <a:pPr lvl="2" marR="0" rtl="0" algn="l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000">
                <a:solidFill>
                  <a:schemeClr val="dk1"/>
                </a:solidFill>
              </a:rPr>
              <a:t>(define square-diff  </a:t>
            </a:r>
            <a:br>
              <a:rPr lang="en-US" sz="2000">
                <a:solidFill>
                  <a:schemeClr val="dk1"/>
                </a:solidFill>
              </a:rPr>
            </a:br>
            <a:r>
              <a:rPr lang="en-US" sz="2000">
                <a:solidFill>
                  <a:schemeClr val="dk1"/>
                </a:solidFill>
              </a:rPr>
              <a:t>        (lambda (x1 x2)</a:t>
            </a:r>
            <a:br>
              <a:rPr lang="en-US" sz="2000">
                <a:solidFill>
                  <a:schemeClr val="dk1"/>
                </a:solidFill>
              </a:rPr>
            </a:br>
            <a:r>
              <a:rPr lang="en-US" sz="2000">
                <a:solidFill>
                  <a:schemeClr val="dk1"/>
                </a:solidFill>
              </a:rPr>
              <a:t>                (* (- x1 x2) (- x1 x2))))	OR</a:t>
            </a:r>
          </a:p>
          <a:p>
            <a:pPr lvl="2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000">
                <a:solidFill>
                  <a:schemeClr val="dk1"/>
                </a:solidFill>
              </a:rPr>
              <a:t>(define (square-diff x1 x2)</a:t>
            </a:r>
            <a:br>
              <a:rPr lang="en-US" sz="2000">
                <a:solidFill>
                  <a:schemeClr val="dk1"/>
                </a:solidFill>
              </a:rPr>
            </a:br>
            <a:r>
              <a:rPr lang="en-US" sz="2000">
                <a:solidFill>
                  <a:schemeClr val="dk1"/>
                </a:solidFill>
              </a:rPr>
              <a:t>                (* (- x1 x2) (- x1 x2)))) 	[syntactic sugar]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</a:rPr>
              <a:t>	</a:t>
            </a:r>
          </a:p>
          <a:p>
            <a:pPr indent="0" lvl="0" marL="9144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</p:txBody>
      </p:sp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800" y="4511900"/>
            <a:ext cx="4876800" cy="61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pic>
        <p:nvPicPr>
          <p:cNvPr id="124" name="Shape 1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900" y="115050"/>
            <a:ext cx="9004199" cy="5511899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Shape 125"/>
          <p:cNvSpPr txBox="1"/>
          <p:nvPr>
            <p:ph type="title"/>
          </p:nvPr>
        </p:nvSpPr>
        <p:spPr>
          <a:xfrm>
            <a:off x="2459175" y="56269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i="1" lang="en-US" sz="3200">
                <a:solidFill>
                  <a:schemeClr val="dk1"/>
                </a:solidFill>
              </a:rPr>
              <a:t>Homework questions? 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