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79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220200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379" y="1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86803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379" y="6586803"/>
            <a:ext cx="3995820" cy="346251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2646" y="0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020" y="3293745"/>
            <a:ext cx="7376160" cy="312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86287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2646" y="6586287"/>
            <a:ext cx="3995420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tags" Target="../tags/tag18.xml"/><Relationship Id="rId3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8686800" cy="2667000"/>
          </a:xfrm>
        </p:spPr>
        <p:txBody>
          <a:bodyPr/>
          <a:lstStyle/>
          <a:p>
            <a:pPr algn="ctr"/>
            <a:r>
              <a:rPr lang="en-US" b="1" i="0" dirty="0" smtClean="0"/>
              <a:t>CSE 341 : Programming Languages</a:t>
            </a:r>
            <a:br>
              <a:rPr lang="en-US" b="1" i="0" dirty="0" smtClean="0"/>
            </a:br>
            <a:r>
              <a:rPr lang="en-US" b="1" i="0" dirty="0"/>
              <a:t> 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dirty="0" smtClean="0"/>
              <a:t>Lecture 5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0" dirty="0" smtClean="0"/>
              <a:t>More </a:t>
            </a:r>
            <a:r>
              <a:rPr lang="en-US" sz="3200" i="0" dirty="0" err="1" smtClean="0"/>
              <a:t>Datatypes</a:t>
            </a:r>
            <a:r>
              <a:rPr lang="en-US" sz="3200" i="0" dirty="0"/>
              <a:t> </a:t>
            </a:r>
            <a:r>
              <a:rPr lang="en-US" sz="3200" i="0" dirty="0" smtClean="0"/>
              <a:t>and Pattern Matching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724400"/>
            <a:ext cx="3200400" cy="1219200"/>
          </a:xfrm>
        </p:spPr>
        <p:txBody>
          <a:bodyPr/>
          <a:lstStyle/>
          <a:p>
            <a:r>
              <a:rPr lang="en-US" sz="3200" dirty="0" smtClean="0"/>
              <a:t>Zach </a:t>
            </a:r>
            <a:r>
              <a:rPr lang="en-US" sz="3200" dirty="0" err="1" smtClean="0"/>
              <a:t>Tatlock</a:t>
            </a:r>
            <a:endParaRPr lang="en-US" sz="3200" dirty="0" smtClean="0"/>
          </a:p>
          <a:p>
            <a:r>
              <a:rPr lang="en-US" sz="3200" dirty="0" smtClean="0"/>
              <a:t>Spring 2014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36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886200"/>
          </a:xfrm>
        </p:spPr>
        <p:txBody>
          <a:bodyPr/>
          <a:lstStyle/>
          <a:p>
            <a:r>
              <a:rPr lang="en-US" dirty="0" smtClean="0"/>
              <a:t>As usual, can use a case expressions anywhere an expression goes</a:t>
            </a:r>
          </a:p>
          <a:p>
            <a:pPr lvl="1"/>
            <a:r>
              <a:rPr lang="en-US" dirty="0" smtClean="0"/>
              <a:t>Does not need to be whole function body, but often is</a:t>
            </a:r>
          </a:p>
          <a:p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to a value, call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pi </a:t>
            </a:r>
            <a:r>
              <a:rPr lang="en-US" dirty="0" smtClean="0"/>
              <a:t>is the first </a:t>
            </a:r>
            <a:r>
              <a:rPr lang="en-US" i="1" dirty="0" smtClean="0"/>
              <a:t>pattern</a:t>
            </a:r>
            <a:r>
              <a:rPr lang="en-US" dirty="0" smtClean="0"/>
              <a:t> to </a:t>
            </a:r>
            <a:r>
              <a:rPr lang="en-US" i="1" dirty="0" smtClean="0"/>
              <a:t>match</a:t>
            </a: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then result is evaluation of </a:t>
            </a:r>
            <a:r>
              <a:rPr lang="en-US" b="1" dirty="0" err="1" smtClean="0">
                <a:latin typeface="Courier New" pitchFamily="49" charset="0"/>
              </a:rPr>
              <a:t>ei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in environment “extended by the match”</a:t>
            </a:r>
          </a:p>
          <a:p>
            <a:endParaRPr lang="en-US" dirty="0" smtClean="0"/>
          </a:p>
          <a:p>
            <a:r>
              <a:rPr lang="en-US" dirty="0" smtClean="0"/>
              <a:t>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matches value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and extends the environment with </a:t>
            </a:r>
            <a:r>
              <a:rPr lang="en-US" b="1" dirty="0" smtClean="0">
                <a:latin typeface="Courier New" pitchFamily="49" charset="0"/>
              </a:rPr>
              <a:t>x1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v1 </a:t>
            </a:r>
            <a:r>
              <a:rPr lang="en-US" dirty="0" smtClean="0"/>
              <a:t>… 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</a:rPr>
              <a:t>For “no data” constructors, 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matches </a:t>
            </a:r>
            <a:r>
              <a:rPr lang="en-US" dirty="0"/>
              <a:t>value </a:t>
            </a:r>
            <a:r>
              <a:rPr lang="en-US" b="1" dirty="0" err="1">
                <a:latin typeface="Courier New" pitchFamily="49" charset="0"/>
              </a:rPr>
              <a:t>Ci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4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can describe recursive structures</a:t>
            </a:r>
          </a:p>
          <a:p>
            <a:pPr lvl="1"/>
            <a:r>
              <a:rPr lang="en-US" dirty="0" smtClean="0"/>
              <a:t>Have seen arithmetic expressions</a:t>
            </a:r>
          </a:p>
          <a:p>
            <a:pPr lvl="1"/>
            <a:r>
              <a:rPr lang="en-US" dirty="0" smtClean="0"/>
              <a:t>Now, linked lists: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3058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my_int_list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Empty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Cons(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Cons(x, </a:t>
            </a:r>
            <a:r>
              <a:rPr lang="en-US" sz="2000" kern="0" dirty="0" err="1" smtClean="0">
                <a:latin typeface="Courier New" pitchFamily="49" charset="0"/>
              </a:rPr>
              <a:t>append_my_list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366848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Options are just a predefined </a:t>
            </a:r>
            <a:r>
              <a:rPr lang="en-US" dirty="0" err="1" smtClean="0"/>
              <a:t>datatype</a:t>
            </a:r>
            <a:r>
              <a:rPr lang="en-US" dirty="0" smtClean="0"/>
              <a:t> binding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 smtClean="0"/>
              <a:t> are </a:t>
            </a:r>
            <a:r>
              <a:rPr lang="en-US" i="1" dirty="0" smtClean="0"/>
              <a:t>constructors</a:t>
            </a:r>
            <a:r>
              <a:rPr lang="en-US" dirty="0" smtClean="0"/>
              <a:t>, not just functions</a:t>
            </a:r>
          </a:p>
          <a:p>
            <a:pPr lvl="1"/>
            <a:r>
              <a:rPr lang="en-US" dirty="0" smtClean="0"/>
              <a:t>So use pattern-matching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i+1</a:t>
            </a:r>
          </a:p>
        </p:txBody>
      </p:sp>
    </p:spTree>
    <p:extLst>
      <p:ext uri="{BB962C8B-B14F-4D97-AF65-F5344CB8AC3E}">
        <p14:creationId xmlns:p14="http://schemas.microsoft.com/office/powerpoint/2010/main" val="398585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either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 smtClean="0"/>
              <a:t>are constructors too </a:t>
            </a:r>
          </a:p>
          <a:p>
            <a:pPr lvl="1"/>
            <a:r>
              <a:rPr lang="en-US" dirty="0" smtClean="0"/>
              <a:t>(strange syntax, particularly </a:t>
            </a:r>
            <a:r>
              <a:rPr lang="en-US" i="1" dirty="0" smtClean="0"/>
              <a:t>infix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::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8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Pattern-matching is better for options and lists for the same reasons as for all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just learned the other way first for pedagogy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Do not use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solidFill>
                  <a:srgbClr val="C00000"/>
                </a:solidFill>
              </a:rPr>
              <a:t> on Homework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why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latin typeface="+mj-lt"/>
                <a:cs typeface="Courier New" pitchFamily="49" charset="0"/>
              </a:rPr>
              <a:t>, etc.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predefined?</a:t>
            </a:r>
          </a:p>
          <a:p>
            <a:pPr lvl="1"/>
            <a:r>
              <a:rPr lang="en-US" dirty="0" smtClean="0"/>
              <a:t>For passing as arguments to other functions (next week)</a:t>
            </a:r>
          </a:p>
          <a:p>
            <a:pPr lvl="1"/>
            <a:r>
              <a:rPr lang="en-US" dirty="0" smtClean="0"/>
              <a:t>Because sometimes they are convenient</a:t>
            </a:r>
          </a:p>
          <a:p>
            <a:pPr lvl="1"/>
            <a:r>
              <a:rPr lang="en-US" dirty="0" smtClean="0"/>
              <a:t>But not a big deal: could define them yourself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8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Excitement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some deep truths about “what is really going on”</a:t>
            </a:r>
          </a:p>
          <a:p>
            <a:pPr lvl="1"/>
            <a:r>
              <a:rPr lang="en-US" dirty="0" smtClean="0"/>
              <a:t>Using much more syntactic sugar than we realized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and function-binding uses pattern-matching</a:t>
            </a:r>
          </a:p>
          <a:p>
            <a:endParaRPr lang="en-US" dirty="0"/>
          </a:p>
          <a:p>
            <a:r>
              <a:rPr lang="en-US" dirty="0" smtClean="0"/>
              <a:t>Every function in ML takes exactly one 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need to extend our definition of pattern-matching…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Each-of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have used pattern-matching for one of types because we </a:t>
            </a:r>
            <a:r>
              <a:rPr lang="en-US" i="1" dirty="0" smtClean="0"/>
              <a:t>needed</a:t>
            </a:r>
            <a:r>
              <a:rPr lang="en-US" dirty="0" smtClean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Pattern matching also works for records and tuples:</a:t>
            </a:r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matches the tuple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f1=v1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(and fields can be reordered)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poor style, but based on what I told you so far, the only way to use patterns</a:t>
            </a:r>
          </a:p>
          <a:p>
            <a:pPr lvl="1"/>
            <a:r>
              <a:rPr lang="en-US" dirty="0" smtClean="0"/>
              <a:t>Works but poor style to have one-branch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895600"/>
            <a:ext cx="56388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{first=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middle=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last=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^ " " </a:t>
            </a:r>
            <a:r>
              <a:rPr lang="en-US" sz="2000" kern="0" dirty="0" smtClean="0">
                <a:latin typeface="Courier New" pitchFamily="49" charset="0"/>
              </a:rPr>
              <a:t>^ </a:t>
            </a:r>
            <a:r>
              <a:rPr lang="en-US" sz="2000" kern="0" dirty="0">
                <a:latin typeface="Courier New" pitchFamily="49" charset="0"/>
              </a:rPr>
              <a:t>y ^ " " </a:t>
            </a:r>
            <a:r>
              <a:rPr lang="en-US" sz="2000" kern="0" dirty="0" smtClean="0">
                <a:latin typeface="Courier New" pitchFamily="49" charset="0"/>
              </a:rPr>
              <a:t>^ z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Val-binding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feature: A </a:t>
            </a:r>
            <a:r>
              <a:rPr lang="en-US" dirty="0" err="1" smtClean="0"/>
              <a:t>val</a:t>
            </a:r>
            <a:r>
              <a:rPr lang="en-US" dirty="0" smtClean="0"/>
              <a:t>-binding can use a pattern, not just a variable</a:t>
            </a:r>
          </a:p>
          <a:p>
            <a:pPr lvl="1"/>
            <a:r>
              <a:rPr lang="en-US" dirty="0" smtClean="0"/>
              <a:t>(Turns out variables are just one kind of pattern, so we just told you a half-truth in Lecture 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Great for getting (all) pieces out of an each-of type</a:t>
            </a:r>
          </a:p>
          <a:p>
            <a:pPr lvl="1"/>
            <a:r>
              <a:rPr lang="en-US" dirty="0" smtClean="0"/>
              <a:t>Can also get only parts out (not shown here)</a:t>
            </a:r>
          </a:p>
          <a:p>
            <a:pPr lvl="1"/>
            <a:endParaRPr lang="en-US" dirty="0"/>
          </a:p>
          <a:p>
            <a:r>
              <a:rPr lang="en-US" dirty="0" smtClean="0"/>
              <a:t>Usually poor style to put a constructor pattern in a </a:t>
            </a:r>
            <a:r>
              <a:rPr lang="en-US" dirty="0" err="1" smtClean="0"/>
              <a:t>val</a:t>
            </a:r>
            <a:r>
              <a:rPr lang="en-US" dirty="0" smtClean="0"/>
              <a:t>-binding</a:t>
            </a:r>
          </a:p>
          <a:p>
            <a:pPr lvl="1"/>
            <a:r>
              <a:rPr lang="en-US" dirty="0" smtClean="0"/>
              <a:t>Tests for the one variant and raises an exception if a different one is there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0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okay style</a:t>
            </a:r>
          </a:p>
          <a:p>
            <a:pPr lvl="1"/>
            <a:r>
              <a:rPr lang="en-US" dirty="0" smtClean="0"/>
              <a:t>Though we will improve it again next</a:t>
            </a:r>
          </a:p>
          <a:p>
            <a:pPr lvl="1"/>
            <a:r>
              <a:rPr lang="en-US" dirty="0" smtClean="0"/>
              <a:t>Semantically identical to one-branch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4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fix the fact that our only example </a:t>
            </a:r>
            <a:r>
              <a:rPr lang="en-US" dirty="0" err="1" smtClean="0"/>
              <a:t>datatype</a:t>
            </a:r>
            <a:r>
              <a:rPr lang="en-US" dirty="0" smtClean="0"/>
              <a:t> so far was silly…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Enumerations, including carrying other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Alternate ways of identifying real-world things/people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string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Function-argument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argument can also be a pattern</a:t>
            </a:r>
          </a:p>
          <a:p>
            <a:pPr lvl="1"/>
            <a:r>
              <a:rPr lang="en-US" dirty="0" smtClean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(great style!):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5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Homework 2:</a:t>
            </a:r>
          </a:p>
          <a:p>
            <a:pPr lvl="1"/>
            <a:r>
              <a:rPr lang="en-US" dirty="0" smtClean="0"/>
              <a:t>Do not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character</a:t>
            </a:r>
          </a:p>
          <a:p>
            <a:pPr lvl="1"/>
            <a:r>
              <a:rPr lang="en-US" dirty="0" smtClean="0"/>
              <a:t>Do not need to write down any explicit types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that takes one triple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that is their sum: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A function that takes three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arguments and returns 	            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/>
              <a:t> that is their sum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See the difference? (Me neither.) </a:t>
            </a:r>
            <a:r>
              <a:rPr lang="en-US" b="0" dirty="0" smtClean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45866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895600"/>
          </a:xfrm>
        </p:spPr>
        <p:txBody>
          <a:bodyPr/>
          <a:lstStyle/>
          <a:p>
            <a:r>
              <a:rPr lang="en-US" dirty="0" smtClean="0"/>
              <a:t>In ML, every function takes exactly one argument (*)</a:t>
            </a:r>
          </a:p>
          <a:p>
            <a:endParaRPr lang="en-US" sz="1400" dirty="0"/>
          </a:p>
          <a:p>
            <a:r>
              <a:rPr lang="en-US" dirty="0" smtClean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 smtClean="0"/>
              <a:t>Elegant and flexible language design</a:t>
            </a:r>
          </a:p>
          <a:p>
            <a:pPr lvl="1"/>
            <a:endParaRPr lang="en-US" sz="1400" dirty="0"/>
          </a:p>
          <a:p>
            <a:r>
              <a:rPr lang="en-US" dirty="0" smtClean="0"/>
              <a:t>Enables cute and useful things you cannot do in Java, e.g.,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 “Zero arguments” is the unit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matching the unit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4676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t)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62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Unfortunately, bad training and languages that make one-of types inconvenient lead to common </a:t>
            </a:r>
            <a:r>
              <a:rPr lang="en-US" i="1" dirty="0" smtClean="0">
                <a:solidFill>
                  <a:srgbClr val="FF0000"/>
                </a:solidFill>
              </a:rPr>
              <a:t>bad style</a:t>
            </a:r>
            <a:r>
              <a:rPr lang="en-US" dirty="0" smtClean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 smtClean="0"/>
              <a:t>And makes 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ignore other fields unless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2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if instead the point is that every “person” in your program has a name and maybe a student number, then each-of is the way to go: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6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exciting (?) example of a </a:t>
            </a:r>
            <a:r>
              <a:rPr lang="en-US" dirty="0" err="1" smtClean="0"/>
              <a:t>datatype</a:t>
            </a:r>
            <a:r>
              <a:rPr lang="en-US" dirty="0" smtClean="0"/>
              <a:t>, using self-reference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 expression in ML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How to picture the resulting value in your head: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6781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Add </a:t>
            </a:r>
            <a:r>
              <a:rPr lang="en-US" sz="2000" kern="0" dirty="0">
                <a:latin typeface="Courier New" pitchFamily="49" charset="0"/>
              </a:rPr>
              <a:t>(Constant </a:t>
            </a:r>
            <a:r>
              <a:rPr lang="en-US" sz="2000" kern="0" dirty="0" smtClean="0">
                <a:latin typeface="Courier New" pitchFamily="49" charset="0"/>
              </a:rPr>
              <a:t>(10+9), </a:t>
            </a:r>
            <a:r>
              <a:rPr lang="en-US" sz="2000" kern="0" dirty="0">
                <a:latin typeface="Courier New" pitchFamily="49" charset="0"/>
              </a:rPr>
              <a:t>Negate (Constant 4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surprising: </a:t>
            </a:r>
          </a:p>
          <a:p>
            <a:pPr marL="0" indent="0" algn="ctr">
              <a:buNone/>
            </a:pPr>
            <a:r>
              <a:rPr lang="en-US" dirty="0" smtClean="0"/>
              <a:t>Functions over recursive </a:t>
            </a:r>
            <a:r>
              <a:rPr lang="en-US" dirty="0" err="1" smtClean="0"/>
              <a:t>datatypes</a:t>
            </a:r>
            <a:r>
              <a:rPr lang="en-US" dirty="0" smtClean="0"/>
              <a:t> are usually recursive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1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define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example of combining several topics as we program:</a:t>
            </a:r>
          </a:p>
          <a:p>
            <a:pPr lvl="1"/>
            <a:r>
              <a:rPr lang="en-US" dirty="0" smtClean="0"/>
              <a:t>Case expressions</a:t>
            </a:r>
          </a:p>
          <a:p>
            <a:pPr lvl="1"/>
            <a:r>
              <a:rPr lang="en-US" dirty="0" smtClean="0"/>
              <a:t>Local helper functions</a:t>
            </a:r>
          </a:p>
          <a:p>
            <a:pPr lvl="1"/>
            <a:r>
              <a:rPr lang="en-US" dirty="0" smtClean="0"/>
              <a:t>Avoiding repeated recursion</a:t>
            </a:r>
          </a:p>
          <a:p>
            <a:pPr lvl="1"/>
            <a:r>
              <a:rPr lang="en-US" dirty="0" smtClean="0"/>
              <a:t>Simpler solution by using library functions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sml</a:t>
            </a:r>
            <a:r>
              <a:rPr lang="en-US" dirty="0" smtClean="0"/>
              <a:t>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5867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8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language construct is “new and strange,” there is </a:t>
            </a:r>
            <a:r>
              <a:rPr lang="en-US" i="1" dirty="0" smtClean="0"/>
              <a:t>more</a:t>
            </a:r>
            <a:r>
              <a:rPr lang="en-US" dirty="0" smtClean="0"/>
              <a:t> reason to define the evaluation rules precisely…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so let’s review </a:t>
            </a:r>
            <a:r>
              <a:rPr lang="en-US" dirty="0" err="1" smtClean="0"/>
              <a:t>datatype</a:t>
            </a:r>
            <a:r>
              <a:rPr lang="en-US" dirty="0" smtClean="0"/>
              <a:t> bindings and case expressions “so far”</a:t>
            </a:r>
          </a:p>
          <a:p>
            <a:pPr lvl="1"/>
            <a:r>
              <a:rPr lang="en-US" i="1" dirty="0" smtClean="0"/>
              <a:t>Extensions</a:t>
            </a:r>
            <a:r>
              <a:rPr lang="en-US" dirty="0" smtClean="0"/>
              <a:t> to come but won’t invalidate the “so far”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3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Adds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and constructors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of type </a:t>
            </a:r>
            <a:r>
              <a:rPr lang="en-US" b="1" dirty="0" err="1" smtClean="0">
                <a:latin typeface="Courier New" pitchFamily="49" charset="0"/>
              </a:rPr>
              <a:t>ti</a:t>
            </a:r>
            <a:r>
              <a:rPr lang="en-US" b="1" dirty="0" smtClean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 smtClean="0"/>
              <a:t>is a value, i.e., the result “includes the tag”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Omit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 t</a:t>
            </a:r>
            <a:r>
              <a:rPr lang="en-US" dirty="0" smtClean="0"/>
              <a:t>” for constructors that are just tags, no underlying data</a:t>
            </a:r>
          </a:p>
          <a:p>
            <a:pPr lvl="1"/>
            <a:r>
              <a:rPr lang="en-US" dirty="0" smtClean="0"/>
              <a:t>Such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dirty="0" smtClean="0"/>
              <a:t> is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an expression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, use </a:t>
            </a:r>
            <a:r>
              <a:rPr lang="en-US" i="1" dirty="0" smtClean="0"/>
              <a:t>case expressions</a:t>
            </a:r>
            <a:r>
              <a:rPr lang="en-US" dirty="0" smtClean="0"/>
              <a:t> to:</a:t>
            </a:r>
          </a:p>
          <a:p>
            <a:pPr lvl="1"/>
            <a:r>
              <a:rPr lang="en-US" dirty="0" smtClean="0"/>
              <a:t>See which variant (tag) it has</a:t>
            </a:r>
          </a:p>
          <a:p>
            <a:pPr lvl="1"/>
            <a:r>
              <a:rPr lang="en-US" dirty="0" smtClean="0"/>
              <a:t>Extract underlying data once you know which variant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5200" y="16002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23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60734</TotalTime>
  <Words>1768</Words>
  <Application>Microsoft Macintosh PowerPoint</Application>
  <PresentationFormat>On-screen Show (4:3)</PresentationFormat>
  <Paragraphs>320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 341 : Programming Languages   Lecture 5 More Datatypes and Pattern Matching</vt:lpstr>
      <vt:lpstr>Useful examples</vt:lpstr>
      <vt:lpstr>Don’t do this</vt:lpstr>
      <vt:lpstr>That said…</vt:lpstr>
      <vt:lpstr>Expression Trees</vt:lpstr>
      <vt:lpstr>Recursion</vt:lpstr>
      <vt:lpstr>Putting it together</vt:lpstr>
      <vt:lpstr>Careful definitions</vt:lpstr>
      <vt:lpstr>Datatype bindings</vt:lpstr>
      <vt:lpstr>Datatype bindings</vt:lpstr>
      <vt:lpstr>Recursive datatypes</vt:lpstr>
      <vt:lpstr>Options are datatypes</vt:lpstr>
      <vt:lpstr>Lists are datatypes</vt:lpstr>
      <vt:lpstr>Why pattern-matching</vt:lpstr>
      <vt:lpstr>Excitement ahead…</vt:lpstr>
      <vt:lpstr>Each-of types</vt:lpstr>
      <vt:lpstr>Example</vt:lpstr>
      <vt:lpstr>Val-binding patterns</vt:lpstr>
      <vt:lpstr>Better example</vt:lpstr>
      <vt:lpstr>Function-argument patterns</vt:lpstr>
      <vt:lpstr>A new way to go</vt:lpstr>
      <vt:lpstr>Hmm</vt:lpstr>
      <vt:lpstr>The truth about functions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822</cp:revision>
  <cp:lastPrinted>2014-04-09T19:11:48Z</cp:lastPrinted>
  <dcterms:created xsi:type="dcterms:W3CDTF">2009-03-13T20:43:19Z</dcterms:created>
  <dcterms:modified xsi:type="dcterms:W3CDTF">2014-04-11T06:22:50Z</dcterms:modified>
</cp:coreProperties>
</file>