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7"/>
  </p:notesMasterIdLst>
  <p:handoutMasterIdLst>
    <p:handoutMasterId r:id="rId58"/>
  </p:handoutMasterIdLst>
  <p:sldIdLst>
    <p:sldId id="527" r:id="rId2"/>
    <p:sldId id="551" r:id="rId3"/>
    <p:sldId id="552" r:id="rId4"/>
    <p:sldId id="553" r:id="rId5"/>
    <p:sldId id="554" r:id="rId6"/>
    <p:sldId id="555" r:id="rId7"/>
    <p:sldId id="556" r:id="rId8"/>
    <p:sldId id="557" r:id="rId9"/>
    <p:sldId id="558" r:id="rId10"/>
    <p:sldId id="559" r:id="rId11"/>
    <p:sldId id="560" r:id="rId12"/>
    <p:sldId id="564" r:id="rId13"/>
    <p:sldId id="528" r:id="rId14"/>
    <p:sldId id="529" r:id="rId15"/>
    <p:sldId id="530" r:id="rId16"/>
    <p:sldId id="531" r:id="rId17"/>
    <p:sldId id="532" r:id="rId18"/>
    <p:sldId id="533" r:id="rId19"/>
    <p:sldId id="534" r:id="rId20"/>
    <p:sldId id="535" r:id="rId21"/>
    <p:sldId id="536" r:id="rId22"/>
    <p:sldId id="537" r:id="rId23"/>
    <p:sldId id="538" r:id="rId24"/>
    <p:sldId id="539" r:id="rId25"/>
    <p:sldId id="540" r:id="rId26"/>
    <p:sldId id="541" r:id="rId27"/>
    <p:sldId id="542" r:id="rId28"/>
    <p:sldId id="543" r:id="rId29"/>
    <p:sldId id="544" r:id="rId30"/>
    <p:sldId id="545" r:id="rId31"/>
    <p:sldId id="546" r:id="rId32"/>
    <p:sldId id="547" r:id="rId33"/>
    <p:sldId id="563" r:id="rId34"/>
    <p:sldId id="488" r:id="rId35"/>
    <p:sldId id="561" r:id="rId36"/>
    <p:sldId id="562" r:id="rId37"/>
    <p:sldId id="489" r:id="rId38"/>
    <p:sldId id="510" r:id="rId39"/>
    <p:sldId id="511" r:id="rId40"/>
    <p:sldId id="512" r:id="rId41"/>
    <p:sldId id="514" r:id="rId42"/>
    <p:sldId id="516" r:id="rId43"/>
    <p:sldId id="517" r:id="rId44"/>
    <p:sldId id="491" r:id="rId45"/>
    <p:sldId id="518" r:id="rId46"/>
    <p:sldId id="519" r:id="rId47"/>
    <p:sldId id="522" r:id="rId48"/>
    <p:sldId id="523" r:id="rId49"/>
    <p:sldId id="524" r:id="rId50"/>
    <p:sldId id="525" r:id="rId51"/>
    <p:sldId id="526" r:id="rId52"/>
    <p:sldId id="505" r:id="rId53"/>
    <p:sldId id="501" r:id="rId54"/>
    <p:sldId id="502" r:id="rId55"/>
    <p:sldId id="503" r:id="rId56"/>
  </p:sldIdLst>
  <p:sldSz cx="9144000" cy="6858000" type="screen4x3"/>
  <p:notesSz cx="69342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-12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notesMaster" Target="notesMasters/notesMaster1.xml"/><Relationship Id="rId58" Type="http://schemas.openxmlformats.org/officeDocument/2006/relationships/handoutMaster" Target="handoutMasters/handoutMaster1.xml"/><Relationship Id="rId59" Type="http://schemas.openxmlformats.org/officeDocument/2006/relationships/printerSettings" Target="printerSettings/printerSettings1.bin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574" y="1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/>
          <a:lstStyle>
            <a:lvl1pPr algn="r">
              <a:defRPr sz="1100"/>
            </a:lvl1pPr>
          </a:lstStyle>
          <a:p>
            <a:fld id="{82884B81-6372-4314-A9FF-3FEEA5BA7FD8}" type="datetimeFigureOut">
              <a:rPr lang="en-US" smtClean="0"/>
              <a:t>6/7/14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8276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574" y="8758276"/>
            <a:ext cx="3005121" cy="460400"/>
          </a:xfrm>
          <a:prstGeom prst="rect">
            <a:avLst/>
          </a:prstGeom>
        </p:spPr>
        <p:txBody>
          <a:bodyPr vert="horz" lIns="87316" tIns="43658" rIns="87316" bIns="43658" rtlCol="0" anchor="b"/>
          <a:lstStyle>
            <a:lvl1pPr algn="r">
              <a:defRPr sz="1100"/>
            </a:lvl1pPr>
          </a:lstStyle>
          <a:p>
            <a:fld id="{5FBCB171-D845-4996-B264-125C6B72D0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828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775" y="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420" y="4379595"/>
            <a:ext cx="5547360" cy="414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759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775" y="875759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fld id="{C142CCA2-2949-4325-A78A-A7C3B63D73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5828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C47610-A579-4DD1-AA62-8EA40B23FA17}" type="slidenum">
              <a:rPr lang="en-US"/>
              <a:pPr/>
              <a:t>1</a:t>
            </a:fld>
            <a:endParaRPr lang="en-US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CSE341: Programming Languages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115C0-909B-4E1C-9E6E-04B3E91035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CSE341: Programming Languages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2AAE3-B489-4A15-89C7-18993943A3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CSE341: Programming Languages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CSE341: Programming Languages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83048-0376-4A94-A445-C2F5CD3FC3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CSE341: Programming Languages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A12F5-03B5-4BEE-BF40-7EC1D15EBE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CSE341: Programming Languages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7FCB40-9664-45B5-BAA8-170CAD3533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CSE341: Programming Languages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D69B1-7287-44D7-BAC9-82A718B312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CSE341: Programming Languages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3CE0B5-4587-46C9-88FF-288BD15E32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CSE341: Programming Languages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7DB5F-D2ED-41DB-B30F-B019AB82D7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CSE341: Programming Languages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279E5-AC96-4A1A-8381-1C3686D400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r>
              <a:rPr lang="en-US" smtClean="0"/>
              <a:t>Spring 2013</a:t>
            </a: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4008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r>
              <a:rPr lang="en-US" smtClean="0"/>
              <a:t>CSE341: Programming Languages</a:t>
            </a: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3B048AC8-D41E-4C7B-8EE3-A52489AA1F0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xmlns:p14="http://schemas.microsoft.com/office/powerpoint/2010/main"/>
  <p:hf hdr="0"/>
  <p:txStyles>
    <p:titleStyle>
      <a:lvl1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tags" Target="../tags/tag7.xml"/><Relationship Id="rId3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4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526667"/>
            <a:ext cx="8686800" cy="343925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b="1" i="0" dirty="0" smtClean="0"/>
              <a:t>CSE 341</a:t>
            </a:r>
            <a:br>
              <a:rPr lang="en-US" sz="5300" b="1" i="0" dirty="0" smtClean="0"/>
            </a:br>
            <a:r>
              <a:rPr lang="en-US" sz="5300" b="1" i="0" dirty="0" smtClean="0"/>
              <a:t> Programming Languages</a:t>
            </a:r>
            <a:br>
              <a:rPr lang="en-US" sz="5300" b="1" i="0" dirty="0" smtClean="0"/>
            </a:br>
            <a:r>
              <a:rPr lang="en-US" b="1" i="0" dirty="0"/>
              <a:t>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>Dynamic Dispatch vs. Closures</a:t>
            </a:r>
            <a:br>
              <a:rPr lang="en-US" sz="3200" dirty="0" smtClean="0"/>
            </a:br>
            <a:r>
              <a:rPr lang="en-US" sz="3200" dirty="0" smtClean="0"/>
              <a:t>OOP vs. Functional Decomposition</a:t>
            </a:r>
            <a:br>
              <a:rPr lang="en-US" sz="3200" dirty="0" smtClean="0"/>
            </a:br>
            <a:r>
              <a:rPr lang="en-US" sz="3200" dirty="0" smtClean="0"/>
              <a:t>Wrapping Up</a:t>
            </a:r>
            <a:endParaRPr lang="en-US" i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52700" y="4556652"/>
            <a:ext cx="4038600" cy="1733712"/>
          </a:xfrm>
        </p:spPr>
        <p:txBody>
          <a:bodyPr>
            <a:noAutofit/>
          </a:bodyPr>
          <a:lstStyle/>
          <a:p>
            <a:r>
              <a:rPr lang="en-US" sz="3600" dirty="0" smtClean="0"/>
              <a:t>Zach </a:t>
            </a:r>
            <a:r>
              <a:rPr lang="en-US" sz="3600" dirty="0" err="1" smtClean="0"/>
              <a:t>Tatlock</a:t>
            </a:r>
            <a:endParaRPr lang="en-US" sz="3600" dirty="0" smtClean="0"/>
          </a:p>
          <a:p>
            <a:r>
              <a:rPr lang="en-US" sz="3600" dirty="0" smtClean="0"/>
              <a:t>Spring 2014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00" y="4419600"/>
            <a:ext cx="1828800" cy="1828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1300" y="4419600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71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A simple example, part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 Ruby (and other OOP languages), subclasses can change the behavior of methods they do not override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1981200"/>
            <a:ext cx="7467600" cy="4343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class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A</a:t>
            </a:r>
            <a:endParaRPr lang="en-US" sz="2000" kern="0" dirty="0" smtClean="0">
              <a:solidFill>
                <a:schemeClr val="accent1">
                  <a:lumMod val="50000"/>
                </a:schemeClr>
              </a:solidFill>
              <a:latin typeface="Courier New" pitchFamily="49" charset="0"/>
            </a:endParaRP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 </a:t>
            </a:r>
            <a:r>
              <a:rPr lang="en-US" sz="2000" kern="0" dirty="0" err="1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def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even x 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 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if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x==0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then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true 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else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odd  (x-1)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end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end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 </a:t>
            </a:r>
            <a:r>
              <a:rPr lang="en-US" sz="2000" kern="0" dirty="0" err="1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def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odd x 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  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if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x==0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then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false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else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even (x-1)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end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end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end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class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B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&lt;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A  </a:t>
            </a:r>
            <a:r>
              <a:rPr lang="en-US" sz="2000" kern="0" dirty="0" smtClean="0">
                <a:solidFill>
                  <a:srgbClr val="7030A0"/>
                </a:solidFill>
                <a:latin typeface="Courier New" pitchFamily="49" charset="0"/>
              </a:rPr>
              <a:t># improves odd in B objects</a:t>
            </a:r>
            <a:endParaRPr lang="en-US" sz="2000" kern="0" dirty="0">
              <a:solidFill>
                <a:srgbClr val="7030A0"/>
              </a:solidFill>
              <a:latin typeface="Courier New" pitchFamily="49" charset="0"/>
            </a:endParaRP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 </a:t>
            </a:r>
            <a:r>
              <a:rPr lang="en-US" sz="2000" kern="0" dirty="0" err="1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def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even x </a:t>
            </a:r>
            <a:r>
              <a:rPr lang="en-US" sz="2000" kern="0" dirty="0" smtClean="0">
                <a:latin typeface="Courier New" pitchFamily="49" charset="0"/>
              </a:rPr>
              <a:t>;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x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% 2 ==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0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end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end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class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C 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&lt; </a:t>
            </a: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A  </a:t>
            </a:r>
            <a:r>
              <a:rPr lang="en-US" sz="2000" kern="0" dirty="0">
                <a:solidFill>
                  <a:srgbClr val="7030A0"/>
                </a:solidFill>
                <a:latin typeface="Courier New" pitchFamily="49" charset="0"/>
              </a:rPr>
              <a:t># </a:t>
            </a:r>
            <a:r>
              <a:rPr lang="en-US" sz="2000" kern="0" dirty="0" smtClean="0">
                <a:solidFill>
                  <a:srgbClr val="7030A0"/>
                </a:solidFill>
                <a:latin typeface="Courier New" pitchFamily="49" charset="0"/>
              </a:rPr>
              <a:t>breaks odd in C objects</a:t>
            </a:r>
            <a:endParaRPr lang="en-US" sz="2000" kern="0" dirty="0">
              <a:solidFill>
                <a:srgbClr val="7030A0"/>
              </a:solidFill>
              <a:latin typeface="Courier New" pitchFamily="49" charset="0"/>
            </a:endParaRP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 </a:t>
            </a:r>
            <a:r>
              <a:rPr lang="en-US" sz="2000" kern="0" dirty="0" err="1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def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even x </a:t>
            </a:r>
            <a:r>
              <a:rPr lang="en-US" sz="2000" kern="0" dirty="0">
                <a:latin typeface="Courier New" pitchFamily="49" charset="0"/>
              </a:rPr>
              <a:t>;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false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end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e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nd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7643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OOP trade-off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Any method that makes calls to </a:t>
            </a:r>
            <a:r>
              <a:rPr lang="en-US" dirty="0" err="1" smtClean="0"/>
              <a:t>overridable</a:t>
            </a:r>
            <a:r>
              <a:rPr lang="en-US" dirty="0" smtClean="0"/>
              <a:t> methods can have its behavior changed in subclasses even if it is not overridden</a:t>
            </a:r>
          </a:p>
          <a:p>
            <a:pPr lvl="1"/>
            <a:r>
              <a:rPr lang="en-US" dirty="0" smtClean="0"/>
              <a:t>Maybe on purpose, maybe by mistake</a:t>
            </a:r>
          </a:p>
          <a:p>
            <a:pPr lvl="1"/>
            <a:r>
              <a:rPr lang="en-US" dirty="0" smtClean="0"/>
              <a:t>Observable behavior includes calls-to-</a:t>
            </a:r>
            <a:r>
              <a:rPr lang="en-US" dirty="0" err="1" smtClean="0"/>
              <a:t>overridable</a:t>
            </a:r>
            <a:r>
              <a:rPr lang="en-US" dirty="0" smtClean="0"/>
              <a:t> methods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So </a:t>
            </a:r>
            <a:r>
              <a:rPr lang="en-US" i="1" dirty="0" smtClean="0"/>
              <a:t>harder</a:t>
            </a:r>
            <a:r>
              <a:rPr lang="en-US" dirty="0" smtClean="0"/>
              <a:t> to reason about “the code you're looking at”</a:t>
            </a:r>
          </a:p>
          <a:p>
            <a:pPr lvl="1"/>
            <a:r>
              <a:rPr lang="en-US" dirty="0" smtClean="0"/>
              <a:t>Can avoid by disallowing overriding </a:t>
            </a:r>
          </a:p>
          <a:p>
            <a:pPr lvl="2"/>
            <a:r>
              <a:rPr lang="en-US" dirty="0" smtClean="0"/>
              <a:t>“private” or “final” methods</a:t>
            </a:r>
          </a:p>
          <a:p>
            <a:pPr lvl="1"/>
            <a:endParaRPr lang="en-US" dirty="0"/>
          </a:p>
          <a:p>
            <a:r>
              <a:rPr lang="en-US" dirty="0" smtClean="0"/>
              <a:t>So </a:t>
            </a:r>
            <a:r>
              <a:rPr lang="en-US" i="1" dirty="0" smtClean="0"/>
              <a:t>easier</a:t>
            </a:r>
            <a:r>
              <a:rPr lang="en-US" dirty="0" smtClean="0"/>
              <a:t> for subclasses to affect behavior without copying code</a:t>
            </a:r>
          </a:p>
          <a:p>
            <a:pPr lvl="1"/>
            <a:r>
              <a:rPr lang="en-US" dirty="0" smtClean="0"/>
              <a:t>Provided method in superclass is not modified later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8163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8600" y="228600"/>
            <a:ext cx="862058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CMU Concrete Roman"/>
                <a:cs typeface="CMU Concrete Roman"/>
              </a:rPr>
              <a:t>DECOMPOSITION</a:t>
            </a:r>
            <a:endParaRPr lang="en-US" sz="6600" dirty="0">
              <a:solidFill>
                <a:srgbClr val="FF0000"/>
              </a:solidFill>
              <a:latin typeface="CMU Concrete Roman"/>
              <a:cs typeface="CMU Concrete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400" y="1050811"/>
            <a:ext cx="4342043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9338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Breaking things 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876800"/>
          </a:xfrm>
        </p:spPr>
        <p:txBody>
          <a:bodyPr/>
          <a:lstStyle/>
          <a:p>
            <a:r>
              <a:rPr lang="en-US" dirty="0" smtClean="0"/>
              <a:t>In functional (and procedural) programming, break programs down into </a:t>
            </a:r>
            <a:r>
              <a:rPr lang="en-US" dirty="0" smtClean="0">
                <a:solidFill>
                  <a:schemeClr val="accent2"/>
                </a:solidFill>
              </a:rPr>
              <a:t>functions that perform some operation</a:t>
            </a:r>
          </a:p>
          <a:p>
            <a:endParaRPr lang="en-US" sz="1000" dirty="0"/>
          </a:p>
          <a:p>
            <a:r>
              <a:rPr lang="en-US" dirty="0" smtClean="0"/>
              <a:t>In object-oriented programming, break programs down into </a:t>
            </a:r>
            <a:r>
              <a:rPr lang="en-US" dirty="0" smtClean="0">
                <a:solidFill>
                  <a:schemeClr val="accent2"/>
                </a:solidFill>
              </a:rPr>
              <a:t>classes that give behavior to some kind of data</a:t>
            </a:r>
          </a:p>
          <a:p>
            <a:endParaRPr lang="en-US" sz="1000" dirty="0"/>
          </a:p>
          <a:p>
            <a:pPr marL="0" indent="0">
              <a:buNone/>
            </a:pPr>
            <a:r>
              <a:rPr lang="en-US" dirty="0" smtClean="0"/>
              <a:t>This lecture:</a:t>
            </a:r>
          </a:p>
          <a:p>
            <a:pPr marL="0" indent="0">
              <a:buNone/>
            </a:pPr>
            <a:endParaRPr lang="en-US" sz="800" dirty="0" smtClean="0"/>
          </a:p>
          <a:p>
            <a:pPr lvl="1"/>
            <a:r>
              <a:rPr lang="en-US" dirty="0" smtClean="0"/>
              <a:t>These two forms of </a:t>
            </a:r>
            <a:r>
              <a:rPr lang="en-US" i="1" dirty="0" smtClean="0"/>
              <a:t>decomposition</a:t>
            </a:r>
            <a:r>
              <a:rPr lang="en-US" dirty="0" smtClean="0"/>
              <a:t> are </a:t>
            </a:r>
            <a:r>
              <a:rPr lang="en-US" dirty="0" smtClean="0">
                <a:solidFill>
                  <a:schemeClr val="accent2"/>
                </a:solidFill>
              </a:rPr>
              <a:t>so exactly opposite</a:t>
            </a:r>
            <a:r>
              <a:rPr lang="en-US" dirty="0" smtClean="0"/>
              <a:t> that they are two ways of looking at the same “matrix”</a:t>
            </a:r>
          </a:p>
          <a:p>
            <a:pPr lvl="1"/>
            <a:endParaRPr lang="en-US" sz="800" dirty="0" smtClean="0"/>
          </a:p>
          <a:p>
            <a:pPr lvl="1"/>
            <a:r>
              <a:rPr lang="en-US" dirty="0" smtClean="0"/>
              <a:t>Which form is “better” is somewhat personal taste, but also depends on </a:t>
            </a:r>
            <a:r>
              <a:rPr lang="en-US" dirty="0" smtClean="0">
                <a:solidFill>
                  <a:schemeClr val="accent2"/>
                </a:solidFill>
              </a:rPr>
              <a:t>how you expect to </a:t>
            </a:r>
            <a:r>
              <a:rPr lang="en-US" i="1" dirty="0" smtClean="0">
                <a:solidFill>
                  <a:schemeClr val="accent2"/>
                </a:solidFill>
              </a:rPr>
              <a:t>change/extend software</a:t>
            </a:r>
          </a:p>
          <a:p>
            <a:pPr lvl="1"/>
            <a:endParaRPr lang="en-US" sz="800" i="1" dirty="0" smtClean="0"/>
          </a:p>
          <a:p>
            <a:pPr lvl="1"/>
            <a:r>
              <a:rPr lang="en-US" dirty="0" smtClean="0"/>
              <a:t>For some operations over two (multiple) arguments, functions and pattern-matching are straightforward, but with OOP we can do it with </a:t>
            </a:r>
            <a:r>
              <a:rPr lang="en-US" i="1" dirty="0" smtClean="0">
                <a:solidFill>
                  <a:schemeClr val="accent2"/>
                </a:solidFill>
              </a:rPr>
              <a:t>double dispatch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(multiple dispatch)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7514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expression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229600" cy="2819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Well-known and compelling example of a common </a:t>
            </a:r>
            <a:r>
              <a:rPr lang="en-US" i="1" dirty="0" smtClean="0"/>
              <a:t>pattern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Expressions</a:t>
            </a:r>
            <a:r>
              <a:rPr lang="en-US" dirty="0" smtClean="0"/>
              <a:t> for a small language</a:t>
            </a:r>
          </a:p>
          <a:p>
            <a:pPr lvl="1"/>
            <a:r>
              <a:rPr lang="en-US" dirty="0" smtClean="0"/>
              <a:t>Different </a:t>
            </a:r>
            <a:r>
              <a:rPr lang="en-US" dirty="0" smtClean="0">
                <a:solidFill>
                  <a:schemeClr val="accent2"/>
                </a:solidFill>
              </a:rPr>
              <a:t>variants</a:t>
            </a:r>
            <a:r>
              <a:rPr lang="en-US" dirty="0" smtClean="0"/>
              <a:t> of expressions: </a:t>
            </a:r>
            <a:r>
              <a:rPr lang="en-US" dirty="0" err="1" smtClean="0"/>
              <a:t>ints</a:t>
            </a:r>
            <a:r>
              <a:rPr lang="en-US" dirty="0" smtClean="0"/>
              <a:t>, additions, negations, …</a:t>
            </a:r>
          </a:p>
          <a:p>
            <a:pPr lvl="1"/>
            <a:r>
              <a:rPr lang="en-US" dirty="0" smtClean="0"/>
              <a:t>Different </a:t>
            </a:r>
            <a:r>
              <a:rPr lang="en-US" dirty="0" smtClean="0">
                <a:solidFill>
                  <a:schemeClr val="accent2"/>
                </a:solidFill>
              </a:rPr>
              <a:t>operations</a:t>
            </a:r>
            <a:r>
              <a:rPr lang="en-US" dirty="0" smtClean="0"/>
              <a:t> to perform: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eval</a:t>
            </a:r>
            <a:r>
              <a:rPr lang="en-US" dirty="0" smtClean="0"/>
              <a:t>,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toString</a:t>
            </a:r>
            <a:r>
              <a:rPr lang="en-US" dirty="0" smtClean="0"/>
              <a:t>,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hasZero</a:t>
            </a:r>
            <a:r>
              <a:rPr lang="en-US" dirty="0" smtClean="0"/>
              <a:t>, …</a:t>
            </a:r>
          </a:p>
          <a:p>
            <a:pPr lvl="1"/>
            <a:endParaRPr lang="en-US" sz="1000" dirty="0"/>
          </a:p>
          <a:p>
            <a:pPr marL="0" indent="0">
              <a:buNone/>
            </a:pPr>
            <a:r>
              <a:rPr lang="en-US" dirty="0" smtClean="0"/>
              <a:t>Leads to a matrix (2D-grid) of variants and operations</a:t>
            </a:r>
          </a:p>
          <a:p>
            <a:pPr lvl="1"/>
            <a:r>
              <a:rPr lang="en-US" dirty="0" smtClean="0"/>
              <a:t>Implementation will involve deciding what “should happen” for each entry in the grid </a:t>
            </a:r>
            <a:r>
              <a:rPr lang="en-US" i="1" dirty="0" smtClean="0"/>
              <a:t>regardless of the PL</a:t>
            </a:r>
            <a:endParaRPr lang="en-US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7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542664"/>
              </p:ext>
            </p:extLst>
          </p:nvPr>
        </p:nvGraphicFramePr>
        <p:xfrm>
          <a:off x="1752601" y="4267200"/>
          <a:ext cx="5867399" cy="1868824"/>
        </p:xfrm>
        <a:graphic>
          <a:graphicData uri="http://schemas.openxmlformats.org/drawingml/2006/table">
            <a:tbl>
              <a:tblPr/>
              <a:tblGrid>
                <a:gridCol w="1142999"/>
                <a:gridCol w="838200"/>
                <a:gridCol w="1371600"/>
                <a:gridCol w="1447800"/>
                <a:gridCol w="1066800"/>
              </a:tblGrid>
              <a:tr h="3517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eval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toString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hasZero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</a:tr>
              <a:tr h="3517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Int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</a:tr>
              <a:tr h="3517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Add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</a:tr>
              <a:tr h="3517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Negate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</a:tr>
              <a:tr h="4057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07041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approach in 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429000"/>
            <a:ext cx="7772400" cy="2667000"/>
          </a:xfrm>
        </p:spPr>
        <p:txBody>
          <a:bodyPr/>
          <a:lstStyle/>
          <a:p>
            <a:r>
              <a:rPr lang="en-US" dirty="0" smtClean="0"/>
              <a:t>Define a </a:t>
            </a:r>
            <a:r>
              <a:rPr lang="en-US" i="1" dirty="0" err="1" smtClean="0"/>
              <a:t>datatype</a:t>
            </a:r>
            <a:r>
              <a:rPr lang="en-US" dirty="0" smtClean="0"/>
              <a:t>, with one </a:t>
            </a:r>
            <a:r>
              <a:rPr lang="en-US" i="1" dirty="0" smtClean="0"/>
              <a:t>constructor</a:t>
            </a:r>
            <a:r>
              <a:rPr lang="en-US" dirty="0" smtClean="0"/>
              <a:t>  for each variant</a:t>
            </a:r>
          </a:p>
          <a:p>
            <a:pPr lvl="1"/>
            <a:r>
              <a:rPr lang="en-US" dirty="0" smtClean="0"/>
              <a:t>(No need to indicate </a:t>
            </a:r>
            <a:r>
              <a:rPr lang="en-US" dirty="0" err="1" smtClean="0"/>
              <a:t>datatypes</a:t>
            </a:r>
            <a:r>
              <a:rPr lang="en-US" dirty="0" smtClean="0"/>
              <a:t> if dynamically typed)</a:t>
            </a:r>
          </a:p>
          <a:p>
            <a:r>
              <a:rPr lang="en-US" dirty="0" smtClean="0"/>
              <a:t>“Fill out the grid” via </a:t>
            </a:r>
            <a:r>
              <a:rPr lang="en-US" dirty="0" smtClean="0">
                <a:solidFill>
                  <a:schemeClr val="accent2"/>
                </a:solidFill>
              </a:rPr>
              <a:t>one function per column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Each function has one branch for each column entry</a:t>
            </a:r>
          </a:p>
          <a:p>
            <a:pPr lvl="1"/>
            <a:r>
              <a:rPr lang="en-US" dirty="0" smtClean="0"/>
              <a:t>Can combine cases (e.g., with wildcard patterns) if multiple entries in column are the same</a:t>
            </a:r>
          </a:p>
          <a:p>
            <a:pPr lvl="1"/>
            <a:endParaRPr lang="en-US" sz="1000" dirty="0"/>
          </a:p>
          <a:p>
            <a:pPr marL="0" indent="0">
              <a:buNone/>
            </a:pPr>
            <a:r>
              <a:rPr lang="en-US" dirty="0" smtClean="0"/>
              <a:t>[See the ML code]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538444"/>
              </p:ext>
            </p:extLst>
          </p:nvPr>
        </p:nvGraphicFramePr>
        <p:xfrm>
          <a:off x="1752601" y="1371600"/>
          <a:ext cx="5867399" cy="1868824"/>
        </p:xfrm>
        <a:graphic>
          <a:graphicData uri="http://schemas.openxmlformats.org/drawingml/2006/table">
            <a:tbl>
              <a:tblPr/>
              <a:tblGrid>
                <a:gridCol w="1142999"/>
                <a:gridCol w="838200"/>
                <a:gridCol w="1371600"/>
                <a:gridCol w="1447800"/>
                <a:gridCol w="1066800"/>
              </a:tblGrid>
              <a:tr h="3517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eval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toString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hasZero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</a:tr>
              <a:tr h="3517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Int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</a:tr>
              <a:tr h="3517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Add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</a:tr>
              <a:tr h="3517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Negate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</a:tr>
              <a:tr h="4057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7094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approach in 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352800"/>
            <a:ext cx="7772400" cy="2667000"/>
          </a:xfrm>
        </p:spPr>
        <p:txBody>
          <a:bodyPr/>
          <a:lstStyle/>
          <a:p>
            <a:r>
              <a:rPr lang="en-US" dirty="0" smtClean="0"/>
              <a:t>Define a </a:t>
            </a:r>
            <a:r>
              <a:rPr lang="en-US" i="1" dirty="0" smtClean="0"/>
              <a:t>class</a:t>
            </a:r>
            <a:r>
              <a:rPr lang="en-US" dirty="0" smtClean="0"/>
              <a:t>, with one </a:t>
            </a:r>
            <a:r>
              <a:rPr lang="en-US" i="1" dirty="0" smtClean="0"/>
              <a:t>abstract</a:t>
            </a:r>
            <a:r>
              <a:rPr lang="en-US" dirty="0" smtClean="0"/>
              <a:t> </a:t>
            </a:r>
            <a:r>
              <a:rPr lang="en-US" i="1" dirty="0" smtClean="0"/>
              <a:t>method</a:t>
            </a:r>
            <a:r>
              <a:rPr lang="en-US" dirty="0" smtClean="0"/>
              <a:t> for each operation</a:t>
            </a:r>
          </a:p>
          <a:p>
            <a:pPr lvl="1"/>
            <a:r>
              <a:rPr lang="en-US" dirty="0" smtClean="0"/>
              <a:t>(No need to indicate abstract methods if dynamically typed)</a:t>
            </a:r>
          </a:p>
          <a:p>
            <a:r>
              <a:rPr lang="en-US" dirty="0" smtClean="0"/>
              <a:t>Define a </a:t>
            </a:r>
            <a:r>
              <a:rPr lang="en-US" i="1" dirty="0" smtClean="0"/>
              <a:t>subclass</a:t>
            </a:r>
            <a:r>
              <a:rPr lang="en-US" dirty="0" smtClean="0"/>
              <a:t> for each variant</a:t>
            </a:r>
          </a:p>
          <a:p>
            <a:r>
              <a:rPr lang="en-US" dirty="0" smtClean="0"/>
              <a:t>So “fill out the grid” via </a:t>
            </a:r>
            <a:r>
              <a:rPr lang="en-US" dirty="0" smtClean="0">
                <a:solidFill>
                  <a:schemeClr val="accent2"/>
                </a:solidFill>
              </a:rPr>
              <a:t>one class per row</a:t>
            </a:r>
            <a:r>
              <a:rPr lang="en-US" dirty="0" smtClean="0"/>
              <a:t> with one method implementation for each grid position</a:t>
            </a:r>
          </a:p>
          <a:p>
            <a:pPr lvl="1"/>
            <a:r>
              <a:rPr lang="en-US" dirty="0" smtClean="0"/>
              <a:t>Can use a method in the superclass if there is a default for multiple entries in a column</a:t>
            </a:r>
          </a:p>
          <a:p>
            <a:pPr lvl="1"/>
            <a:endParaRPr lang="en-US" sz="1000" dirty="0"/>
          </a:p>
          <a:p>
            <a:pPr marL="0" indent="0">
              <a:buNone/>
            </a:pPr>
            <a:r>
              <a:rPr lang="en-US" dirty="0" smtClean="0"/>
              <a:t>[See the Ruby and Java code]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495998"/>
              </p:ext>
            </p:extLst>
          </p:nvPr>
        </p:nvGraphicFramePr>
        <p:xfrm>
          <a:off x="1752601" y="1371600"/>
          <a:ext cx="5867399" cy="1868824"/>
        </p:xfrm>
        <a:graphic>
          <a:graphicData uri="http://schemas.openxmlformats.org/drawingml/2006/table">
            <a:tbl>
              <a:tblPr/>
              <a:tblGrid>
                <a:gridCol w="1142999"/>
                <a:gridCol w="838200"/>
                <a:gridCol w="1371600"/>
                <a:gridCol w="1447800"/>
                <a:gridCol w="1066800"/>
              </a:tblGrid>
              <a:tr h="3517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eval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toString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hasZero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</a:tr>
              <a:tr h="3517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Int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</a:tr>
              <a:tr h="3517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Add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</a:tr>
              <a:tr h="3517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Negate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</a:tr>
              <a:tr h="4057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00352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big course </a:t>
            </a:r>
            <a:r>
              <a:rPr lang="en-US" dirty="0" err="1" smtClean="0"/>
              <a:t>punchline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505200"/>
            <a:ext cx="8229600" cy="2819400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FP and OOP often doing the same thing in </a:t>
            </a:r>
            <a:r>
              <a:rPr lang="en-US" i="1" dirty="0" smtClean="0">
                <a:solidFill>
                  <a:schemeClr val="accent2"/>
                </a:solidFill>
              </a:rPr>
              <a:t>exact</a:t>
            </a:r>
            <a:r>
              <a:rPr lang="en-US" dirty="0" smtClean="0">
                <a:solidFill>
                  <a:schemeClr val="accent2"/>
                </a:solidFill>
              </a:rPr>
              <a:t> opposite way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Organize the program “by rows” or “by columns”</a:t>
            </a:r>
          </a:p>
          <a:p>
            <a:pPr lvl="1"/>
            <a:endParaRPr lang="en-US" sz="1000" dirty="0"/>
          </a:p>
          <a:p>
            <a:r>
              <a:rPr lang="en-US" dirty="0" smtClean="0"/>
              <a:t>Which is “most natural” may depend on what you are doing (e.g., an interpreter vs. a GUI) or personal taste</a:t>
            </a:r>
          </a:p>
          <a:p>
            <a:endParaRPr lang="en-US" sz="1000" dirty="0"/>
          </a:p>
          <a:p>
            <a:r>
              <a:rPr lang="en-US" dirty="0" smtClean="0"/>
              <a:t>Code layout is important, but there is no perfect way since software has many dimensions of structure</a:t>
            </a:r>
          </a:p>
          <a:p>
            <a:pPr lvl="1"/>
            <a:r>
              <a:rPr lang="en-US" dirty="0" smtClean="0"/>
              <a:t>Tools, IDEs can help with multiple “views” (e.g., rows / columns)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244405"/>
              </p:ext>
            </p:extLst>
          </p:nvPr>
        </p:nvGraphicFramePr>
        <p:xfrm>
          <a:off x="1752601" y="1371600"/>
          <a:ext cx="5867399" cy="1868824"/>
        </p:xfrm>
        <a:graphic>
          <a:graphicData uri="http://schemas.openxmlformats.org/drawingml/2006/table">
            <a:tbl>
              <a:tblPr/>
              <a:tblGrid>
                <a:gridCol w="1142999"/>
                <a:gridCol w="838200"/>
                <a:gridCol w="1371600"/>
                <a:gridCol w="1447800"/>
                <a:gridCol w="1066800"/>
              </a:tblGrid>
              <a:tr h="3517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eval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toString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hasZero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</a:tr>
              <a:tr h="3517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Int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</a:tr>
              <a:tr h="3517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Add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</a:tr>
              <a:tr h="3517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Negate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</a:tr>
              <a:tr h="4057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31418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Extensibility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124200"/>
            <a:ext cx="7772400" cy="3352800"/>
          </a:xfrm>
        </p:spPr>
        <p:txBody>
          <a:bodyPr/>
          <a:lstStyle/>
          <a:p>
            <a:r>
              <a:rPr lang="en-US" dirty="0" smtClean="0"/>
              <a:t>For implementing our grid so far, SML / Racket style usually by column and Ruby / Java style usually by row</a:t>
            </a:r>
          </a:p>
          <a:p>
            <a:endParaRPr lang="en-US" sz="600" dirty="0"/>
          </a:p>
          <a:p>
            <a:r>
              <a:rPr lang="en-US" dirty="0" smtClean="0"/>
              <a:t>But beyond just style, this decision affects what (unexpected?) software </a:t>
            </a:r>
            <a:r>
              <a:rPr lang="en-US" i="1" dirty="0" smtClean="0"/>
              <a:t>extensions</a:t>
            </a:r>
            <a:r>
              <a:rPr lang="en-US" dirty="0" smtClean="0"/>
              <a:t> need not change old code</a:t>
            </a:r>
          </a:p>
          <a:p>
            <a:endParaRPr lang="en-US" sz="600" dirty="0"/>
          </a:p>
          <a:p>
            <a:r>
              <a:rPr lang="en-US" dirty="0" smtClean="0">
                <a:solidFill>
                  <a:schemeClr val="accent2"/>
                </a:solidFill>
              </a:rPr>
              <a:t>Functions [see ML code]:</a:t>
            </a:r>
          </a:p>
          <a:p>
            <a:pPr lvl="1"/>
            <a:r>
              <a:rPr lang="en-US" dirty="0" smtClean="0"/>
              <a:t>Easy to add a new operation, e.g.,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noNegConstants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dirty="0" smtClean="0"/>
              <a:t>Adding a new variant, e.g.,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Mult</a:t>
            </a:r>
            <a:r>
              <a:rPr lang="en-US" dirty="0" smtClean="0"/>
              <a:t> requires modifying old functions, but ML type-checker gives a to-do list if original code avoided wildcard patterns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7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336191"/>
              </p:ext>
            </p:extLst>
          </p:nvPr>
        </p:nvGraphicFramePr>
        <p:xfrm>
          <a:off x="1295401" y="1219200"/>
          <a:ext cx="6553199" cy="1868824"/>
        </p:xfrm>
        <a:graphic>
          <a:graphicData uri="http://schemas.openxmlformats.org/drawingml/2006/table">
            <a:tbl>
              <a:tblPr/>
              <a:tblGrid>
                <a:gridCol w="1063082"/>
                <a:gridCol w="765717"/>
                <a:gridCol w="1295400"/>
                <a:gridCol w="1219200"/>
                <a:gridCol w="2209800"/>
              </a:tblGrid>
              <a:tr h="3517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eval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toString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hasZero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noNegConstants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3517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Int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3517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Add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3517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Negate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4057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Mult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761073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124200"/>
            <a:ext cx="7772400" cy="3352800"/>
          </a:xfrm>
        </p:spPr>
        <p:txBody>
          <a:bodyPr/>
          <a:lstStyle/>
          <a:p>
            <a:r>
              <a:rPr lang="en-US" dirty="0" smtClean="0"/>
              <a:t>For implementing our grid so far, SML / Racket style usually by column and Ruby / Java style usually by row</a:t>
            </a:r>
          </a:p>
          <a:p>
            <a:endParaRPr lang="en-US" sz="600" dirty="0"/>
          </a:p>
          <a:p>
            <a:r>
              <a:rPr lang="en-US" dirty="0" smtClean="0"/>
              <a:t>But beyond just style, this decision affects what (unexpected?) software </a:t>
            </a:r>
            <a:r>
              <a:rPr lang="en-US" i="1" dirty="0" smtClean="0"/>
              <a:t>extensions</a:t>
            </a:r>
            <a:r>
              <a:rPr lang="en-US" dirty="0" smtClean="0"/>
              <a:t> are easy and/or do not change old code</a:t>
            </a:r>
          </a:p>
          <a:p>
            <a:endParaRPr lang="en-US" sz="600" dirty="0"/>
          </a:p>
          <a:p>
            <a:r>
              <a:rPr lang="en-US" dirty="0" smtClean="0">
                <a:solidFill>
                  <a:schemeClr val="accent2"/>
                </a:solidFill>
              </a:rPr>
              <a:t>Objects [see Ruby code]:</a:t>
            </a:r>
          </a:p>
          <a:p>
            <a:pPr lvl="1"/>
            <a:r>
              <a:rPr lang="en-US" dirty="0" smtClean="0"/>
              <a:t>Easy to add a new variant, e.g.,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Mult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dirty="0" smtClean="0"/>
              <a:t>Adding a new operation, e.g.,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noNegConstants</a:t>
            </a:r>
            <a:r>
              <a:rPr lang="en-US" dirty="0" smtClean="0"/>
              <a:t> requires modifying old classes, but Java type-checker gives a to-do list if original code avoided default methods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694211"/>
              </p:ext>
            </p:extLst>
          </p:nvPr>
        </p:nvGraphicFramePr>
        <p:xfrm>
          <a:off x="1295401" y="1219200"/>
          <a:ext cx="6553199" cy="1868824"/>
        </p:xfrm>
        <a:graphic>
          <a:graphicData uri="http://schemas.openxmlformats.org/drawingml/2006/table">
            <a:tbl>
              <a:tblPr/>
              <a:tblGrid>
                <a:gridCol w="1063082"/>
                <a:gridCol w="765717"/>
                <a:gridCol w="1295400"/>
                <a:gridCol w="1219200"/>
                <a:gridCol w="2209800"/>
              </a:tblGrid>
              <a:tr h="3517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eval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toString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hasZero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noNegConstants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3517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Int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3517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Add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3517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Negate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4057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Mult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b="0" kern="0" smtClean="0"/>
              <a:t>Extensibility</a:t>
            </a:r>
            <a:endParaRPr lang="en-US" b="0" kern="0" dirty="0"/>
          </a:p>
        </p:txBody>
      </p:sp>
    </p:spTree>
    <p:extLst>
      <p:ext uri="{BB962C8B-B14F-4D97-AF65-F5344CB8AC3E}">
        <p14:creationId xmlns:p14="http://schemas.microsoft.com/office/powerpoint/2010/main" val="32490260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dispatch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95800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>
                <a:solidFill>
                  <a:schemeClr val="accent2"/>
                </a:solidFill>
              </a:rPr>
              <a:t>Dynamic dispatch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Also known as </a:t>
            </a:r>
            <a:r>
              <a:rPr lang="en-US" i="1" dirty="0" smtClean="0"/>
              <a:t>late binding</a:t>
            </a:r>
            <a:r>
              <a:rPr lang="en-US" dirty="0" smtClean="0"/>
              <a:t> or </a:t>
            </a:r>
            <a:r>
              <a:rPr lang="en-US" i="1" dirty="0" smtClean="0"/>
              <a:t>virtual methods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Call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self.m2()</a:t>
            </a:r>
            <a:r>
              <a:rPr lang="en-US" dirty="0" smtClean="0"/>
              <a:t> in method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m1</a:t>
            </a:r>
            <a:r>
              <a:rPr lang="en-US" dirty="0" smtClean="0"/>
              <a:t> defined in class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</a:t>
            </a:r>
            <a:r>
              <a:rPr lang="en-US" dirty="0" smtClean="0"/>
              <a:t> can </a:t>
            </a:r>
            <a:r>
              <a:rPr lang="en-US" i="1" dirty="0" smtClean="0"/>
              <a:t>resolve to</a:t>
            </a:r>
            <a:r>
              <a:rPr lang="en-US" dirty="0" smtClean="0"/>
              <a:t> a method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m2</a:t>
            </a:r>
            <a:r>
              <a:rPr lang="en-US" dirty="0" smtClean="0"/>
              <a:t> defined in a subclass of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Most unique characteristic of OOP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/>
              <a:t>Need to define the semantics of </a:t>
            </a:r>
            <a:r>
              <a:rPr lang="en-US" i="1" dirty="0" smtClean="0">
                <a:solidFill>
                  <a:schemeClr val="accent2"/>
                </a:solidFill>
              </a:rPr>
              <a:t>method lookup</a:t>
            </a:r>
            <a:r>
              <a:rPr lang="en-US" dirty="0" smtClean="0"/>
              <a:t> as carefully as we defined </a:t>
            </a:r>
            <a:r>
              <a:rPr lang="en-US" i="1" dirty="0" smtClean="0"/>
              <a:t>variable lookup</a:t>
            </a:r>
            <a:r>
              <a:rPr lang="en-US" dirty="0" smtClean="0"/>
              <a:t> for our PLs</a:t>
            </a:r>
          </a:p>
          <a:p>
            <a:pPr marL="0" indent="0">
              <a:buNone/>
            </a:pP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6645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other way is possible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495800"/>
          </a:xfrm>
        </p:spPr>
        <p:txBody>
          <a:bodyPr/>
          <a:lstStyle/>
          <a:p>
            <a:r>
              <a:rPr lang="en-US" dirty="0" smtClean="0"/>
              <a:t>Functions allow new operations and objects allow new variants without modifying existing code </a:t>
            </a:r>
            <a:r>
              <a:rPr lang="en-US" i="1" dirty="0" smtClean="0"/>
              <a:t>even if they didn’t plan for it</a:t>
            </a:r>
          </a:p>
          <a:p>
            <a:pPr lvl="1"/>
            <a:r>
              <a:rPr lang="en-US" dirty="0" smtClean="0"/>
              <a:t>Natural result of the decomposition</a:t>
            </a:r>
          </a:p>
          <a:p>
            <a:endParaRPr lang="en-US" sz="1000" dirty="0" smtClean="0"/>
          </a:p>
          <a:p>
            <a:pPr marL="0" indent="0">
              <a:buNone/>
            </a:pPr>
            <a:r>
              <a:rPr lang="en-US" i="1" dirty="0" smtClean="0">
                <a:solidFill>
                  <a:srgbClr val="FF0000"/>
                </a:solidFill>
              </a:rPr>
              <a:t>Optional:</a:t>
            </a:r>
          </a:p>
          <a:p>
            <a:r>
              <a:rPr lang="en-US" dirty="0" smtClean="0"/>
              <a:t>Functions can support new variants somewhat awkwardly “if they plan ahead” </a:t>
            </a:r>
          </a:p>
          <a:p>
            <a:pPr lvl="1"/>
            <a:r>
              <a:rPr lang="en-US" i="1" dirty="0" smtClean="0"/>
              <a:t>Not explained here: Can use type constructors to make </a:t>
            </a:r>
            <a:r>
              <a:rPr lang="en-US" i="1" dirty="0" err="1" smtClean="0"/>
              <a:t>datatypes</a:t>
            </a:r>
            <a:r>
              <a:rPr lang="en-US" i="1" dirty="0" smtClean="0"/>
              <a:t> extensible and have operations take function arguments to give results for the extensions</a:t>
            </a:r>
          </a:p>
          <a:p>
            <a:pPr lvl="1"/>
            <a:endParaRPr lang="en-US" sz="1000" dirty="0"/>
          </a:p>
          <a:p>
            <a:r>
              <a:rPr lang="en-US" dirty="0" smtClean="0"/>
              <a:t>Objects can support new operations somewhat awkwardly “if they plan ahead”</a:t>
            </a:r>
          </a:p>
          <a:p>
            <a:pPr lvl="1"/>
            <a:r>
              <a:rPr lang="en-US" i="1" dirty="0" smtClean="0"/>
              <a:t>Not explained here: The popular Visitor Pattern uses the double-dispatch pattern to allow new operations “on the side”</a:t>
            </a:r>
            <a:endParaRPr lang="en-US" i="1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5907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Thoughts on Extensibility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Making software extensible is valuable and hard</a:t>
            </a:r>
          </a:p>
          <a:p>
            <a:pPr lvl="1"/>
            <a:r>
              <a:rPr lang="en-US" dirty="0" smtClean="0"/>
              <a:t>If you know you want new operations, use FP</a:t>
            </a:r>
          </a:p>
          <a:p>
            <a:pPr lvl="1"/>
            <a:r>
              <a:rPr lang="en-US" dirty="0" smtClean="0"/>
              <a:t>If you know you want new variants, use OOP</a:t>
            </a:r>
          </a:p>
          <a:p>
            <a:pPr lvl="1"/>
            <a:r>
              <a:rPr lang="en-US" dirty="0" smtClean="0"/>
              <a:t>If both? Languages like </a:t>
            </a:r>
            <a:r>
              <a:rPr lang="en-US" dirty="0" err="1" smtClean="0"/>
              <a:t>Scala</a:t>
            </a:r>
            <a:r>
              <a:rPr lang="en-US" dirty="0" smtClean="0"/>
              <a:t> try; it’s a hard problem</a:t>
            </a:r>
          </a:p>
          <a:p>
            <a:pPr lvl="1"/>
            <a:r>
              <a:rPr lang="en-US" dirty="0" smtClean="0"/>
              <a:t>Reality: The future is often hard to predict!</a:t>
            </a:r>
          </a:p>
          <a:p>
            <a:pPr lvl="1"/>
            <a:endParaRPr lang="en-US" dirty="0"/>
          </a:p>
          <a:p>
            <a:r>
              <a:rPr lang="en-US" dirty="0" smtClean="0"/>
              <a:t>Extensibility is a double-edged sword</a:t>
            </a:r>
          </a:p>
          <a:p>
            <a:pPr lvl="1"/>
            <a:r>
              <a:rPr lang="en-US" dirty="0" smtClean="0"/>
              <a:t>Code more reusable without being changed later</a:t>
            </a:r>
          </a:p>
          <a:p>
            <a:pPr lvl="1"/>
            <a:r>
              <a:rPr lang="en-US" dirty="0" smtClean="0"/>
              <a:t>But makes original code more difficult to reason about locally or change later (could break extensions)</a:t>
            </a:r>
          </a:p>
          <a:p>
            <a:pPr lvl="1"/>
            <a:r>
              <a:rPr lang="en-US" dirty="0" smtClean="0"/>
              <a:t>Often language mechanisms to make code </a:t>
            </a:r>
            <a:r>
              <a:rPr lang="en-US" i="1" dirty="0" smtClean="0"/>
              <a:t>less</a:t>
            </a:r>
            <a:r>
              <a:rPr lang="en-US" dirty="0" smtClean="0"/>
              <a:t> extensible (ML modules hide </a:t>
            </a:r>
            <a:r>
              <a:rPr lang="en-US" dirty="0" err="1" smtClean="0"/>
              <a:t>datatypes</a:t>
            </a:r>
            <a:r>
              <a:rPr lang="en-US" dirty="0" smtClean="0"/>
              <a:t>; Java’s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final</a:t>
            </a:r>
            <a:r>
              <a:rPr lang="en-US" dirty="0" smtClean="0"/>
              <a:t> prevents </a:t>
            </a:r>
            <a:r>
              <a:rPr lang="en-US" dirty="0" err="1" smtClean="0"/>
              <a:t>subclassing</a:t>
            </a:r>
            <a:r>
              <a:rPr lang="en-US" dirty="0" smtClean="0"/>
              <a:t>/overriding)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2095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Binary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581400"/>
            <a:ext cx="7772400" cy="1981200"/>
          </a:xfrm>
        </p:spPr>
        <p:txBody>
          <a:bodyPr/>
          <a:lstStyle/>
          <a:p>
            <a:r>
              <a:rPr lang="en-US" dirty="0" smtClean="0"/>
              <a:t>Situation is more complicated if an operation is defined over multiple arguments that can have different variants</a:t>
            </a:r>
          </a:p>
          <a:p>
            <a:pPr lvl="1"/>
            <a:r>
              <a:rPr lang="en-US" dirty="0" smtClean="0"/>
              <a:t>Can arise in original program or after extension</a:t>
            </a:r>
          </a:p>
          <a:p>
            <a:endParaRPr lang="en-US" dirty="0" smtClean="0"/>
          </a:p>
          <a:p>
            <a:r>
              <a:rPr lang="en-US" dirty="0" smtClean="0"/>
              <a:t>Function decomposition deals with this much more simply…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380566"/>
              </p:ext>
            </p:extLst>
          </p:nvPr>
        </p:nvGraphicFramePr>
        <p:xfrm>
          <a:off x="1752601" y="1371600"/>
          <a:ext cx="5867399" cy="1868824"/>
        </p:xfrm>
        <a:graphic>
          <a:graphicData uri="http://schemas.openxmlformats.org/drawingml/2006/table">
            <a:tbl>
              <a:tblPr/>
              <a:tblGrid>
                <a:gridCol w="1142999"/>
                <a:gridCol w="838200"/>
                <a:gridCol w="1371600"/>
                <a:gridCol w="1447800"/>
                <a:gridCol w="1066800"/>
              </a:tblGrid>
              <a:tr h="3517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eval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toString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hasZero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</a:tr>
              <a:tr h="3517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Int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</a:tr>
              <a:tr h="3517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Add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</a:tr>
              <a:tr h="3517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Negate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</a:tr>
              <a:tr h="4057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E4F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153011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077200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To show the issue:</a:t>
            </a:r>
          </a:p>
          <a:p>
            <a:pPr lvl="1"/>
            <a:r>
              <a:rPr lang="en-US" dirty="0"/>
              <a:t>Include variants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String</a:t>
            </a:r>
            <a:r>
              <a:rPr lang="en-US" dirty="0"/>
              <a:t> and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Rational</a:t>
            </a:r>
          </a:p>
          <a:p>
            <a:pPr lvl="1"/>
            <a:r>
              <a:rPr lang="en-US" dirty="0"/>
              <a:t>(Re)define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Add</a:t>
            </a:r>
            <a:r>
              <a:rPr lang="en-US" dirty="0"/>
              <a:t> to work on any pair of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/>
              <a:t>,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String</a:t>
            </a:r>
            <a:r>
              <a:rPr lang="en-US" dirty="0" smtClean="0"/>
              <a:t>,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Rational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n-US" dirty="0" smtClean="0"/>
              <a:t>Concatenation </a:t>
            </a:r>
            <a:r>
              <a:rPr lang="en-US" dirty="0"/>
              <a:t>if </a:t>
            </a:r>
            <a:r>
              <a:rPr lang="en-US" dirty="0" smtClean="0"/>
              <a:t>either argument </a:t>
            </a:r>
            <a:r>
              <a:rPr lang="en-US" dirty="0"/>
              <a:t>a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String</a:t>
            </a:r>
            <a:r>
              <a:rPr lang="en-US" dirty="0" smtClean="0"/>
              <a:t>, </a:t>
            </a:r>
            <a:r>
              <a:rPr lang="en-US" dirty="0"/>
              <a:t>else </a:t>
            </a:r>
            <a:r>
              <a:rPr lang="en-US" dirty="0" smtClean="0"/>
              <a:t>math</a:t>
            </a:r>
          </a:p>
          <a:p>
            <a:pPr lvl="2"/>
            <a:endParaRPr lang="en-US" dirty="0"/>
          </a:p>
          <a:p>
            <a:pPr marL="0" indent="0">
              <a:buNone/>
            </a:pPr>
            <a:r>
              <a:rPr lang="en-US" dirty="0" smtClean="0"/>
              <a:t>Now just defining the addition operation is a </a:t>
            </a:r>
            <a:r>
              <a:rPr lang="en-US" i="1" dirty="0" smtClean="0"/>
              <a:t>different</a:t>
            </a:r>
            <a:r>
              <a:rPr lang="en-US" dirty="0" smtClean="0"/>
              <a:t> 2D grid: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7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900869"/>
              </p:ext>
            </p:extLst>
          </p:nvPr>
        </p:nvGraphicFramePr>
        <p:xfrm>
          <a:off x="2209800" y="3886200"/>
          <a:ext cx="4648199" cy="1463040"/>
        </p:xfrm>
        <a:graphic>
          <a:graphicData uri="http://schemas.openxmlformats.org/drawingml/2006/table">
            <a:tbl>
              <a:tblPr/>
              <a:tblGrid>
                <a:gridCol w="1295399"/>
                <a:gridCol w="914400"/>
                <a:gridCol w="1143000"/>
                <a:gridCol w="1295400"/>
              </a:tblGrid>
              <a:tr h="3517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Int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String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Rational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3517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Int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3517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String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3517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Rational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41549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ML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924800" cy="1676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Addition is different for most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/>
              <a:t>,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String</a:t>
            </a:r>
            <a:r>
              <a:rPr lang="en-US" dirty="0"/>
              <a:t>,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Rational</a:t>
            </a:r>
            <a:r>
              <a:rPr lang="en-US" b="1" dirty="0" smtClean="0">
                <a:latin typeface="+mj-lt"/>
                <a:cs typeface="Courier New" pitchFamily="49" charset="0"/>
              </a:rPr>
              <a:t> </a:t>
            </a:r>
            <a:r>
              <a:rPr lang="en-US" dirty="0">
                <a:latin typeface="+mj-lt"/>
              </a:rPr>
              <a:t> </a:t>
            </a:r>
            <a:r>
              <a:rPr lang="en-US" dirty="0"/>
              <a:t>combinations</a:t>
            </a:r>
            <a:endParaRPr lang="en-US" dirty="0" smtClean="0"/>
          </a:p>
          <a:p>
            <a:pPr lvl="1"/>
            <a:r>
              <a:rPr lang="en-US" dirty="0" smtClean="0"/>
              <a:t>Run-time error for non-value expressions</a:t>
            </a:r>
          </a:p>
          <a:p>
            <a:pPr lvl="1"/>
            <a:endParaRPr lang="en-US" sz="500" dirty="0"/>
          </a:p>
          <a:p>
            <a:pPr marL="0" indent="0">
              <a:buNone/>
            </a:pPr>
            <a:r>
              <a:rPr lang="en-US" dirty="0" smtClean="0"/>
              <a:t>Natural approach: pattern-match on the pair of values</a:t>
            </a:r>
          </a:p>
          <a:p>
            <a:pPr lvl="1"/>
            <a:r>
              <a:rPr lang="en-US" dirty="0" smtClean="0"/>
              <a:t>For </a:t>
            </a:r>
            <a:r>
              <a:rPr lang="en-US" i="1" dirty="0" smtClean="0"/>
              <a:t>commutative</a:t>
            </a:r>
            <a:r>
              <a:rPr lang="en-US" dirty="0" smtClean="0"/>
              <a:t> possibilities, can re-call with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(v2,v1)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09600" y="2895600"/>
            <a:ext cx="8153400" cy="3505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fun </a:t>
            </a:r>
            <a:r>
              <a:rPr lang="en-US" sz="2000" kern="0" dirty="0" err="1" smtClean="0">
                <a:solidFill>
                  <a:schemeClr val="accent2"/>
                </a:solidFill>
                <a:latin typeface="Courier New" pitchFamily="49" charset="0"/>
              </a:rPr>
              <a:t>add_values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v1</a:t>
            </a:r>
            <a:r>
              <a:rPr lang="en-US" sz="2000" kern="0" dirty="0" smtClean="0">
                <a:latin typeface="Courier New" pitchFamily="49" charset="0"/>
              </a:rPr>
              <a:t>,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v2</a:t>
            </a:r>
            <a:r>
              <a:rPr lang="en-US" sz="2000" kern="0" dirty="0" smtClean="0">
                <a:latin typeface="Courier New" pitchFamily="49" charset="0"/>
              </a:rPr>
              <a:t>)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= 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 case </a:t>
            </a:r>
            <a:r>
              <a:rPr lang="en-US" sz="2000" kern="0" dirty="0">
                <a:latin typeface="Courier New" pitchFamily="49" charset="0"/>
              </a:rPr>
              <a:t>(</a:t>
            </a: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v1</a:t>
            </a:r>
            <a:r>
              <a:rPr lang="en-US" sz="2000" kern="0" dirty="0">
                <a:latin typeface="Courier New" pitchFamily="49" charset="0"/>
              </a:rPr>
              <a:t>,</a:t>
            </a: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v2</a:t>
            </a:r>
            <a:r>
              <a:rPr lang="en-US" sz="2000" kern="0" dirty="0">
                <a:latin typeface="Courier New" pitchFamily="49" charset="0"/>
              </a:rPr>
              <a:t>)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of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  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err="1" smtClean="0">
                <a:latin typeface="Courier New" pitchFamily="49" charset="0"/>
              </a:rPr>
              <a:t>Int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i</a:t>
            </a:r>
            <a:r>
              <a:rPr lang="en-US" sz="2000" kern="0" dirty="0" smtClean="0">
                <a:latin typeface="Courier New" pitchFamily="49" charset="0"/>
              </a:rPr>
              <a:t>,</a:t>
            </a: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err="1">
                <a:latin typeface="Courier New" pitchFamily="49" charset="0"/>
              </a:rPr>
              <a:t>Int</a:t>
            </a: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j</a:t>
            </a:r>
            <a:r>
              <a:rPr lang="en-US" sz="2000" kern="0" dirty="0" smtClean="0">
                <a:latin typeface="Courier New" pitchFamily="49" charset="0"/>
              </a:rPr>
              <a:t>) 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=&gt; </a:t>
            </a:r>
            <a:r>
              <a:rPr lang="en-US" sz="2000" kern="0" dirty="0" err="1" smtClean="0">
                <a:latin typeface="Courier New" pitchFamily="49" charset="0"/>
              </a:rPr>
              <a:t>Int</a:t>
            </a:r>
            <a:r>
              <a:rPr lang="en-US" sz="2000" kern="0" dirty="0" smtClean="0">
                <a:latin typeface="Courier New" pitchFamily="49" charset="0"/>
              </a:rPr>
              <a:t> (</a:t>
            </a:r>
            <a:r>
              <a:rPr lang="en-US" sz="2000" kern="0" dirty="0" err="1" smtClean="0">
                <a:latin typeface="Courier New" pitchFamily="49" charset="0"/>
              </a:rPr>
              <a:t>i+j</a:t>
            </a:r>
            <a:r>
              <a:rPr lang="en-US" sz="2000" kern="0" dirty="0" smtClean="0">
                <a:latin typeface="Courier New" pitchFamily="49" charset="0"/>
              </a:rPr>
              <a:t>)</a:t>
            </a:r>
            <a:endParaRPr lang="en-US" sz="2000" kern="0" dirty="0">
              <a:solidFill>
                <a:schemeClr val="accent1">
                  <a:lumMod val="50000"/>
                </a:schemeClr>
              </a:solidFill>
              <a:latin typeface="Courier New" pitchFamily="49" charset="0"/>
            </a:endParaRP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  | </a:t>
            </a:r>
            <a:r>
              <a:rPr lang="en-US" sz="2000" kern="0" dirty="0">
                <a:latin typeface="Courier New" pitchFamily="49" charset="0"/>
              </a:rPr>
              <a:t>(</a:t>
            </a:r>
            <a:r>
              <a:rPr lang="en-US" sz="2000" kern="0" dirty="0" err="1">
                <a:latin typeface="Courier New" pitchFamily="49" charset="0"/>
              </a:rPr>
              <a:t>Int</a:t>
            </a: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i</a:t>
            </a:r>
            <a:r>
              <a:rPr lang="en-US" sz="2000" kern="0" dirty="0">
                <a:latin typeface="Courier New" pitchFamily="49" charset="0"/>
              </a:rPr>
              <a:t>, </a:t>
            </a:r>
            <a:r>
              <a:rPr lang="en-US" sz="2000" kern="0" dirty="0" smtClean="0">
                <a:latin typeface="Courier New" pitchFamily="49" charset="0"/>
              </a:rPr>
              <a:t>String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s</a:t>
            </a:r>
            <a:r>
              <a:rPr lang="en-US" sz="2000" kern="0" dirty="0" smtClean="0">
                <a:latin typeface="Courier New" pitchFamily="49" charset="0"/>
              </a:rPr>
              <a:t>)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=&gt; </a:t>
            </a:r>
            <a:r>
              <a:rPr lang="en-US" sz="2000" kern="0" dirty="0" smtClean="0">
                <a:latin typeface="Courier New" pitchFamily="49" charset="0"/>
              </a:rPr>
              <a:t>String (</a:t>
            </a:r>
            <a:r>
              <a:rPr lang="en-US" sz="2000" kern="0" dirty="0" err="1" smtClean="0">
                <a:latin typeface="Courier New" pitchFamily="49" charset="0"/>
              </a:rPr>
              <a:t>Int.toString</a:t>
            </a:r>
            <a:r>
              <a:rPr lang="en-US" sz="2000" kern="0" dirty="0" smtClean="0">
                <a:latin typeface="Courier New" pitchFamily="49" charset="0"/>
              </a:rPr>
              <a:t> i</a:t>
            </a:r>
            <a:r>
              <a:rPr lang="en-US" sz="1000" kern="0" dirty="0" smtClean="0"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^</a:t>
            </a:r>
            <a:r>
              <a:rPr lang="en-US" sz="1000" kern="0" dirty="0" smtClean="0"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s)</a:t>
            </a:r>
            <a:endParaRPr lang="en-US" sz="2000" kern="0" dirty="0">
              <a:solidFill>
                <a:schemeClr val="accent1">
                  <a:lumMod val="50000"/>
                </a:schemeClr>
              </a:solidFill>
              <a:latin typeface="Courier New" pitchFamily="49" charset="0"/>
            </a:endParaRP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  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| </a:t>
            </a:r>
            <a:r>
              <a:rPr lang="en-US" sz="2000" kern="0" dirty="0">
                <a:latin typeface="Courier New" pitchFamily="49" charset="0"/>
              </a:rPr>
              <a:t>(</a:t>
            </a:r>
            <a:r>
              <a:rPr lang="en-US" sz="2000" kern="0" dirty="0" err="1">
                <a:latin typeface="Courier New" pitchFamily="49" charset="0"/>
              </a:rPr>
              <a:t>Int</a:t>
            </a: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i</a:t>
            </a:r>
            <a:r>
              <a:rPr lang="en-US" sz="2000" kern="0" dirty="0">
                <a:latin typeface="Courier New" pitchFamily="49" charset="0"/>
              </a:rPr>
              <a:t>, </a:t>
            </a:r>
            <a:r>
              <a:rPr lang="en-US" sz="2000" kern="0" dirty="0" smtClean="0">
                <a:latin typeface="Courier New" pitchFamily="49" charset="0"/>
              </a:rPr>
              <a:t>Rational(</a:t>
            </a:r>
            <a:r>
              <a:rPr lang="en-US" sz="2000" kern="0" dirty="0" err="1" smtClean="0">
                <a:solidFill>
                  <a:schemeClr val="accent2"/>
                </a:solidFill>
                <a:latin typeface="Courier New" pitchFamily="49" charset="0"/>
              </a:rPr>
              <a:t>j</a:t>
            </a:r>
            <a:r>
              <a:rPr lang="en-US" sz="2000" kern="0" dirty="0" err="1" smtClean="0">
                <a:latin typeface="Courier New" pitchFamily="49" charset="0"/>
              </a:rPr>
              <a:t>,</a:t>
            </a:r>
            <a:r>
              <a:rPr lang="en-US" sz="2000" kern="0" dirty="0" err="1" smtClean="0">
                <a:solidFill>
                  <a:schemeClr val="accent2"/>
                </a:solidFill>
                <a:latin typeface="Courier New" pitchFamily="49" charset="0"/>
              </a:rPr>
              <a:t>k</a:t>
            </a:r>
            <a:r>
              <a:rPr lang="en-US" sz="2000" kern="0" dirty="0" smtClean="0">
                <a:latin typeface="Courier New" pitchFamily="49" charset="0"/>
              </a:rPr>
              <a:t>)) 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=&gt; </a:t>
            </a:r>
            <a:r>
              <a:rPr lang="en-US" sz="2000" kern="0" dirty="0" smtClean="0">
                <a:latin typeface="Courier New" pitchFamily="49" charset="0"/>
              </a:rPr>
              <a:t>Rational (i*</a:t>
            </a:r>
            <a:r>
              <a:rPr lang="en-US" sz="2000" kern="0" dirty="0" err="1" smtClean="0">
                <a:latin typeface="Courier New" pitchFamily="49" charset="0"/>
              </a:rPr>
              <a:t>k+j,k</a:t>
            </a:r>
            <a:r>
              <a:rPr lang="en-US" sz="2000" kern="0" dirty="0" smtClean="0">
                <a:latin typeface="Courier New" pitchFamily="49" charset="0"/>
              </a:rPr>
              <a:t>)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  | </a:t>
            </a:r>
            <a:r>
              <a:rPr lang="en-US" sz="2000" kern="0" dirty="0" smtClean="0">
                <a:latin typeface="Courier New" pitchFamily="49" charset="0"/>
              </a:rPr>
              <a:t>(Rational _, </a:t>
            </a:r>
            <a:r>
              <a:rPr lang="en-US" sz="2000" kern="0" dirty="0" err="1" smtClean="0">
                <a:latin typeface="Courier New" pitchFamily="49" charset="0"/>
              </a:rPr>
              <a:t>Int</a:t>
            </a:r>
            <a:r>
              <a:rPr lang="en-US" sz="2000" kern="0" dirty="0" smtClean="0">
                <a:latin typeface="Courier New" pitchFamily="49" charset="0"/>
              </a:rPr>
              <a:t> _)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=&gt; </a:t>
            </a:r>
            <a:r>
              <a:rPr lang="en-US" sz="2000" kern="0" dirty="0" err="1" smtClean="0">
                <a:latin typeface="Courier New" pitchFamily="49" charset="0"/>
              </a:rPr>
              <a:t>add_values</a:t>
            </a:r>
            <a:r>
              <a:rPr lang="en-US" sz="2000" kern="0" dirty="0" smtClean="0">
                <a:latin typeface="Courier New" pitchFamily="49" charset="0"/>
              </a:rPr>
              <a:t> (v2,v1)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 | … </a:t>
            </a:r>
            <a:r>
              <a:rPr lang="en-US" sz="2000" kern="0" dirty="0" smtClean="0">
                <a:solidFill>
                  <a:srgbClr val="7030A0"/>
                </a:solidFill>
                <a:latin typeface="Courier New" pitchFamily="49" charset="0"/>
              </a:rPr>
              <a:t>(* 5 more cases (3*3 total):</a:t>
            </a:r>
            <a:r>
              <a:rPr lang="en-US" sz="1000" kern="0" dirty="0" smtClean="0">
                <a:solidFill>
                  <a:srgbClr val="7030A0"/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rgbClr val="7030A0"/>
                </a:solidFill>
                <a:latin typeface="Courier New" pitchFamily="49" charset="0"/>
              </a:rPr>
              <a:t>see the code</a:t>
            </a:r>
            <a:r>
              <a:rPr lang="en-US" sz="1000" kern="0" dirty="0" smtClean="0">
                <a:solidFill>
                  <a:srgbClr val="7030A0"/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rgbClr val="7030A0"/>
                </a:solidFill>
                <a:latin typeface="Courier New" pitchFamily="49" charset="0"/>
              </a:rPr>
              <a:t>*)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endParaRPr lang="en-US" sz="1000" kern="0" dirty="0">
              <a:solidFill>
                <a:schemeClr val="accent1">
                  <a:lumMod val="50000"/>
                </a:schemeClr>
              </a:solidFill>
              <a:latin typeface="Courier New" pitchFamily="49" charset="0"/>
            </a:endParaRP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fun </a:t>
            </a:r>
            <a:r>
              <a:rPr lang="en-US" sz="2000" kern="0" dirty="0" err="1" smtClean="0">
                <a:solidFill>
                  <a:schemeClr val="accent2"/>
                </a:solidFill>
                <a:latin typeface="Courier New" pitchFamily="49" charset="0"/>
              </a:rPr>
              <a:t>eval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 e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= 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case </a:t>
            </a: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e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of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   …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  | </a:t>
            </a:r>
            <a:r>
              <a:rPr lang="en-US" sz="2000" kern="0" dirty="0" smtClean="0">
                <a:latin typeface="Courier New" pitchFamily="49" charset="0"/>
              </a:rPr>
              <a:t>Add(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e1</a:t>
            </a:r>
            <a:r>
              <a:rPr lang="en-US" sz="2000" kern="0" dirty="0" smtClean="0">
                <a:latin typeface="Courier New" pitchFamily="49" charset="0"/>
              </a:rPr>
              <a:t>,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e2</a:t>
            </a:r>
            <a:r>
              <a:rPr lang="en-US" sz="2000" kern="0" dirty="0" smtClean="0">
                <a:latin typeface="Courier New" pitchFamily="49" charset="0"/>
              </a:rPr>
              <a:t>)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=&gt; </a:t>
            </a:r>
            <a:r>
              <a:rPr lang="en-US" sz="2000" kern="0" dirty="0" err="1" smtClean="0">
                <a:latin typeface="Courier New" pitchFamily="49" charset="0"/>
              </a:rPr>
              <a:t>add_values</a:t>
            </a:r>
            <a:r>
              <a:rPr lang="en-US" sz="2000" kern="0" dirty="0" smtClean="0">
                <a:latin typeface="Courier New" pitchFamily="49" charset="0"/>
              </a:rPr>
              <a:t> (</a:t>
            </a:r>
            <a:r>
              <a:rPr lang="en-US" sz="2000" kern="0" dirty="0" err="1" smtClean="0">
                <a:latin typeface="Courier New" pitchFamily="49" charset="0"/>
              </a:rPr>
              <a:t>eval</a:t>
            </a:r>
            <a:r>
              <a:rPr lang="en-US" sz="2000" kern="0" dirty="0" smtClean="0">
                <a:latin typeface="Courier New" pitchFamily="49" charset="0"/>
              </a:rPr>
              <a:t> e1, </a:t>
            </a:r>
            <a:r>
              <a:rPr lang="en-US" sz="2000" kern="0" dirty="0" err="1" smtClean="0">
                <a:latin typeface="Courier New" pitchFamily="49" charset="0"/>
              </a:rPr>
              <a:t>eval</a:t>
            </a:r>
            <a:r>
              <a:rPr lang="en-US" sz="2000" kern="0" dirty="0" smtClean="0">
                <a:latin typeface="Courier New" pitchFamily="49" charset="0"/>
              </a:rPr>
              <a:t> e2)</a:t>
            </a:r>
            <a:endParaRPr lang="en-US" sz="2000" kern="0" dirty="0" smtClean="0">
              <a:solidFill>
                <a:schemeClr val="accent1">
                  <a:lumMod val="50000"/>
                </a:schemeClr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4135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077200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To show the issue:</a:t>
            </a:r>
          </a:p>
          <a:p>
            <a:pPr lvl="1"/>
            <a:r>
              <a:rPr lang="en-US" dirty="0"/>
              <a:t>Include variants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String</a:t>
            </a:r>
            <a:r>
              <a:rPr lang="en-US" dirty="0"/>
              <a:t> and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Rational</a:t>
            </a:r>
          </a:p>
          <a:p>
            <a:pPr lvl="1"/>
            <a:r>
              <a:rPr lang="en-US" dirty="0"/>
              <a:t>(Re)define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Add</a:t>
            </a:r>
            <a:r>
              <a:rPr lang="en-US" dirty="0"/>
              <a:t> to work on any pair of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/>
              <a:t>,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String</a:t>
            </a:r>
            <a:r>
              <a:rPr lang="en-US" dirty="0" smtClean="0"/>
              <a:t>,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Rational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n-US" dirty="0" smtClean="0"/>
              <a:t>Concatenation </a:t>
            </a:r>
            <a:r>
              <a:rPr lang="en-US" dirty="0"/>
              <a:t>if </a:t>
            </a:r>
            <a:r>
              <a:rPr lang="en-US" dirty="0" smtClean="0"/>
              <a:t>either argument </a:t>
            </a:r>
            <a:r>
              <a:rPr lang="en-US" dirty="0"/>
              <a:t>a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String</a:t>
            </a:r>
            <a:r>
              <a:rPr lang="en-US" dirty="0" smtClean="0"/>
              <a:t>, </a:t>
            </a:r>
            <a:r>
              <a:rPr lang="en-US" dirty="0"/>
              <a:t>else </a:t>
            </a:r>
            <a:r>
              <a:rPr lang="en-US" dirty="0" smtClean="0"/>
              <a:t>math</a:t>
            </a:r>
          </a:p>
          <a:p>
            <a:pPr lvl="2"/>
            <a:endParaRPr lang="en-US" dirty="0"/>
          </a:p>
          <a:p>
            <a:pPr marL="0" indent="0">
              <a:buNone/>
            </a:pPr>
            <a:r>
              <a:rPr lang="en-US" dirty="0" smtClean="0"/>
              <a:t>Now just defining the addition operation is a </a:t>
            </a:r>
            <a:r>
              <a:rPr lang="en-US" i="1" dirty="0" smtClean="0"/>
              <a:t>different</a:t>
            </a:r>
            <a:r>
              <a:rPr lang="en-US" dirty="0" smtClean="0"/>
              <a:t> 2D grid: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Worked just fine with functional decomposition  -- what about OOP…</a:t>
            </a:r>
            <a:endParaRPr lang="en-US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7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396339"/>
              </p:ext>
            </p:extLst>
          </p:nvPr>
        </p:nvGraphicFramePr>
        <p:xfrm>
          <a:off x="2209800" y="3886200"/>
          <a:ext cx="4648199" cy="1463040"/>
        </p:xfrm>
        <a:graphic>
          <a:graphicData uri="http://schemas.openxmlformats.org/drawingml/2006/table">
            <a:tbl>
              <a:tblPr/>
              <a:tblGrid>
                <a:gridCol w="1295399"/>
                <a:gridCol w="914400"/>
                <a:gridCol w="1143000"/>
                <a:gridCol w="1295400"/>
              </a:tblGrid>
              <a:tr h="3517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Int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String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Rational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3517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Int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3517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String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3517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Rational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56890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OOP?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Starts promising:</a:t>
            </a:r>
          </a:p>
          <a:p>
            <a:pPr lvl="1"/>
            <a:r>
              <a:rPr lang="en-US" dirty="0" smtClean="0"/>
              <a:t>Use OOP to call method </a:t>
            </a:r>
            <a:r>
              <a:rPr lang="en-US" b="1" dirty="0" err="1" smtClean="0">
                <a:latin typeface="Courier New" pitchFamily="49" charset="0"/>
              </a:rPr>
              <a:t>add_values</a:t>
            </a:r>
            <a:r>
              <a:rPr lang="en-US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dirty="0" smtClean="0"/>
              <a:t>to one value with other value as result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52600" y="2514600"/>
            <a:ext cx="5410200" cy="14478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7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class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Add</a:t>
            </a:r>
          </a:p>
          <a:p>
            <a:pPr marL="342900" indent="-342900">
              <a:lnSpc>
                <a:spcPct val="70000"/>
              </a:lnSpc>
              <a:spcBef>
                <a:spcPts val="200"/>
              </a:spcBef>
              <a:defRPr/>
            </a:pP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…</a:t>
            </a:r>
          </a:p>
          <a:p>
            <a:pPr marL="342900" indent="-342900">
              <a:lnSpc>
                <a:spcPct val="70000"/>
              </a:lnSpc>
              <a:spcBef>
                <a:spcPts val="200"/>
              </a:spcBef>
              <a:defRPr/>
            </a:pP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000" kern="0" dirty="0" err="1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def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kern="0" dirty="0" err="1" smtClean="0">
                <a:solidFill>
                  <a:schemeClr val="accent2"/>
                </a:solidFill>
                <a:latin typeface="Courier New" pitchFamily="49" charset="0"/>
              </a:rPr>
              <a:t>eval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 </a:t>
            </a:r>
            <a:endParaRPr lang="en-US" sz="2000" kern="0" dirty="0">
              <a:latin typeface="Courier New" pitchFamily="49" charset="0"/>
            </a:endParaRPr>
          </a:p>
          <a:p>
            <a:pPr marL="342900" indent="-342900">
              <a:lnSpc>
                <a:spcPct val="7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    </a:t>
            </a: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e1.eval.add_values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e2.eval</a:t>
            </a:r>
          </a:p>
          <a:p>
            <a:pPr marL="342900" indent="-342900">
              <a:lnSpc>
                <a:spcPct val="70000"/>
              </a:lnSpc>
              <a:spcBef>
                <a:spcPts val="200"/>
              </a:spcBef>
              <a:defRPr/>
            </a:pP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end</a:t>
            </a:r>
          </a:p>
          <a:p>
            <a:pPr marL="342900" indent="-342900">
              <a:lnSpc>
                <a:spcPct val="7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end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85800" y="403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b="0" kern="0" dirty="0" smtClean="0"/>
              <a:t>Classes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/>
              <a:t>,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MyString</a:t>
            </a:r>
            <a:r>
              <a:rPr lang="en-US" dirty="0"/>
              <a:t>,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MyRational</a:t>
            </a:r>
            <a:r>
              <a:rPr lang="en-US" dirty="0" smtClean="0">
                <a:cs typeface="Courier New" pitchFamily="49" charset="0"/>
              </a:rPr>
              <a:t> </a:t>
            </a:r>
            <a:r>
              <a:rPr lang="en-US" dirty="0" smtClean="0"/>
              <a:t> </a:t>
            </a:r>
            <a:r>
              <a:rPr lang="en-US" b="0" dirty="0" smtClean="0"/>
              <a:t>then all implement </a:t>
            </a:r>
            <a:endParaRPr lang="en-US" b="0" kern="0" dirty="0" smtClean="0"/>
          </a:p>
          <a:p>
            <a:pPr lvl="1"/>
            <a:r>
              <a:rPr lang="en-US" b="0" kern="0" dirty="0" smtClean="0"/>
              <a:t>Each handling 3 of the 9 cases: “add </a:t>
            </a:r>
            <a:r>
              <a:rPr lang="en-US" kern="0" dirty="0" smtClean="0">
                <a:latin typeface="Courier New" pitchFamily="49" charset="0"/>
                <a:cs typeface="Courier New" pitchFamily="49" charset="0"/>
              </a:rPr>
              <a:t>self</a:t>
            </a:r>
            <a:r>
              <a:rPr lang="en-US" b="0" kern="0" dirty="0" smtClean="0"/>
              <a:t> to argument”</a:t>
            </a:r>
            <a:endParaRPr lang="en-US" b="1" kern="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52600" y="4800600"/>
            <a:ext cx="5410200" cy="14478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7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class </a:t>
            </a:r>
            <a:r>
              <a:rPr lang="en-US" sz="2000" kern="0" dirty="0" err="1" smtClean="0">
                <a:solidFill>
                  <a:schemeClr val="accent2"/>
                </a:solidFill>
                <a:latin typeface="Courier New" pitchFamily="49" charset="0"/>
              </a:rPr>
              <a:t>Int</a:t>
            </a:r>
            <a:endParaRPr lang="en-US" sz="2000" kern="0" dirty="0" smtClean="0">
              <a:solidFill>
                <a:schemeClr val="accent2"/>
              </a:solidFill>
              <a:latin typeface="Courier New" pitchFamily="49" charset="0"/>
            </a:endParaRPr>
          </a:p>
          <a:p>
            <a:pPr marL="342900" indent="-342900">
              <a:lnSpc>
                <a:spcPct val="70000"/>
              </a:lnSpc>
              <a:spcBef>
                <a:spcPts val="200"/>
              </a:spcBef>
              <a:defRPr/>
            </a:pP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…</a:t>
            </a:r>
          </a:p>
          <a:p>
            <a:pPr marL="342900" indent="-342900">
              <a:lnSpc>
                <a:spcPct val="70000"/>
              </a:lnSpc>
              <a:spcBef>
                <a:spcPts val="200"/>
              </a:spcBef>
              <a:defRPr/>
            </a:pP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000" kern="0" dirty="0" err="1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def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kern="0" dirty="0" err="1" smtClean="0">
                <a:solidFill>
                  <a:schemeClr val="accent2"/>
                </a:solidFill>
                <a:latin typeface="Courier New" pitchFamily="49" charset="0"/>
              </a:rPr>
              <a:t>add_values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 v</a:t>
            </a:r>
            <a:endParaRPr lang="en-US" sz="2000" kern="0" dirty="0">
              <a:latin typeface="Courier New" pitchFamily="49" charset="0"/>
            </a:endParaRPr>
          </a:p>
          <a:p>
            <a:pPr marL="342900" indent="-342900">
              <a:lnSpc>
                <a:spcPct val="7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    … </a:t>
            </a:r>
            <a:r>
              <a:rPr lang="en-US" sz="2000" kern="0" dirty="0" smtClean="0">
                <a:solidFill>
                  <a:srgbClr val="7030A0"/>
                </a:solidFill>
                <a:latin typeface="Courier New" pitchFamily="49" charset="0"/>
              </a:rPr>
              <a:t># what goes here?</a:t>
            </a:r>
          </a:p>
          <a:p>
            <a:pPr marL="342900" indent="-342900">
              <a:lnSpc>
                <a:spcPct val="70000"/>
              </a:lnSpc>
              <a:spcBef>
                <a:spcPts val="200"/>
              </a:spcBef>
              <a:defRPr/>
            </a:pP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end</a:t>
            </a:r>
          </a:p>
          <a:p>
            <a:pPr marL="342900" indent="-342900">
              <a:lnSpc>
                <a:spcPct val="7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end</a:t>
            </a: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4640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724400"/>
          </a:xfrm>
        </p:spPr>
        <p:txBody>
          <a:bodyPr/>
          <a:lstStyle/>
          <a:p>
            <a:r>
              <a:rPr lang="en-US" dirty="0" smtClean="0"/>
              <a:t>This approach is common, but is “not as OOP” </a:t>
            </a:r>
          </a:p>
          <a:p>
            <a:pPr lvl="1"/>
            <a:r>
              <a:rPr lang="en-US" i="1" dirty="0" smtClean="0">
                <a:solidFill>
                  <a:srgbClr val="FF0000"/>
                </a:solidFill>
              </a:rPr>
              <a:t>So do not do it on your homework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 “hybrid” style where we used dynamic dispatch on 1 argument and then switched to Racket-style type tests for other argument</a:t>
            </a:r>
          </a:p>
          <a:p>
            <a:pPr lvl="1"/>
            <a:r>
              <a:rPr lang="en-US" dirty="0" smtClean="0"/>
              <a:t>Definitely not “full OOP”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133600" y="2209800"/>
            <a:ext cx="5867400" cy="28956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70000"/>
              </a:lnSpc>
              <a:spcBef>
                <a:spcPts val="600"/>
              </a:spcBef>
              <a:defRPr/>
            </a:pP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class </a:t>
            </a:r>
            <a:r>
              <a:rPr lang="en-US" sz="2000" kern="0" dirty="0" err="1" smtClean="0">
                <a:solidFill>
                  <a:schemeClr val="accent2"/>
                </a:solidFill>
                <a:latin typeface="Courier New" pitchFamily="49" charset="0"/>
              </a:rPr>
              <a:t>Int</a:t>
            </a:r>
            <a:endParaRPr lang="en-US" sz="2000" kern="0" dirty="0">
              <a:solidFill>
                <a:schemeClr val="accent1">
                  <a:lumMod val="50000"/>
                </a:schemeClr>
              </a:solidFill>
              <a:latin typeface="Courier New" pitchFamily="49" charset="0"/>
            </a:endParaRPr>
          </a:p>
          <a:p>
            <a:pPr marL="342900" indent="-342900">
              <a:lnSpc>
                <a:spcPct val="70000"/>
              </a:lnSpc>
              <a:spcBef>
                <a:spcPts val="600"/>
              </a:spcBef>
              <a:defRPr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 </a:t>
            </a:r>
            <a:r>
              <a:rPr lang="en-US" sz="2000" kern="0" dirty="0" err="1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def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kern="0" dirty="0" err="1" smtClean="0">
                <a:solidFill>
                  <a:schemeClr val="accent2"/>
                </a:solidFill>
                <a:latin typeface="Courier New" pitchFamily="49" charset="0"/>
              </a:rPr>
              <a:t>add_values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v</a:t>
            </a:r>
          </a:p>
          <a:p>
            <a:pPr marL="342900" indent="-342900">
              <a:lnSpc>
                <a:spcPct val="70000"/>
              </a:lnSpc>
              <a:spcBef>
                <a:spcPts val="600"/>
              </a:spcBef>
              <a:defRPr/>
            </a:pP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   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if </a:t>
            </a:r>
            <a:r>
              <a:rPr lang="en-US" sz="2000" kern="0" dirty="0" err="1" smtClean="0">
                <a:latin typeface="Courier New" pitchFamily="49" charset="0"/>
              </a:rPr>
              <a:t>v.is_a</a:t>
            </a:r>
            <a:r>
              <a:rPr lang="en-US" sz="2000" kern="0" dirty="0" smtClean="0">
                <a:latin typeface="Courier New" pitchFamily="49" charset="0"/>
              </a:rPr>
              <a:t>? </a:t>
            </a:r>
            <a:r>
              <a:rPr lang="en-US" sz="2000" kern="0" dirty="0" err="1" smtClean="0">
                <a:latin typeface="Courier New" pitchFamily="49" charset="0"/>
              </a:rPr>
              <a:t>Int</a:t>
            </a:r>
            <a:endParaRPr lang="en-US" sz="2000" kern="0" dirty="0" smtClean="0">
              <a:latin typeface="Courier New" pitchFamily="49" charset="0"/>
            </a:endParaRPr>
          </a:p>
          <a:p>
            <a:pPr marL="342900" indent="-342900">
              <a:lnSpc>
                <a:spcPct val="70000"/>
              </a:lnSpc>
              <a:spcBef>
                <a:spcPts val="600"/>
              </a:spcBef>
              <a:defRPr/>
            </a:pP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      </a:t>
            </a:r>
            <a:r>
              <a:rPr lang="en-US" sz="2000" kern="0" dirty="0" err="1" smtClean="0">
                <a:latin typeface="Courier New" pitchFamily="49" charset="0"/>
              </a:rPr>
              <a:t>Int.new</a:t>
            </a: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err="1" smtClean="0">
                <a:latin typeface="Courier New" pitchFamily="49" charset="0"/>
              </a:rPr>
              <a:t>v.i</a:t>
            </a:r>
            <a:r>
              <a:rPr lang="en-US" sz="2000" kern="0" dirty="0" smtClean="0">
                <a:latin typeface="Courier New" pitchFamily="49" charset="0"/>
              </a:rPr>
              <a:t> + </a:t>
            </a:r>
            <a:r>
              <a:rPr lang="en-US" sz="2000" kern="0" dirty="0" err="1" smtClean="0">
                <a:latin typeface="Courier New" pitchFamily="49" charset="0"/>
              </a:rPr>
              <a:t>i</a:t>
            </a:r>
            <a:r>
              <a:rPr lang="en-US" sz="2000" kern="0" dirty="0" smtClean="0">
                <a:latin typeface="Courier New" pitchFamily="49" charset="0"/>
              </a:rPr>
              <a:t>)</a:t>
            </a:r>
          </a:p>
          <a:p>
            <a:pPr marL="342900" indent="-342900">
              <a:lnSpc>
                <a:spcPct val="70000"/>
              </a:lnSpc>
              <a:spcBef>
                <a:spcPts val="600"/>
              </a:spcBef>
              <a:defRPr/>
            </a:pP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   </a:t>
            </a:r>
            <a:r>
              <a:rPr lang="en-US" sz="2000" kern="0" dirty="0" err="1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elsif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kern="0" dirty="0" err="1" smtClean="0">
                <a:latin typeface="Courier New" pitchFamily="49" charset="0"/>
              </a:rPr>
              <a:t>v.is_a</a:t>
            </a:r>
            <a:r>
              <a:rPr lang="en-US" sz="2000" kern="0" dirty="0">
                <a:latin typeface="Courier New" pitchFamily="49" charset="0"/>
              </a:rPr>
              <a:t>? </a:t>
            </a:r>
            <a:r>
              <a:rPr lang="en-US" sz="2000" kern="0" dirty="0" err="1" smtClean="0">
                <a:latin typeface="Courier New" pitchFamily="49" charset="0"/>
              </a:rPr>
              <a:t>MyRational</a:t>
            </a:r>
            <a:endParaRPr lang="en-US" sz="2000" kern="0" dirty="0" smtClean="0">
              <a:latin typeface="Courier New" pitchFamily="49" charset="0"/>
            </a:endParaRPr>
          </a:p>
          <a:p>
            <a:pPr marL="342900" indent="-342900">
              <a:lnSpc>
                <a:spcPct val="70000"/>
              </a:lnSpc>
              <a:spcBef>
                <a:spcPts val="600"/>
              </a:spcBef>
              <a:defRPr/>
            </a:pP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       </a:t>
            </a:r>
            <a:r>
              <a:rPr lang="en-US" sz="2000" kern="0" dirty="0" err="1" smtClean="0">
                <a:latin typeface="Courier New" pitchFamily="49" charset="0"/>
              </a:rPr>
              <a:t>MyRational.new</a:t>
            </a: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err="1" smtClean="0">
                <a:latin typeface="Courier New" pitchFamily="49" charset="0"/>
              </a:rPr>
              <a:t>v.i+v.j</a:t>
            </a:r>
            <a:r>
              <a:rPr lang="en-US" sz="2000" kern="0" dirty="0" smtClean="0">
                <a:latin typeface="Courier New" pitchFamily="49" charset="0"/>
              </a:rPr>
              <a:t>*</a:t>
            </a:r>
            <a:r>
              <a:rPr lang="en-US" sz="2000" kern="0" dirty="0" err="1" smtClean="0">
                <a:latin typeface="Courier New" pitchFamily="49" charset="0"/>
              </a:rPr>
              <a:t>i,v.j</a:t>
            </a:r>
            <a:r>
              <a:rPr lang="en-US" sz="2000" kern="0" dirty="0" smtClean="0">
                <a:latin typeface="Courier New" pitchFamily="49" charset="0"/>
              </a:rPr>
              <a:t>)</a:t>
            </a:r>
          </a:p>
          <a:p>
            <a:pPr marL="342900" indent="-342900">
              <a:lnSpc>
                <a:spcPct val="70000"/>
              </a:lnSpc>
              <a:spcBef>
                <a:spcPts val="600"/>
              </a:spcBef>
              <a:defRPr/>
            </a:pP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  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else </a:t>
            </a:r>
          </a:p>
          <a:p>
            <a:pPr marL="342900" indent="-342900">
              <a:lnSpc>
                <a:spcPct val="70000"/>
              </a:lnSpc>
              <a:spcBef>
                <a:spcPts val="600"/>
              </a:spcBef>
              <a:defRPr/>
            </a:pP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2000" kern="0" dirty="0" err="1" smtClean="0">
                <a:latin typeface="Courier New" pitchFamily="49" charset="0"/>
              </a:rPr>
              <a:t>MyString.new</a:t>
            </a: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err="1" smtClean="0">
                <a:latin typeface="Courier New" pitchFamily="49" charset="0"/>
              </a:rPr>
              <a:t>v.s</a:t>
            </a:r>
            <a:r>
              <a:rPr lang="en-US" sz="2000" kern="0" dirty="0" smtClean="0">
                <a:latin typeface="Courier New" pitchFamily="49" charset="0"/>
              </a:rPr>
              <a:t> + </a:t>
            </a:r>
            <a:r>
              <a:rPr lang="en-US" sz="2000" kern="0" dirty="0" err="1" smtClean="0">
                <a:latin typeface="Courier New" pitchFamily="49" charset="0"/>
              </a:rPr>
              <a:t>i.to_s</a:t>
            </a:r>
            <a:r>
              <a:rPr lang="en-US" sz="2000" kern="0" dirty="0" smtClean="0">
                <a:latin typeface="Courier New" pitchFamily="49" charset="0"/>
              </a:rPr>
              <a:t>)</a:t>
            </a:r>
            <a:endParaRPr lang="en-US" sz="2000" kern="0" dirty="0">
              <a:solidFill>
                <a:schemeClr val="accent2"/>
              </a:solidFill>
              <a:latin typeface="Courier New" pitchFamily="49" charset="0"/>
            </a:endParaRPr>
          </a:p>
          <a:p>
            <a:pPr marL="342900" indent="-342900">
              <a:lnSpc>
                <a:spcPct val="70000"/>
              </a:lnSpc>
              <a:spcBef>
                <a:spcPts val="600"/>
              </a:spcBef>
              <a:defRPr/>
            </a:pP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  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end</a:t>
            </a:r>
          </a:p>
          <a:p>
            <a:pPr marL="342900" indent="-342900">
              <a:lnSpc>
                <a:spcPct val="70000"/>
              </a:lnSpc>
              <a:spcBef>
                <a:spcPts val="600"/>
              </a:spcBef>
              <a:defRPr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end</a:t>
            </a:r>
            <a:endParaRPr lang="en-US" sz="2000" kern="0" dirty="0" smtClean="0">
              <a:solidFill>
                <a:schemeClr val="accent1">
                  <a:lumMod val="50000"/>
                </a:schemeClr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4085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way…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>
                <a:latin typeface="Courier New" pitchFamily="49" charset="0"/>
              </a:rPr>
              <a:t>add_values</a:t>
            </a:r>
            <a:r>
              <a:rPr lang="en-US" dirty="0" smtClean="0">
                <a:latin typeface="Courier New" pitchFamily="49" charset="0"/>
              </a:rPr>
              <a:t> </a:t>
            </a:r>
            <a:r>
              <a:rPr lang="en-US" dirty="0" smtClean="0"/>
              <a:t>method in </a:t>
            </a:r>
            <a:r>
              <a:rPr lang="en-US" b="1" dirty="0" err="1" smtClean="0">
                <a:latin typeface="Courier New" pitchFamily="49" charset="0"/>
              </a:rPr>
              <a:t>Int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dirty="0" smtClean="0"/>
              <a:t>needs “what kind of thing” </a:t>
            </a:r>
            <a:r>
              <a:rPr lang="en-US" b="1" dirty="0" smtClean="0">
                <a:latin typeface="Courier New" pitchFamily="49" charset="0"/>
              </a:rPr>
              <a:t>v</a:t>
            </a:r>
            <a:r>
              <a:rPr lang="en-US" dirty="0" smtClean="0"/>
              <a:t> has </a:t>
            </a:r>
          </a:p>
          <a:p>
            <a:pPr lvl="1"/>
            <a:r>
              <a:rPr lang="en-US" dirty="0" smtClean="0"/>
              <a:t>Same problem in </a:t>
            </a:r>
            <a:r>
              <a:rPr lang="en-US" b="1" dirty="0" err="1" smtClean="0">
                <a:latin typeface="Courier New" pitchFamily="49" charset="0"/>
              </a:rPr>
              <a:t>MyRational</a:t>
            </a:r>
            <a:r>
              <a:rPr lang="en-US" b="1" dirty="0" smtClean="0">
                <a:latin typeface="+mj-lt"/>
              </a:rPr>
              <a:t> </a:t>
            </a:r>
            <a:r>
              <a:rPr lang="en-US" dirty="0" smtClean="0"/>
              <a:t>and </a:t>
            </a:r>
            <a:r>
              <a:rPr lang="en-US" b="1" dirty="0" err="1" smtClean="0">
                <a:latin typeface="Courier New" pitchFamily="49" charset="0"/>
              </a:rPr>
              <a:t>MyString</a:t>
            </a:r>
            <a:endParaRPr lang="en-US" dirty="0"/>
          </a:p>
          <a:p>
            <a:endParaRPr lang="en-US" sz="1000" dirty="0" smtClean="0"/>
          </a:p>
          <a:p>
            <a:endParaRPr lang="en-US" sz="1000" dirty="0" smtClean="0"/>
          </a:p>
          <a:p>
            <a:r>
              <a:rPr lang="en-US" dirty="0" smtClean="0"/>
              <a:t>In OOP, “always” solve this by calling a method on </a:t>
            </a:r>
            <a:r>
              <a:rPr lang="en-US" b="1" dirty="0">
                <a:latin typeface="Courier New" pitchFamily="49" charset="0"/>
              </a:rPr>
              <a:t>v</a:t>
            </a:r>
            <a:r>
              <a:rPr lang="en-US" dirty="0"/>
              <a:t> </a:t>
            </a:r>
            <a:r>
              <a:rPr lang="en-US" dirty="0" smtClean="0"/>
              <a:t>instead!</a:t>
            </a:r>
          </a:p>
          <a:p>
            <a:endParaRPr lang="en-US" dirty="0"/>
          </a:p>
          <a:p>
            <a:r>
              <a:rPr lang="en-US" dirty="0" smtClean="0"/>
              <a:t>But now we need to “tell” </a:t>
            </a:r>
            <a:r>
              <a:rPr lang="en-US" b="1" dirty="0" smtClean="0">
                <a:latin typeface="Courier New" pitchFamily="49" charset="0"/>
              </a:rPr>
              <a:t>v </a:t>
            </a:r>
            <a:r>
              <a:rPr lang="en-US" dirty="0" smtClean="0"/>
              <a:t>“what kind of thing” </a:t>
            </a:r>
            <a:r>
              <a:rPr lang="en-US" b="1" dirty="0" smtClean="0">
                <a:latin typeface="Courier New" pitchFamily="49" charset="0"/>
              </a:rPr>
              <a:t>self </a:t>
            </a:r>
            <a:r>
              <a:rPr lang="en-US" dirty="0" smtClean="0"/>
              <a:t>is</a:t>
            </a:r>
          </a:p>
          <a:p>
            <a:pPr lvl="1"/>
            <a:r>
              <a:rPr lang="en-US" dirty="0" smtClean="0"/>
              <a:t>We know that!</a:t>
            </a:r>
          </a:p>
          <a:p>
            <a:pPr lvl="1"/>
            <a:r>
              <a:rPr lang="en-US" dirty="0" smtClean="0"/>
              <a:t>“Tell” </a:t>
            </a:r>
            <a:r>
              <a:rPr lang="en-US" b="1" dirty="0">
                <a:latin typeface="Courier New" pitchFamily="49" charset="0"/>
              </a:rPr>
              <a:t>v</a:t>
            </a:r>
            <a:r>
              <a:rPr lang="en-US" dirty="0" smtClean="0"/>
              <a:t> by calling different methods on </a:t>
            </a:r>
            <a:r>
              <a:rPr lang="en-US" b="1" dirty="0" smtClean="0">
                <a:latin typeface="Courier New" pitchFamily="49" charset="0"/>
              </a:rPr>
              <a:t>v</a:t>
            </a:r>
            <a:r>
              <a:rPr lang="en-US" dirty="0" smtClean="0"/>
              <a:t>, passing </a:t>
            </a:r>
            <a:r>
              <a:rPr lang="en-US" b="1" dirty="0">
                <a:latin typeface="Courier New" pitchFamily="49" charset="0"/>
              </a:rPr>
              <a:t>self</a:t>
            </a:r>
            <a:endParaRPr lang="en-US" b="1" dirty="0" smtClean="0">
              <a:latin typeface="Courier New" pitchFamily="49" charset="0"/>
            </a:endParaRPr>
          </a:p>
          <a:p>
            <a:endParaRPr lang="en-US" dirty="0" smtClean="0"/>
          </a:p>
          <a:p>
            <a:r>
              <a:rPr lang="en-US" dirty="0" smtClean="0"/>
              <a:t>Use a “programming trick” (?) called </a:t>
            </a:r>
            <a:r>
              <a:rPr lang="en-US" i="1" dirty="0" smtClean="0">
                <a:solidFill>
                  <a:schemeClr val="accent2"/>
                </a:solidFill>
              </a:rPr>
              <a:t>double-dispatch</a:t>
            </a:r>
            <a:r>
              <a:rPr lang="en-US" dirty="0" smtClean="0"/>
              <a:t>…</a:t>
            </a:r>
            <a:endParaRPr lang="en-US" i="1" dirty="0">
              <a:solidFill>
                <a:schemeClr val="accent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6715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Double-dispatch “trick”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77200" cy="4495800"/>
          </a:xfrm>
        </p:spPr>
        <p:txBody>
          <a:bodyPr/>
          <a:lstStyle/>
          <a:p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>
                <a:cs typeface="Courier New" pitchFamily="49" charset="0"/>
              </a:rPr>
              <a:t>,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MyString</a:t>
            </a:r>
            <a:r>
              <a:rPr lang="en-US" dirty="0">
                <a:cs typeface="Courier New" pitchFamily="49" charset="0"/>
              </a:rPr>
              <a:t>, and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MyRational</a:t>
            </a:r>
            <a:r>
              <a:rPr lang="en-US" dirty="0" smtClean="0">
                <a:cs typeface="Courier New" pitchFamily="49" charset="0"/>
              </a:rPr>
              <a:t> each </a:t>
            </a:r>
            <a:r>
              <a:rPr lang="en-US" dirty="0">
                <a:cs typeface="Courier New" pitchFamily="49" charset="0"/>
              </a:rPr>
              <a:t>define all of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addInt</a:t>
            </a:r>
            <a:r>
              <a:rPr lang="en-US" dirty="0">
                <a:cs typeface="Courier New" pitchFamily="49" charset="0"/>
              </a:rPr>
              <a:t>,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addString</a:t>
            </a:r>
            <a:r>
              <a:rPr lang="en-US" dirty="0">
                <a:cs typeface="Courier New" pitchFamily="49" charset="0"/>
              </a:rPr>
              <a:t>, and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addRational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dirty="0">
                <a:cs typeface="Courier New" pitchFamily="49" charset="0"/>
              </a:rPr>
              <a:t>For example,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String</a:t>
            </a:r>
            <a:r>
              <a:rPr lang="en-US" dirty="0">
                <a:cs typeface="Courier New" pitchFamily="49" charset="0"/>
              </a:rPr>
              <a:t>’s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addInt</a:t>
            </a:r>
            <a:r>
              <a:rPr lang="en-US" dirty="0">
                <a:cs typeface="Courier New" pitchFamily="49" charset="0"/>
              </a:rPr>
              <a:t> is for adding concatenating an integer argument to the string in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self</a:t>
            </a:r>
            <a:endParaRPr lang="en-US" dirty="0" smtClean="0">
              <a:cs typeface="Courier New" pitchFamily="49" charset="0"/>
            </a:endParaRPr>
          </a:p>
          <a:p>
            <a:pPr lvl="1"/>
            <a:r>
              <a:rPr lang="en-US" dirty="0" smtClean="0">
                <a:cs typeface="Courier New" pitchFamily="49" charset="0"/>
              </a:rPr>
              <a:t>9 total methods, one for each case of addition</a:t>
            </a:r>
            <a:endParaRPr lang="en-US" dirty="0">
              <a:cs typeface="Courier New" pitchFamily="49" charset="0"/>
            </a:endParaRPr>
          </a:p>
          <a:p>
            <a:pPr marL="457200" lvl="1" indent="0">
              <a:buNone/>
            </a:pPr>
            <a:endParaRPr lang="en-US" sz="12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Add</a:t>
            </a:r>
            <a:r>
              <a:rPr lang="en-US" dirty="0" err="1" smtClean="0"/>
              <a:t>’s</a:t>
            </a:r>
            <a:r>
              <a:rPr lang="en-US" dirty="0" smtClean="0"/>
              <a:t>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eval</a:t>
            </a:r>
            <a:r>
              <a:rPr lang="en-US" dirty="0" smtClean="0"/>
              <a:t> method calls </a:t>
            </a:r>
            <a:r>
              <a:rPr lang="en-US" b="1" dirty="0" smtClean="0">
                <a:latin typeface="Courier New" pitchFamily="49" charset="0"/>
              </a:rPr>
              <a:t>e1.eval.add_values e2.eval</a:t>
            </a:r>
            <a:r>
              <a:rPr lang="en-US" dirty="0" smtClean="0">
                <a:latin typeface="+mj-lt"/>
              </a:rPr>
              <a:t>, which dispatches to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add_values</a:t>
            </a:r>
            <a:r>
              <a:rPr lang="en-US" dirty="0" smtClean="0">
                <a:latin typeface="+mj-lt"/>
              </a:rPr>
              <a:t> in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smtClean="0">
                <a:latin typeface="+mj-lt"/>
              </a:rPr>
              <a:t>,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String</a:t>
            </a:r>
            <a:r>
              <a:rPr lang="en-US" dirty="0" smtClean="0">
                <a:latin typeface="+mj-lt"/>
              </a:rPr>
              <a:t>, or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Rational</a:t>
            </a:r>
          </a:p>
          <a:p>
            <a:pPr lvl="1"/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err="1" smtClean="0">
                <a:latin typeface="+mj-lt"/>
                <a:cs typeface="Courier New" pitchFamily="49" charset="0"/>
              </a:rPr>
              <a:t>’s</a:t>
            </a:r>
            <a:r>
              <a:rPr lang="en-US" dirty="0" smtClean="0">
                <a:latin typeface="+mj-lt"/>
                <a:cs typeface="Courier New" pitchFamily="49" charset="0"/>
              </a:rPr>
              <a:t>               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add_values</a:t>
            </a:r>
            <a:r>
              <a:rPr lang="en-US" dirty="0" smtClean="0">
                <a:latin typeface="+mj-lt"/>
                <a:cs typeface="Courier New" pitchFamily="49" charset="0"/>
              </a:rPr>
              <a:t>:  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v.addInt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 self</a:t>
            </a:r>
          </a:p>
          <a:p>
            <a:pPr lvl="1"/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MyString</a:t>
            </a:r>
            <a:r>
              <a:rPr lang="en-US" dirty="0" err="1" smtClean="0">
                <a:latin typeface="+mj-lt"/>
                <a:cs typeface="Courier New" pitchFamily="49" charset="0"/>
              </a:rPr>
              <a:t>’s</a:t>
            </a:r>
            <a:r>
              <a:rPr lang="en-US" dirty="0" smtClean="0">
                <a:latin typeface="+mj-lt"/>
                <a:cs typeface="Courier New" pitchFamily="49" charset="0"/>
              </a:rPr>
              <a:t>    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add_values</a:t>
            </a:r>
            <a:r>
              <a:rPr lang="en-US" dirty="0" smtClean="0">
                <a:latin typeface="+mj-lt"/>
                <a:cs typeface="Courier New" pitchFamily="49" charset="0"/>
              </a:rPr>
              <a:t>:  </a:t>
            </a:r>
            <a:r>
              <a:rPr lang="en-US" sz="1000" dirty="0" smtClean="0">
                <a:latin typeface="+mj-lt"/>
                <a:cs typeface="Courier New" pitchFamily="49" charset="0"/>
              </a:rPr>
              <a:t> 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v.addString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self</a:t>
            </a:r>
          </a:p>
          <a:p>
            <a:pPr lvl="1"/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MyRational</a:t>
            </a:r>
            <a:r>
              <a:rPr lang="en-US" dirty="0" err="1" smtClean="0">
                <a:latin typeface="+mj-lt"/>
                <a:cs typeface="Courier New" pitchFamily="49" charset="0"/>
              </a:rPr>
              <a:t>’s</a:t>
            </a:r>
            <a:r>
              <a:rPr lang="en-US" dirty="0" smtClean="0">
                <a:latin typeface="+mj-lt"/>
                <a:cs typeface="Courier New" pitchFamily="49" charset="0"/>
              </a:rPr>
              <a:t>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add_values</a:t>
            </a:r>
            <a:r>
              <a:rPr lang="en-US" dirty="0" smtClean="0">
                <a:latin typeface="+mj-lt"/>
                <a:cs typeface="Courier New" pitchFamily="49" charset="0"/>
              </a:rPr>
              <a:t>:   </a:t>
            </a:r>
            <a:r>
              <a:rPr lang="en-US" sz="800" dirty="0" smtClean="0">
                <a:latin typeface="+mj-lt"/>
                <a:cs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v.addRational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self</a:t>
            </a:r>
          </a:p>
          <a:p>
            <a:pPr marL="457200" lvl="1" indent="0">
              <a:buNone/>
            </a:pPr>
            <a:r>
              <a:rPr lang="en-US" dirty="0" smtClean="0">
                <a:latin typeface="+mj-lt"/>
                <a:cs typeface="Courier New" pitchFamily="49" charset="0"/>
              </a:rPr>
              <a:t>So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add_values</a:t>
            </a:r>
            <a:r>
              <a:rPr lang="en-US" dirty="0" smtClean="0">
                <a:latin typeface="+mj-lt"/>
                <a:cs typeface="Courier New" pitchFamily="49" charset="0"/>
              </a:rPr>
              <a:t> performs “2nd dispatch” to the correct case of 9!</a:t>
            </a:r>
          </a:p>
          <a:p>
            <a:pPr marL="457200" lvl="1" indent="0">
              <a:buNone/>
            </a:pPr>
            <a:endParaRPr lang="en-US" sz="1000" dirty="0">
              <a:latin typeface="+mj-lt"/>
              <a:cs typeface="Courier New" pitchFamily="49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  <a:latin typeface="+mj-lt"/>
                <a:cs typeface="Courier New" pitchFamily="49" charset="0"/>
              </a:rPr>
              <a:t>[Definitely see the code]</a:t>
            </a:r>
            <a:endParaRPr lang="en-US" dirty="0">
              <a:solidFill>
                <a:schemeClr val="accent2"/>
              </a:solidFill>
              <a:latin typeface="+mj-lt"/>
              <a:cs typeface="Courier New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477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variable lookup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Rules for “looking things up” is a key part of PL semantics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US" dirty="0" smtClean="0"/>
              <a:t>ML: Look up </a:t>
            </a:r>
            <a:r>
              <a:rPr lang="en-US" i="1" dirty="0" smtClean="0"/>
              <a:t>variables</a:t>
            </a:r>
            <a:r>
              <a:rPr lang="en-US" dirty="0" smtClean="0"/>
              <a:t> in the appropriate environment</a:t>
            </a:r>
          </a:p>
          <a:p>
            <a:pPr lvl="1"/>
            <a:r>
              <a:rPr lang="en-US" dirty="0" smtClean="0"/>
              <a:t>Lexical scope for closures</a:t>
            </a:r>
          </a:p>
          <a:p>
            <a:pPr lvl="1"/>
            <a:r>
              <a:rPr lang="en-US" i="1" dirty="0" smtClean="0"/>
              <a:t>Field names</a:t>
            </a:r>
            <a:r>
              <a:rPr lang="en-US" dirty="0" smtClean="0"/>
              <a:t> (for records) are different: not variables</a:t>
            </a:r>
          </a:p>
          <a:p>
            <a:pPr marL="457200" lvl="1" indent="0">
              <a:buNone/>
            </a:pPr>
            <a:endParaRPr lang="en-US" sz="1400" dirty="0"/>
          </a:p>
          <a:p>
            <a:r>
              <a:rPr lang="en-US" dirty="0" smtClean="0"/>
              <a:t>Racket: Like ML plus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let</a:t>
            </a:r>
            <a:r>
              <a:rPr lang="en-US" dirty="0" smtClean="0"/>
              <a:t>,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letrec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sz="1400" dirty="0"/>
          </a:p>
          <a:p>
            <a:r>
              <a:rPr lang="en-US" dirty="0" smtClean="0"/>
              <a:t>Ruby: </a:t>
            </a:r>
          </a:p>
          <a:p>
            <a:pPr lvl="1"/>
            <a:r>
              <a:rPr lang="en-US" dirty="0" smtClean="0"/>
              <a:t>Local variables and blocks mostly like ML and Racket</a:t>
            </a:r>
          </a:p>
          <a:p>
            <a:pPr lvl="1"/>
            <a:r>
              <a:rPr lang="en-US" dirty="0" smtClean="0"/>
              <a:t>But also have instance variables, class variables, methods (all more like record fields)</a:t>
            </a:r>
          </a:p>
          <a:p>
            <a:pPr lvl="2"/>
            <a:r>
              <a:rPr lang="en-US" dirty="0" smtClean="0"/>
              <a:t>Look up in terms of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self</a:t>
            </a:r>
            <a:r>
              <a:rPr lang="en-US" dirty="0" smtClean="0"/>
              <a:t>, which is special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50803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showing you this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Honestly, partly to belittle full commitment to OOP</a:t>
            </a:r>
          </a:p>
          <a:p>
            <a:endParaRPr lang="en-US" dirty="0"/>
          </a:p>
          <a:p>
            <a:r>
              <a:rPr lang="en-US" dirty="0" smtClean="0"/>
              <a:t>To understand dynamic dispatch via a sophisticated idiom</a:t>
            </a:r>
          </a:p>
          <a:p>
            <a:endParaRPr lang="en-US" dirty="0"/>
          </a:p>
          <a:p>
            <a:r>
              <a:rPr lang="en-US" dirty="0" smtClean="0"/>
              <a:t>Because required for the homework</a:t>
            </a:r>
          </a:p>
          <a:p>
            <a:endParaRPr lang="en-US" dirty="0"/>
          </a:p>
          <a:p>
            <a:r>
              <a:rPr lang="en-US" dirty="0" smtClean="0"/>
              <a:t>To contrast with </a:t>
            </a:r>
            <a:r>
              <a:rPr lang="en-US" i="1" dirty="0" err="1" smtClean="0"/>
              <a:t>multimethods</a:t>
            </a:r>
            <a:r>
              <a:rPr lang="en-US" dirty="0" smtClean="0"/>
              <a:t> </a:t>
            </a:r>
            <a:r>
              <a:rPr lang="en-US" dirty="0"/>
              <a:t> </a:t>
            </a:r>
            <a:r>
              <a:rPr lang="en-US" dirty="0" smtClean="0"/>
              <a:t>(optional)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337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in Java too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724400"/>
          </a:xfrm>
        </p:spPr>
        <p:txBody>
          <a:bodyPr/>
          <a:lstStyle/>
          <a:p>
            <a:r>
              <a:rPr lang="en-US" dirty="0" smtClean="0"/>
              <a:t>In a statically typed language, double-dispatch works fine</a:t>
            </a:r>
          </a:p>
          <a:p>
            <a:pPr lvl="1"/>
            <a:r>
              <a:rPr lang="en-US" dirty="0" smtClean="0"/>
              <a:t>Just need all the dispatch methods in the type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sz="1000" dirty="0" smtClean="0"/>
          </a:p>
          <a:p>
            <a:pPr marL="0" indent="0">
              <a:buNone/>
            </a:pPr>
            <a:r>
              <a:rPr lang="en-US" dirty="0" smtClean="0"/>
              <a:t>[See Java code]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66800" y="2743200"/>
            <a:ext cx="7162800" cy="2819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abstract class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Value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extends </a:t>
            </a:r>
            <a:r>
              <a:rPr lang="en-US" sz="2000" kern="0" dirty="0" err="1" smtClean="0">
                <a:latin typeface="Courier New" pitchFamily="49" charset="0"/>
              </a:rPr>
              <a:t>Exp</a:t>
            </a:r>
            <a:r>
              <a:rPr lang="en-US" sz="2000" kern="0" dirty="0" smtClean="0">
                <a:latin typeface="Courier New" pitchFamily="49" charset="0"/>
              </a:rPr>
              <a:t> {</a:t>
            </a:r>
            <a:endParaRPr lang="en-US" sz="2000" kern="0" dirty="0">
              <a:latin typeface="Courier New" pitchFamily="49" charset="0"/>
            </a:endParaRP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 abstract </a:t>
            </a:r>
            <a:r>
              <a:rPr lang="en-US" sz="2000" kern="0" dirty="0" smtClean="0">
                <a:latin typeface="Courier New" pitchFamily="49" charset="0"/>
              </a:rPr>
              <a:t>Value </a:t>
            </a:r>
            <a:r>
              <a:rPr lang="en-US" sz="2000" kern="0" dirty="0" err="1" smtClean="0">
                <a:solidFill>
                  <a:schemeClr val="accent2"/>
                </a:solidFill>
                <a:latin typeface="Courier New" pitchFamily="49" charset="0"/>
              </a:rPr>
              <a:t>add_values</a:t>
            </a:r>
            <a:r>
              <a:rPr lang="en-US" sz="2000" kern="0" dirty="0" smtClean="0">
                <a:latin typeface="Courier New" pitchFamily="49" charset="0"/>
              </a:rPr>
              <a:t>(Value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other</a:t>
            </a:r>
            <a:r>
              <a:rPr lang="en-US" sz="2000" kern="0" dirty="0" smtClean="0">
                <a:latin typeface="Courier New" pitchFamily="49" charset="0"/>
              </a:rPr>
              <a:t>);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abstract </a:t>
            </a:r>
            <a:r>
              <a:rPr lang="en-US" sz="2000" kern="0" dirty="0">
                <a:latin typeface="Courier New" pitchFamily="49" charset="0"/>
              </a:rPr>
              <a:t>Value </a:t>
            </a:r>
            <a:r>
              <a:rPr lang="en-US" sz="2000" kern="0" dirty="0" err="1" smtClean="0">
                <a:solidFill>
                  <a:schemeClr val="accent2"/>
                </a:solidFill>
                <a:latin typeface="Courier New" pitchFamily="49" charset="0"/>
              </a:rPr>
              <a:t>addInt</a:t>
            </a: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err="1" smtClean="0">
                <a:latin typeface="Courier New" pitchFamily="49" charset="0"/>
              </a:rPr>
              <a:t>Int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other</a:t>
            </a:r>
            <a:r>
              <a:rPr lang="en-US" sz="2000" kern="0" dirty="0" smtClean="0">
                <a:latin typeface="Courier New" pitchFamily="49" charset="0"/>
              </a:rPr>
              <a:t>);</a:t>
            </a:r>
            <a:r>
              <a:rPr lang="en-US" sz="2000" kern="0" dirty="0">
                <a:latin typeface="Courier New" pitchFamily="49" charset="0"/>
              </a:rPr>
              <a:t> </a:t>
            </a:r>
            <a:r>
              <a:rPr lang="en-US" sz="2000" kern="0" dirty="0" smtClean="0">
                <a:latin typeface="Courier New" pitchFamily="49" charset="0"/>
              </a:rPr>
              <a:t>  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 abstract </a:t>
            </a:r>
            <a:r>
              <a:rPr lang="en-US" sz="2000" kern="0" dirty="0">
                <a:latin typeface="Courier New" pitchFamily="49" charset="0"/>
              </a:rPr>
              <a:t>Value </a:t>
            </a:r>
            <a:r>
              <a:rPr lang="en-US" sz="2000" kern="0" dirty="0" err="1" smtClean="0">
                <a:solidFill>
                  <a:schemeClr val="accent2"/>
                </a:solidFill>
                <a:latin typeface="Courier New" pitchFamily="49" charset="0"/>
              </a:rPr>
              <a:t>addString</a:t>
            </a: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err="1" smtClean="0">
                <a:latin typeface="Courier New" pitchFamily="49" charset="0"/>
              </a:rPr>
              <a:t>Strng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other</a:t>
            </a:r>
            <a:r>
              <a:rPr lang="en-US" sz="2000" kern="0" dirty="0" smtClean="0">
                <a:latin typeface="Courier New" pitchFamily="49" charset="0"/>
              </a:rPr>
              <a:t>);</a:t>
            </a:r>
            <a:endParaRPr lang="en-US" sz="2000" kern="0" dirty="0">
              <a:latin typeface="Courier New" pitchFamily="49" charset="0"/>
            </a:endParaRP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 abstract </a:t>
            </a:r>
            <a:r>
              <a:rPr lang="en-US" sz="2000" kern="0" dirty="0">
                <a:latin typeface="Courier New" pitchFamily="49" charset="0"/>
              </a:rPr>
              <a:t>Value </a:t>
            </a:r>
            <a:r>
              <a:rPr lang="en-US" sz="2000" kern="0" dirty="0" err="1" smtClean="0">
                <a:solidFill>
                  <a:schemeClr val="accent2"/>
                </a:solidFill>
                <a:latin typeface="Courier New" pitchFamily="49" charset="0"/>
              </a:rPr>
              <a:t>addRational</a:t>
            </a:r>
            <a:r>
              <a:rPr lang="en-US" sz="2000" kern="0" dirty="0" smtClean="0">
                <a:latin typeface="Courier New" pitchFamily="49" charset="0"/>
              </a:rPr>
              <a:t>(Rational </a:t>
            </a:r>
            <a:r>
              <a:rPr lang="en-US" sz="2000" kern="0" dirty="0">
                <a:solidFill>
                  <a:schemeClr val="accent2"/>
                </a:solidFill>
                <a:latin typeface="Courier New" pitchFamily="49" charset="0"/>
              </a:rPr>
              <a:t>other</a:t>
            </a:r>
            <a:r>
              <a:rPr lang="en-US" sz="2000" kern="0" dirty="0">
                <a:latin typeface="Courier New" pitchFamily="49" charset="0"/>
              </a:rPr>
              <a:t>);</a:t>
            </a:r>
            <a:endParaRPr lang="en-US" sz="2000" kern="0" dirty="0" smtClean="0">
              <a:latin typeface="Courier New" pitchFamily="49" charset="0"/>
            </a:endParaRP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}</a:t>
            </a:r>
            <a:endParaRPr lang="en-US" sz="2000" kern="0" dirty="0">
              <a:solidFill>
                <a:schemeClr val="accent1">
                  <a:lumMod val="50000"/>
                </a:schemeClr>
              </a:solidFill>
              <a:latin typeface="Courier New" pitchFamily="49" charset="0"/>
            </a:endParaRP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class </a:t>
            </a:r>
            <a:r>
              <a:rPr lang="en-US" sz="2000" kern="0" dirty="0" err="1" smtClean="0">
                <a:solidFill>
                  <a:schemeClr val="accent2"/>
                </a:solidFill>
                <a:latin typeface="Courier New" pitchFamily="49" charset="0"/>
              </a:rPr>
              <a:t>Int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extends </a:t>
            </a:r>
            <a:r>
              <a:rPr lang="en-US" sz="2000" kern="0" dirty="0" smtClean="0">
                <a:latin typeface="Courier New" pitchFamily="49" charset="0"/>
              </a:rPr>
              <a:t>Value { … }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class </a:t>
            </a:r>
            <a:r>
              <a:rPr lang="en-US" sz="2000" kern="0" dirty="0" err="1" smtClean="0">
                <a:solidFill>
                  <a:schemeClr val="accent2"/>
                </a:solidFill>
                <a:latin typeface="Courier New" pitchFamily="49" charset="0"/>
              </a:rPr>
              <a:t>Strng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 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extends </a:t>
            </a:r>
            <a:r>
              <a:rPr lang="en-US" sz="2000" kern="0" dirty="0">
                <a:latin typeface="Courier New" pitchFamily="49" charset="0"/>
              </a:rPr>
              <a:t>Value { … }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class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Rational </a:t>
            </a:r>
            <a:r>
              <a:rPr lang="en-US" sz="2000" kern="0" dirty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extends </a:t>
            </a:r>
            <a:r>
              <a:rPr lang="en-US" sz="2000" kern="0" dirty="0">
                <a:latin typeface="Courier New" pitchFamily="49" charset="0"/>
              </a:rPr>
              <a:t>Value { … }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endParaRPr lang="en-US" sz="2000" kern="0" dirty="0">
              <a:solidFill>
                <a:schemeClr val="accent1">
                  <a:lumMod val="50000"/>
                </a:schemeClr>
              </a:solidFill>
              <a:latin typeface="Courier New" pitchFamily="49" charset="0"/>
            </a:endParaRP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endParaRPr lang="en-US" sz="1000" kern="0" dirty="0">
              <a:solidFill>
                <a:schemeClr val="accent1">
                  <a:lumMod val="50000"/>
                </a:schemeClr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9562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Being Fair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Belittling OOP style for requiring the manual trick of double dispatch is somewhat unfair…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What would work better:</a:t>
            </a:r>
          </a:p>
          <a:p>
            <a:r>
              <a:rPr lang="en-US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>
                <a:cs typeface="Courier New" pitchFamily="49" charset="0"/>
              </a:rPr>
              <a:t>,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MyString</a:t>
            </a:r>
            <a:r>
              <a:rPr lang="en-US" dirty="0">
                <a:cs typeface="Courier New" pitchFamily="49" charset="0"/>
              </a:rPr>
              <a:t>, and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MyRational</a:t>
            </a:r>
            <a:r>
              <a:rPr lang="en-US" dirty="0" smtClean="0">
                <a:cs typeface="Courier New" pitchFamily="49" charset="0"/>
              </a:rPr>
              <a:t> </a:t>
            </a:r>
            <a:r>
              <a:rPr lang="en-US" dirty="0">
                <a:cs typeface="Courier New" pitchFamily="49" charset="0"/>
              </a:rPr>
              <a:t>each </a:t>
            </a:r>
            <a:r>
              <a:rPr lang="en-US" dirty="0" smtClean="0">
                <a:cs typeface="Courier New" pitchFamily="49" charset="0"/>
              </a:rPr>
              <a:t>define three methods all named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add_values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dirty="0" smtClean="0">
                <a:cs typeface="Courier New" pitchFamily="49" charset="0"/>
              </a:rPr>
              <a:t>One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add_values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cs typeface="Courier New" pitchFamily="49" charset="0"/>
              </a:rPr>
              <a:t>takes an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dirty="0" smtClean="0">
                <a:cs typeface="Courier New" pitchFamily="49" charset="0"/>
              </a:rPr>
              <a:t>, one a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MyString</a:t>
            </a:r>
            <a:r>
              <a:rPr lang="en-US" dirty="0" smtClean="0">
                <a:cs typeface="Courier New" pitchFamily="49" charset="0"/>
              </a:rPr>
              <a:t>, one a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MyRational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dirty="0" smtClean="0">
                <a:cs typeface="Courier New" pitchFamily="49" charset="0"/>
              </a:rPr>
              <a:t>So 9 total methods named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add_values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b="1" dirty="0">
                <a:latin typeface="Courier New" pitchFamily="49" charset="0"/>
              </a:rPr>
              <a:t>e1.eval.add_values </a:t>
            </a:r>
            <a:r>
              <a:rPr lang="en-US" b="1" dirty="0" smtClean="0">
                <a:latin typeface="Courier New" pitchFamily="49" charset="0"/>
              </a:rPr>
              <a:t>e2.eval </a:t>
            </a:r>
            <a:r>
              <a:rPr lang="en-US" dirty="0" smtClean="0">
                <a:cs typeface="Courier New" pitchFamily="49" charset="0"/>
              </a:rPr>
              <a:t>picks the right one of the 9 at run-time using the classes of the two arguments</a:t>
            </a:r>
          </a:p>
          <a:p>
            <a:r>
              <a:rPr lang="en-US" dirty="0" smtClean="0"/>
              <a:t>Such a semantics is called </a:t>
            </a:r>
            <a:r>
              <a:rPr lang="en-US" i="1" dirty="0" err="1" smtClean="0">
                <a:solidFill>
                  <a:schemeClr val="accent2"/>
                </a:solidFill>
              </a:rPr>
              <a:t>multimethods</a:t>
            </a:r>
            <a:r>
              <a:rPr lang="en-US" dirty="0" smtClean="0"/>
              <a:t>  or </a:t>
            </a:r>
            <a:r>
              <a:rPr lang="en-US" i="1" dirty="0" smtClean="0">
                <a:solidFill>
                  <a:schemeClr val="accent2"/>
                </a:solidFill>
              </a:rPr>
              <a:t>multiple dispatch</a:t>
            </a:r>
            <a:endParaRPr lang="en-US" b="1" i="1" dirty="0">
              <a:solidFill>
                <a:schemeClr val="accent2"/>
              </a:solidFill>
              <a:latin typeface="Courier New" pitchFamily="49" charset="0"/>
              <a:cs typeface="Courier New" pitchFamily="49" charset="0"/>
            </a:endParaRP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9906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1828800"/>
            <a:ext cx="9131909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00" dirty="0" smtClean="0">
                <a:solidFill>
                  <a:srgbClr val="FF0000"/>
                </a:solidFill>
                <a:latin typeface="CMU Concrete Roman"/>
                <a:cs typeface="CMU Concrete Roman"/>
              </a:rPr>
              <a:t>FINAL</a:t>
            </a:r>
            <a:endParaRPr lang="en-US" sz="19900" dirty="0">
              <a:solidFill>
                <a:srgbClr val="FF0000"/>
              </a:solidFill>
              <a:latin typeface="CMU Concrete Roman"/>
              <a:cs typeface="CMU Concrete Roman"/>
            </a:endParaRPr>
          </a:p>
        </p:txBody>
      </p:sp>
    </p:spTree>
    <p:extLst>
      <p:ext uri="{BB962C8B-B14F-4D97-AF65-F5344CB8AC3E}">
        <p14:creationId xmlns:p14="http://schemas.microsoft.com/office/powerpoint/2010/main" val="22323315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Exam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Next </a:t>
            </a:r>
            <a:r>
              <a:rPr lang="en-US" dirty="0" smtClean="0">
                <a:solidFill>
                  <a:srgbClr val="FF0000"/>
                </a:solidFill>
              </a:rPr>
              <a:t>Thursday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smtClean="0">
                <a:solidFill>
                  <a:srgbClr val="FF0000"/>
                </a:solidFill>
              </a:rPr>
              <a:t>8:30-10:20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F</a:t>
            </a:r>
            <a:r>
              <a:rPr lang="en-US" dirty="0" smtClean="0"/>
              <a:t>ocus primarily on material since the midterm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Including topics on </a:t>
            </a:r>
            <a:r>
              <a:rPr lang="en-US" dirty="0" err="1" smtClean="0">
                <a:solidFill>
                  <a:schemeClr val="accent2"/>
                </a:solidFill>
              </a:rPr>
              <a:t>homeworks</a:t>
            </a:r>
            <a:r>
              <a:rPr lang="en-US" dirty="0" smtClean="0">
                <a:solidFill>
                  <a:schemeClr val="accent2"/>
                </a:solidFill>
              </a:rPr>
              <a:t> and not on </a:t>
            </a:r>
            <a:r>
              <a:rPr lang="en-US" dirty="0" err="1" smtClean="0">
                <a:solidFill>
                  <a:schemeClr val="accent2"/>
                </a:solidFill>
              </a:rPr>
              <a:t>homeworks</a:t>
            </a:r>
            <a:endParaRPr lang="en-US" dirty="0" smtClean="0">
              <a:solidFill>
                <a:schemeClr val="accent2"/>
              </a:solidFill>
            </a:endParaRPr>
          </a:p>
          <a:p>
            <a:pPr lvl="1"/>
            <a:r>
              <a:rPr lang="en-US" dirty="0" smtClean="0"/>
              <a:t>Will also have a little ML, just like the course has had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You </a:t>
            </a:r>
            <a:r>
              <a:rPr lang="en-US" dirty="0"/>
              <a:t>will need to </a:t>
            </a:r>
            <a:r>
              <a:rPr lang="en-US" dirty="0" smtClean="0"/>
              <a:t>write code and English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0112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Final: What to Expect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Practice finals will be </a:t>
            </a:r>
            <a:r>
              <a:rPr lang="en-US" i="1" dirty="0" smtClean="0"/>
              <a:t>slightly</a:t>
            </a:r>
            <a:r>
              <a:rPr lang="en-US" dirty="0" smtClean="0"/>
              <a:t> more predictive.</a:t>
            </a:r>
          </a:p>
          <a:p>
            <a:pPr marL="0" indent="0">
              <a:buNone/>
            </a:pPr>
            <a:r>
              <a:rPr lang="en-US" dirty="0" smtClean="0"/>
              <a:t>More forgiving partial credit.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Topics: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functional programming / list processing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thunks</a:t>
            </a:r>
            <a:r>
              <a:rPr lang="en-US" dirty="0" smtClean="0"/>
              <a:t>, streams, promises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references, purity, aliasing, shallow vs. deep copy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anonymous </a:t>
            </a:r>
            <a:r>
              <a:rPr lang="en-US" dirty="0" err="1" smtClean="0"/>
              <a:t>funcs</a:t>
            </a:r>
            <a:r>
              <a:rPr lang="en-US" dirty="0" smtClean="0"/>
              <a:t>, lexical scope, higher order </a:t>
            </a:r>
            <a:r>
              <a:rPr lang="en-US" dirty="0" err="1" smtClean="0"/>
              <a:t>funcs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blocks and </a:t>
            </a:r>
            <a:r>
              <a:rPr lang="en-US" dirty="0" err="1" smtClean="0"/>
              <a:t>procs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err="1" smtClean="0"/>
              <a:t>subclassing</a:t>
            </a:r>
            <a:r>
              <a:rPr lang="en-US" dirty="0" smtClean="0"/>
              <a:t> and dynamic dispatch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static typing vs. dynamic typing, soundness, completeness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implementing closures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Spring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CSE341: Programming Languages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088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7" name="Picture 6" descr="freem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52400"/>
            <a:ext cx="8141883" cy="663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24700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Victory Lap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924800" cy="4724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 victory lap is an extra trip </a:t>
            </a:r>
          </a:p>
          <a:p>
            <a:pPr>
              <a:buNone/>
            </a:pPr>
            <a:r>
              <a:rPr lang="en-US" dirty="0" smtClean="0"/>
              <a:t>around the track </a:t>
            </a:r>
          </a:p>
          <a:p>
            <a:pPr lvl="1"/>
            <a:r>
              <a:rPr lang="en-US" dirty="0" smtClean="0"/>
              <a:t>By the exhausted victors 	(us) </a:t>
            </a:r>
            <a:r>
              <a:rPr lang="en-US" dirty="0" smtClean="0">
                <a:sym typeface="Wingdings" pitchFamily="2" charset="2"/>
              </a:rPr>
              <a:t></a:t>
            </a:r>
          </a:p>
          <a:p>
            <a:pPr lvl="1"/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Review course goals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Slides from Introduction and Course-Motivation</a:t>
            </a:r>
          </a:p>
          <a:p>
            <a:pPr marL="0" indent="0">
              <a:buNone/>
            </a:pPr>
            <a:endParaRPr lang="en-US" dirty="0" smtClean="0">
              <a:sym typeface="Wingdings" pitchFamily="2" charset="2"/>
            </a:endParaRPr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Some big themes and perspectives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Stuff for five years from now more than for the final</a:t>
            </a:r>
          </a:p>
          <a:p>
            <a:pPr lvl="1"/>
            <a:endParaRPr lang="en-US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Course evaluations: please do take some time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7" name="Picture 6" descr="freeman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0200" y="533400"/>
            <a:ext cx="3352800" cy="273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5350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0" y="990600"/>
            <a:ext cx="65318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+mn-lt"/>
              </a:rPr>
              <a:t>I </a:t>
            </a:r>
            <a:r>
              <a:rPr lang="en-US" dirty="0" smtClean="0">
                <a:latin typeface="+mn-lt"/>
              </a:rPr>
              <a:t>really</a:t>
            </a:r>
            <a:r>
              <a:rPr lang="en-US" b="0" dirty="0" smtClean="0">
                <a:latin typeface="+mn-lt"/>
              </a:rPr>
              <a:t> like studying programming languages.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14800" y="3733800"/>
            <a:ext cx="971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+mn-lt"/>
              </a:rPr>
              <a:t>Why?</a:t>
            </a:r>
            <a:endParaRPr lang="en-US" b="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0200" y="2362200"/>
            <a:ext cx="5921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+mn-lt"/>
              </a:rPr>
              <a:t>Super stoked to explore PL with all of you.</a:t>
            </a:r>
          </a:p>
        </p:txBody>
      </p:sp>
    </p:spTree>
    <p:extLst>
      <p:ext uri="{BB962C8B-B14F-4D97-AF65-F5344CB8AC3E}">
        <p14:creationId xmlns:p14="http://schemas.microsoft.com/office/powerpoint/2010/main" val="312882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5800" y="685800"/>
            <a:ext cx="533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+mn-lt"/>
              </a:rPr>
              <a:t>We </a:t>
            </a:r>
            <a:r>
              <a:rPr lang="en-US" dirty="0">
                <a:latin typeface="+mn-lt"/>
              </a:rPr>
              <a:t>shape our tools </a:t>
            </a:r>
            <a:r>
              <a:rPr lang="en-US" dirty="0" smtClean="0">
                <a:latin typeface="+mn-lt"/>
              </a:rPr>
              <a:t>and thereafter</a:t>
            </a:r>
          </a:p>
          <a:p>
            <a:r>
              <a:rPr lang="en-US" dirty="0" smtClean="0">
                <a:latin typeface="+mn-lt"/>
              </a:rPr>
              <a:t>our </a:t>
            </a:r>
            <a:r>
              <a:rPr lang="en-US" dirty="0">
                <a:latin typeface="+mn-lt"/>
              </a:rPr>
              <a:t>tools shape </a:t>
            </a:r>
            <a:r>
              <a:rPr lang="en-US" dirty="0" smtClean="0">
                <a:latin typeface="+mn-lt"/>
              </a:rPr>
              <a:t>us.</a:t>
            </a:r>
            <a:endParaRPr lang="en-US" dirty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71800" y="3124200"/>
            <a:ext cx="5562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+mn-lt"/>
              </a:rPr>
              <a:t>I </a:t>
            </a:r>
            <a:r>
              <a:rPr lang="en-US" dirty="0">
                <a:latin typeface="+mn-lt"/>
              </a:rPr>
              <a:t>discover that I think in words. The more words I know, the more things I can think </a:t>
            </a:r>
            <a:r>
              <a:rPr lang="en-US" dirty="0" smtClean="0">
                <a:latin typeface="+mn-lt"/>
              </a:rPr>
              <a:t>about...</a:t>
            </a:r>
          </a:p>
          <a:p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Reading </a:t>
            </a:r>
            <a:r>
              <a:rPr lang="en-US" dirty="0">
                <a:latin typeface="+mn-lt"/>
              </a:rPr>
              <a:t>was illegal because if you limit someone's vocab, you limit their </a:t>
            </a:r>
            <a:r>
              <a:rPr lang="en-US" dirty="0" smtClean="0">
                <a:latin typeface="+mn-lt"/>
              </a:rPr>
              <a:t>thoughts. They </a:t>
            </a:r>
            <a:r>
              <a:rPr lang="en-US" dirty="0">
                <a:latin typeface="+mn-lt"/>
              </a:rPr>
              <a:t>can't even think of freedom because they don't have the language to</a:t>
            </a:r>
            <a:r>
              <a:rPr lang="en-US" dirty="0" smtClean="0">
                <a:latin typeface="+mn-lt"/>
              </a:rPr>
              <a:t>.</a:t>
            </a:r>
            <a:endParaRPr lang="en-US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0" y="1524000"/>
            <a:ext cx="27754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1" dirty="0">
                <a:latin typeface="Times New Roman"/>
                <a:cs typeface="Times New Roman"/>
              </a:rPr>
              <a:t>Marshall McLuhan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609600"/>
            <a:ext cx="2286000" cy="2044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3200400"/>
            <a:ext cx="2590800" cy="2590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09600" y="5943600"/>
            <a:ext cx="19032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i="1" dirty="0"/>
              <a:t>M. K. Asante</a:t>
            </a:r>
          </a:p>
        </p:txBody>
      </p:sp>
    </p:spTree>
    <p:extLst>
      <p:ext uri="{BB962C8B-B14F-4D97-AF65-F5344CB8AC3E}">
        <p14:creationId xmlns:p14="http://schemas.microsoft.com/office/powerpoint/2010/main" val="3219895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b="1" i="0" dirty="0">
                <a:latin typeface="Courier New" pitchFamily="49" charset="0"/>
                <a:cs typeface="Courier New" pitchFamily="49" charset="0"/>
              </a:rPr>
              <a:t>self</a:t>
            </a:r>
            <a:endParaRPr lang="en-US" i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8001000" cy="3124200"/>
          </a:xfrm>
        </p:spPr>
        <p:txBody>
          <a:bodyPr/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self</a:t>
            </a:r>
            <a:r>
              <a:rPr lang="en-US" dirty="0" smtClean="0"/>
              <a:t> maps to some “current” object</a:t>
            </a:r>
          </a:p>
          <a:p>
            <a:endParaRPr lang="en-US" dirty="0" smtClean="0"/>
          </a:p>
          <a:p>
            <a:r>
              <a:rPr lang="en-US" dirty="0" smtClean="0"/>
              <a:t>Look up instance variable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@x</a:t>
            </a:r>
            <a:r>
              <a:rPr lang="en-US" dirty="0" smtClean="0"/>
              <a:t> using object bound to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self</a:t>
            </a:r>
          </a:p>
          <a:p>
            <a:endParaRPr lang="en-US" dirty="0" smtClean="0"/>
          </a:p>
          <a:p>
            <a:r>
              <a:rPr lang="en-US" dirty="0" smtClean="0"/>
              <a:t>Look up class variables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@@x</a:t>
            </a:r>
            <a:r>
              <a:rPr lang="en-US" dirty="0" smtClean="0"/>
              <a:t> using object bound to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self.class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/>
              <a:t>Look up methods…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4166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838200" y="4724400"/>
            <a:ext cx="7467600" cy="1600200"/>
          </a:xfrm>
          <a:prstGeom prst="roundRect">
            <a:avLst>
              <a:gd name="adj" fmla="val 12699"/>
            </a:avLst>
          </a:prstGeom>
          <a:solidFill>
            <a:srgbClr val="CCFFCC"/>
          </a:solidFill>
          <a:ln w="571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0" y="990600"/>
            <a:ext cx="65318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+mn-lt"/>
              </a:rPr>
              <a:t>I </a:t>
            </a:r>
            <a:r>
              <a:rPr lang="en-US" dirty="0" smtClean="0">
                <a:latin typeface="+mn-lt"/>
              </a:rPr>
              <a:t>really</a:t>
            </a:r>
            <a:r>
              <a:rPr lang="en-US" b="0" dirty="0" smtClean="0">
                <a:latin typeface="+mn-lt"/>
              </a:rPr>
              <a:t> like studying programming languages.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14800" y="3733800"/>
            <a:ext cx="971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+mn-lt"/>
              </a:rPr>
              <a:t>Why?</a:t>
            </a:r>
            <a:endParaRPr lang="en-US" b="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0200" y="2362200"/>
            <a:ext cx="5921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+mn-lt"/>
              </a:rPr>
              <a:t>Super stoked to explore PL with all of you.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14400" y="4800600"/>
            <a:ext cx="7315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+mn-lt"/>
              </a:rPr>
              <a:t>PL helps us </a:t>
            </a:r>
            <a:r>
              <a:rPr lang="en-US" sz="2800" i="1" dirty="0" smtClean="0">
                <a:latin typeface="+mn-lt"/>
              </a:rPr>
              <a:t>break free</a:t>
            </a:r>
            <a:r>
              <a:rPr lang="en-US" sz="2800" dirty="0" smtClean="0">
                <a:latin typeface="+mn-lt"/>
              </a:rPr>
              <a:t> to think thoughts, ask questions, and solve problems that would otherwise be inaccessible.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090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back on the quarter…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648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We had 10 short weeks to learn </a:t>
            </a:r>
            <a:r>
              <a:rPr lang="en-US" i="1" dirty="0" smtClean="0"/>
              <a:t>the</a:t>
            </a:r>
            <a:r>
              <a:rPr lang="en-US" dirty="0" smtClean="0"/>
              <a:t> </a:t>
            </a:r>
            <a:r>
              <a:rPr lang="en-US" i="1" dirty="0" smtClean="0"/>
              <a:t>fundamental concepts</a:t>
            </a:r>
            <a:r>
              <a:rPr lang="en-US" dirty="0" smtClean="0"/>
              <a:t> of PL.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 smtClean="0"/>
              <a:t>Curiosity and persistence will get you everywhere.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We’ll become better programmers:</a:t>
            </a:r>
          </a:p>
          <a:p>
            <a:pPr lvl="1"/>
            <a:r>
              <a:rPr lang="en-US" dirty="0" smtClean="0"/>
              <a:t>Even in languages we won’t use</a:t>
            </a:r>
          </a:p>
          <a:p>
            <a:pPr lvl="1"/>
            <a:r>
              <a:rPr lang="en-US" dirty="0" smtClean="0"/>
              <a:t>Learn the core ideas around which </a:t>
            </a:r>
            <a:r>
              <a:rPr lang="en-US" i="1" dirty="0" smtClean="0"/>
              <a:t>every</a:t>
            </a:r>
            <a:r>
              <a:rPr lang="en-US" dirty="0" smtClean="0"/>
              <a:t> language is built,  despite countless surface-level differences and variations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3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dirty="0" smtClean="0"/>
              <a:t>THANK YOU Incredible Guides!!!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3" name="Picture 2" descr="armando_chicago_chinatown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1" y="1752600"/>
            <a:ext cx="2422676" cy="3657600"/>
          </a:xfrm>
          <a:prstGeom prst="rect">
            <a:avLst/>
          </a:prstGeom>
        </p:spPr>
      </p:pic>
      <p:pic>
        <p:nvPicPr>
          <p:cNvPr id="7" name="Picture 6" descr="me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9300" y="1752600"/>
            <a:ext cx="2346783" cy="3657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6906" y="1752600"/>
            <a:ext cx="2667000" cy="3657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7200" y="5562601"/>
            <a:ext cx="28264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Armando Diaz </a:t>
            </a:r>
            <a:r>
              <a:rPr lang="en-US" sz="1800" dirty="0" err="1">
                <a:latin typeface="+mn-lt"/>
              </a:rPr>
              <a:t>Tolentino</a:t>
            </a:r>
            <a:endParaRPr lang="en-US" sz="1800" dirty="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50371" y="5562601"/>
            <a:ext cx="16598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dirty="0" smtClean="0">
                <a:latin typeface="+mn-lt"/>
              </a:rPr>
              <a:t>Riley </a:t>
            </a:r>
            <a:r>
              <a:rPr lang="en-US" sz="1800" dirty="0" err="1" smtClean="0">
                <a:latin typeface="+mn-lt"/>
              </a:rPr>
              <a:t>Klingler</a:t>
            </a:r>
            <a:endParaRPr lang="en-US" sz="1800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86417" y="5562601"/>
            <a:ext cx="1685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Max Sherman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4400" y="990600"/>
            <a:ext cx="7164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1" dirty="0" smtClean="0"/>
              <a:t>super ultra helpful, extraordinarily smart, stellar smiles</a:t>
            </a:r>
            <a:endParaRPr lang="en-US" b="0" i="1" dirty="0"/>
          </a:p>
        </p:txBody>
      </p:sp>
    </p:spTree>
    <p:extLst>
      <p:ext uri="{BB962C8B-B14F-4D97-AF65-F5344CB8AC3E}">
        <p14:creationId xmlns:p14="http://schemas.microsoft.com/office/powerpoint/2010/main" val="193061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dirty="0" smtClean="0"/>
              <a:t>THANK YOU Our Guide in Spirit!!!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10000" y="5562600"/>
            <a:ext cx="1826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800" dirty="0" smtClean="0">
                <a:latin typeface="+mn-lt"/>
              </a:rPr>
              <a:t>Dan Grossman</a:t>
            </a:r>
            <a:endParaRPr lang="en-US" sz="18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600" y="1752600"/>
            <a:ext cx="3411921" cy="3733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0400" y="5867400"/>
            <a:ext cx="3087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i="1" dirty="0" smtClean="0">
                <a:latin typeface="+mn-lt"/>
              </a:rPr>
              <a:t>Creator of this flavor of 341.</a:t>
            </a:r>
            <a:endParaRPr lang="en-US" sz="1800" b="0" i="1" dirty="0">
              <a:latin typeface="+mn-lt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685800" y="7620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400" b="0" dirty="0" smtClean="0">
                <a:latin typeface="Times New Roman"/>
                <a:cs typeface="Times New Roman"/>
              </a:rPr>
              <a:t>(spiritual guide?)</a:t>
            </a:r>
            <a:endParaRPr lang="en-US" sz="2400" b="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763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YOU. . .   YOU!!1!!eleven!!one!!1!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 a huge thank you to all of </a:t>
            </a:r>
            <a:r>
              <a:rPr lang="en-US" b="1" dirty="0" smtClean="0"/>
              <a:t>you</a:t>
            </a:r>
          </a:p>
          <a:p>
            <a:pPr lvl="1"/>
            <a:r>
              <a:rPr lang="en-US" dirty="0" smtClean="0"/>
              <a:t>Great attitude about a very different view of software</a:t>
            </a:r>
          </a:p>
          <a:p>
            <a:pPr lvl="1"/>
            <a:r>
              <a:rPr lang="en-US" dirty="0" smtClean="0"/>
              <a:t>Good class attendance and questions</a:t>
            </a:r>
          </a:p>
          <a:p>
            <a:pPr marL="457200" lvl="1" indent="0">
              <a:buNone/>
            </a:pPr>
            <a:endParaRPr lang="en-US" dirty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Computer science ought to be challenging and fun!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9391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this course is about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essential concepts relevant in any programming language </a:t>
            </a:r>
          </a:p>
          <a:p>
            <a:pPr lvl="1"/>
            <a:r>
              <a:rPr lang="en-US" dirty="0" smtClean="0"/>
              <a:t>And how these pieces fit together</a:t>
            </a:r>
          </a:p>
          <a:p>
            <a:endParaRPr lang="en-US" sz="1000" dirty="0"/>
          </a:p>
          <a:p>
            <a:r>
              <a:rPr lang="en-US" dirty="0" smtClean="0"/>
              <a:t>Use ML, Racket, and Ruby:</a:t>
            </a:r>
          </a:p>
          <a:p>
            <a:pPr lvl="1"/>
            <a:r>
              <a:rPr lang="en-US" dirty="0" smtClean="0"/>
              <a:t>They let various important concepts “shine”</a:t>
            </a:r>
          </a:p>
          <a:p>
            <a:pPr lvl="1"/>
            <a:r>
              <a:rPr lang="en-US" dirty="0" smtClean="0"/>
              <a:t>Using multiple languages shows how the same concept just can “look different” or actually be slightly different</a:t>
            </a:r>
          </a:p>
          <a:p>
            <a:pPr lvl="1"/>
            <a:r>
              <a:rPr lang="en-US" dirty="0" smtClean="0"/>
              <a:t>In many ways simpler than Java</a:t>
            </a:r>
          </a:p>
          <a:p>
            <a:pPr lvl="1"/>
            <a:endParaRPr lang="en-US" sz="1000" dirty="0"/>
          </a:p>
          <a:p>
            <a:r>
              <a:rPr lang="en-US" dirty="0" smtClean="0"/>
              <a:t>Big focus on </a:t>
            </a:r>
            <a:r>
              <a:rPr lang="en-US" i="1" dirty="0" smtClean="0"/>
              <a:t>functional programming</a:t>
            </a:r>
          </a:p>
          <a:p>
            <a:pPr lvl="1"/>
            <a:r>
              <a:rPr lang="en-US" dirty="0" smtClean="0"/>
              <a:t>Not using </a:t>
            </a:r>
            <a:r>
              <a:rPr lang="en-US" i="1" dirty="0" smtClean="0"/>
              <a:t>mutation</a:t>
            </a:r>
            <a:r>
              <a:rPr lang="en-US" dirty="0" smtClean="0"/>
              <a:t> (assignment statements) (!)</a:t>
            </a:r>
          </a:p>
          <a:p>
            <a:pPr lvl="1"/>
            <a:r>
              <a:rPr lang="en-US" dirty="0" smtClean="0"/>
              <a:t>Using </a:t>
            </a:r>
            <a:r>
              <a:rPr lang="en-US" i="1" dirty="0" smtClean="0"/>
              <a:t>first-class functions</a:t>
            </a:r>
            <a:r>
              <a:rPr lang="en-US" dirty="0" smtClean="0"/>
              <a:t> (can’t explain that yet)</a:t>
            </a:r>
          </a:p>
          <a:p>
            <a:pPr lvl="1"/>
            <a:r>
              <a:rPr lang="en-US" dirty="0" smtClean="0"/>
              <a:t>But many other topics too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90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learn this?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7800" y="1371600"/>
            <a:ext cx="6362095" cy="37674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05000" y="5334000"/>
            <a:ext cx="533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i="1" dirty="0" smtClean="0"/>
              <a:t>To free our minds from the shackles of imperative programming.</a:t>
            </a:r>
            <a:endParaRPr lang="en-US" sz="2800" b="0" i="1" dirty="0"/>
          </a:p>
        </p:txBody>
      </p:sp>
    </p:spTree>
    <p:extLst>
      <p:ext uri="{BB962C8B-B14F-4D97-AF65-F5344CB8AC3E}">
        <p14:creationId xmlns:p14="http://schemas.microsoft.com/office/powerpoint/2010/main" val="179966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900" y="228600"/>
            <a:ext cx="8572500" cy="615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787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0" y="990600"/>
            <a:ext cx="65318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+mn-lt"/>
              </a:rPr>
              <a:t>I </a:t>
            </a:r>
            <a:r>
              <a:rPr lang="en-US" dirty="0" smtClean="0">
                <a:latin typeface="+mn-lt"/>
              </a:rPr>
              <a:t>really</a:t>
            </a:r>
            <a:r>
              <a:rPr lang="en-US" b="0" dirty="0" smtClean="0">
                <a:latin typeface="+mn-lt"/>
              </a:rPr>
              <a:t> like studying programming languages.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14800" y="3733800"/>
            <a:ext cx="971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+mn-lt"/>
              </a:rPr>
              <a:t>Why?</a:t>
            </a:r>
            <a:endParaRPr lang="en-US" b="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0200" y="2362200"/>
            <a:ext cx="5921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latin typeface="+mn-lt"/>
              </a:rPr>
              <a:t>Super stoked to explore PL with all of you.</a:t>
            </a:r>
          </a:p>
        </p:txBody>
      </p:sp>
    </p:spTree>
    <p:extLst>
      <p:ext uri="{BB962C8B-B14F-4D97-AF65-F5344CB8AC3E}">
        <p14:creationId xmlns:p14="http://schemas.microsoft.com/office/powerpoint/2010/main" val="132037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3400" y="246758"/>
            <a:ext cx="8153400" cy="6370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MU Classical Serif Italic"/>
                <a:cs typeface="CMU Classical Serif Italic"/>
              </a:rPr>
              <a:t>If you are in a shipwreck and all the boats are gone, </a:t>
            </a:r>
            <a:r>
              <a:rPr lang="en-US" dirty="0" smtClean="0">
                <a:latin typeface="CMU Classical Serif Italic"/>
                <a:cs typeface="CMU Classical Serif Italic"/>
              </a:rPr>
              <a:t>a piano </a:t>
            </a:r>
            <a:r>
              <a:rPr lang="en-US" dirty="0">
                <a:latin typeface="CMU Classical Serif Italic"/>
                <a:cs typeface="CMU Classical Serif Italic"/>
              </a:rPr>
              <a:t>top buoyant enough to keep you afloat may come </a:t>
            </a:r>
            <a:r>
              <a:rPr lang="en-US" dirty="0" smtClean="0">
                <a:latin typeface="CMU Classical Serif Italic"/>
                <a:cs typeface="CMU Classical Serif Italic"/>
              </a:rPr>
              <a:t>along and </a:t>
            </a:r>
            <a:r>
              <a:rPr lang="en-US" dirty="0">
                <a:latin typeface="CMU Classical Serif Italic"/>
                <a:cs typeface="CMU Classical Serif Italic"/>
              </a:rPr>
              <a:t>make a fortuitous </a:t>
            </a:r>
            <a:r>
              <a:rPr lang="en-US" dirty="0" smtClean="0">
                <a:latin typeface="CMU Classical Serif Italic"/>
                <a:cs typeface="CMU Classical Serif Italic"/>
              </a:rPr>
              <a:t>life preserver</a:t>
            </a:r>
            <a:r>
              <a:rPr lang="en-US" dirty="0">
                <a:latin typeface="CMU Classical Serif Italic"/>
                <a:cs typeface="CMU Classical Serif Italic"/>
              </a:rPr>
              <a:t>.</a:t>
            </a:r>
          </a:p>
          <a:p>
            <a:endParaRPr lang="en-US" dirty="0">
              <a:latin typeface="CMU Classical Serif Italic"/>
              <a:cs typeface="CMU Classical Serif Italic"/>
            </a:endParaRPr>
          </a:p>
          <a:p>
            <a:r>
              <a:rPr lang="en-US" dirty="0">
                <a:latin typeface="CMU Classical Serif Italic"/>
                <a:cs typeface="CMU Classical Serif Italic"/>
              </a:rPr>
              <a:t>This is not to say, though, that the best way to design </a:t>
            </a:r>
            <a:r>
              <a:rPr lang="en-US" dirty="0" smtClean="0">
                <a:latin typeface="CMU Classical Serif Italic"/>
                <a:cs typeface="CMU Classical Serif Italic"/>
              </a:rPr>
              <a:t>a life </a:t>
            </a:r>
            <a:r>
              <a:rPr lang="en-US" dirty="0">
                <a:latin typeface="CMU Classical Serif Italic"/>
                <a:cs typeface="CMU Classical Serif Italic"/>
              </a:rPr>
              <a:t>preserver is in the form of a piano top.</a:t>
            </a:r>
          </a:p>
          <a:p>
            <a:endParaRPr lang="en-US" dirty="0">
              <a:latin typeface="CMU Classical Serif Italic"/>
              <a:cs typeface="CMU Classical Serif Italic"/>
            </a:endParaRPr>
          </a:p>
          <a:p>
            <a:r>
              <a:rPr lang="en-US" dirty="0">
                <a:latin typeface="CMU Classical Serif Italic"/>
                <a:cs typeface="CMU Classical Serif Italic"/>
              </a:rPr>
              <a:t>I think we are clinging to a great many piano tops </a:t>
            </a:r>
            <a:r>
              <a:rPr lang="en-US" dirty="0" smtClean="0">
                <a:latin typeface="CMU Classical Serif Italic"/>
                <a:cs typeface="CMU Classical Serif Italic"/>
              </a:rPr>
              <a:t>in accepting </a:t>
            </a:r>
            <a:r>
              <a:rPr lang="en-US" dirty="0">
                <a:latin typeface="CMU Classical Serif Italic"/>
                <a:cs typeface="CMU Classical Serif Italic"/>
              </a:rPr>
              <a:t>yesterday's fortuitous </a:t>
            </a:r>
            <a:r>
              <a:rPr lang="en-US" dirty="0" err="1">
                <a:latin typeface="CMU Classical Serif Italic"/>
                <a:cs typeface="CMU Classical Serif Italic"/>
              </a:rPr>
              <a:t>contrivings</a:t>
            </a:r>
            <a:r>
              <a:rPr lang="en-US" dirty="0">
                <a:latin typeface="CMU Classical Serif Italic"/>
                <a:cs typeface="CMU Classical Serif Italic"/>
              </a:rPr>
              <a:t> as </a:t>
            </a:r>
            <a:r>
              <a:rPr lang="en-US" dirty="0" smtClean="0">
                <a:latin typeface="CMU Classical Serif Italic"/>
                <a:cs typeface="CMU Classical Serif Italic"/>
              </a:rPr>
              <a:t>constituting the </a:t>
            </a:r>
            <a:r>
              <a:rPr lang="en-US" dirty="0">
                <a:latin typeface="CMU Classical Serif Italic"/>
                <a:cs typeface="CMU Classical Serif Italic"/>
              </a:rPr>
              <a:t>only means for solving a given problem.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algn="r"/>
            <a:r>
              <a:rPr lang="en-US" dirty="0" smtClean="0">
                <a:latin typeface="CMU Sans Serif"/>
                <a:cs typeface="CMU Sans Serif"/>
              </a:rPr>
              <a:t>R</a:t>
            </a:r>
            <a:r>
              <a:rPr lang="en-US" dirty="0">
                <a:latin typeface="CMU Sans Serif"/>
                <a:cs typeface="CMU Sans Serif"/>
              </a:rPr>
              <a:t>. Buckminster </a:t>
            </a:r>
            <a:r>
              <a:rPr lang="en-US" dirty="0" smtClean="0">
                <a:latin typeface="CMU Sans Serif"/>
                <a:cs typeface="CMU Sans Serif"/>
              </a:rPr>
              <a:t>Fuller</a:t>
            </a:r>
            <a:endParaRPr lang="en-US" dirty="0">
              <a:latin typeface="CMU Sans Serif"/>
              <a:cs typeface="CMU Sans Serif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26906"/>
            <a:ext cx="3733800" cy="273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215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Ruby method lookup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305800" cy="5105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semantics for method calls also known as message sends</a:t>
            </a:r>
          </a:p>
          <a:p>
            <a:pPr marL="0" indent="0" algn="ctr"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e0.m(e1,…,en)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Evaluate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e0</a:t>
            </a:r>
            <a:r>
              <a:rPr lang="en-US" dirty="0" smtClean="0"/>
              <a:t>,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e1</a:t>
            </a:r>
            <a:r>
              <a:rPr lang="en-US" dirty="0" smtClean="0"/>
              <a:t>, …,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en</a:t>
            </a:r>
            <a:r>
              <a:rPr lang="en-US" dirty="0" smtClean="0"/>
              <a:t> to objects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obj0</a:t>
            </a:r>
            <a:r>
              <a:rPr lang="en-US" dirty="0" smtClean="0"/>
              <a:t>,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obj1</a:t>
            </a:r>
            <a:r>
              <a:rPr lang="en-US" dirty="0" smtClean="0"/>
              <a:t>, …,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objn</a:t>
            </a:r>
            <a:endParaRPr lang="en-US" dirty="0" smtClean="0"/>
          </a:p>
          <a:p>
            <a:pPr lvl="1"/>
            <a:r>
              <a:rPr lang="en-US" dirty="0" smtClean="0"/>
              <a:t>As usual, may involve looking up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self</a:t>
            </a:r>
            <a:r>
              <a:rPr lang="en-US" dirty="0" smtClean="0"/>
              <a:t>, variables, fields, etc.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Let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</a:t>
            </a:r>
            <a:r>
              <a:rPr lang="en-US" dirty="0" smtClean="0"/>
              <a:t> be the class of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obj0</a:t>
            </a:r>
            <a:r>
              <a:rPr lang="en-US" dirty="0" smtClean="0"/>
              <a:t> (every object has a class)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If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m</a:t>
            </a:r>
            <a:r>
              <a:rPr lang="en-US" dirty="0" smtClean="0"/>
              <a:t> is defined in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</a:t>
            </a:r>
            <a:r>
              <a:rPr lang="en-US" dirty="0" smtClean="0"/>
              <a:t>, pick that method, else recur with the superclass of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</a:t>
            </a:r>
            <a:r>
              <a:rPr lang="en-US" dirty="0" smtClean="0"/>
              <a:t> unless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C</a:t>
            </a:r>
            <a:r>
              <a:rPr lang="en-US" dirty="0" smtClean="0"/>
              <a:t> is already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Object</a:t>
            </a:r>
          </a:p>
          <a:p>
            <a:pPr lvl="1"/>
            <a:r>
              <a:rPr lang="en-US" dirty="0" smtClean="0"/>
              <a:t>If no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m</a:t>
            </a:r>
            <a:r>
              <a:rPr lang="en-US" dirty="0" smtClean="0"/>
              <a:t> is found, call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method_missing</a:t>
            </a:r>
            <a:r>
              <a:rPr lang="en-US" dirty="0" smtClean="0"/>
              <a:t> instead</a:t>
            </a:r>
          </a:p>
          <a:p>
            <a:pPr lvl="2"/>
            <a:r>
              <a:rPr lang="en-US" dirty="0" smtClean="0"/>
              <a:t>Definition of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method_missing</a:t>
            </a:r>
            <a:r>
              <a:rPr lang="en-US" dirty="0" smtClean="0"/>
              <a:t> in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Object</a:t>
            </a:r>
            <a:r>
              <a:rPr lang="en-US" dirty="0" smtClean="0"/>
              <a:t> raises an error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Evaluate body of method picked:</a:t>
            </a:r>
          </a:p>
          <a:p>
            <a:pPr marL="857250" lvl="1" indent="-457200"/>
            <a:r>
              <a:rPr lang="en-US" dirty="0" smtClean="0"/>
              <a:t>With formal arguments bound to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obj1</a:t>
            </a:r>
            <a:r>
              <a:rPr lang="en-US" dirty="0"/>
              <a:t>, …,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objn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marL="857250" lvl="1" indent="-457200"/>
            <a:r>
              <a:rPr lang="en-US" dirty="0" smtClean="0">
                <a:solidFill>
                  <a:schemeClr val="accent2"/>
                </a:solidFill>
              </a:rPr>
              <a:t>With </a:t>
            </a: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self</a:t>
            </a:r>
            <a:r>
              <a:rPr lang="en-US" dirty="0" smtClean="0">
                <a:solidFill>
                  <a:schemeClr val="accent2"/>
                </a:solidFill>
              </a:rPr>
              <a:t> bound to </a:t>
            </a:r>
            <a:r>
              <a:rPr lang="en-US" b="1" dirty="0" smtClean="0">
                <a:solidFill>
                  <a:schemeClr val="accent2"/>
                </a:solidFill>
                <a:latin typeface="Courier New" pitchFamily="49" charset="0"/>
                <a:cs typeface="Courier New" pitchFamily="49" charset="0"/>
              </a:rPr>
              <a:t>obj0</a:t>
            </a:r>
            <a:r>
              <a:rPr lang="en-US" dirty="0" smtClean="0">
                <a:solidFill>
                  <a:schemeClr val="accent2"/>
                </a:solidFill>
              </a:rPr>
              <a:t>  -- this implements dynamic dispatch!</a:t>
            </a:r>
          </a:p>
          <a:p>
            <a:pPr marL="0" indent="0">
              <a:buNone/>
            </a:pPr>
            <a:endParaRPr lang="en-US" sz="1500" dirty="0">
              <a:solidFill>
                <a:schemeClr val="accent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0557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81000"/>
            <a:ext cx="7772400" cy="5791200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2800" dirty="0" smtClean="0"/>
              <a:t>More Detailed Course Motivation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Why </a:t>
            </a:r>
            <a:r>
              <a:rPr lang="en-US" dirty="0" smtClean="0">
                <a:sym typeface="Wingdings" pitchFamily="2" charset="2"/>
              </a:rPr>
              <a:t>learn </a:t>
            </a:r>
            <a:r>
              <a:rPr lang="en-US" dirty="0">
                <a:sym typeface="Wingdings" pitchFamily="2" charset="2"/>
              </a:rPr>
              <a:t>fundamental concepts that appear in </a:t>
            </a:r>
            <a:r>
              <a:rPr lang="en-US" dirty="0" smtClean="0">
                <a:sym typeface="Wingdings" pitchFamily="2" charset="2"/>
              </a:rPr>
              <a:t>all </a:t>
            </a:r>
            <a:r>
              <a:rPr lang="en-US" dirty="0">
                <a:sym typeface="Wingdings" pitchFamily="2" charset="2"/>
              </a:rPr>
              <a:t>languages</a:t>
            </a:r>
            <a:r>
              <a:rPr lang="en-US" dirty="0" smtClean="0">
                <a:sym typeface="Wingdings" pitchFamily="2" charset="2"/>
              </a:rPr>
              <a:t>?</a:t>
            </a:r>
          </a:p>
          <a:p>
            <a:endParaRPr lang="en-US" sz="1200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Why use languages quite different from C, C++, Java, Python?</a:t>
            </a:r>
          </a:p>
          <a:p>
            <a:endParaRPr lang="en-US" sz="1200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Why focus on functional programming?</a:t>
            </a:r>
          </a:p>
          <a:p>
            <a:endParaRPr lang="en-US" sz="1200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Why use ML, Racket, and Ruby in particular?</a:t>
            </a:r>
          </a:p>
          <a:p>
            <a:endParaRPr lang="en-US" sz="1200" dirty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Not: Language X is better than Language Y</a:t>
            </a:r>
          </a:p>
          <a:p>
            <a:endParaRPr lang="en-US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[You won’t be tested on this stuff]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81622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229600" cy="4876800"/>
          </a:xfrm>
        </p:spPr>
        <p:txBody>
          <a:bodyPr/>
          <a:lstStyle/>
          <a:p>
            <a:r>
              <a:rPr lang="en-US" dirty="0" smtClean="0"/>
              <a:t>No such thing as a “best” PL</a:t>
            </a:r>
          </a:p>
          <a:p>
            <a:endParaRPr lang="en-US" sz="1400" dirty="0" smtClean="0"/>
          </a:p>
          <a:p>
            <a:r>
              <a:rPr lang="en-US" dirty="0" smtClean="0"/>
              <a:t>Fundamental concepts easier to teach in some (multiple) PLs</a:t>
            </a:r>
          </a:p>
          <a:p>
            <a:endParaRPr lang="en-US" sz="1400" dirty="0" smtClean="0"/>
          </a:p>
          <a:p>
            <a:r>
              <a:rPr lang="en-US" dirty="0" smtClean="0"/>
              <a:t>A good PL is a relevant, elegant interface for writing software</a:t>
            </a:r>
          </a:p>
          <a:p>
            <a:pPr lvl="1"/>
            <a:r>
              <a:rPr lang="en-US" dirty="0" smtClean="0"/>
              <a:t>There is no substitute for precise understanding of PL semantics</a:t>
            </a:r>
          </a:p>
          <a:p>
            <a:endParaRPr lang="en-US" sz="1400" dirty="0" smtClean="0"/>
          </a:p>
          <a:p>
            <a:r>
              <a:rPr lang="en-US" dirty="0" smtClean="0"/>
              <a:t>Functional languages have been on the leading edge for decades</a:t>
            </a:r>
          </a:p>
          <a:p>
            <a:pPr lvl="1"/>
            <a:r>
              <a:rPr lang="en-US" dirty="0" smtClean="0"/>
              <a:t>Ideas have been absorbed by the mainstream, but very slowly</a:t>
            </a:r>
          </a:p>
          <a:p>
            <a:pPr lvl="1"/>
            <a:r>
              <a:rPr lang="en-US" dirty="0" smtClean="0"/>
              <a:t>First-class functions and avoiding mutation increasingly essential</a:t>
            </a:r>
          </a:p>
          <a:p>
            <a:pPr lvl="1"/>
            <a:r>
              <a:rPr lang="en-US" dirty="0" smtClean="0"/>
              <a:t>Meanwhile, use the ideas to be a better C/Java/PHP hacker</a:t>
            </a:r>
          </a:p>
          <a:p>
            <a:pPr lvl="1"/>
            <a:endParaRPr lang="en-US" dirty="0"/>
          </a:p>
          <a:p>
            <a:r>
              <a:rPr lang="en-US" dirty="0" smtClean="0"/>
              <a:t>Many great alternatives to ML, Racket, and Ruby, but each was chosen for a reason and for how they complement each other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55202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[From Course Motivation]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95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SML, Racket, and Ruby are a useful </a:t>
            </a:r>
            <a:r>
              <a:rPr lang="en-US" i="1" dirty="0" smtClean="0"/>
              <a:t>combination</a:t>
            </a:r>
            <a:r>
              <a:rPr lang="en-US" dirty="0" smtClean="0"/>
              <a:t> for us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r>
              <a:rPr lang="en-US" dirty="0" smtClean="0"/>
              <a:t>			   dynamically typed	statically typed</a:t>
            </a:r>
          </a:p>
          <a:p>
            <a:pPr marL="0" indent="0">
              <a:buNone/>
            </a:pPr>
            <a:r>
              <a:rPr lang="en-US" dirty="0" smtClean="0"/>
              <a:t>	functional	           Racket                        SML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object-oriented                Ruby                        Java</a:t>
            </a:r>
            <a:endParaRPr lang="en-US" sz="800" dirty="0" smtClean="0"/>
          </a:p>
          <a:p>
            <a:pPr marL="0" indent="0">
              <a:buNone/>
            </a:pPr>
            <a:r>
              <a:rPr lang="en-US" i="1" dirty="0" smtClean="0"/>
              <a:t>ML</a:t>
            </a:r>
            <a:r>
              <a:rPr lang="en-US" dirty="0" smtClean="0"/>
              <a:t>: polymorphic types, pattern-matching, abstract types &amp; modules</a:t>
            </a:r>
          </a:p>
          <a:p>
            <a:pPr marL="0" indent="0">
              <a:buNone/>
            </a:pPr>
            <a:r>
              <a:rPr lang="en-US" i="1" dirty="0" smtClean="0"/>
              <a:t>Racket</a:t>
            </a:r>
            <a:r>
              <a:rPr lang="en-US" dirty="0" smtClean="0"/>
              <a:t>: dynamic typing, “good” macros, minimalist syntax, </a:t>
            </a:r>
            <a:r>
              <a:rPr lang="en-US" dirty="0" err="1" smtClean="0"/>
              <a:t>eval</a:t>
            </a:r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Ruby</a:t>
            </a:r>
            <a:r>
              <a:rPr lang="en-US" dirty="0" smtClean="0"/>
              <a:t>: classes but not types, very OOP, </a:t>
            </a:r>
            <a:r>
              <a:rPr lang="en-US" dirty="0" err="1" smtClean="0"/>
              <a:t>mixins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[and much more]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dirty="0" smtClean="0"/>
              <a:t>Really wish we had more time:</a:t>
            </a:r>
          </a:p>
          <a:p>
            <a:pPr marL="0" indent="0">
              <a:buNone/>
            </a:pPr>
            <a:r>
              <a:rPr lang="en-US" i="1" dirty="0" smtClean="0"/>
              <a:t>Haskell</a:t>
            </a:r>
            <a:r>
              <a:rPr lang="en-US" dirty="0" smtClean="0"/>
              <a:t>: laziness, purity, type classes, monads</a:t>
            </a:r>
          </a:p>
          <a:p>
            <a:pPr marL="0" indent="0">
              <a:buNone/>
            </a:pPr>
            <a:r>
              <a:rPr lang="en-US" i="1" dirty="0" smtClean="0"/>
              <a:t>Prolog</a:t>
            </a:r>
            <a:r>
              <a:rPr lang="en-US" dirty="0" smtClean="0"/>
              <a:t>: unification and backtracking</a:t>
            </a:r>
          </a:p>
          <a:p>
            <a:pPr marL="0" indent="0">
              <a:buNone/>
            </a:pPr>
            <a:r>
              <a:rPr lang="en-US" dirty="0" smtClean="0"/>
              <a:t>[and much more]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52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6096000" y="1905000"/>
            <a:ext cx="0" cy="106680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3505200" y="1905000"/>
            <a:ext cx="0" cy="106680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1600200" y="2286000"/>
            <a:ext cx="6477000" cy="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1600200" y="2667000"/>
            <a:ext cx="6477000" cy="0"/>
          </a:xfrm>
          <a:prstGeom prst="line">
            <a:avLst/>
          </a:prstGeom>
          <a:solidFill>
            <a:schemeClr val="accent1"/>
          </a:solidFill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93842854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No Mutation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724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[An incomplete list]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Can freely alias or copy values/objects: Unit 1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More functions/modules are equivalent: Unit 4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No need to make local copies of data: Unit 5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Depth subtyping is sound: Unit 8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State updates are appropriate when you are modeling a phenomenon that is inherently state-based</a:t>
            </a:r>
          </a:p>
          <a:p>
            <a:pPr lvl="1"/>
            <a:r>
              <a:rPr lang="en-US" dirty="0" smtClean="0"/>
              <a:t>A fold over a collection (e.g., summing a list) is not!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76589"/>
      </p:ext>
    </p:extLst>
  </p:cSld>
  <p:clrMapOvr>
    <a:masterClrMapping/>
  </p:clrMapOvr>
  <p:transition xmlns:p14="http://schemas.microsoft.com/office/powerpoint/2010/main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other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800600"/>
          </a:xfrm>
        </p:spPr>
        <p:txBody>
          <a:bodyPr/>
          <a:lstStyle/>
          <a:p>
            <a:r>
              <a:rPr lang="en-US" dirty="0" smtClean="0"/>
              <a:t>Function closures are </a:t>
            </a:r>
            <a:r>
              <a:rPr lang="en-US" i="1" dirty="0" smtClean="0"/>
              <a:t>really</a:t>
            </a:r>
            <a:r>
              <a:rPr lang="en-US" dirty="0" smtClean="0"/>
              <a:t> powerful and convenient…</a:t>
            </a:r>
          </a:p>
          <a:p>
            <a:pPr lvl="1"/>
            <a:r>
              <a:rPr lang="en-US" dirty="0" smtClean="0"/>
              <a:t>… and implementing them is not magic</a:t>
            </a:r>
          </a:p>
          <a:p>
            <a:endParaRPr lang="en-US" dirty="0"/>
          </a:p>
          <a:p>
            <a:r>
              <a:rPr lang="en-US" dirty="0" err="1" smtClean="0"/>
              <a:t>Datatypes</a:t>
            </a:r>
            <a:r>
              <a:rPr lang="en-US" dirty="0" smtClean="0"/>
              <a:t> and pattern-matching are really convenient…</a:t>
            </a:r>
          </a:p>
          <a:p>
            <a:pPr lvl="1"/>
            <a:r>
              <a:rPr lang="en-US" dirty="0" smtClean="0"/>
              <a:t>… and exactly the opposite of OOP decomposition</a:t>
            </a:r>
          </a:p>
          <a:p>
            <a:pPr lvl="1"/>
            <a:endParaRPr lang="en-US" dirty="0"/>
          </a:p>
          <a:p>
            <a:r>
              <a:rPr lang="en-US" dirty="0" smtClean="0"/>
              <a:t>Sound static typing prevents certain errors…</a:t>
            </a:r>
          </a:p>
          <a:p>
            <a:pPr lvl="1"/>
            <a:r>
              <a:rPr lang="en-US" dirty="0" smtClean="0"/>
              <a:t>… and is inherently approximate</a:t>
            </a:r>
          </a:p>
          <a:p>
            <a:pPr lvl="1"/>
            <a:endParaRPr lang="en-US" dirty="0"/>
          </a:p>
          <a:p>
            <a:r>
              <a:rPr lang="en-US" dirty="0" smtClean="0"/>
              <a:t>Subtyping and generics allow different kinds of code reuse…</a:t>
            </a:r>
          </a:p>
          <a:p>
            <a:pPr lvl="1"/>
            <a:r>
              <a:rPr lang="en-US" dirty="0" smtClean="0"/>
              <a:t>… and combine synergistically</a:t>
            </a:r>
          </a:p>
          <a:p>
            <a:pPr lvl="1"/>
            <a:endParaRPr lang="en-US" dirty="0"/>
          </a:p>
          <a:p>
            <a:r>
              <a:rPr lang="en-US" dirty="0" smtClean="0"/>
              <a:t>Modularity is really important; languages can help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11176"/>
      </p:ext>
    </p:extLst>
  </p:cSld>
  <p:clrMapOvr>
    <a:masterClrMapping/>
  </p:clrMapOvr>
  <p:transition xmlns:p14="http://schemas.microsoft.com/office/powerpoint/2010/main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the syllabus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800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Successful </a:t>
            </a:r>
            <a:r>
              <a:rPr lang="en-US" dirty="0"/>
              <a:t>course participants will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dirty="0" smtClean="0"/>
              <a:t>Internalize </a:t>
            </a:r>
            <a:r>
              <a:rPr lang="en-US" dirty="0"/>
              <a:t>an accurate understanding of what functional and object-oriented programs </a:t>
            </a:r>
            <a:r>
              <a:rPr lang="en-US" dirty="0" smtClean="0"/>
              <a:t>mean</a:t>
            </a:r>
          </a:p>
          <a:p>
            <a:endParaRPr lang="en-US" sz="600" dirty="0"/>
          </a:p>
          <a:p>
            <a:r>
              <a:rPr lang="en-US" dirty="0" smtClean="0"/>
              <a:t>Develop </a:t>
            </a:r>
            <a:r>
              <a:rPr lang="en-US" dirty="0"/>
              <a:t>the skills necessary to learn new programming languages </a:t>
            </a:r>
            <a:r>
              <a:rPr lang="en-US" dirty="0" smtClean="0"/>
              <a:t>quickly</a:t>
            </a:r>
          </a:p>
          <a:p>
            <a:endParaRPr lang="en-US" sz="600" dirty="0"/>
          </a:p>
          <a:p>
            <a:r>
              <a:rPr lang="en-US" dirty="0" smtClean="0"/>
              <a:t>Master specific </a:t>
            </a:r>
            <a:r>
              <a:rPr lang="en-US" dirty="0"/>
              <a:t>language concepts such that they </a:t>
            </a:r>
            <a:r>
              <a:rPr lang="en-US" dirty="0" smtClean="0"/>
              <a:t>can recognize </a:t>
            </a:r>
            <a:r>
              <a:rPr lang="en-US" dirty="0"/>
              <a:t>them in strange </a:t>
            </a:r>
            <a:r>
              <a:rPr lang="en-US" dirty="0" smtClean="0"/>
              <a:t>guises</a:t>
            </a:r>
          </a:p>
          <a:p>
            <a:endParaRPr lang="en-US" sz="600" dirty="0"/>
          </a:p>
          <a:p>
            <a:r>
              <a:rPr lang="en-US" dirty="0" smtClean="0"/>
              <a:t>Learn </a:t>
            </a:r>
            <a:r>
              <a:rPr lang="en-US" dirty="0"/>
              <a:t>to evaluate the power and elegance of programming languages and their </a:t>
            </a:r>
            <a:r>
              <a:rPr lang="en-US" dirty="0" smtClean="0"/>
              <a:t>constructs</a:t>
            </a:r>
          </a:p>
          <a:p>
            <a:endParaRPr lang="en-US" sz="600" dirty="0"/>
          </a:p>
          <a:p>
            <a:r>
              <a:rPr lang="en-US" dirty="0" smtClean="0"/>
              <a:t>Attain </a:t>
            </a:r>
            <a:r>
              <a:rPr lang="en-US" dirty="0"/>
              <a:t>reasonable </a:t>
            </a:r>
            <a:r>
              <a:rPr lang="en-US" dirty="0" smtClean="0"/>
              <a:t>proficiency </a:t>
            </a:r>
            <a:r>
              <a:rPr lang="en-US" dirty="0"/>
              <a:t>in the ML, Racket, and Ruby </a:t>
            </a:r>
            <a:r>
              <a:rPr lang="en-US" dirty="0" smtClean="0"/>
              <a:t>languages and</a:t>
            </a:r>
            <a:r>
              <a:rPr lang="en-US" dirty="0"/>
              <a:t>, as a by-product, </a:t>
            </a:r>
            <a:r>
              <a:rPr lang="en-US" dirty="0" smtClean="0"/>
              <a:t>become more proficient </a:t>
            </a:r>
            <a:r>
              <a:rPr lang="en-US" dirty="0"/>
              <a:t>in languages they already know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390810"/>
      </p:ext>
    </p:extLst>
  </p:cSld>
  <p:clrMapOvr>
    <a:masterClrMapping/>
  </p:clrMapOvr>
  <p:transition xmlns:p14="http://schemas.microsoft.com/office/powerpoint/2010/main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Punch-line again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e0.m(e1,…,en)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To implement dynamic dispatch, evaluate the method body with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self</a:t>
            </a:r>
            <a:r>
              <a:rPr lang="en-US" dirty="0" smtClean="0"/>
              <a:t> mapping to the </a:t>
            </a:r>
            <a:r>
              <a:rPr lang="en-US" i="1" dirty="0" smtClean="0"/>
              <a:t>receiver </a:t>
            </a:r>
            <a:r>
              <a:rPr lang="en-US" dirty="0" smtClean="0"/>
              <a:t>(result of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e0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That way, any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self</a:t>
            </a:r>
            <a:r>
              <a:rPr lang="en-US" dirty="0" smtClean="0"/>
              <a:t> calls in body of 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m</a:t>
            </a:r>
            <a:r>
              <a:rPr lang="en-US" dirty="0" smtClean="0"/>
              <a:t> use the receiver's class, </a:t>
            </a:r>
          </a:p>
          <a:p>
            <a:pPr lvl="1"/>
            <a:r>
              <a:rPr lang="en-US" dirty="0" smtClean="0"/>
              <a:t>Not necessarily the class that defined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m</a:t>
            </a:r>
          </a:p>
          <a:p>
            <a:endParaRPr lang="en-US" dirty="0"/>
          </a:p>
          <a:p>
            <a:r>
              <a:rPr lang="en-US" dirty="0" smtClean="0"/>
              <a:t>This much is the same in Ruby, Java, C#, Smalltalk, etc.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2347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 on dynamic dispatch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153400" cy="4495800"/>
          </a:xfrm>
        </p:spPr>
        <p:txBody>
          <a:bodyPr/>
          <a:lstStyle/>
          <a:p>
            <a:r>
              <a:rPr lang="en-US" dirty="0" smtClean="0"/>
              <a:t>This is why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distFromOrigin2</a:t>
            </a:r>
            <a:r>
              <a:rPr lang="en-US" dirty="0" smtClean="0"/>
              <a:t> worked in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PolarPoint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lvl="1"/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/>
              <a:t>More complicated than the rules for closures</a:t>
            </a:r>
          </a:p>
          <a:p>
            <a:pPr lvl="1"/>
            <a:r>
              <a:rPr lang="en-US" dirty="0" smtClean="0"/>
              <a:t>Have to treat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self</a:t>
            </a:r>
            <a:r>
              <a:rPr lang="en-US" dirty="0" smtClean="0"/>
              <a:t> specially</a:t>
            </a:r>
          </a:p>
          <a:p>
            <a:pPr lvl="1"/>
            <a:r>
              <a:rPr lang="en-US" dirty="0" smtClean="0"/>
              <a:t>May seem simpler only if you learned it first</a:t>
            </a:r>
          </a:p>
          <a:p>
            <a:pPr lvl="1"/>
            <a:r>
              <a:rPr lang="en-US" dirty="0" smtClean="0"/>
              <a:t>Complicated does not necessarily mean inferior or superior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847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overloading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 Java/C#/C++, method-lookup rules are similar, but more complicated because &gt; 1 methods in a class can have same name</a:t>
            </a:r>
          </a:p>
          <a:p>
            <a:pPr lvl="1"/>
            <a:r>
              <a:rPr lang="en-US" dirty="0" smtClean="0"/>
              <a:t>Java/C/C++: Overriding only when number/types of arguments the same</a:t>
            </a:r>
          </a:p>
          <a:p>
            <a:pPr lvl="1"/>
            <a:r>
              <a:rPr lang="en-US" dirty="0" smtClean="0"/>
              <a:t>Ruby</a:t>
            </a:r>
            <a:r>
              <a:rPr lang="en-US" dirty="0"/>
              <a:t>:</a:t>
            </a:r>
            <a:r>
              <a:rPr lang="en-US" dirty="0" smtClean="0"/>
              <a:t> same-method-name always overriding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Pick the “best one” using the </a:t>
            </a:r>
            <a:r>
              <a:rPr lang="en-US" i="1" dirty="0" smtClean="0"/>
              <a:t>static</a:t>
            </a:r>
            <a:r>
              <a:rPr lang="en-US" dirty="0" smtClean="0"/>
              <a:t> (!) types of the arguments</a:t>
            </a:r>
          </a:p>
          <a:p>
            <a:pPr lvl="1"/>
            <a:r>
              <a:rPr lang="en-US" dirty="0" smtClean="0"/>
              <a:t>Complicated rules for “best”</a:t>
            </a:r>
          </a:p>
          <a:p>
            <a:pPr lvl="1"/>
            <a:r>
              <a:rPr lang="en-US" dirty="0" smtClean="0"/>
              <a:t>Type-checking error if there is no “best”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/>
              <a:t>Relies fundamentally on type-checking rules</a:t>
            </a:r>
          </a:p>
          <a:p>
            <a:pPr lvl="1"/>
            <a:r>
              <a:rPr lang="en-US" dirty="0" smtClean="0"/>
              <a:t>Ruby has none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0498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example, part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 ML (and other languages), closures are closed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So we can shadow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odd</a:t>
            </a:r>
            <a:r>
              <a:rPr lang="en-US" dirty="0" smtClean="0"/>
              <a:t>, but any call to the closure bound to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odd</a:t>
            </a:r>
            <a:r>
              <a:rPr lang="en-US" dirty="0" smtClean="0"/>
              <a:t> above will “do what we expect”</a:t>
            </a:r>
          </a:p>
          <a:p>
            <a:pPr lvl="1"/>
            <a:r>
              <a:rPr lang="en-US" dirty="0" smtClean="0"/>
              <a:t>Does not matter if we shadow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even</a:t>
            </a:r>
            <a:r>
              <a:rPr lang="en-US" dirty="0" smtClean="0"/>
              <a:t> or not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14400" y="1981200"/>
            <a:ext cx="7467600" cy="6858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fun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even x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= if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x=0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then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true 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else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odd  (x-1) 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and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odd  x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= if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x=0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then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false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else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even (x-1)</a:t>
            </a:r>
            <a:endParaRPr lang="en-US" sz="2000" kern="0" dirty="0" smtClean="0">
              <a:solidFill>
                <a:schemeClr val="accent1">
                  <a:lumMod val="50000"/>
                </a:schemeClr>
              </a:solidFill>
              <a:latin typeface="Courier New" pitchFamily="49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38200" y="4038600"/>
            <a:ext cx="7467600" cy="914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solidFill>
                  <a:srgbClr val="7030A0"/>
                </a:solidFill>
                <a:latin typeface="Courier New" pitchFamily="49" charset="0"/>
              </a:rPr>
              <a:t>(* does not change odd – too bad; this would improve it *)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fun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even x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=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(x mod 2)=0</a:t>
            </a:r>
            <a:endParaRPr lang="en-US" sz="2000" kern="0" dirty="0" smtClean="0">
              <a:solidFill>
                <a:schemeClr val="accent1">
                  <a:lumMod val="50000"/>
                </a:schemeClr>
              </a:solidFill>
              <a:latin typeface="Courier New" pitchFamily="49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5257800"/>
            <a:ext cx="7467600" cy="914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solidFill>
                  <a:srgbClr val="7030A0"/>
                </a:solidFill>
                <a:latin typeface="Courier New" pitchFamily="49" charset="0"/>
              </a:rPr>
              <a:t>(* does not change odd – good thing; this would break it *)</a:t>
            </a:r>
          </a:p>
          <a:p>
            <a:pPr marL="342900" indent="-342900">
              <a:lnSpc>
                <a:spcPct val="900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fun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even x </a:t>
            </a:r>
            <a:r>
              <a:rPr lang="en-US" sz="2000" kern="0" dirty="0" smtClean="0">
                <a:solidFill>
                  <a:schemeClr val="accent1">
                    <a:lumMod val="50000"/>
                  </a:schemeClr>
                </a:solidFill>
                <a:latin typeface="Courier New" pitchFamily="49" charset="0"/>
              </a:rPr>
              <a:t>=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false</a:t>
            </a:r>
            <a:endParaRPr lang="en-US" sz="2000" kern="0" dirty="0" smtClean="0">
              <a:solidFill>
                <a:schemeClr val="accent1">
                  <a:lumMod val="50000"/>
                </a:schemeClr>
              </a:solidFill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6682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an_design_template">
  <a:themeElements>
    <a:clrScheme name="dan_design_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an_design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an_design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_design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62355</TotalTime>
  <Words>3760</Words>
  <Application>Microsoft Macintosh PowerPoint</Application>
  <PresentationFormat>On-screen Show (4:3)</PresentationFormat>
  <Paragraphs>651</Paragraphs>
  <Slides>55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dan_design_template</vt:lpstr>
      <vt:lpstr>CSE 341  Programming Languages   Dynamic Dispatch vs. Closures OOP vs. Functional Decomposition Wrapping Up</vt:lpstr>
      <vt:lpstr>Dynamic dispatch</vt:lpstr>
      <vt:lpstr>Review: variable lookup</vt:lpstr>
      <vt:lpstr>Using self</vt:lpstr>
      <vt:lpstr>Ruby method lookup</vt:lpstr>
      <vt:lpstr>Punch-line again</vt:lpstr>
      <vt:lpstr>Comments on dynamic dispatch</vt:lpstr>
      <vt:lpstr>Static overloading</vt:lpstr>
      <vt:lpstr>A simple example, part 1</vt:lpstr>
      <vt:lpstr>A simple example, part 2</vt:lpstr>
      <vt:lpstr>The OOP trade-off</vt:lpstr>
      <vt:lpstr>PowerPoint Presentation</vt:lpstr>
      <vt:lpstr>Breaking things down</vt:lpstr>
      <vt:lpstr>The expression example</vt:lpstr>
      <vt:lpstr>Standard approach in ML</vt:lpstr>
      <vt:lpstr>Standard approach in OOP</vt:lpstr>
      <vt:lpstr>A big course punchline</vt:lpstr>
      <vt:lpstr>Extensibility</vt:lpstr>
      <vt:lpstr>PowerPoint Presentation</vt:lpstr>
      <vt:lpstr>The other way is possible</vt:lpstr>
      <vt:lpstr>Thoughts on Extensibility</vt:lpstr>
      <vt:lpstr>Binary operations</vt:lpstr>
      <vt:lpstr>Example</vt:lpstr>
      <vt:lpstr>ML Approach</vt:lpstr>
      <vt:lpstr>Example</vt:lpstr>
      <vt:lpstr>What about OOP? </vt:lpstr>
      <vt:lpstr>First try</vt:lpstr>
      <vt:lpstr>Another way…</vt:lpstr>
      <vt:lpstr>Double-dispatch “trick”</vt:lpstr>
      <vt:lpstr>Why showing you this</vt:lpstr>
      <vt:lpstr>Works in Java too</vt:lpstr>
      <vt:lpstr>Being Fair</vt:lpstr>
      <vt:lpstr>PowerPoint Presentation</vt:lpstr>
      <vt:lpstr>Final Exam</vt:lpstr>
      <vt:lpstr>Final: What to Expect</vt:lpstr>
      <vt:lpstr>PowerPoint Presentation</vt:lpstr>
      <vt:lpstr>Victory Lap</vt:lpstr>
      <vt:lpstr>PowerPoint Presentation</vt:lpstr>
      <vt:lpstr>PowerPoint Presentation</vt:lpstr>
      <vt:lpstr>PowerPoint Presentation</vt:lpstr>
      <vt:lpstr>Looking back on the quarter…</vt:lpstr>
      <vt:lpstr>THANK YOU Incredible Guides!!!</vt:lpstr>
      <vt:lpstr>THANK YOU Our Guide in Spirit!!! </vt:lpstr>
      <vt:lpstr>THANK YOU. . .   YOU!!1!!eleven!!one!!1!</vt:lpstr>
      <vt:lpstr>What this course is about</vt:lpstr>
      <vt:lpstr>Why learn this?</vt:lpstr>
      <vt:lpstr>PowerPoint Presentation</vt:lpstr>
      <vt:lpstr>PowerPoint Presentation</vt:lpstr>
      <vt:lpstr>PowerPoint Presentation</vt:lpstr>
      <vt:lpstr>PowerPoint Presentation</vt:lpstr>
      <vt:lpstr>Summary</vt:lpstr>
      <vt:lpstr>[From Course Motivation]</vt:lpstr>
      <vt:lpstr>Benefits of No Mutation</vt:lpstr>
      <vt:lpstr>Some other highlights</vt:lpstr>
      <vt:lpstr>From the syllabus</vt:lpstr>
    </vt:vector>
  </TitlesOfParts>
  <Company>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Programming Languages &amp;  Software Engineering</dc:title>
  <dc:creator>Dan Grossman</dc:creator>
  <cp:lastModifiedBy>Zach Tatlock</cp:lastModifiedBy>
  <cp:revision>927</cp:revision>
  <cp:lastPrinted>2011-09-27T20:26:28Z</cp:lastPrinted>
  <dcterms:created xsi:type="dcterms:W3CDTF">2009-03-13T20:43:19Z</dcterms:created>
  <dcterms:modified xsi:type="dcterms:W3CDTF">2014-06-07T19:48:01Z</dcterms:modified>
</cp:coreProperties>
</file>