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1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  <p:sldId id="503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</a:t>
            </a:r>
            <a:br>
              <a:rPr lang="en-US" sz="3200" i="0" dirty="0" smtClean="0"/>
            </a:br>
            <a:r>
              <a:rPr lang="en-US" sz="3200" i="0" dirty="0" smtClean="0"/>
              <a:t>Arrays and Such,</a:t>
            </a:r>
            <a:br>
              <a:rPr lang="en-US" sz="3200" i="0" dirty="0" smtClean="0"/>
            </a:br>
            <a:r>
              <a:rPr lang="en-US" sz="3200" i="0" dirty="0" smtClean="0"/>
              <a:t>Blocks and </a:t>
            </a:r>
            <a:r>
              <a:rPr lang="en-US" sz="3200" i="0" dirty="0" err="1" smtClean="0"/>
              <a:t>Procs</a:t>
            </a:r>
            <a:r>
              <a:rPr lang="en-US" sz="3200" i="0" dirty="0" smtClean="0"/>
              <a:t>, </a:t>
            </a:r>
            <a:br>
              <a:rPr lang="en-US" sz="3200" i="0" dirty="0" smtClean="0"/>
            </a:br>
            <a:r>
              <a:rPr lang="en-US" sz="3200" i="0" dirty="0" smtClean="0"/>
              <a:t>Inheritance and Overriding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Blocks are fine for applying to array elements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But for an array of closures, need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More common use is callbacks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1" y="2476500"/>
            <a:ext cx="38099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x+1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x&gt;=6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1403985"/>
            <a:ext cx="2209799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[3,5,7,9]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4419600"/>
            <a:ext cx="5257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lambda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x&gt;=y}}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c[2].call 17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32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First-class (“can be passed/stored anywhere”) makes closures more powerful than blocks</a:t>
            </a:r>
          </a:p>
          <a:p>
            <a:endParaRPr lang="en-US" dirty="0"/>
          </a:p>
          <a:p>
            <a:r>
              <a:rPr lang="en-US" dirty="0" smtClean="0"/>
              <a:t>But blocks are (a little) more convenient and cover most uses</a:t>
            </a:r>
          </a:p>
          <a:p>
            <a:endParaRPr lang="en-US" dirty="0"/>
          </a:p>
          <a:p>
            <a:r>
              <a:rPr lang="en-US" dirty="0" smtClean="0"/>
              <a:t>This helps us understand what first-class means</a:t>
            </a:r>
          </a:p>
          <a:p>
            <a:endParaRPr lang="en-US" dirty="0"/>
          </a:p>
          <a:p>
            <a:r>
              <a:rPr lang="en-US" dirty="0" smtClean="0"/>
              <a:t>Language design question: When is convenience worth making something less general and powerful?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7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i="1" dirty="0" smtClean="0"/>
              <a:t>Hashes</a:t>
            </a:r>
            <a:r>
              <a:rPr lang="en-US" dirty="0" smtClean="0"/>
              <a:t> like arrays but:</a:t>
            </a:r>
          </a:p>
          <a:p>
            <a:pPr lvl="1"/>
            <a:r>
              <a:rPr lang="en-US" i="1" dirty="0" smtClean="0"/>
              <a:t>Keys</a:t>
            </a:r>
            <a:r>
              <a:rPr lang="en-US" dirty="0" smtClean="0"/>
              <a:t> can be </a:t>
            </a:r>
            <a:r>
              <a:rPr lang="en-US" i="1" dirty="0" smtClean="0"/>
              <a:t>anything</a:t>
            </a:r>
            <a:r>
              <a:rPr lang="en-US" dirty="0" smtClean="0"/>
              <a:t>; strings and symbols common</a:t>
            </a:r>
          </a:p>
          <a:p>
            <a:pPr lvl="1"/>
            <a:r>
              <a:rPr lang="en-US" dirty="0" smtClean="0"/>
              <a:t>No natural ordering like numeric indices</a:t>
            </a:r>
          </a:p>
          <a:p>
            <a:pPr lvl="1"/>
            <a:r>
              <a:rPr lang="en-US" dirty="0" smtClean="0"/>
              <a:t>Different syntax to make them</a:t>
            </a:r>
          </a:p>
          <a:p>
            <a:pPr marL="457200" lvl="1" indent="0">
              <a:buNone/>
            </a:pPr>
            <a:r>
              <a:rPr lang="en-US" dirty="0" smtClean="0"/>
              <a:t>Like a dynamic record with anything for field names</a:t>
            </a:r>
          </a:p>
          <a:p>
            <a:pPr lvl="1"/>
            <a:r>
              <a:rPr lang="en-US" dirty="0" smtClean="0"/>
              <a:t>Often pass a hash rather than many arguments</a:t>
            </a:r>
          </a:p>
          <a:p>
            <a:pPr lvl="1"/>
            <a:endParaRPr lang="en-US" dirty="0"/>
          </a:p>
          <a:p>
            <a:r>
              <a:rPr lang="en-US" i="1" dirty="0" smtClean="0"/>
              <a:t>Ranges</a:t>
            </a:r>
            <a:r>
              <a:rPr lang="en-US" dirty="0" smtClean="0"/>
              <a:t> like arrays of contiguous numbers but:</a:t>
            </a:r>
          </a:p>
          <a:p>
            <a:pPr lvl="1"/>
            <a:r>
              <a:rPr lang="en-US" dirty="0" smtClean="0"/>
              <a:t>More efficiently represented, so large ranges fine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Good style to:</a:t>
            </a:r>
          </a:p>
          <a:p>
            <a:pPr lvl="1"/>
            <a:r>
              <a:rPr lang="en-US" dirty="0" smtClean="0"/>
              <a:t>Use ranges when you can </a:t>
            </a:r>
          </a:p>
          <a:p>
            <a:pPr lvl="1"/>
            <a:r>
              <a:rPr lang="en-US" dirty="0" smtClean="0"/>
              <a:t>Use hashes when non-numeric keys better represent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8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Arrays, hashes, and ranges all have some methods other don’t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keys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values</a:t>
            </a:r>
          </a:p>
          <a:p>
            <a:pPr lvl="1"/>
            <a:endParaRPr lang="en-US" dirty="0"/>
          </a:p>
          <a:p>
            <a:r>
              <a:rPr lang="en-US" dirty="0" smtClean="0"/>
              <a:t>But also have many of the same methods, particularly iterators</a:t>
            </a:r>
          </a:p>
          <a:p>
            <a:pPr lvl="1"/>
            <a:r>
              <a:rPr lang="en-US" dirty="0" smtClean="0"/>
              <a:t>Great for duck typing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marL="457200" lvl="1" indent="0">
              <a:buNone/>
            </a:pPr>
            <a:r>
              <a:rPr lang="en-US" dirty="0" smtClean="0"/>
              <a:t>	Once again separating “how to iterate” from “what to do”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3733800"/>
            <a:ext cx="3962400" cy="2000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x*x &lt; 50}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[3,5,7,9]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(3..9)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03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major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you have seen in Java, but worth studying from PL perspective and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2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Java/C#/C++:</a:t>
            </a:r>
          </a:p>
          <a:p>
            <a:pPr lvl="1"/>
            <a:r>
              <a:rPr lang="en-US" dirty="0" smtClean="0"/>
              <a:t>No such thing as “inheriting fields”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(try to) call any method on any object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4050332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295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63100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"act like a duck"</a:t>
            </a:r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“instance of”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[ Java note: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1430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44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Consider alternatives to: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 </a:t>
            </a:r>
            <a:r>
              <a:rPr lang="en-US" dirty="0" err="1" smtClean="0"/>
              <a:t>subclassing</a:t>
            </a:r>
            <a:r>
              <a:rPr lang="en-US" dirty="0" smtClean="0"/>
              <a:t> is a good choice, but programmers often overuse </a:t>
            </a:r>
            <a:r>
              <a:rPr lang="en-US" dirty="0" err="1" smtClean="0"/>
              <a:t>subclassing</a:t>
            </a:r>
            <a:r>
              <a:rPr lang="en-US" dirty="0" smtClean="0"/>
              <a:t> in OOP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057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47734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4953000" cy="25159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28461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mostly separate topics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Flexible arrays, ranges, and hashes [actually covered in section]</a:t>
            </a:r>
          </a:p>
          <a:p>
            <a:endParaRPr lang="en-US" sz="1000" dirty="0"/>
          </a:p>
          <a:p>
            <a:r>
              <a:rPr lang="en-US" dirty="0" smtClean="0"/>
              <a:t>Ruby’s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[partially discussed </a:t>
            </a:r>
            <a:r>
              <a:rPr lang="en-US" dirty="0" smtClean="0"/>
              <a:t>in section as well]</a:t>
            </a:r>
          </a:p>
          <a:p>
            <a:pPr lvl="1"/>
            <a:r>
              <a:rPr lang="en-US" dirty="0"/>
              <a:t>Convenient to use; unusual approach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throughout large standard library</a:t>
            </a:r>
          </a:p>
          <a:p>
            <a:pPr lvl="2"/>
            <a:r>
              <a:rPr lang="en-US" dirty="0" smtClean="0"/>
              <a:t>Explicit </a:t>
            </a:r>
            <a:r>
              <a:rPr lang="en-US" dirty="0"/>
              <a:t>loops rare</a:t>
            </a:r>
          </a:p>
          <a:p>
            <a:pPr lvl="2"/>
            <a:r>
              <a:rPr lang="en-US" dirty="0" smtClean="0"/>
              <a:t>Instead </a:t>
            </a:r>
            <a:r>
              <a:rPr lang="en-US" dirty="0"/>
              <a:t>of a loop, go find a useful </a:t>
            </a:r>
            <a:r>
              <a:rPr lang="en-US" dirty="0" smtClean="0"/>
              <a:t>iterator</a:t>
            </a:r>
          </a:p>
          <a:p>
            <a:pPr lvl="2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OOP, now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9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733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02676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24384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410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similar “forwarding” methods  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# for y, x=, y=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6857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</a:t>
            </a:r>
            <a:r>
              <a:rPr lang="en-US" i="1" dirty="0" smtClean="0"/>
              <a:t>highly disputable</a:t>
            </a:r>
            <a:r>
              <a:rPr lang="en-US" dirty="0" smtClean="0"/>
              <a:t>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7890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“call me”</a:t>
            </a:r>
          </a:p>
          <a:p>
            <a:pPr lvl="1"/>
            <a:r>
              <a:rPr lang="en-US" dirty="0" smtClean="0"/>
              <a:t>Explicit instance variables rather than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“Simple”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one big difference: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defined 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i="1" dirty="0" smtClean="0"/>
              <a:t>The</a:t>
            </a:r>
            <a:r>
              <a:rPr lang="en-US" dirty="0" smtClean="0"/>
              <a:t> essential difference of OOP, studied carefully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90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 code file)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“already works”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80362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special syntax and many provided methods 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</a:t>
            </a:r>
          </a:p>
          <a:p>
            <a:endParaRPr lang="en-US" sz="1600" dirty="0"/>
          </a:p>
          <a:p>
            <a:r>
              <a:rPr lang="en-US" dirty="0" smtClean="0"/>
              <a:t>Can hold any number of other objects, </a:t>
            </a:r>
            <a:r>
              <a:rPr lang="en-US" i="1" dirty="0" smtClean="0"/>
              <a:t>indexed</a:t>
            </a:r>
            <a:r>
              <a:rPr lang="en-US" dirty="0" smtClean="0"/>
              <a:t> by number</a:t>
            </a:r>
          </a:p>
          <a:p>
            <a:pPr lvl="1"/>
            <a:r>
              <a:rPr lang="en-US" dirty="0" smtClean="0"/>
              <a:t>Get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e</a:t>
            </a:r>
          </a:p>
          <a:p>
            <a:pPr lvl="1"/>
            <a:endParaRPr lang="en-US" sz="1600" dirty="0"/>
          </a:p>
          <a:p>
            <a:r>
              <a:rPr lang="en-US" dirty="0" smtClean="0"/>
              <a:t>Compared to arrays in many other languages</a:t>
            </a:r>
          </a:p>
          <a:p>
            <a:pPr lvl="1"/>
            <a:r>
              <a:rPr lang="en-US" dirty="0" smtClean="0"/>
              <a:t>More flexible and dynamic</a:t>
            </a:r>
          </a:p>
          <a:p>
            <a:pPr lvl="1"/>
            <a:r>
              <a:rPr lang="en-US" dirty="0" smtClean="0"/>
              <a:t>Fewer operations are errors</a:t>
            </a:r>
          </a:p>
          <a:p>
            <a:pPr lvl="1"/>
            <a:r>
              <a:rPr lang="en-US" dirty="0" smtClean="0"/>
              <a:t>Less efficient</a:t>
            </a:r>
          </a:p>
          <a:p>
            <a:pPr lvl="1"/>
            <a:endParaRPr lang="en-US" sz="1600" dirty="0"/>
          </a:p>
          <a:p>
            <a:r>
              <a:rPr lang="en-US" dirty="0" smtClean="0"/>
              <a:t>“The standard collection” (like lists were in ML and Racket)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3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many examples, some demonstrated here</a:t>
            </a:r>
          </a:p>
          <a:p>
            <a:endParaRPr lang="en-US" dirty="0"/>
          </a:p>
          <a:p>
            <a:r>
              <a:rPr lang="en-US" dirty="0" smtClean="0"/>
              <a:t>Consult the documentation/tutorials</a:t>
            </a:r>
          </a:p>
          <a:p>
            <a:pPr lvl="1"/>
            <a:r>
              <a:rPr lang="en-US" dirty="0" smtClean="0"/>
              <a:t>If seems sensible and general, probably a method for it</a:t>
            </a:r>
          </a:p>
          <a:p>
            <a:pPr lvl="1"/>
            <a:endParaRPr lang="en-US" dirty="0"/>
          </a:p>
          <a:p>
            <a:r>
              <a:rPr lang="en-US" dirty="0" smtClean="0"/>
              <a:t>Arrays make good tuples, lists, stacks, queues, sets, …</a:t>
            </a:r>
          </a:p>
          <a:p>
            <a:endParaRPr lang="en-US" dirty="0"/>
          </a:p>
          <a:p>
            <a:r>
              <a:rPr lang="en-US" dirty="0" smtClean="0"/>
              <a:t>Iterating over arrays typically done with methods taking blocks</a:t>
            </a:r>
          </a:p>
          <a:p>
            <a:pPr lvl="1"/>
            <a:r>
              <a:rPr lang="en-US" dirty="0" smtClean="0"/>
              <a:t>Next topic…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2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i="1" dirty="0" smtClean="0"/>
              <a:t>almost</a:t>
            </a:r>
            <a:r>
              <a:rPr lang="en-US" dirty="0" smtClean="0"/>
              <a:t> just closures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to methods for all the usual reasons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Normal: Blocks use lexical scope: block body uses environment where block was defined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Examples: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029200"/>
            <a:ext cx="7543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puts (x+1)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0428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strange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pass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ignore it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give an error if you do not send one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do different things if you do/don’t send one</a:t>
            </a:r>
          </a:p>
          <a:p>
            <a:pPr lvl="2"/>
            <a:r>
              <a:rPr lang="en-US" dirty="0" smtClean="0"/>
              <a:t>Also number-of-block-arguments can matter</a:t>
            </a:r>
          </a:p>
          <a:p>
            <a:pPr lvl="2"/>
            <a:endParaRPr lang="en-US" dirty="0"/>
          </a:p>
          <a:p>
            <a:r>
              <a:rPr lang="en-US" dirty="0" smtClean="0"/>
              <a:t>Just put the block “next to” the “other” arguments (if any)</a:t>
            </a:r>
          </a:p>
          <a:p>
            <a:pPr lvl="1"/>
            <a:r>
              <a:rPr lang="en-US" dirty="0" smtClean="0"/>
              <a:t>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{e}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{|x| e}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etc. (plus variations)</a:t>
            </a:r>
          </a:p>
          <a:p>
            <a:pPr lvl="2"/>
            <a:r>
              <a:rPr lang="en-US" dirty="0" smtClean="0"/>
              <a:t>Can also replace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3"/>
            <a:r>
              <a:rPr lang="en-US" dirty="0" smtClean="0"/>
              <a:t>Often preferred for blocks &gt; 1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72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Rampant use of great block-taking methods in standard </a:t>
            </a:r>
            <a:r>
              <a:rPr lang="en-US" dirty="0" err="1" smtClean="0"/>
              <a:t>libraray</a:t>
            </a:r>
            <a:endParaRPr lang="en-US" dirty="0" smtClean="0"/>
          </a:p>
          <a:p>
            <a:r>
              <a:rPr lang="en-US" dirty="0" smtClean="0"/>
              <a:t>Ruby has loops but very rarely used</a:t>
            </a:r>
          </a:p>
          <a:p>
            <a:pPr lvl="1"/>
            <a:r>
              <a:rPr lang="en-US" dirty="0" smtClean="0"/>
              <a:t>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(0..i).each {|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but often better options</a:t>
            </a:r>
          </a:p>
          <a:p>
            <a:r>
              <a:rPr lang="en-US" dirty="0" smtClean="0"/>
              <a:t>Examples (consult documentation for many more)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276600"/>
            <a:ext cx="6934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{|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4*(i+1)}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(x * 2)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#synonym: collect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a.inject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acc+elt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a.select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#non-synonym: filter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07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strangeness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 smtClean="0"/>
              <a:t> does not give a name to the (potential) block argument</a:t>
            </a:r>
          </a:p>
          <a:p>
            <a:endParaRPr lang="en-US" dirty="0"/>
          </a:p>
          <a:p>
            <a:r>
              <a:rPr lang="en-US" dirty="0" smtClean="0"/>
              <a:t>Instead, just 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00100" lvl="3" indent="-342900"/>
            <a:r>
              <a:rPr lang="en-US" dirty="0" smtClean="0"/>
              <a:t>Silly example:</a:t>
            </a:r>
          </a:p>
          <a:p>
            <a:pPr marL="800100" lvl="3" indent="-342900"/>
            <a:endParaRPr lang="en-US" dirty="0"/>
          </a:p>
          <a:p>
            <a:pPr marL="800100" lvl="3" indent="-342900"/>
            <a:endParaRPr lang="en-US" dirty="0" smtClean="0"/>
          </a:p>
          <a:p>
            <a:pPr marL="800100" lvl="3" indent="-342900"/>
            <a:endParaRPr lang="en-US" dirty="0"/>
          </a:p>
          <a:p>
            <a:pPr marL="800100" lvl="3" indent="-342900"/>
            <a:r>
              <a:rPr lang="en-US" dirty="0" smtClean="0"/>
              <a:t>See code for slightly less silly example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Can </a:t>
            </a:r>
            <a:r>
              <a:rPr lang="en-US" dirty="0"/>
              <a:t>ask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 but </a:t>
            </a:r>
            <a:r>
              <a:rPr lang="en-US" dirty="0" smtClean="0"/>
              <a:t>often just assume </a:t>
            </a:r>
            <a:r>
              <a:rPr lang="en-US" dirty="0"/>
              <a:t>a  block is given </a:t>
            </a:r>
            <a:r>
              <a:rPr lang="en-US" dirty="0" smtClean="0"/>
              <a:t>or </a:t>
            </a:r>
            <a:r>
              <a:rPr lang="en-US" dirty="0"/>
              <a:t>that a block's presence is implied by other </a:t>
            </a:r>
            <a:r>
              <a:rPr lang="en-US" dirty="0" smtClean="0"/>
              <a:t>arguments</a:t>
            </a:r>
            <a:endParaRPr lang="en-US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1242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124200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820864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“second-class”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</a:t>
            </a:r>
          </a:p>
          <a:p>
            <a:pPr lvl="1"/>
            <a:r>
              <a:rPr lang="en-US" dirty="0" smtClean="0"/>
              <a:t>Cannot return it, store it in an object (e.g., for a callback), …</a:t>
            </a:r>
          </a:p>
          <a:p>
            <a:pPr lvl="1"/>
            <a:r>
              <a:rPr lang="en-US" dirty="0" smtClean="0"/>
              <a:t>But can also turn blocks into real closures</a:t>
            </a:r>
          </a:p>
          <a:p>
            <a:pPr lvl="1"/>
            <a:r>
              <a:rPr lang="en-US" dirty="0" smtClean="0"/>
              <a:t>Closures are instances of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/>
              <a:t>Called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This is Ruby, so there are several ways to make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objects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One way: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lambda</a:t>
            </a:r>
            <a:r>
              <a:rPr lang="en-US" dirty="0" smtClean="0">
                <a:sym typeface="Wingdings" pitchFamily="2" charset="2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Object</a:t>
            </a:r>
            <a:r>
              <a:rPr lang="en-US" dirty="0" smtClean="0">
                <a:sym typeface="Wingdings" pitchFamily="2" charset="2"/>
              </a:rPr>
              <a:t> takes a block and returns the corresponding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3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58456</TotalTime>
  <Words>1850</Words>
  <Application>Microsoft Office PowerPoint</Application>
  <PresentationFormat>On-screen Show (4:3)</PresentationFormat>
  <Paragraphs>403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CSE341: Programming Languages  Lecture 20 Arrays and Such, Blocks and Procs,  Inheritance and Overriding</vt:lpstr>
      <vt:lpstr>This lecture</vt:lpstr>
      <vt:lpstr>Ruby Arrays</vt:lpstr>
      <vt:lpstr>Using Arrays</vt:lpstr>
      <vt:lpstr>Blocks</vt:lpstr>
      <vt:lpstr>Some strange things</vt:lpstr>
      <vt:lpstr>Blocks everywhere</vt:lpstr>
      <vt:lpstr>More strangeness</vt:lpstr>
      <vt:lpstr>Blocks are “second-class”</vt:lpstr>
      <vt:lpstr>Example</vt:lpstr>
      <vt:lpstr>Moral</vt:lpstr>
      <vt:lpstr>More collections</vt:lpstr>
      <vt:lpstr>Similar methods</vt:lpstr>
      <vt:lpstr>Next major topic</vt:lpstr>
      <vt:lpstr>Subclassing</vt:lpstr>
      <vt:lpstr>Example (to be continued)</vt:lpstr>
      <vt:lpstr>An object has a class</vt:lpstr>
      <vt:lpstr>Example continued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872</cp:revision>
  <cp:lastPrinted>2011-09-27T20:26:28Z</cp:lastPrinted>
  <dcterms:created xsi:type="dcterms:W3CDTF">2009-03-13T20:43:19Z</dcterms:created>
  <dcterms:modified xsi:type="dcterms:W3CDTF">2013-05-21T02:12:03Z</dcterms:modified>
</cp:coreProperties>
</file>