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6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7" r:id="rId21"/>
    <p:sldId id="498" r:id="rId22"/>
    <p:sldId id="499" r:id="rId23"/>
    <p:sldId id="500" r:id="rId24"/>
    <p:sldId id="494" r:id="rId25"/>
    <p:sldId id="495" r:id="rId26"/>
    <p:sldId id="496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</a:t>
            </a:r>
            <a:br>
              <a:rPr lang="en-US" sz="3200" i="0" dirty="0" smtClean="0"/>
            </a:br>
            <a:r>
              <a:rPr lang="en-US" sz="3200" i="0" dirty="0" smtClean="0"/>
              <a:t>Implementing Languages Including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assume “right types” for </a:t>
            </a:r>
            <a:r>
              <a:rPr lang="en-US" dirty="0" err="1" smtClean="0"/>
              <a:t>struct</a:t>
            </a:r>
            <a:r>
              <a:rPr lang="en-US" dirty="0" smtClean="0"/>
              <a:t> fields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holds a 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holds a legal AST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dirty="0" smtClean="0"/>
              <a:t> hold 2 legal ASTs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Illegal ASTs can “crash the interpreter” – </a:t>
            </a:r>
            <a:r>
              <a:rPr lang="en-US" i="1" dirty="0" smtClean="0">
                <a:solidFill>
                  <a:srgbClr val="FF0000"/>
                </a:solidFill>
              </a:rPr>
              <a:t>this is fine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56388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uh-oh")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(negate -7)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interpreters return expressions, but not any expressions</a:t>
            </a:r>
          </a:p>
          <a:p>
            <a:pPr lvl="1"/>
            <a:r>
              <a:rPr lang="en-US" dirty="0" smtClean="0"/>
              <a:t>Result should always be a </a:t>
            </a:r>
            <a:r>
              <a:rPr lang="en-US" i="1" dirty="0" smtClean="0"/>
              <a:t>value</a:t>
            </a:r>
            <a:r>
              <a:rPr lang="en-US" dirty="0" smtClean="0"/>
              <a:t>, a kind of expression that evaluates to itself</a:t>
            </a:r>
          </a:p>
          <a:p>
            <a:pPr lvl="1"/>
            <a:r>
              <a:rPr lang="en-US" dirty="0" smtClean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But a larger language has more values than just numbers</a:t>
            </a:r>
          </a:p>
          <a:p>
            <a:pPr lvl="1"/>
            <a:r>
              <a:rPr lang="en-US" dirty="0" smtClean="0"/>
              <a:t>Booleans, strings, etc.</a:t>
            </a:r>
          </a:p>
          <a:p>
            <a:pPr lvl="1"/>
            <a:r>
              <a:rPr lang="en-US" dirty="0" smtClean="0"/>
              <a:t>Pairs of values (definition of value recursive)</a:t>
            </a:r>
          </a:p>
          <a:p>
            <a:pPr lvl="1"/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the program is a legal AST, but evaluation of it tries to use the wrong kind of value?</a:t>
            </a:r>
          </a:p>
          <a:p>
            <a:pPr lvl="1"/>
            <a:r>
              <a:rPr lang="en-US" dirty="0" smtClean="0"/>
              <a:t>For example, “add a </a:t>
            </a:r>
            <a:r>
              <a:rPr lang="en-US" dirty="0" err="1" smtClean="0"/>
              <a:t>boolean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should detect this and give an error message not in terms of the interpreter implementation</a:t>
            </a:r>
          </a:p>
          <a:p>
            <a:pPr lvl="1"/>
            <a:r>
              <a:rPr lang="en-US" dirty="0" smtClean="0"/>
              <a:t>Means checking a recursive result whenever a particular kind of value is needed</a:t>
            </a:r>
          </a:p>
          <a:p>
            <a:pPr lvl="2"/>
            <a:r>
              <a:rPr lang="en-US" dirty="0" smtClean="0"/>
              <a:t>No need to check if any kind of value is okay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Interpreters so far have been for languages without variables</a:t>
            </a:r>
          </a:p>
          <a:p>
            <a:pPr lvl="1"/>
            <a:r>
              <a:rPr lang="en-US" dirty="0" smtClean="0"/>
              <a:t>No let-expressions, functions-with-arguments, etc.</a:t>
            </a:r>
          </a:p>
          <a:p>
            <a:pPr lvl="1"/>
            <a:r>
              <a:rPr lang="en-US" dirty="0" smtClean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 smtClean="0"/>
              <a:t>This segment describes in English what to do</a:t>
            </a:r>
          </a:p>
          <a:p>
            <a:pPr lvl="1"/>
            <a:r>
              <a:rPr lang="en-US" dirty="0" smtClean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the </a:t>
            </a:r>
            <a:r>
              <a:rPr lang="en-US" dirty="0" smtClean="0"/>
              <a:t>very, very </a:t>
            </a:r>
            <a:r>
              <a:rPr lang="en-US" dirty="0"/>
              <a:t>beginning of the course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An environment is a mapping from variables (Racket strings) to values (as defined by the language)</a:t>
            </a:r>
          </a:p>
          <a:p>
            <a:pPr lvl="1"/>
            <a:r>
              <a:rPr lang="en-US" dirty="0" smtClean="0"/>
              <a:t>Only ever put pairs of strings and values in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takes place in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Environment passed as argument to interpreter helper function</a:t>
            </a:r>
            <a:endParaRPr lang="en-US" dirty="0"/>
          </a:p>
          <a:p>
            <a:pPr lvl="1"/>
            <a:r>
              <a:rPr lang="en-US" dirty="0" smtClean="0"/>
              <a:t>A variable expression looks up the variable in the environment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subexpressions</a:t>
            </a:r>
            <a:r>
              <a:rPr lang="en-US" dirty="0" smtClean="0"/>
              <a:t> use same environment as outer expression</a:t>
            </a:r>
          </a:p>
          <a:p>
            <a:pPr lvl="1"/>
            <a:r>
              <a:rPr lang="en-US" dirty="0" smtClean="0"/>
              <a:t>A let-expression evaluates its body in a larger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just calls </a:t>
            </a:r>
            <a:r>
              <a:rPr lang="en-US" b="1" dirty="0" err="1" smtClean="0">
                <a:latin typeface="Courier New" pitchFamily="49" charset="0"/>
              </a:rPr>
              <a:t>eval</a:t>
            </a:r>
            <a:r>
              <a:rPr lang="en-US" b="1" dirty="0" smtClean="0">
                <a:latin typeface="Courier New" pitchFamily="49" charset="0"/>
              </a:rPr>
              <a:t>-under-</a:t>
            </a:r>
            <a:r>
              <a:rPr lang="en-US" b="1" dirty="0" err="1" smtClean="0">
                <a:latin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with same expression and the </a:t>
            </a:r>
            <a:r>
              <a:rPr lang="en-US" i="1" dirty="0" smtClean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homework, environments themselves are just Racket lists containing Racket pairs of a string (the MUPL variable name, 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 smtClean="0"/>
              <a:t>) and a MUPL value (e.g.,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17)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))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grading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would be a helper function one could define locally inside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 smtClean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directly, so we need it at top-level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 smtClean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</a:t>
            </a:r>
            <a:r>
              <a:rPr lang="en-US" dirty="0" smtClean="0"/>
              <a:t>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</a:t>
            </a:r>
            <a:r>
              <a:rPr lang="en-US" i="1" dirty="0" smtClean="0"/>
              <a:t>not</a:t>
            </a:r>
            <a:r>
              <a:rPr lang="en-US" dirty="0" smtClean="0"/>
              <a:t> a value; a closure </a:t>
            </a:r>
            <a:r>
              <a:rPr lang="en-US" i="1" dirty="0" smtClean="0"/>
              <a:t>is</a:t>
            </a:r>
            <a:r>
              <a:rPr lang="en-US" dirty="0" smtClean="0"/>
              <a:t> a value</a:t>
            </a:r>
          </a:p>
          <a:p>
            <a:pPr lvl="2"/>
            <a:r>
              <a:rPr lang="en-US" dirty="0" smtClean="0"/>
              <a:t>Evaluating a function returns a closure</a:t>
            </a:r>
          </a:p>
          <a:p>
            <a:pPr lvl="1"/>
            <a:r>
              <a:rPr lang="en-US" dirty="0" smtClean="0"/>
              <a:t>Create a closure out of (a) the function and (b) the current environment when the function was evaluated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 fun)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 smtClean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closure</a:t>
            </a:r>
          </a:p>
          <a:p>
            <a:pPr lvl="1"/>
            <a:r>
              <a:rPr lang="en-US" dirty="0" smtClean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to:</a:t>
            </a:r>
          </a:p>
          <a:p>
            <a:pPr lvl="1"/>
            <a:r>
              <a:rPr lang="en-US" dirty="0" smtClean="0"/>
              <a:t>Map the function’s argument-name to the argument-value</a:t>
            </a:r>
          </a:p>
          <a:p>
            <a:pPr lvl="1"/>
            <a:r>
              <a:rPr lang="en-US" dirty="0" smtClean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Given a closure, the code part is </a:t>
            </a:r>
            <a:r>
              <a:rPr lang="en-US" i="1" dirty="0" smtClean="0"/>
              <a:t>only</a:t>
            </a:r>
            <a:r>
              <a:rPr lang="en-US" dirty="0" smtClean="0"/>
              <a:t> ever evaluated using the environment part (extended), </a:t>
            </a:r>
            <a:r>
              <a:rPr lang="en-US" i="1" dirty="0" smtClean="0"/>
              <a:t>not</a:t>
            </a:r>
            <a:r>
              <a:rPr lang="en-US" dirty="0" smtClean="0"/>
              <a:t>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Parsing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221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Rest of implementation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1219" y="788697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 smtClean="0"/>
              <a:t>Still, end up keeping around bindings that are not needed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Alternative used in practice: 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() (+ x y z))   ; {x, 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x y z))  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y z)) 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(let ([y 0]) (+ x y z))) ; {z}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 y z) (+ x y z)) 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y (let ([y z]) (+ y y)))) ; {y, z}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 smtClean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 smtClean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 smtClean="0"/>
              <a:t>And time proportional to number of free variables</a:t>
            </a:r>
          </a:p>
          <a:p>
            <a:pPr lvl="1"/>
            <a:r>
              <a:rPr lang="en-US" dirty="0" smtClean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 smtClean="0"/>
              <a:t>[Also use a much better data structure for looking up variables than a list]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 smtClean="0"/>
              <a:t>So compile functions by having the translation produce “regular” functions that </a:t>
            </a:r>
            <a:r>
              <a:rPr lang="en-US" i="1" dirty="0" smtClean="0"/>
              <a:t>all</a:t>
            </a:r>
            <a:r>
              <a:rPr lang="en-US" dirty="0" smtClean="0"/>
              <a:t> take an </a:t>
            </a:r>
            <a:r>
              <a:rPr lang="en-US" i="1" dirty="0" smtClean="0">
                <a:solidFill>
                  <a:schemeClr val="accent2"/>
                </a:solidFill>
              </a:rPr>
              <a:t>extra explicit argument </a:t>
            </a:r>
            <a:r>
              <a:rPr lang="en-US" dirty="0" smtClean="0"/>
              <a:t>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approach to language implementation: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language </a:t>
            </a:r>
            <a:r>
              <a:rPr lang="en-US" i="1" dirty="0" smtClean="0"/>
              <a:t>B</a:t>
            </a:r>
            <a:r>
              <a:rPr lang="en-US" dirty="0" smtClean="0"/>
              <a:t> in language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Skipping parsing by writing language </a:t>
            </a:r>
            <a:r>
              <a:rPr lang="en-US" i="1" dirty="0" smtClean="0"/>
              <a:t>B</a:t>
            </a:r>
            <a:r>
              <a:rPr lang="en-US" dirty="0" smtClean="0"/>
              <a:t> programs directly in terms of language </a:t>
            </a:r>
            <a:r>
              <a:rPr lang="en-US" i="1" dirty="0" smtClean="0"/>
              <a:t>A</a:t>
            </a:r>
            <a:r>
              <a:rPr lang="en-US" dirty="0" smtClean="0"/>
              <a:t> constructors</a:t>
            </a:r>
            <a:endParaRPr lang="en-US" dirty="0"/>
          </a:p>
          <a:p>
            <a:r>
              <a:rPr lang="en-US" dirty="0" smtClean="0"/>
              <a:t>An interpreter written in </a:t>
            </a:r>
            <a:r>
              <a:rPr lang="en-US" i="1" dirty="0" smtClean="0"/>
              <a:t>A</a:t>
            </a:r>
            <a:r>
              <a:rPr lang="en-US" dirty="0" smtClean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we know about macros: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Extend the syntax of a language</a:t>
            </a:r>
          </a:p>
          <a:p>
            <a:r>
              <a:rPr lang="en-US" dirty="0" smtClean="0"/>
              <a:t>Use of a macro expands into language syntax before the program is run, i.e., before calling the main interpreter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our set-up, we can use language </a:t>
            </a:r>
            <a:r>
              <a:rPr lang="en-US" i="1" dirty="0" smtClean="0"/>
              <a:t>A</a:t>
            </a:r>
            <a:r>
              <a:rPr lang="en-US" dirty="0" smtClean="0"/>
              <a:t> (i.e., Racket) </a:t>
            </a:r>
            <a:r>
              <a:rPr lang="en-US" i="1" dirty="0" smtClean="0"/>
              <a:t>functions</a:t>
            </a:r>
            <a:r>
              <a:rPr lang="en-US" dirty="0" smtClean="0"/>
              <a:t> that produce language </a:t>
            </a:r>
            <a:r>
              <a:rPr lang="en-US" i="1" dirty="0" smtClean="0"/>
              <a:t>B</a:t>
            </a:r>
            <a:r>
              <a:rPr lang="en-US" dirty="0" smtClean="0"/>
              <a:t> abstract syntax as language </a:t>
            </a:r>
            <a:r>
              <a:rPr lang="en-US" i="1" dirty="0" smtClean="0"/>
              <a:t>B</a:t>
            </a:r>
            <a:r>
              <a:rPr lang="en-US" dirty="0" smtClean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Language </a:t>
            </a:r>
            <a:r>
              <a:rPr lang="en-US" i="1" dirty="0" smtClean="0"/>
              <a:t>B</a:t>
            </a:r>
            <a:r>
              <a:rPr lang="en-US" dirty="0" smtClean="0"/>
              <a:t> programs can use the “macros” as though they are part of language </a:t>
            </a:r>
            <a:r>
              <a:rPr lang="en-US" i="1" dirty="0" smtClean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No change to the interpreter or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Just a programming idiom enabled by our set-up</a:t>
            </a:r>
          </a:p>
          <a:p>
            <a:pPr lvl="2"/>
            <a:r>
              <a:rPr lang="en-US" dirty="0" smtClean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See code for example “macro” definitions and “macro” uses</a:t>
            </a:r>
          </a:p>
          <a:p>
            <a:pPr lvl="2"/>
            <a:r>
              <a:rPr lang="en-US" dirty="0" smtClean="0"/>
              <a:t>“macro expansion” happens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Hygiene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Earlier we had material on hygiene issues with macros</a:t>
            </a:r>
          </a:p>
          <a:p>
            <a:pPr lvl="1"/>
            <a:r>
              <a:rPr lang="en-US" dirty="0" smtClean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 smtClean="0"/>
              <a:t>The “macro” approach described here does not deal well with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or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Fundamentally, two approaches to implement a PL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endParaRPr lang="en-US" i="1" dirty="0"/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and produce an answer (in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metalanguage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Crucial </a:t>
            </a:r>
            <a:r>
              <a:rPr lang="en-US" dirty="0"/>
              <a:t>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Racket 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often hear such phrases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This is nonsense; politely correct people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(Admittedly, languages with “</a:t>
            </a:r>
            <a:r>
              <a:rPr lang="en-US" dirty="0" err="1" smtClean="0"/>
              <a:t>eval</a:t>
            </a:r>
            <a:r>
              <a:rPr lang="en-US" dirty="0" smtClean="0"/>
              <a:t>” must “ship with some implementation of the language” in each program)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7"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221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Interpreter or </a:t>
            </a:r>
            <a:r>
              <a:rPr lang="en-US" dirty="0" err="1" smtClean="0">
                <a:solidFill>
                  <a:schemeClr val="accent2"/>
                </a:solidFill>
              </a:rPr>
              <a:t>translater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1219" y="788697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/>
              <a:t>e</a:t>
            </a:r>
            <a:r>
              <a:rPr lang="en-US" dirty="0" smtClean="0"/>
              <a:t>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4" name="Rectangle 43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46" name="TextBox 45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7" name="Straight Connector 46"/>
              <p:cNvCxnSpPr>
                <a:stCxn id="46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>
                <a:stCxn id="46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0" name="Straight Connector 49"/>
              <p:cNvCxnSpPr>
                <a:stCxn id="55" idx="0"/>
                <a:endCxn id="49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1" name="TextBox 50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TextBox 53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6" name="Straight Connector 55"/>
              <p:cNvCxnSpPr>
                <a:stCxn id="51" idx="0"/>
                <a:endCxn id="49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" name="TextBox 56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" name="TextBox 60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59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implementing PL </a:t>
            </a:r>
            <a:r>
              <a:rPr lang="en-US" i="1" dirty="0" smtClean="0"/>
              <a:t>B</a:t>
            </a:r>
            <a:r>
              <a:rPr lang="en-US" dirty="0" smtClean="0"/>
              <a:t> in PL </a:t>
            </a:r>
            <a:r>
              <a:rPr lang="en-US" i="1" dirty="0" smtClean="0"/>
              <a:t>A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chemeClr val="accent2"/>
                </a:solidFill>
              </a:rPr>
              <a:t>skip parsing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Have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programmers write ASTs directly in PL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 smtClean="0"/>
              <a:t>Not so bad with ML constructors or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Embeds </a:t>
            </a:r>
            <a:r>
              <a:rPr lang="en-US" i="1" dirty="0" smtClean="0"/>
              <a:t>B</a:t>
            </a:r>
            <a:r>
              <a:rPr lang="en-US" dirty="0" smtClean="0"/>
              <a:t> programs as trees in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example B program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(function (list “x”)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(add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“x”)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“x”)))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did an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Let the </a:t>
            </a:r>
            <a:r>
              <a:rPr lang="en-US" dirty="0" err="1" smtClean="0"/>
              <a:t>metalanguage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Racket</a:t>
            </a:r>
          </a:p>
          <a:p>
            <a:r>
              <a:rPr lang="en-US" dirty="0" smtClean="0"/>
              <a:t>Let the language-implemented </a:t>
            </a:r>
            <a:r>
              <a:rPr lang="en-US" i="1" dirty="0" smtClean="0"/>
              <a:t>B</a:t>
            </a:r>
            <a:r>
              <a:rPr lang="en-US" dirty="0" smtClean="0"/>
              <a:t> = “</a:t>
            </a:r>
            <a:r>
              <a:rPr lang="en-US" i="1" dirty="0" smtClean="0"/>
              <a:t>Arithmetic Language</a:t>
            </a:r>
            <a:r>
              <a:rPr lang="en-US" dirty="0" smtClean="0"/>
              <a:t>”</a:t>
            </a:r>
          </a:p>
          <a:p>
            <a:r>
              <a:rPr lang="en-US" dirty="0"/>
              <a:t>Arithmetic programs written with calls to Racket </a:t>
            </a:r>
            <a:r>
              <a:rPr lang="en-US" dirty="0" smtClean="0"/>
              <a:t>constructors</a:t>
            </a:r>
          </a:p>
          <a:p>
            <a:r>
              <a:rPr lang="en-US" dirty="0" smtClean="0"/>
              <a:t>The interpreter is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int</a:t>
            </a:r>
            <a:r>
              <a:rPr lang="en-US" sz="1800" kern="0" dirty="0" smtClean="0">
                <a:latin typeface="Courier New" pitchFamily="49" charset="0"/>
              </a:rPr>
              <a:t>) </a:t>
            </a:r>
            <a:r>
              <a:rPr lang="en-US" sz="18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[(</a:t>
            </a:r>
            <a:r>
              <a:rPr lang="en-US" sz="1800" kern="0" dirty="0" err="1" smtClean="0">
                <a:latin typeface="Courier New" pitchFamily="49" charset="0"/>
              </a:rPr>
              <a:t>const</a:t>
            </a:r>
            <a:r>
              <a:rPr lang="en-US" sz="18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  <a:endParaRPr lang="en-US" sz="1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</a:t>
            </a:r>
            <a:r>
              <a:rPr lang="en-US" sz="18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  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(abstract) syntax of language </a:t>
            </a:r>
            <a:r>
              <a:rPr lang="en-US" i="1" dirty="0" smtClean="0"/>
              <a:t>B</a:t>
            </a:r>
            <a:r>
              <a:rPr lang="en-US" dirty="0" smtClean="0"/>
              <a:t> with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called MUPL in homework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interpreter for </a:t>
            </a:r>
            <a:r>
              <a:rPr lang="en-US" i="1" dirty="0" smtClean="0"/>
              <a:t>B</a:t>
            </a:r>
            <a:r>
              <a:rPr lang="en-US" dirty="0" smtClean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Now, a subtle-but-important distinction:</a:t>
            </a:r>
          </a:p>
          <a:p>
            <a:pPr lvl="1"/>
            <a:r>
              <a:rPr lang="en-US" dirty="0" smtClean="0"/>
              <a:t>Interpreter can </a:t>
            </a:r>
            <a:r>
              <a:rPr lang="en-US" i="1" dirty="0" smtClean="0"/>
              <a:t>assume</a:t>
            </a:r>
            <a:r>
              <a:rPr lang="en-US" dirty="0" smtClean="0"/>
              <a:t> input is a “legal AST for B”</a:t>
            </a:r>
          </a:p>
          <a:p>
            <a:pPr lvl="2"/>
            <a:r>
              <a:rPr lang="en-US" dirty="0" smtClean="0"/>
              <a:t>Okay to give wrong answer or inscrutable error otherwise</a:t>
            </a:r>
          </a:p>
          <a:p>
            <a:pPr lvl="1"/>
            <a:r>
              <a:rPr lang="en-US" dirty="0" smtClean="0"/>
              <a:t>Interpreter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i="1" dirty="0" smtClean="0"/>
              <a:t>check</a:t>
            </a:r>
            <a:r>
              <a:rPr lang="en-US" dirty="0" smtClean="0"/>
              <a:t> that recursive results are the right kind of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58430</TotalTime>
  <Words>2325</Words>
  <Application>Microsoft Office PowerPoint</Application>
  <PresentationFormat>On-screen Show (4:3)</PresentationFormat>
  <Paragraphs>400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CSE341: Programming Languages  Lecture 17 Implementing Languages Including Closures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What we know</vt:lpstr>
      <vt:lpstr>Legal ASTs</vt:lpstr>
      <vt:lpstr>Interpreter results</vt:lpstr>
      <vt:lpstr>Example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Is that expensive?</vt:lpstr>
      <vt:lpstr>Free variables examples</vt:lpstr>
      <vt:lpstr>Computing free variables</vt:lpstr>
      <vt:lpstr>Optional: compiling higher-order functions</vt:lpstr>
      <vt:lpstr>Recall…</vt:lpstr>
      <vt:lpstr>Put it together</vt:lpstr>
      <vt:lpstr>Hygiene issues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857</cp:revision>
  <cp:lastPrinted>2011-09-27T20:26:28Z</cp:lastPrinted>
  <dcterms:created xsi:type="dcterms:W3CDTF">2009-03-13T20:43:19Z</dcterms:created>
  <dcterms:modified xsi:type="dcterms:W3CDTF">2013-05-17T18:27:54Z</dcterms:modified>
</cp:coreProperties>
</file>