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4.xml" ContentType="application/vnd.openxmlformats-officedocument.presentationml.tags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576" r:id="rId3"/>
    <p:sldId id="577" r:id="rId4"/>
    <p:sldId id="553" r:id="rId5"/>
    <p:sldId id="554" r:id="rId6"/>
    <p:sldId id="552" r:id="rId7"/>
    <p:sldId id="555" r:id="rId8"/>
    <p:sldId id="558" r:id="rId9"/>
    <p:sldId id="559" r:id="rId10"/>
    <p:sldId id="557" r:id="rId11"/>
    <p:sldId id="564" r:id="rId12"/>
    <p:sldId id="565" r:id="rId13"/>
    <p:sldId id="566" r:id="rId14"/>
    <p:sldId id="575" r:id="rId15"/>
    <p:sldId id="567" r:id="rId16"/>
    <p:sldId id="568" r:id="rId17"/>
    <p:sldId id="569" r:id="rId18"/>
    <p:sldId id="570" r:id="rId19"/>
    <p:sldId id="571" r:id="rId20"/>
    <p:sldId id="572" r:id="rId21"/>
    <p:sldId id="578" r:id="rId22"/>
    <p:sldId id="573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FF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2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FBF8-A335-964A-A9B5-30B144A1370B}" type="datetimeFigureOut">
              <a:rPr lang="en-US" smtClean="0"/>
              <a:pPr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B95F7-682D-C642-AB6D-F1FAC5515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err="1" smtClean="0"/>
              <a:t>Structs</a:t>
            </a:r>
            <a:r>
              <a:rPr lang="en-US" sz="3200" i="0" dirty="0" smtClean="0"/>
              <a:t>, Implementing Languages, Implementing Higher-Order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 </a:t>
            </a:r>
            <a:br>
              <a:rPr lang="en-US" sz="2400" dirty="0" smtClean="0"/>
            </a:br>
            <a:r>
              <a:rPr lang="en-US" sz="2400" dirty="0" smtClean="0"/>
              <a:t>(slides “borrowed” from Dan Grossman)</a:t>
            </a:r>
          </a:p>
          <a:p>
            <a:r>
              <a:rPr lang="en-US" sz="2400" dirty="0" smtClean="0"/>
              <a:t>Fall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381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7"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 rot="2317181">
            <a:off x="2939736" y="2311025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4045" y="23622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Parsing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24384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 flipH="1">
            <a:off x="3733803" y="2838510"/>
            <a:ext cx="668176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>
            <a:off x="4401979" y="2838510"/>
            <a:ext cx="551021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67000" y="30288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Function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Connector 12"/>
          <p:cNvCxnSpPr>
            <a:stCxn id="20" idx="0"/>
            <a:endCxn id="12" idx="2"/>
          </p:cNvCxnSpPr>
          <p:nvPr/>
        </p:nvCxnSpPr>
        <p:spPr bwMode="auto">
          <a:xfrm flipV="1">
            <a:off x="3064877" y="3429000"/>
            <a:ext cx="310009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47646" y="3638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4604" y="30288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5024735" y="34290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299228" y="35622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5042357" y="39338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76800" y="40956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3638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22" name="Straight Connector 21"/>
          <p:cNvCxnSpPr>
            <a:stCxn id="14" idx="0"/>
            <a:endCxn id="12" idx="2"/>
          </p:cNvCxnSpPr>
          <p:nvPr/>
        </p:nvCxnSpPr>
        <p:spPr bwMode="auto">
          <a:xfrm flipH="1" flipV="1">
            <a:off x="3374886" y="3429000"/>
            <a:ext cx="342037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200400" y="4552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8646" y="4552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3429000" y="3962400"/>
            <a:ext cx="310009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3739009" y="3962400"/>
            <a:ext cx="342037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87469" y="41910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49469" y="417189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4114800" y="44958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352800" y="44958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ight Arrow 33"/>
          <p:cNvSpPr/>
          <p:nvPr/>
        </p:nvSpPr>
        <p:spPr bwMode="auto">
          <a:xfrm>
            <a:off x="5727192" y="416356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4748701"/>
            <a:ext cx="239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Static checking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(what checked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depends on PL)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29858" y="3790890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 smtClean="0"/>
              <a:t>Errors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81917" y="5118033"/>
            <a:ext cx="2241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Rest of 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2317181">
            <a:off x="5277646" y="4796557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3572913" y="175799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20058" y="1295400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</a:p>
          <a:p>
            <a:r>
              <a:rPr lang="en-US" dirty="0" smtClean="0"/>
              <a:t>Errors /</a:t>
            </a:r>
          </a:p>
          <a:p>
            <a:r>
              <a:rPr lang="en-US" dirty="0" smtClean="0"/>
              <a:t>warnings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121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those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Alternately, we can </a:t>
            </a:r>
            <a:r>
              <a:rPr lang="en-US" i="1" dirty="0" smtClean="0"/>
              <a:t>embed</a:t>
            </a:r>
            <a:r>
              <a:rPr lang="en-US" dirty="0" smtClean="0"/>
              <a:t> our language inside (data structures) in the </a:t>
            </a:r>
            <a:r>
              <a:rPr lang="en-US" dirty="0" err="1" smtClean="0"/>
              <a:t>metalanguage</a:t>
            </a:r>
            <a:endParaRPr lang="en-US" dirty="0" smtClean="0"/>
          </a:p>
          <a:p>
            <a:pPr lvl="1"/>
            <a:r>
              <a:rPr lang="en-US" dirty="0" smtClean="0"/>
              <a:t>Skip parsing: Use constructors instead of just strings</a:t>
            </a:r>
          </a:p>
          <a:p>
            <a:pPr lvl="1"/>
            <a:r>
              <a:rPr lang="en-US" dirty="0" smtClean="0"/>
              <a:t>These abstract syntax trees (ASTs) are already ideal structures for passing to an interpreter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also, for simplicity, skip static checking</a:t>
            </a:r>
          </a:p>
          <a:p>
            <a:pPr lvl="1"/>
            <a:r>
              <a:rPr lang="en-US" dirty="0" smtClean="0"/>
              <a:t>Assume </a:t>
            </a:r>
            <a:r>
              <a:rPr lang="en-US" dirty="0" err="1" smtClean="0"/>
              <a:t>subexpressions</a:t>
            </a:r>
            <a:r>
              <a:rPr lang="en-US" dirty="0" smtClean="0"/>
              <a:t> are actually </a:t>
            </a:r>
            <a:r>
              <a:rPr lang="en-US" dirty="0" err="1" smtClean="0"/>
              <a:t>subexpressions</a:t>
            </a:r>
            <a:endParaRPr lang="en-US" dirty="0" smtClean="0"/>
          </a:p>
          <a:p>
            <a:pPr lvl="2"/>
            <a:r>
              <a:rPr lang="en-US" i="1" dirty="0" smtClean="0"/>
              <a:t>Do not</a:t>
            </a:r>
            <a:r>
              <a:rPr lang="en-US" dirty="0" smtClean="0"/>
              <a:t> worry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#f “hi”)</a:t>
            </a:r>
          </a:p>
          <a:p>
            <a:pPr lvl="1"/>
            <a:r>
              <a:rPr lang="en-US" dirty="0" smtClean="0"/>
              <a:t>For dynamic errors in the embedded language, interpreter can give an error message</a:t>
            </a:r>
            <a:endParaRPr lang="en-US" i="1" dirty="0" smtClean="0"/>
          </a:p>
          <a:p>
            <a:pPr lvl="2"/>
            <a:r>
              <a:rPr lang="en-US" i="1" dirty="0" smtClean="0"/>
              <a:t>Do</a:t>
            </a:r>
            <a:r>
              <a:rPr lang="en-US" dirty="0" smtClean="0"/>
              <a:t> worry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(fun …)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14))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790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arith-exp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embedding approach is exactly what we did for the PL of arithmetic expressions: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So simple there are no dynamic type errors in the interpreter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1284" y="2380593"/>
            <a:ext cx="54460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  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 e2</a:t>
            </a:r>
            <a:r>
              <a:rPr lang="en-US" sz="2000" kern="0" dirty="0">
                <a:latin typeface="Courier New" pitchFamily="49" charset="0"/>
              </a:rPr>
              <a:t>)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 #:transparent)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19500"/>
            <a:ext cx="61722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(negate 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(negate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7)))))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1064" y="4953000"/>
            <a:ext cx="42291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 … 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954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interpreter takes programs in the language and produces values (answers) in the language</a:t>
            </a:r>
          </a:p>
          <a:p>
            <a:pPr lvl="1"/>
            <a:r>
              <a:rPr lang="en-US" dirty="0" smtClean="0"/>
              <a:t>Typically via recursive helper functions with cases</a:t>
            </a:r>
          </a:p>
          <a:p>
            <a:pPr lvl="1"/>
            <a:r>
              <a:rPr lang="en-US" dirty="0" smtClean="0"/>
              <a:t>This example is so simple we don’t need a helper and can assume all recursive results are constants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352800"/>
            <a:ext cx="8458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[(add? e)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(+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(add-e1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(add-e2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(- (</a:t>
            </a:r>
            <a:r>
              <a:rPr lang="en-US" sz="2000" kern="0" dirty="0" err="1" smtClean="0">
                <a:latin typeface="Courier New" pitchFamily="49" charset="0"/>
              </a:rPr>
              <a:t>const-i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(negate-e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[#t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“</a:t>
            </a:r>
            <a:r>
              <a:rPr lang="en-US" sz="2000" kern="0" dirty="0" err="1" smtClean="0">
                <a:latin typeface="Courier New" pitchFamily="49" charset="0"/>
              </a:rPr>
              <a:t>eval-exp</a:t>
            </a:r>
            <a:r>
              <a:rPr lang="en-US" sz="2000" kern="0" dirty="0" smtClean="0">
                <a:latin typeface="Courier New" pitchFamily="49" charset="0"/>
              </a:rPr>
              <a:t> expected an expression”)]))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6264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“Macros”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Another advantage of the embedding approach is we can use the </a:t>
            </a:r>
            <a:r>
              <a:rPr lang="en-US" dirty="0" err="1" smtClean="0"/>
              <a:t>metalanguage</a:t>
            </a:r>
            <a:r>
              <a:rPr lang="en-US" dirty="0" smtClean="0"/>
              <a:t> to define helper functions that create programs in our language</a:t>
            </a:r>
          </a:p>
          <a:p>
            <a:pPr lvl="1"/>
            <a:r>
              <a:rPr lang="en-US" dirty="0" smtClean="0"/>
              <a:t>They generate the (abstract) syntax</a:t>
            </a:r>
          </a:p>
          <a:p>
            <a:pPr lvl="1"/>
            <a:r>
              <a:rPr lang="en-US" dirty="0" smtClean="0"/>
              <a:t>Result can </a:t>
            </a:r>
            <a:r>
              <a:rPr lang="en-US" i="1" dirty="0" smtClean="0"/>
              <a:t>then</a:t>
            </a:r>
            <a:r>
              <a:rPr lang="en-US" dirty="0" smtClean="0"/>
              <a:t> be put in a larger program or evaluated</a:t>
            </a:r>
          </a:p>
          <a:p>
            <a:pPr lvl="1"/>
            <a:r>
              <a:rPr lang="en-US" dirty="0" smtClean="0"/>
              <a:t>This is a lot like a macro, using the </a:t>
            </a:r>
            <a:r>
              <a:rPr lang="en-US" dirty="0" err="1" smtClean="0"/>
              <a:t>metalanguage</a:t>
            </a:r>
            <a:r>
              <a:rPr lang="en-US" dirty="0" smtClean="0"/>
              <a:t> as our macro system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  All this does is create a program that has four constant expressions: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105400"/>
            <a:ext cx="7162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(add x (add x 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 (triple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2))))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8818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very interesting features missing from our arithmetic-expression language: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Higher-order functions with lexical scope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How to support local variables:</a:t>
            </a:r>
          </a:p>
          <a:p>
            <a:pPr lvl="1"/>
            <a:r>
              <a:rPr lang="en-US" dirty="0" smtClean="0"/>
              <a:t>Interpreter helper function(s) need to take an </a:t>
            </a:r>
            <a:r>
              <a:rPr lang="en-US" i="1" dirty="0" smtClean="0">
                <a:solidFill>
                  <a:schemeClr val="accent2"/>
                </a:solidFill>
              </a:rPr>
              <a:t>environment</a:t>
            </a:r>
          </a:p>
          <a:p>
            <a:pPr lvl="1"/>
            <a:r>
              <a:rPr lang="en-US" dirty="0" smtClean="0"/>
              <a:t>As we have said since lecture 1, the environment maps variable names to values</a:t>
            </a:r>
          </a:p>
          <a:p>
            <a:pPr lvl="2"/>
            <a:r>
              <a:rPr lang="en-US" dirty="0" smtClean="0"/>
              <a:t>A Racket association list works well enough</a:t>
            </a:r>
          </a:p>
          <a:p>
            <a:pPr lvl="1"/>
            <a:r>
              <a:rPr lang="en-US" dirty="0" smtClean="0"/>
              <a:t>Evaluate a variable expression by looking up the name</a:t>
            </a:r>
          </a:p>
          <a:p>
            <a:pPr lvl="1"/>
            <a:r>
              <a:rPr lang="en-US" dirty="0" smtClean="0"/>
              <a:t>A let-body is evaluated in a larger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998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is the “right environment” around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not a value; a closure is a value</a:t>
            </a:r>
          </a:p>
          <a:p>
            <a:pPr lvl="1"/>
            <a:r>
              <a:rPr lang="en-US" dirty="0" smtClean="0"/>
              <a:t>Create a closure out of (a) the function and (b) the current environment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792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r>
              <a:rPr lang="en-US" dirty="0" smtClean="0"/>
              <a:t>Evaluate </a:t>
            </a:r>
            <a:r>
              <a:rPr lang="en-US" dirty="0"/>
              <a:t>1</a:t>
            </a:r>
            <a:r>
              <a:rPr lang="en-US" dirty="0" smtClean="0"/>
              <a:t>st </a:t>
            </a:r>
            <a:r>
              <a:rPr lang="en-US" dirty="0" err="1" smtClean="0"/>
              <a:t>subexpression</a:t>
            </a:r>
            <a:r>
              <a:rPr lang="en-US" dirty="0" smtClean="0"/>
              <a:t> to a closure with current environment</a:t>
            </a:r>
          </a:p>
          <a:p>
            <a:r>
              <a:rPr lang="en-US" dirty="0" smtClean="0"/>
              <a:t>Evaluate 2nd </a:t>
            </a:r>
            <a:r>
              <a:rPr lang="en-US" dirty="0" err="1" smtClean="0"/>
              <a:t>subexpression</a:t>
            </a:r>
            <a:r>
              <a:rPr lang="en-US" dirty="0" smtClean="0"/>
              <a:t> to a value with current environment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 map the function’s argument-name to the argument-value</a:t>
            </a:r>
          </a:p>
          <a:p>
            <a:pPr lvl="1"/>
            <a:r>
              <a:rPr lang="en-US" dirty="0" smtClean="0"/>
              <a:t>And for recursion, function’s name to the whole closure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 closure, the code part is only ever evaluated using the environment part (extended), not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7059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earlier lectures)</a:t>
            </a:r>
          </a:p>
          <a:p>
            <a:pPr lvl="1"/>
            <a:endParaRPr lang="en-US" dirty="0"/>
          </a:p>
          <a:p>
            <a:r>
              <a:rPr lang="en-US" dirty="0" smtClean="0"/>
              <a:t>Alternative: Homework 5 challenge problem is to,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5269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1041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aside - 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Curiously,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838437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 x y z))   ; x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x y z))  ;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y z)) ; y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(let ([y 0]) (+ x y z))) ; z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 y z) (+ x y z)) 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(+ y (let ([y z]) (+ y y)))) ; y 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639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</a:t>
            </a:r>
            <a:r>
              <a:rPr lang="en-US" dirty="0" smtClean="0"/>
              <a:t>examples – mini-exercises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() (+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3))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3))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0]) (+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3)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6639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the interpreter approach: Interpreter helper function takes an environment argument</a:t>
            </a:r>
          </a:p>
          <a:p>
            <a:pPr lvl="1"/>
            <a:r>
              <a:rPr lang="en-US" dirty="0" smtClean="0"/>
              <a:t>Recursive calls can use a different environment</a:t>
            </a:r>
          </a:p>
          <a:p>
            <a:endParaRPr lang="en-US" sz="1000" dirty="0"/>
          </a:p>
          <a:p>
            <a:r>
              <a:rPr lang="en-US" dirty="0" smtClean="0"/>
              <a:t>Can also compile higher-order functions by having the translation produce “regular” functions (like in C or assembly) that </a:t>
            </a:r>
            <a:r>
              <a:rPr lang="en-US" i="1" dirty="0" smtClean="0"/>
              <a:t>all</a:t>
            </a:r>
            <a:r>
              <a:rPr lang="en-US" dirty="0" smtClean="0"/>
              <a:t> take an extra </a:t>
            </a:r>
            <a:r>
              <a:rPr lang="en-US" i="1" dirty="0" smtClean="0"/>
              <a:t>explicit</a:t>
            </a:r>
            <a:r>
              <a:rPr lang="en-US" dirty="0" smtClean="0"/>
              <a:t> argument 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947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643735"/>
            <a:ext cx="46504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LISP invented around 1959 by </a:t>
            </a:r>
          </a:p>
          <a:p>
            <a:r>
              <a:rPr lang="en-US" b="0" dirty="0" smtClean="0"/>
              <a:t>John McCarthy (9/4/27-10/23/2011)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Invented garbage collection</a:t>
            </a:r>
            <a:endParaRPr lang="en-US" b="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18280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76600"/>
          </a:xfrm>
        </p:spPr>
        <p:txBody>
          <a:bodyPr/>
          <a:lstStyle/>
          <a:p>
            <a:r>
              <a:rPr lang="en-US" dirty="0" smtClean="0"/>
              <a:t>Given pairs and dynamic typing, you can code up “one-of types” by using first list-element like a constructor name: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much better and more convenient is Racket’s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Makes a new dynamic type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nswers false)</a:t>
            </a:r>
          </a:p>
          <a:p>
            <a:pPr lvl="1"/>
            <a:r>
              <a:rPr lang="en-US" dirty="0" smtClean="0"/>
              <a:t>Provides constructor, predicate, </a:t>
            </a:r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2438400"/>
            <a:ext cx="59794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i</a:t>
            </a:r>
            <a:r>
              <a:rPr lang="en-US" sz="2000" kern="0" dirty="0" smtClean="0">
                <a:latin typeface="Courier New" pitchFamily="49" charset="0"/>
              </a:rPr>
              <a:t>)  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i))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e</a:t>
            </a:r>
            <a:r>
              <a:rPr lang="en-US" sz="2000" kern="0" dirty="0" smtClean="0">
                <a:latin typeface="Courier New" pitchFamily="49" charset="0"/>
              </a:rPr>
              <a:t>) 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'negate e))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45371" y="5029200"/>
            <a:ext cx="5446029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  #:transparent)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 e2</a:t>
            </a:r>
            <a:r>
              <a:rPr lang="en-US" sz="2000" kern="0" dirty="0">
                <a:latin typeface="Courier New" pitchFamily="49" charset="0"/>
              </a:rPr>
              <a:t>) #:transparent)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  #:</a:t>
            </a:r>
            <a:r>
              <a:rPr lang="en-US" sz="2000" kern="0" dirty="0">
                <a:latin typeface="Courier New" pitchFamily="49" charset="0"/>
              </a:rPr>
              <a:t>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3775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Defines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lists or </a:t>
            </a:r>
            <a:r>
              <a:rPr lang="en-US" dirty="0" err="1" smtClean="0"/>
              <a:t>structs</a:t>
            </a:r>
            <a:r>
              <a:rPr lang="en-US" dirty="0" smtClean="0"/>
              <a:t> (we’ll use </a:t>
            </a:r>
            <a:r>
              <a:rPr lang="en-US" dirty="0" err="1" smtClean="0"/>
              <a:t>structs</a:t>
            </a:r>
            <a:r>
              <a:rPr lang="en-US" dirty="0" smtClean="0"/>
              <a:t>) can then let us build trees to represent compound data such as expressions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Racket is dynamically typed, the idea that a set of constructors are variants for “an expression </a:t>
            </a:r>
            <a:r>
              <a:rPr lang="en-US" dirty="0" err="1" smtClean="0"/>
              <a:t>datatype</a:t>
            </a:r>
            <a:r>
              <a:rPr lang="en-US" dirty="0" smtClean="0"/>
              <a:t>” is in our heads / comments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705100"/>
            <a:ext cx="61722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(negate (add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(negate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7)))))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940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Haskell’s view of Racket’s “type system”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“one big </a:t>
            </a:r>
            <a:r>
              <a:rPr lang="en-US" dirty="0" err="1" smtClean="0"/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All values have this same one type</a:t>
            </a:r>
          </a:p>
          <a:p>
            <a:pPr lvl="1"/>
            <a:endParaRPr lang="en-US" sz="1000" dirty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implicitly “</a:t>
            </a:r>
            <a:r>
              <a:rPr lang="en-US" dirty="0" err="1" smtClean="0"/>
              <a:t>int</a:t>
            </a:r>
            <a:r>
              <a:rPr lang="en-US" dirty="0" smtClean="0"/>
              <a:t> constructor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is implicitly “check for </a:t>
            </a:r>
            <a:r>
              <a:rPr lang="en-US" dirty="0" err="1" smtClean="0"/>
              <a:t>int</a:t>
            </a:r>
            <a:r>
              <a:rPr lang="en-US" dirty="0" smtClean="0"/>
              <a:t> constructors and extract data”</a:t>
            </a:r>
          </a:p>
          <a:p>
            <a:pPr lvl="1"/>
            <a:r>
              <a:rPr lang="en-US" dirty="0" smtClean="0"/>
              <a:t>[Actually Racket has a </a:t>
            </a:r>
            <a:r>
              <a:rPr lang="en-US" i="1" dirty="0" smtClean="0"/>
              <a:t>numeric tower</a:t>
            </a:r>
            <a:r>
              <a:rPr lang="en-US" dirty="0" smtClean="0"/>
              <a:t>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works on]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Built-in: numbers, strings, </a:t>
            </a:r>
            <a:r>
              <a:rPr lang="en-US" dirty="0" err="1" smtClean="0"/>
              <a:t>booleans</a:t>
            </a:r>
            <a:r>
              <a:rPr lang="en-US" dirty="0" smtClean="0"/>
              <a:t>, pairs, symbols, procedures, etc.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struct</a:t>
            </a:r>
            <a:r>
              <a:rPr lang="en-US" dirty="0" smtClean="0"/>
              <a:t> creates a </a:t>
            </a:r>
            <a:r>
              <a:rPr lang="en-US" i="1" dirty="0" smtClean="0"/>
              <a:t>new constructor</a:t>
            </a:r>
            <a:r>
              <a:rPr lang="en-US" dirty="0" smtClean="0"/>
              <a:t>, a feature many dynamic languages do not have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…)</a:t>
            </a:r>
            <a:r>
              <a:rPr lang="en-US" dirty="0" smtClean="0"/>
              <a:t> can be neither a function nor a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162800" y="2438400"/>
            <a:ext cx="9906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inttag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53400" y="2438400"/>
            <a:ext cx="8382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42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7467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of the course is learning fundamental concepts for </a:t>
            </a:r>
            <a:r>
              <a:rPr lang="en-US" i="1" dirty="0" smtClean="0"/>
              <a:t>using</a:t>
            </a:r>
            <a:r>
              <a:rPr lang="en-US" dirty="0" smtClean="0"/>
              <a:t> PLs</a:t>
            </a:r>
          </a:p>
          <a:p>
            <a:pPr lvl="1"/>
            <a:r>
              <a:rPr lang="en-US" dirty="0" smtClean="0"/>
              <a:t>Syntax vs. semantics vs. idioms</a:t>
            </a:r>
          </a:p>
          <a:p>
            <a:pPr lvl="1"/>
            <a:r>
              <a:rPr lang="en-US" dirty="0" smtClean="0"/>
              <a:t>Powerful constructs like pattern-matching, closures, dynamically typed pairs, macros,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 educated computer scientist should also know some things about </a:t>
            </a:r>
            <a:r>
              <a:rPr lang="en-US" i="1" dirty="0" smtClean="0"/>
              <a:t>implementing</a:t>
            </a:r>
            <a:r>
              <a:rPr lang="en-US" dirty="0" smtClean="0"/>
              <a:t> PLs</a:t>
            </a:r>
          </a:p>
          <a:p>
            <a:pPr lvl="1"/>
            <a:r>
              <a:rPr lang="en-US" dirty="0" smtClean="0"/>
              <a:t>Implementing something requires fully understanding its semantics</a:t>
            </a:r>
          </a:p>
          <a:p>
            <a:pPr lvl="1"/>
            <a:r>
              <a:rPr lang="en-US" dirty="0" smtClean="0"/>
              <a:t>Things like closures and objects are not “magic”</a:t>
            </a:r>
          </a:p>
          <a:p>
            <a:pPr lvl="1"/>
            <a:r>
              <a:rPr lang="en-US" dirty="0" smtClean="0"/>
              <a:t>Many programming tasks are like implementing PLs</a:t>
            </a:r>
          </a:p>
          <a:p>
            <a:pPr lvl="2"/>
            <a:r>
              <a:rPr lang="en-US" dirty="0" smtClean="0"/>
              <a:t>Example: rendering a document (“program” is the [structured] document and “pixels” is the output)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624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implement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fundamental ways to implement a PL </a:t>
            </a:r>
            <a:r>
              <a:rPr lang="en-US" i="1" dirty="0" smtClean="0"/>
              <a:t>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an </a:t>
            </a:r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 in another language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Better names: evaluator, executor</a:t>
            </a:r>
          </a:p>
          <a:p>
            <a:pPr lvl="1"/>
            <a:r>
              <a:rPr lang="en-US" dirty="0" smtClean="0"/>
              <a:t>Take a program in </a:t>
            </a:r>
            <a:r>
              <a:rPr lang="en-US" i="1" dirty="0" smtClean="0"/>
              <a:t>A</a:t>
            </a:r>
            <a:r>
              <a:rPr lang="en-US" dirty="0" smtClean="0"/>
              <a:t> and produce an answer (in 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Write a </a:t>
            </a:r>
            <a:r>
              <a:rPr lang="en-US" dirty="0" smtClean="0">
                <a:solidFill>
                  <a:schemeClr val="accent2"/>
                </a:solidFill>
              </a:rPr>
              <a:t>compiler</a:t>
            </a:r>
            <a:r>
              <a:rPr lang="en-US" dirty="0" smtClean="0"/>
              <a:t> in another language </a:t>
            </a:r>
            <a:r>
              <a:rPr lang="en-US" i="1" dirty="0" smtClean="0"/>
              <a:t>B</a:t>
            </a:r>
            <a:r>
              <a:rPr lang="en-US" dirty="0" smtClean="0"/>
              <a:t> to a third language </a:t>
            </a:r>
            <a:r>
              <a:rPr lang="en-US" i="1" dirty="0" smtClean="0"/>
              <a:t>C</a:t>
            </a:r>
          </a:p>
          <a:p>
            <a:pPr lvl="1"/>
            <a:r>
              <a:rPr lang="en-US" dirty="0" smtClean="0"/>
              <a:t>Better name: translator</a:t>
            </a:r>
          </a:p>
          <a:p>
            <a:pPr lvl="1"/>
            <a:r>
              <a:rPr lang="en-US" dirty="0" smtClean="0"/>
              <a:t>Translation must </a:t>
            </a:r>
            <a:r>
              <a:rPr lang="en-US" i="1" dirty="0" smtClean="0"/>
              <a:t>preserve meaning</a:t>
            </a:r>
            <a:r>
              <a:rPr lang="en-US" dirty="0" smtClean="0"/>
              <a:t> (equivalence)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call </a:t>
            </a:r>
            <a:r>
              <a:rPr lang="en-US" i="1" dirty="0" smtClean="0"/>
              <a:t>B</a:t>
            </a:r>
            <a:r>
              <a:rPr lang="en-US" dirty="0" smtClean="0"/>
              <a:t> the </a:t>
            </a:r>
            <a:r>
              <a:rPr lang="en-US" dirty="0" err="1" smtClean="0"/>
              <a:t>metalanguage</a:t>
            </a:r>
            <a:r>
              <a:rPr lang="en-US" dirty="0" smtClean="0"/>
              <a:t>; crucial to keep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straight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Very first language needed a hardware implementation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605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that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Racket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9828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100822</TotalTime>
  <Words>2173</Words>
  <Application>Microsoft Macintosh PowerPoint</Application>
  <PresentationFormat>On-screen Show (4:3)</PresentationFormat>
  <Paragraphs>314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 Structs, Implementing Languages, Implementing Higher-Order Functions</vt:lpstr>
      <vt:lpstr>An aside - Parenthesis bias</vt:lpstr>
      <vt:lpstr>Slide 3</vt:lpstr>
      <vt:lpstr>Review</vt:lpstr>
      <vt:lpstr>Defines trees</vt:lpstr>
      <vt:lpstr>Haskell’s view of Racket’s “type system”</vt:lpstr>
      <vt:lpstr>Implementing PLs</vt:lpstr>
      <vt:lpstr>Ways to implement a language</vt:lpstr>
      <vt:lpstr>Reality more complicated</vt:lpstr>
      <vt:lpstr>Implementing a language</vt:lpstr>
      <vt:lpstr>Skipping those steps</vt:lpstr>
      <vt:lpstr>The arith-exp example</vt:lpstr>
      <vt:lpstr>The interpreter</vt:lpstr>
      <vt:lpstr>“Macros”</vt:lpstr>
      <vt:lpstr>What’s missing</vt:lpstr>
      <vt:lpstr>Higher-order functions</vt:lpstr>
      <vt:lpstr>Function calls</vt:lpstr>
      <vt:lpstr>Is that expensive?</vt:lpstr>
      <vt:lpstr>Free variables examples</vt:lpstr>
      <vt:lpstr>Free variables examples</vt:lpstr>
      <vt:lpstr>Free variables examples – mini-exercises</vt:lpstr>
      <vt:lpstr>Compiling higher-order functions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1621</cp:revision>
  <dcterms:created xsi:type="dcterms:W3CDTF">2012-10-17T16:46:54Z</dcterms:created>
  <dcterms:modified xsi:type="dcterms:W3CDTF">2012-10-17T16:51:36Z</dcterms:modified>
</cp:coreProperties>
</file>