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447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48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Closures-</a:t>
            </a:r>
            <a:r>
              <a:rPr lang="en-US" sz="3200" i="0" dirty="0" err="1" smtClean="0"/>
              <a:t>ish</a:t>
            </a:r>
            <a:r>
              <a:rPr lang="en-US" sz="3200" i="0" dirty="0" smtClean="0"/>
              <a:t> Java &amp; </a:t>
            </a:r>
            <a:r>
              <a:rPr lang="en-US" sz="3200" i="0" dirty="0" smtClean="0"/>
              <a:t>C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 [for C experts]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Java, objects, like closures, can have “parts” that do not show up in their types (interfaces)</a:t>
            </a:r>
          </a:p>
          <a:p>
            <a:endParaRPr lang="en-US" dirty="0"/>
          </a:p>
          <a:p>
            <a:r>
              <a:rPr lang="en-US" dirty="0" smtClean="0"/>
              <a:t>In C, a </a:t>
            </a:r>
            <a:r>
              <a:rPr lang="en-US" i="1" dirty="0" smtClean="0"/>
              <a:t>function pointer</a:t>
            </a:r>
            <a:r>
              <a:rPr lang="en-US" dirty="0" smtClean="0"/>
              <a:t> is just a code pointer, period</a:t>
            </a:r>
          </a:p>
          <a:p>
            <a:pPr lvl="1"/>
            <a:r>
              <a:rPr lang="en-US" dirty="0" smtClean="0"/>
              <a:t>So without extra thought, functions taking function pointer arguments won’t be as useful as functions taking closures</a:t>
            </a:r>
          </a:p>
          <a:p>
            <a:pPr lvl="1"/>
            <a:endParaRPr lang="en-US" dirty="0"/>
          </a:p>
          <a:p>
            <a:r>
              <a:rPr lang="en-US" dirty="0" smtClean="0"/>
              <a:t>A common technique:</a:t>
            </a:r>
          </a:p>
          <a:p>
            <a:pPr lvl="1"/>
            <a:r>
              <a:rPr lang="en-US" dirty="0" smtClean="0"/>
              <a:t>Always define function pointers and higher-order functions to take an extra, explicit environment argument</a:t>
            </a:r>
          </a:p>
          <a:p>
            <a:pPr lvl="1"/>
            <a:r>
              <a:rPr lang="en-US" dirty="0" smtClean="0"/>
              <a:t>But without generics, no good choice for type of list elements or the environment</a:t>
            </a:r>
          </a:p>
          <a:p>
            <a:pPr lvl="2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void*</a:t>
            </a:r>
            <a:r>
              <a:rPr lang="en-US" dirty="0" smtClean="0"/>
              <a:t> and various type casts…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82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[ignore if not (yet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/>
              <a:t>a C wizard; full implementation in lec11.c]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this to support clients that need private data: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 libraries like this aren’t common in C, </a:t>
            </a:r>
            <a:r>
              <a:rPr lang="en-US" i="1" dirty="0" smtClean="0"/>
              <a:t>but callbacks are!</a:t>
            </a:r>
          </a:p>
          <a:p>
            <a:pPr lvl="1"/>
            <a:r>
              <a:rPr lang="en-US" dirty="0" smtClean="0"/>
              <a:t>Lack of generics means lots of type casts in clients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514600"/>
            <a:ext cx="6705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list_t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  <a:r>
              <a:rPr lang="en-US" sz="2000" kern="0" dirty="0" smtClean="0">
                <a:latin typeface="Courier New" pitchFamily="49" charset="0"/>
              </a:rPr>
              <a:t>(void* (*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)(void*), </a:t>
            </a:r>
            <a:r>
              <a:rPr lang="en-US" sz="2000" kern="0" dirty="0" err="1" smtClean="0">
                <a:latin typeface="Courier New" pitchFamily="49" charset="0"/>
              </a:rPr>
              <a:t>list_t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… f(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-&gt;head) 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4191000"/>
            <a:ext cx="6019800" cy="1257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list_t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  <a:r>
              <a:rPr lang="en-US" sz="2000" kern="0" dirty="0" smtClean="0">
                <a:latin typeface="Courier New" pitchFamily="49" charset="0"/>
              </a:rPr>
              <a:t>(void* (*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)(void*,void*)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void*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env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list_t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 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…  f(</a:t>
            </a:r>
            <a:r>
              <a:rPr lang="en-US" sz="2000" kern="0" dirty="0" err="1" smtClean="0">
                <a:latin typeface="Courier New" pitchFamily="49" charset="0"/>
              </a:rPr>
              <a:t>env,xs</a:t>
            </a:r>
            <a:r>
              <a:rPr lang="en-US" sz="2000" kern="0" dirty="0" smtClean="0">
                <a:latin typeface="Courier New" pitchFamily="49" charset="0"/>
              </a:rPr>
              <a:t>-&gt;head)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programming, e.g.,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is great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Language support for closures makes it very pleasant</a:t>
            </a:r>
          </a:p>
          <a:p>
            <a:endParaRPr lang="en-US" dirty="0"/>
          </a:p>
          <a:p>
            <a:r>
              <a:rPr lang="en-US" dirty="0" smtClean="0"/>
              <a:t>Without closures, we can still do it more manually / clumsily</a:t>
            </a:r>
          </a:p>
          <a:p>
            <a:pPr lvl="1"/>
            <a:r>
              <a:rPr lang="en-US" dirty="0" smtClean="0"/>
              <a:t>In OOP (e.g., Java) with one-method interfaces</a:t>
            </a:r>
          </a:p>
          <a:p>
            <a:pPr lvl="1"/>
            <a:r>
              <a:rPr lang="en-US" dirty="0" smtClean="0"/>
              <a:t>In procedural (e.g., C) with explicit environment arguments</a:t>
            </a:r>
          </a:p>
          <a:p>
            <a:pPr lvl="1"/>
            <a:endParaRPr lang="en-US" dirty="0"/>
          </a:p>
          <a:p>
            <a:r>
              <a:rPr lang="en-US" dirty="0" smtClean="0"/>
              <a:t>Working through this:</a:t>
            </a:r>
          </a:p>
          <a:p>
            <a:pPr lvl="1"/>
            <a:r>
              <a:rPr lang="en-US" dirty="0" smtClean="0"/>
              <a:t>Shows connections between languages and features</a:t>
            </a:r>
          </a:p>
          <a:p>
            <a:pPr lvl="1"/>
            <a:r>
              <a:rPr lang="en-US" dirty="0" smtClean="0"/>
              <a:t>Can help you understand closures and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 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76400"/>
            <a:ext cx="81534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mylist</a:t>
            </a: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>
                <a:latin typeface="Courier New" pitchFamily="49" charset="0"/>
              </a:rPr>
              <a:t>'a * ('a </a:t>
            </a:r>
            <a:r>
              <a:rPr lang="en-US" sz="2000" kern="0" dirty="0" err="1">
                <a:latin typeface="Courier New" pitchFamily="49" charset="0"/>
              </a:rPr>
              <a:t>mylist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('a -&gt; 'b) -&gt;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'a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mylist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-&gt; 'b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mylist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…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('a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-&gt;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'a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mylist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-&gt;</a:t>
            </a:r>
            <a:r>
              <a:rPr lang="en-US" sz="1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mylist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…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8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'a</a:t>
            </a:r>
            <a:r>
              <a:rPr lang="en-US" sz="14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mylist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…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doubleAll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map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x*2)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countNs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length (filter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x=n)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9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Java 8 likely to have closures (like C#, </a:t>
            </a:r>
            <a:r>
              <a:rPr lang="en-US" dirty="0" err="1" smtClean="0"/>
              <a:t>Scala</a:t>
            </a:r>
            <a:r>
              <a:rPr lang="en-US" dirty="0" smtClean="0"/>
              <a:t>, Ruby, …)</a:t>
            </a:r>
          </a:p>
          <a:p>
            <a:pPr lvl="1"/>
            <a:r>
              <a:rPr lang="en-US" dirty="0" smtClean="0"/>
              <a:t>Write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((x)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x.age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.filter((x) =&gt; x &gt; 21)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.length()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Make parallelism and collections much easier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Encourage less mutation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Hard parts for language designers: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Implementation with other features and VM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Evolving current standard library (else not worth it?)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how could we program in an ML style in Java today…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Won’t look like </a:t>
            </a:r>
            <a:r>
              <a:rPr lang="en-US" dirty="0" err="1" smtClean="0">
                <a:latin typeface="+mj-lt"/>
                <a:cs typeface="Courier New" pitchFamily="49" charset="0"/>
              </a:rPr>
              <a:t>pseudocode</a:t>
            </a:r>
            <a:r>
              <a:rPr lang="en-US" dirty="0" smtClean="0">
                <a:latin typeface="+mj-lt"/>
                <a:cs typeface="Courier New" pitchFamily="49" charset="0"/>
              </a:rPr>
              <a:t> above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Was even more painful before Java had generics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9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One-method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057400"/>
          </a:xfrm>
        </p:spPr>
        <p:txBody>
          <a:bodyPr/>
          <a:lstStyle/>
          <a:p>
            <a:r>
              <a:rPr lang="en-US" dirty="0" smtClean="0"/>
              <a:t>An interface is a named type [constructor]</a:t>
            </a:r>
          </a:p>
          <a:p>
            <a:r>
              <a:rPr lang="en-US" dirty="0" smtClean="0"/>
              <a:t>An object with one method can serve as a closure</a:t>
            </a:r>
          </a:p>
          <a:p>
            <a:pPr lvl="1"/>
            <a:r>
              <a:rPr lang="en-US" dirty="0" smtClean="0"/>
              <a:t>Different instances can have different fields [possibly different types] like different closures can have different environments [possibly different types]</a:t>
            </a:r>
          </a:p>
          <a:p>
            <a:r>
              <a:rPr lang="en-US" dirty="0" smtClean="0"/>
              <a:t>So an interface with one method can serve as a function type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690255"/>
            <a:ext cx="6477000" cy="18149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Func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&gt;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{  B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(A x);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Pred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>
                <a:latin typeface="Courier New" pitchFamily="49" charset="0"/>
              </a:rPr>
              <a:t>&gt;</a:t>
            </a: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kern="0" dirty="0">
                <a:latin typeface="Courier New" pitchFamily="49" charset="0"/>
              </a:rPr>
              <a:t>(A x);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 </a:t>
            </a: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86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Creating a generic list class works fine</a:t>
            </a:r>
          </a:p>
          <a:p>
            <a:pPr lvl="1"/>
            <a:r>
              <a:rPr lang="en-US" dirty="0" smtClean="0"/>
              <a:t>Assuming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for empty list here, a choice we may regret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makes every type an option type with implicit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985655"/>
            <a:ext cx="3962400" cy="288174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&gt;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tail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US" sz="2000" kern="0" dirty="0" smtClean="0">
                <a:latin typeface="Courier New" pitchFamily="49" charset="0"/>
              </a:rPr>
              <a:t>(T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head = x;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tail =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81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81200"/>
          </a:xfrm>
        </p:spPr>
        <p:txBody>
          <a:bodyPr/>
          <a:lstStyle/>
          <a:p>
            <a:r>
              <a:rPr lang="en-US" dirty="0" smtClean="0"/>
              <a:t>Let’s use static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  <a:p>
            <a:r>
              <a:rPr lang="en-US" dirty="0" smtClean="0"/>
              <a:t>Use our earlier generic interfaces for “function arguments”</a:t>
            </a:r>
          </a:p>
          <a:p>
            <a:r>
              <a:rPr lang="en-US" dirty="0" smtClean="0"/>
              <a:t>These methods are recursive</a:t>
            </a:r>
          </a:p>
          <a:p>
            <a:pPr lvl="1"/>
            <a:r>
              <a:rPr lang="en-US" dirty="0" smtClean="0"/>
              <a:t>Less efficient in Java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Much simpler than common previous-pointer acrobatics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3124200"/>
            <a:ext cx="79248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static 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&gt;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List&lt;B&gt;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Func</a:t>
            </a:r>
            <a:r>
              <a:rPr lang="en-US" sz="2000" kern="0" dirty="0" smtClean="0">
                <a:latin typeface="Courier New" pitchFamily="49" charset="0"/>
              </a:rPr>
              <a:t>&lt;B,A&gt;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, List&lt;A&gt;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==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null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new </a:t>
            </a:r>
            <a:r>
              <a:rPr lang="en-US" sz="2000" kern="0" dirty="0" smtClean="0">
                <a:latin typeface="Courier New" pitchFamily="49" charset="0"/>
              </a:rPr>
              <a:t>List&lt;B&gt;(</a:t>
            </a:r>
            <a:r>
              <a:rPr lang="en-US" sz="2000" kern="0" dirty="0" err="1" smtClean="0">
                <a:latin typeface="Courier New" pitchFamily="49" charset="0"/>
              </a:rPr>
              <a:t>f.m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xs.head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map(</a:t>
            </a:r>
            <a:r>
              <a:rPr lang="en-US" sz="2000" kern="0" dirty="0" err="1" smtClean="0">
                <a:latin typeface="Courier New" pitchFamily="49" charset="0"/>
              </a:rPr>
              <a:t>f,xs.tail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static </a:t>
            </a:r>
            <a:r>
              <a:rPr lang="en-US" sz="2000" kern="0" dirty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smtClean="0">
                <a:latin typeface="Courier New" pitchFamily="49" charset="0"/>
              </a:rPr>
              <a:t>&gt;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List&lt;A&gt;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Pred</a:t>
            </a:r>
            <a:r>
              <a:rPr lang="en-US" sz="2000" kern="0" dirty="0" smtClean="0">
                <a:latin typeface="Courier New" pitchFamily="49" charset="0"/>
              </a:rPr>
              <a:t>&lt;A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, List&lt;A&gt;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==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null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null</a:t>
            </a:r>
            <a:r>
              <a:rPr lang="en-US" sz="2000" kern="0" dirty="0">
                <a:latin typeface="Courier New" pitchFamily="49" charset="0"/>
              </a:rPr>
              <a:t>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f.m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xs.head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 </a:t>
            </a:r>
            <a:r>
              <a:rPr lang="en-US" sz="2000" kern="0" dirty="0" smtClean="0">
                <a:latin typeface="Courier New" pitchFamily="49" charset="0"/>
              </a:rPr>
              <a:t>List&lt;A&gt;(</a:t>
            </a:r>
            <a:r>
              <a:rPr lang="en-US" sz="2000" kern="0" dirty="0" err="1" smtClean="0">
                <a:latin typeface="Courier New" pitchFamily="49" charset="0"/>
              </a:rPr>
              <a:t>xs.head</a:t>
            </a:r>
            <a:r>
              <a:rPr lang="en-US" sz="2000" kern="0" dirty="0">
                <a:latin typeface="Courier New" pitchFamily="49" charset="0"/>
              </a:rPr>
              <a:t>),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f,xs.tail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return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f,xs.tail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static </a:t>
            </a:r>
            <a:r>
              <a:rPr lang="en-US" sz="2000" kern="0" dirty="0"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>
                <a:latin typeface="Courier New" pitchFamily="49" charset="0"/>
              </a:rPr>
              <a:t>&gt;</a:t>
            </a:r>
            <a:r>
              <a:rPr lang="en-US" sz="12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kern="0" dirty="0" smtClean="0">
                <a:latin typeface="Courier New" pitchFamily="49" charset="0"/>
              </a:rPr>
              <a:t>(List&lt;A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){ … 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95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instance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OO approach would be instance methods: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work, but interacts poorly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for empty list</a:t>
            </a:r>
          </a:p>
          <a:p>
            <a:pPr lvl="1"/>
            <a:r>
              <a:rPr lang="en-US" dirty="0" smtClean="0"/>
              <a:t>Cannot call a method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 smtClean="0"/>
              <a:t>So</a:t>
            </a:r>
            <a:r>
              <a:rPr lang="en-US" i="1" dirty="0" smtClean="0"/>
              <a:t> </a:t>
            </a:r>
            <a:r>
              <a:rPr lang="en-US" dirty="0" smtClean="0"/>
              <a:t>leads </a:t>
            </a:r>
            <a:r>
              <a:rPr lang="en-US" dirty="0" smtClean="0"/>
              <a:t>to extra cases in all </a:t>
            </a:r>
            <a:r>
              <a:rPr lang="en-US" i="1" dirty="0" smtClean="0"/>
              <a:t>clients</a:t>
            </a:r>
            <a:r>
              <a:rPr lang="en-US" dirty="0" smtClean="0"/>
              <a:t> of these </a:t>
            </a:r>
            <a:r>
              <a:rPr lang="en-US" dirty="0" smtClean="0"/>
              <a:t>methods if a list might be empty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An even more OO alternative uses a subclass of List for empty-lists rather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 smtClean="0"/>
              <a:t>Then instance methods work fine!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9812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List</a:t>
            </a:r>
            <a:r>
              <a:rPr lang="en-US" sz="2000" kern="0" dirty="0"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&gt;</a:t>
            </a:r>
            <a:r>
              <a:rPr lang="en-US" sz="12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List&lt;B&gt;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Func</a:t>
            </a:r>
            <a:r>
              <a:rPr lang="en-US" sz="2000" kern="0" dirty="0" smtClean="0">
                <a:latin typeface="Courier New" pitchFamily="49" charset="0"/>
              </a:rPr>
              <a:t>&lt;B,T&gt;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){…}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Pred</a:t>
            </a:r>
            <a:r>
              <a:rPr lang="en-US" sz="2000" kern="0" dirty="0" smtClean="0">
                <a:latin typeface="Courier New" pitchFamily="49" charset="0"/>
              </a:rPr>
              <a:t>&lt;T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){…}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kern="0" dirty="0" smtClean="0">
                <a:latin typeface="Courier New" pitchFamily="49" charset="0"/>
              </a:rPr>
              <a:t>(){…}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078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method to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List&lt;Bar&gt;</a:t>
            </a:r>
            <a:r>
              <a:rPr lang="en-US" dirty="0" smtClean="0"/>
              <a:t> from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that implements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Bar,Foo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/>
            <a:r>
              <a:rPr lang="en-US" dirty="0" smtClean="0"/>
              <a:t>Use fields to hold any “private data”</a:t>
            </a:r>
          </a:p>
          <a:p>
            <a:pPr lvl="1"/>
            <a:r>
              <a:rPr lang="en-US" dirty="0" smtClean="0"/>
              <a:t>Make an object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passing private data to constructor</a:t>
            </a:r>
          </a:p>
          <a:p>
            <a:pPr lvl="1"/>
            <a:r>
              <a:rPr lang="en-US" dirty="0" smtClean="0"/>
              <a:t>Pass the object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endParaRPr lang="en-US" sz="1000" dirty="0"/>
          </a:p>
          <a:p>
            <a:r>
              <a:rPr lang="en-US" dirty="0" smtClean="0"/>
              <a:t>As a convenience, can combine all 3 steps with </a:t>
            </a:r>
            <a:r>
              <a:rPr lang="en-US" i="1" dirty="0" smtClean="0"/>
              <a:t>anonymous inner classes</a:t>
            </a:r>
          </a:p>
          <a:p>
            <a:pPr lvl="1"/>
            <a:r>
              <a:rPr lang="en-US" dirty="0" smtClean="0"/>
              <a:t>Mostly just syntactic sugar</a:t>
            </a:r>
          </a:p>
          <a:p>
            <a:pPr lvl="1"/>
            <a:r>
              <a:rPr lang="en-US" dirty="0" smtClean="0"/>
              <a:t>But can directly access enclosing fields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Added to language to better support callbacks</a:t>
            </a:r>
          </a:p>
          <a:p>
            <a:pPr lvl="1"/>
            <a:r>
              <a:rPr lang="en-US" dirty="0" smtClean="0"/>
              <a:t>Syntax an acquired taste? See lec11.java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58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80879</TotalTime>
  <Words>1011</Words>
  <Application>Microsoft Office PowerPoint</Application>
  <PresentationFormat>On-screen Show (4:3)</PresentationFormat>
  <Paragraphs>185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dan_design_template</vt:lpstr>
      <vt:lpstr>CSE341: Programming Languages  Lecture 11 Closures-ish Java &amp; C</vt:lpstr>
      <vt:lpstr>Higher-order programming</vt:lpstr>
      <vt:lpstr>Example in ML</vt:lpstr>
      <vt:lpstr>Java </vt:lpstr>
      <vt:lpstr>One-method interfaces</vt:lpstr>
      <vt:lpstr>List types</vt:lpstr>
      <vt:lpstr>Higher-order functions</vt:lpstr>
      <vt:lpstr>Why not instance methods?</vt:lpstr>
      <vt:lpstr>Clients</vt:lpstr>
      <vt:lpstr>Now C [for C experts]</vt:lpstr>
      <vt:lpstr>The C trick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1213</cp:revision>
  <dcterms:created xsi:type="dcterms:W3CDTF">2009-03-13T20:43:19Z</dcterms:created>
  <dcterms:modified xsi:type="dcterms:W3CDTF">2011-10-22T15:10:17Z</dcterms:modified>
</cp:coreProperties>
</file>