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25"/>
  </p:notesMasterIdLst>
  <p:handoutMasterIdLst>
    <p:handoutMasterId r:id="rId26"/>
  </p:handoutMasterIdLst>
  <p:sldIdLst>
    <p:sldId id="257" r:id="rId2"/>
    <p:sldId id="335" r:id="rId3"/>
    <p:sldId id="279" r:id="rId4"/>
    <p:sldId id="259" r:id="rId5"/>
    <p:sldId id="260" r:id="rId6"/>
    <p:sldId id="261" r:id="rId7"/>
    <p:sldId id="262" r:id="rId8"/>
    <p:sldId id="263" r:id="rId9"/>
    <p:sldId id="264" r:id="rId10"/>
    <p:sldId id="278" r:id="rId11"/>
    <p:sldId id="266" r:id="rId12"/>
    <p:sldId id="352" r:id="rId13"/>
    <p:sldId id="268" r:id="rId14"/>
    <p:sldId id="269" r:id="rId15"/>
    <p:sldId id="277" r:id="rId16"/>
    <p:sldId id="354" r:id="rId17"/>
    <p:sldId id="270" r:id="rId18"/>
    <p:sldId id="271" r:id="rId19"/>
    <p:sldId id="272" r:id="rId20"/>
    <p:sldId id="273" r:id="rId21"/>
    <p:sldId id="274" r:id="rId22"/>
    <p:sldId id="275" r:id="rId23"/>
    <p:sldId id="360" r:id="rId2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0066FF"/>
    <a:srgbClr val="E2661A"/>
    <a:srgbClr val="5A5A5A"/>
    <a:srgbClr val="D94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20" autoAdjust="0"/>
    <p:restoredTop sz="89872"/>
  </p:normalViewPr>
  <p:slideViewPr>
    <p:cSldViewPr snapToGrid="0">
      <p:cViewPr varScale="1">
        <p:scale>
          <a:sx n="147" d="100"/>
          <a:sy n="147" d="100"/>
        </p:scale>
        <p:origin x="214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147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74492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4/23/2018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8FDA0-A3A8-4A97-B415-832D6F05B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5506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4/23/2018</a:t>
            </a:r>
          </a:p>
        </p:txBody>
      </p:sp>
    </p:spTree>
    <p:extLst>
      <p:ext uri="{BB962C8B-B14F-4D97-AF65-F5344CB8AC3E}">
        <p14:creationId xmlns:p14="http://schemas.microsoft.com/office/powerpoint/2010/main" val="21435598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4/23/2018</a:t>
            </a:r>
          </a:p>
        </p:txBody>
      </p:sp>
    </p:spTree>
    <p:extLst>
      <p:ext uri="{BB962C8B-B14F-4D97-AF65-F5344CB8AC3E}">
        <p14:creationId xmlns:p14="http://schemas.microsoft.com/office/powerpoint/2010/main" val="33994479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template, "class" is traditional, but may see "</a:t>
            </a:r>
            <a:r>
              <a:rPr lang="en-US" dirty="0" err="1"/>
              <a:t>typename</a:t>
            </a:r>
            <a:r>
              <a:rPr lang="en-US" dirty="0"/>
              <a:t>" instead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4/23/2018</a:t>
            </a:r>
          </a:p>
        </p:txBody>
      </p:sp>
    </p:spTree>
    <p:extLst>
      <p:ext uri="{BB962C8B-B14F-4D97-AF65-F5344CB8AC3E}">
        <p14:creationId xmlns:p14="http://schemas.microsoft.com/office/powerpoint/2010/main" val="8508874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template, "class" is traditional, but may see "</a:t>
            </a:r>
            <a:r>
              <a:rPr lang="en-US" dirty="0" err="1"/>
              <a:t>typename</a:t>
            </a:r>
            <a:r>
              <a:rPr lang="en-US" dirty="0"/>
              <a:t>" instead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4/23/2018</a:t>
            </a:r>
          </a:p>
        </p:txBody>
      </p:sp>
    </p:spTree>
    <p:extLst>
      <p:ext uri="{BB962C8B-B14F-4D97-AF65-F5344CB8AC3E}">
        <p14:creationId xmlns:p14="http://schemas.microsoft.com/office/powerpoint/2010/main" val="31663310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template, "class" is traditional, but may see "</a:t>
            </a:r>
            <a:r>
              <a:rPr lang="en-US" dirty="0" err="1"/>
              <a:t>typename</a:t>
            </a:r>
            <a:r>
              <a:rPr lang="en-US" dirty="0"/>
              <a:t>" instead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4/23/2018</a:t>
            </a:r>
          </a:p>
        </p:txBody>
      </p:sp>
    </p:spTree>
    <p:extLst>
      <p:ext uri="{BB962C8B-B14F-4D97-AF65-F5344CB8AC3E}">
        <p14:creationId xmlns:p14="http://schemas.microsoft.com/office/powerpoint/2010/main" val="15952972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4/23/2018</a:t>
            </a:r>
          </a:p>
        </p:txBody>
      </p:sp>
    </p:spTree>
    <p:extLst>
      <p:ext uri="{BB962C8B-B14F-4D97-AF65-F5344CB8AC3E}">
        <p14:creationId xmlns:p14="http://schemas.microsoft.com/office/powerpoint/2010/main" val="25018463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4/23/2018</a:t>
            </a:r>
          </a:p>
        </p:txBody>
      </p:sp>
    </p:spTree>
    <p:extLst>
      <p:ext uri="{BB962C8B-B14F-4D97-AF65-F5344CB8AC3E}">
        <p14:creationId xmlns:p14="http://schemas.microsoft.com/office/powerpoint/2010/main" val="161804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template, "class" is traditional, but may see "</a:t>
            </a:r>
            <a:r>
              <a:rPr lang="en-US" dirty="0" err="1"/>
              <a:t>typename</a:t>
            </a:r>
            <a:r>
              <a:rPr lang="en-US" dirty="0"/>
              <a:t>" instead</a:t>
            </a:r>
            <a:br>
              <a:rPr lang="en-US" dirty="0"/>
            </a:br>
            <a:r>
              <a:rPr lang="en-US" dirty="0"/>
              <a:t>Doesn’t have to use ‘T’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4/23/2018</a:t>
            </a:r>
          </a:p>
        </p:txBody>
      </p:sp>
    </p:spTree>
    <p:extLst>
      <p:ext uri="{BB962C8B-B14F-4D97-AF65-F5344CB8AC3E}">
        <p14:creationId xmlns:p14="http://schemas.microsoft.com/office/powerpoint/2010/main" val="11754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template, "class" is traditional, but may see "</a:t>
            </a:r>
            <a:r>
              <a:rPr lang="en-US" dirty="0" err="1"/>
              <a:t>typename</a:t>
            </a:r>
            <a:r>
              <a:rPr lang="en-US" dirty="0"/>
              <a:t>" instead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4/23/2018</a:t>
            </a:r>
          </a:p>
        </p:txBody>
      </p:sp>
    </p:spTree>
    <p:extLst>
      <p:ext uri="{BB962C8B-B14F-4D97-AF65-F5344CB8AC3E}">
        <p14:creationId xmlns:p14="http://schemas.microsoft.com/office/powerpoint/2010/main" val="2055406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an example we will see much of in this course. Avoids VLA (getting size at run time). Array sizes are determined at compile time and a version for each array size specified is used.</a:t>
            </a:r>
          </a:p>
          <a:p>
            <a:endParaRPr lang="en-US" dirty="0"/>
          </a:p>
          <a:p>
            <a:r>
              <a:rPr lang="en-US" dirty="0"/>
              <a:t>More realistic example would be a class where a buffer or queue size is a template parameter, but at least this makes a little more sense than the old “print n copies’ example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4/23/2018</a:t>
            </a:r>
          </a:p>
        </p:txBody>
      </p:sp>
    </p:spTree>
    <p:extLst>
      <p:ext uri="{BB962C8B-B14F-4D97-AF65-F5344CB8AC3E}">
        <p14:creationId xmlns:p14="http://schemas.microsoft.com/office/powerpoint/2010/main" val="3498382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Can’t just generate an instance for every possible type!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4/23/2018</a:t>
            </a:r>
          </a:p>
        </p:txBody>
      </p:sp>
    </p:spTree>
    <p:extLst>
      <p:ext uri="{BB962C8B-B14F-4D97-AF65-F5344CB8AC3E}">
        <p14:creationId xmlns:p14="http://schemas.microsoft.com/office/powerpoint/2010/main" val="1957839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dirty="0"/>
              <a:t>Ask them to write out the usual compile commands to create the executable.</a:t>
            </a:r>
            <a:br>
              <a:rPr lang="en-US" dirty="0"/>
            </a:br>
            <a:r>
              <a:rPr lang="en-US" dirty="0"/>
              <a:t>- “Generally, what do we do when we need to compile?”</a:t>
            </a:r>
          </a:p>
          <a:p>
            <a:pPr marL="228600" indent="-228600">
              <a:buAutoNum type="arabicParenR"/>
            </a:pPr>
            <a:r>
              <a:rPr lang="en-US" dirty="0"/>
              <a:t>Ask</a:t>
            </a:r>
            <a:r>
              <a:rPr lang="en-US" baseline="0" dirty="0"/>
              <a:t> them to analyze where in this compilation process something goes wrong.</a:t>
            </a:r>
            <a:br>
              <a:rPr lang="en-US" baseline="0" dirty="0"/>
            </a:br>
            <a:r>
              <a:rPr lang="en-US" baseline="0" dirty="0"/>
              <a:t>- Give them time for this (~3 mins)</a:t>
            </a:r>
            <a:endParaRPr lang="en-US" dirty="0"/>
          </a:p>
          <a:p>
            <a:endParaRPr lang="en-US" dirty="0"/>
          </a:p>
          <a:p>
            <a:r>
              <a:rPr lang="en-US" dirty="0"/>
              <a:t>Demo:</a:t>
            </a:r>
          </a:p>
          <a:p>
            <a:r>
              <a:rPr lang="en-US" dirty="0"/>
              <a:t>g++ -c compare.cc</a:t>
            </a:r>
            <a:r>
              <a:rPr lang="en-US" baseline="0" dirty="0"/>
              <a:t> </a:t>
            </a:r>
            <a:r>
              <a:rPr lang="en-US" baseline="0" dirty="0">
                <a:sym typeface="Wingdings" panose="05000000000000000000" pitchFamily="2" charset="2"/>
              </a:rPr>
              <a:t> empty </a:t>
            </a:r>
            <a:r>
              <a:rPr lang="en-US" baseline="0" dirty="0" err="1">
                <a:sym typeface="Wingdings" panose="05000000000000000000" pitchFamily="2" charset="2"/>
              </a:rPr>
              <a:t>compare.o</a:t>
            </a:r>
            <a:endParaRPr lang="en-US" baseline="0" dirty="0">
              <a:sym typeface="Wingdings" panose="05000000000000000000" pitchFamily="2" charset="2"/>
            </a:endParaRPr>
          </a:p>
          <a:p>
            <a:r>
              <a:rPr lang="en-US" baseline="0" dirty="0">
                <a:sym typeface="Wingdings" panose="05000000000000000000" pitchFamily="2" charset="2"/>
              </a:rPr>
              <a:t>g++ -c main.cc  </a:t>
            </a:r>
            <a:r>
              <a:rPr lang="en-US" baseline="0" dirty="0" err="1">
                <a:sym typeface="Wingdings" panose="05000000000000000000" pitchFamily="2" charset="2"/>
              </a:rPr>
              <a:t>main.o</a:t>
            </a:r>
            <a:r>
              <a:rPr lang="en-US" baseline="0" dirty="0">
                <a:sym typeface="Wingdings" panose="05000000000000000000" pitchFamily="2" charset="2"/>
              </a:rPr>
              <a:t> without definition of comp&lt;</a:t>
            </a:r>
            <a:r>
              <a:rPr lang="en-US" baseline="0" dirty="0" err="1">
                <a:sym typeface="Wingdings" panose="05000000000000000000" pitchFamily="2" charset="2"/>
              </a:rPr>
              <a:t>int</a:t>
            </a:r>
            <a:r>
              <a:rPr lang="en-US" baseline="0" dirty="0">
                <a:sym typeface="Wingdings" panose="05000000000000000000" pitchFamily="2" charset="2"/>
              </a:rPr>
              <a:t>&gt;</a:t>
            </a:r>
          </a:p>
          <a:p>
            <a:r>
              <a:rPr lang="en-US" baseline="0" dirty="0">
                <a:sym typeface="Wingdings" panose="05000000000000000000" pitchFamily="2" charset="2"/>
              </a:rPr>
              <a:t>g++ </a:t>
            </a:r>
            <a:r>
              <a:rPr lang="en-US" baseline="0" dirty="0" err="1">
                <a:sym typeface="Wingdings" panose="05000000000000000000" pitchFamily="2" charset="2"/>
              </a:rPr>
              <a:t>main.o</a:t>
            </a:r>
            <a:r>
              <a:rPr lang="en-US" baseline="0" dirty="0">
                <a:sym typeface="Wingdings" panose="05000000000000000000" pitchFamily="2" charset="2"/>
              </a:rPr>
              <a:t> </a:t>
            </a:r>
            <a:r>
              <a:rPr lang="en-US" baseline="0" dirty="0" err="1">
                <a:sym typeface="Wingdings" panose="05000000000000000000" pitchFamily="2" charset="2"/>
              </a:rPr>
              <a:t>compare.o</a:t>
            </a:r>
            <a:r>
              <a:rPr lang="en-US" baseline="0" dirty="0">
                <a:sym typeface="Wingdings" panose="05000000000000000000" pitchFamily="2" charset="2"/>
              </a:rPr>
              <a:t>  linker error (no comp&lt;</a:t>
            </a:r>
            <a:r>
              <a:rPr lang="en-US" baseline="0" dirty="0" err="1">
                <a:sym typeface="Wingdings" panose="05000000000000000000" pitchFamily="2" charset="2"/>
              </a:rPr>
              <a:t>int</a:t>
            </a:r>
            <a:r>
              <a:rPr lang="en-US" baseline="0" dirty="0">
                <a:sym typeface="Wingdings" panose="05000000000000000000" pitchFamily="2" charset="2"/>
              </a:rPr>
              <a:t>&gt;)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4/23/2018</a:t>
            </a:r>
          </a:p>
        </p:txBody>
      </p:sp>
    </p:spTree>
    <p:extLst>
      <p:ext uri="{BB962C8B-B14F-4D97-AF65-F5344CB8AC3E}">
        <p14:creationId xmlns:p14="http://schemas.microsoft.com/office/powerpoint/2010/main" val="376718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prefer this.</a:t>
            </a:r>
          </a:p>
          <a:p>
            <a:r>
              <a:rPr lang="en-US" dirty="0"/>
              <a:t>Note that this only reveals template code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4/23/2018</a:t>
            </a:r>
          </a:p>
        </p:txBody>
      </p:sp>
    </p:spTree>
    <p:extLst>
      <p:ext uri="{BB962C8B-B14F-4D97-AF65-F5344CB8AC3E}">
        <p14:creationId xmlns:p14="http://schemas.microsoft.com/office/powerpoint/2010/main" val="2784164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4/23/2018</a:t>
            </a:r>
          </a:p>
        </p:txBody>
      </p:sp>
    </p:spTree>
    <p:extLst>
      <p:ext uri="{BB962C8B-B14F-4D97-AF65-F5344CB8AC3E}">
        <p14:creationId xmlns:p14="http://schemas.microsoft.com/office/powerpoint/2010/main" val="1056280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~3 minutes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4/23/2018</a:t>
            </a:r>
          </a:p>
        </p:txBody>
      </p:sp>
    </p:spTree>
    <p:extLst>
      <p:ext uri="{BB962C8B-B14F-4D97-AF65-F5344CB8AC3E}">
        <p14:creationId xmlns:p14="http://schemas.microsoft.com/office/powerpoint/2010/main" val="1162421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244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600" b="0"/>
            </a:lvl1pPr>
            <a:lvl2pPr>
              <a:defRPr sz="2200"/>
            </a:lvl2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478BAFE7-1CE9-42C3-A3FE-DCC6F890A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372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478BAFE7-1CE9-42C3-A3FE-DCC6F890A4A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09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93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5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478BAFE7-1CE9-42C3-A3FE-DCC6F890A4A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87538" y="27429"/>
            <a:ext cx="13564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CSE333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Spring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 2021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88173" y="27429"/>
            <a:ext cx="136768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L13:  C++ Templates</a:t>
            </a:r>
          </a:p>
        </p:txBody>
      </p:sp>
    </p:spTree>
    <p:extLst>
      <p:ext uri="{BB962C8B-B14F-4D97-AF65-F5344CB8AC3E}">
        <p14:creationId xmlns:p14="http://schemas.microsoft.com/office/powerpoint/2010/main" val="344986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588" indent="-1588"/>
            <a:r>
              <a:rPr lang="en-US" sz="4000" dirty="0"/>
              <a:t>C++ Templates</a:t>
            </a:r>
            <a:br>
              <a:rPr lang="en-US" sz="4000" dirty="0"/>
            </a:br>
            <a:r>
              <a:rPr lang="en-US" sz="2800" b="0" dirty="0">
                <a:ea typeface="CMU Bright" panose="02000603000000000000" pitchFamily="2" charset="0"/>
              </a:rPr>
              <a:t>CSE 333 Spring 2021</a:t>
            </a:r>
            <a:endParaRPr lang="en-US" sz="3200" dirty="0">
              <a:ea typeface="CMU Bright" panose="02000603000000000000" pitchFamily="2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6F113B1F-EFAE-435B-AC7B-4BD649F13D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2860040"/>
          </a:xfrm>
        </p:spPr>
        <p:txBody>
          <a:bodyPr/>
          <a:lstStyle/>
          <a:p>
            <a:pPr algn="l"/>
            <a:r>
              <a:rPr lang="en-US" sz="2400" b="1" dirty="0"/>
              <a:t>Instructor:</a:t>
            </a:r>
            <a:r>
              <a:rPr lang="en-US" sz="2400" dirty="0"/>
              <a:t>	Justin Hsia, Travis McGaha</a:t>
            </a:r>
          </a:p>
          <a:p>
            <a:pPr algn="l"/>
            <a:endParaRPr lang="en-US" sz="24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 err="1"/>
              <a:t>Arthava</a:t>
            </a:r>
            <a:r>
              <a:rPr lang="en-US" sz="2000" dirty="0"/>
              <a:t> </a:t>
            </a:r>
            <a:r>
              <a:rPr lang="en-US" sz="2000" dirty="0" err="1"/>
              <a:t>Deodhar</a:t>
            </a:r>
            <a:r>
              <a:rPr lang="en-US" sz="2000" dirty="0"/>
              <a:t>	Callum Walker	Cosmo Wang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/>
              <a:t>Dylan Hartono	Elizabeth </a:t>
            </a:r>
            <a:r>
              <a:rPr lang="en-US" sz="2000" dirty="0" err="1"/>
              <a:t>Haker</a:t>
            </a:r>
            <a:r>
              <a:rPr lang="en-US" sz="2000" dirty="0"/>
              <a:t>	Kyrie Dowling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/>
              <a:t>Leo Liao	Markus Schiffer	Neha </a:t>
            </a:r>
            <a:r>
              <a:rPr lang="en-US" sz="2000" dirty="0" err="1"/>
              <a:t>Nagvekar</a:t>
            </a:r>
            <a:endParaRPr lang="en-US" sz="2000" dirty="0"/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 err="1"/>
              <a:t>Nonthakit</a:t>
            </a:r>
            <a:r>
              <a:rPr lang="en-US" sz="2000" dirty="0"/>
              <a:t> </a:t>
            </a:r>
            <a:r>
              <a:rPr lang="en-US" sz="2000" dirty="0" err="1"/>
              <a:t>Chaiwong</a:t>
            </a:r>
            <a:r>
              <a:rPr lang="en-US" sz="2000" dirty="0"/>
              <a:t>	Ramya </a:t>
            </a:r>
            <a:r>
              <a:rPr lang="en-US" sz="2000" dirty="0" err="1"/>
              <a:t>Challa</a:t>
            </a:r>
            <a:endParaRPr lang="en-US" sz="2000" dirty="0"/>
          </a:p>
          <a:p>
            <a:pPr algn="l">
              <a:tabLst>
                <a:tab pos="2289175" algn="l"/>
                <a:tab pos="4572000" algn="l"/>
              </a:tabLs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81966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Non-types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914400"/>
          </a:xfrm>
        </p:spPr>
        <p:txBody>
          <a:bodyPr/>
          <a:lstStyle/>
          <a:p>
            <a:r>
              <a:rPr lang="en-US" dirty="0"/>
              <a:t>You can use non-types (constant values) in a template: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10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640080" y="2011680"/>
            <a:ext cx="7863840" cy="4297680"/>
          </a:xfrm>
          <a:prstGeom prst="roundRect">
            <a:avLst>
              <a:gd name="adj" fmla="val 264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&lt;string&gt;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return pointer to new N-element heap array filled with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(not entirely realistic, but shows what’s possible)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N&gt;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valarray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[N];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N; ++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a[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**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valarray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valarray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&gt;("hello");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03520" y="630936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valtemplate.cc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642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Going 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compiler doesn’t generate any code when it sees the template function</a:t>
            </a:r>
          </a:p>
          <a:p>
            <a:pPr lvl="1"/>
            <a:r>
              <a:rPr lang="en-US" dirty="0"/>
              <a:t>It doesn’t know what code to generate yet, since it doesn’t know what types are involved</a:t>
            </a:r>
          </a:p>
          <a:p>
            <a:pPr lvl="3"/>
            <a:endParaRPr lang="en-US" dirty="0"/>
          </a:p>
          <a:p>
            <a:r>
              <a:rPr lang="en-US" dirty="0"/>
              <a:t>When the compiler sees the function being used, then it understands what types are involved</a:t>
            </a:r>
          </a:p>
          <a:p>
            <a:pPr lvl="1"/>
            <a:r>
              <a:rPr lang="en-US" dirty="0"/>
              <a:t>It generates the </a:t>
            </a:r>
            <a:r>
              <a:rPr lang="en-US" b="1" i="1" dirty="0"/>
              <a:t>instantiation</a:t>
            </a:r>
            <a:r>
              <a:rPr lang="en-US" dirty="0"/>
              <a:t> of the template and compiles it (kind of like macro expansion)</a:t>
            </a:r>
          </a:p>
          <a:p>
            <a:pPr lvl="2"/>
            <a:r>
              <a:rPr lang="en-US" dirty="0"/>
              <a:t>The compiler generates template instantiations for </a:t>
            </a:r>
            <a:r>
              <a:rPr lang="en-US" i="1" dirty="0"/>
              <a:t>each</a:t>
            </a:r>
            <a:r>
              <a:rPr lang="en-US" dirty="0"/>
              <a:t> type used as a template parameter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243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Creates a Problem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12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663440" y="1371600"/>
            <a:ext cx="4389120" cy="2560320"/>
          </a:xfrm>
          <a:prstGeom prst="roundRect">
            <a:avLst>
              <a:gd name="adj" fmla="val 398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**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20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" y="4206240"/>
            <a:ext cx="4389120" cy="2011680"/>
          </a:xfrm>
          <a:prstGeom prst="roundRect">
            <a:avLst>
              <a:gd name="adj" fmla="val 3466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 &lt; b)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(b &lt; a)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182880" y="1371600"/>
            <a:ext cx="4389120" cy="1828800"/>
          </a:xfrm>
          <a:prstGeom prst="roundRect">
            <a:avLst>
              <a:gd name="adj" fmla="val 476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COMPARE_H_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COMPARE_H_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b);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COMPARE_H_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20040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compare.h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621792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compare.cc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52160" y="393192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728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#1 (Google Style Guide prefers)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13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663440" y="1371600"/>
            <a:ext cx="4389120" cy="2560320"/>
          </a:xfrm>
          <a:prstGeom prst="roundRect">
            <a:avLst>
              <a:gd name="adj" fmla="val 398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**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20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182880" y="1371600"/>
            <a:ext cx="4389120" cy="3017520"/>
          </a:xfrm>
          <a:prstGeom prst="roundRect">
            <a:avLst>
              <a:gd name="adj" fmla="val 274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COMPARE_H_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COMPARE_H_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 &lt; b)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(b &lt; a)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COMPARE_H_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438912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compare.h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52160" y="393192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203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#2 (you’ll see this sometimes)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14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663440" y="1371600"/>
            <a:ext cx="4389120" cy="2560320"/>
          </a:xfrm>
          <a:prstGeom prst="roundRect">
            <a:avLst>
              <a:gd name="adj" fmla="val 398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**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20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" y="4206240"/>
            <a:ext cx="4389120" cy="1554480"/>
          </a:xfrm>
          <a:prstGeom prst="roundRect">
            <a:avLst>
              <a:gd name="adj" fmla="val 489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 &lt; b)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(b &lt; a)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182880" y="1371600"/>
            <a:ext cx="4389120" cy="2286000"/>
          </a:xfrm>
          <a:prstGeom prst="roundRect">
            <a:avLst>
              <a:gd name="adj" fmla="val 4761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COMPARE_H_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COMPARE_H_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b);</a:t>
            </a: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"compare.cc"</a:t>
            </a:r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COMPARE_H_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65760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compare.h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576072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compare.cc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52160" y="393192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547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Polling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Assume we are using Solution #2 (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.h</a:t>
            </a:r>
            <a:r>
              <a:rPr lang="en-US" sz="2400" dirty="0"/>
              <a:t> includes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.cc</a:t>
            </a:r>
            <a:r>
              <a:rPr lang="en-US" sz="2400" dirty="0"/>
              <a:t>)</a:t>
            </a:r>
          </a:p>
          <a:p>
            <a:r>
              <a:rPr lang="en-US" sz="2400" dirty="0"/>
              <a:t>Which is the </a:t>
            </a:r>
            <a:r>
              <a:rPr lang="en-US" sz="2400" i="1" dirty="0"/>
              <a:t>simplest</a:t>
            </a:r>
            <a:r>
              <a:rPr lang="en-US" sz="2400" dirty="0"/>
              <a:t> way to compile our program 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a.out</a:t>
            </a:r>
            <a:r>
              <a:rPr lang="en-US" sz="2400" dirty="0"/>
              <a:t>)?</a:t>
            </a:r>
          </a:p>
          <a:p>
            <a:pPr marL="941832" lvl="3" indent="0">
              <a:buNone/>
            </a:pPr>
            <a:endParaRPr lang="en-US" dirty="0"/>
          </a:p>
          <a:p>
            <a:pPr marL="0" indent="0">
              <a:spcBef>
                <a:spcPts val="1200"/>
              </a:spcBef>
              <a:buNone/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A.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FF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g++ main.cc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1200"/>
              </a:spcBef>
              <a:buNone/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B.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g++ main.cc compare.cc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1200"/>
              </a:spcBef>
              <a:buNone/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C.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FF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g++ main.cc </a:t>
            </a:r>
            <a:r>
              <a:rPr lang="en-US" sz="2400" b="1" dirty="0" err="1">
                <a:solidFill>
                  <a:srgbClr val="FF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compare.h</a:t>
            </a:r>
            <a:endParaRPr lang="en-US" sz="2400" b="1" dirty="0">
              <a:solidFill>
                <a:srgbClr val="FF3399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1200"/>
              </a:spcBef>
              <a:buNone/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D.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g++ -c main.cc</a:t>
            </a:r>
            <a:br>
              <a:rPr lang="en-US" sz="24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g++ -c compare.cc</a:t>
            </a:r>
            <a:br>
              <a:rPr lang="en-US" sz="24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g++ </a:t>
            </a:r>
            <a:r>
              <a:rPr lang="en-US" sz="2400" b="1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main.o</a:t>
            </a:r>
            <a:r>
              <a:rPr lang="en-US" sz="24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compare.o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1200"/>
              </a:spcBef>
              <a:buNone/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E.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996633"/>
                </a:solidFill>
              </a:rPr>
              <a:t>We’re lost…</a:t>
            </a:r>
            <a:endParaRPr lang="en-US" sz="2400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15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159350-43CA-4C79-97E1-B916FF54C0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9FB80AC-2FBF-4EC9-AE89-AD2B1CE1EC34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8" name="Rounded Rectangle 4">
            <a:extLst>
              <a:ext uri="{FF2B5EF4-FFF2-40B4-BE49-F238E27FC236}">
                <a16:creationId xmlns:a16="http://schemas.microsoft.com/office/drawing/2014/main" id="{8141C9F0-5341-470B-A39C-B7FC9E0DB1CA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</p:spTree>
    <p:extLst>
      <p:ext uri="{BB962C8B-B14F-4D97-AF65-F5344CB8AC3E}">
        <p14:creationId xmlns:p14="http://schemas.microsoft.com/office/powerpoint/2010/main" val="1132488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Polling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Assume we are using Solution #2 (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.h</a:t>
            </a:r>
            <a:r>
              <a:rPr lang="en-US" sz="2400" dirty="0"/>
              <a:t> includes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.cc</a:t>
            </a:r>
            <a:r>
              <a:rPr lang="en-US" sz="2400" dirty="0"/>
              <a:t>)</a:t>
            </a:r>
          </a:p>
          <a:p>
            <a:r>
              <a:rPr lang="en-US" sz="2400" dirty="0"/>
              <a:t>Which is the </a:t>
            </a:r>
            <a:r>
              <a:rPr lang="en-US" sz="2400" i="1" dirty="0"/>
              <a:t>simplest</a:t>
            </a:r>
            <a:r>
              <a:rPr lang="en-US" sz="2400" dirty="0"/>
              <a:t> way to compile our program 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a.out</a:t>
            </a:r>
            <a:r>
              <a:rPr lang="en-US" sz="2400" dirty="0"/>
              <a:t>)?</a:t>
            </a:r>
          </a:p>
          <a:p>
            <a:pPr marL="941832" lvl="3" indent="0">
              <a:buNone/>
            </a:pPr>
            <a:endParaRPr lang="en-US" dirty="0"/>
          </a:p>
          <a:p>
            <a:pPr marL="0" indent="0">
              <a:spcBef>
                <a:spcPts val="1200"/>
              </a:spcBef>
              <a:buNone/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A.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FF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g++ main.cc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1200"/>
              </a:spcBef>
              <a:buNone/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B.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g++ main.cc compare.cc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1200"/>
              </a:spcBef>
              <a:buNone/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C.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FF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g++ main.cc </a:t>
            </a:r>
            <a:r>
              <a:rPr lang="en-US" sz="2400" b="1" dirty="0" err="1">
                <a:solidFill>
                  <a:srgbClr val="FF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compare.h</a:t>
            </a:r>
            <a:endParaRPr lang="en-US" sz="2400" b="1" dirty="0">
              <a:solidFill>
                <a:srgbClr val="FF3399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1200"/>
              </a:spcBef>
              <a:buNone/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D.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g++ -c main.cc</a:t>
            </a:r>
            <a:br>
              <a:rPr lang="en-US" sz="24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g++ -c compare.cc</a:t>
            </a:r>
            <a:br>
              <a:rPr lang="en-US" sz="24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g++ </a:t>
            </a:r>
            <a:r>
              <a:rPr lang="en-US" sz="2400" b="1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main.o</a:t>
            </a:r>
            <a:r>
              <a:rPr lang="en-US" sz="24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compare.o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1200"/>
              </a:spcBef>
              <a:buNone/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E.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996633"/>
                </a:solidFill>
              </a:rPr>
              <a:t>We’re lost…</a:t>
            </a:r>
            <a:endParaRPr lang="en-US" sz="2400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16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159350-43CA-4C79-97E1-B916FF54C0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9FB80AC-2FBF-4EC9-AE89-AD2B1CE1EC34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8" name="Rounded Rectangle 4">
            <a:extLst>
              <a:ext uri="{FF2B5EF4-FFF2-40B4-BE49-F238E27FC236}">
                <a16:creationId xmlns:a16="http://schemas.microsoft.com/office/drawing/2014/main" id="{8141C9F0-5341-470B-A39C-B7FC9E0DB1CA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C5C3E9-DD26-4171-912C-ADBD0C83B489}"/>
              </a:ext>
            </a:extLst>
          </p:cNvPr>
          <p:cNvCxnSpPr>
            <a:cxnSpLocks/>
          </p:cNvCxnSpPr>
          <p:nvPr/>
        </p:nvCxnSpPr>
        <p:spPr bwMode="auto">
          <a:xfrm flipV="1">
            <a:off x="978309" y="4709652"/>
            <a:ext cx="3180736" cy="275303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63BDF02-B645-43A8-968E-510FBA1E6DB1}"/>
              </a:ext>
            </a:extLst>
          </p:cNvPr>
          <p:cNvCxnSpPr>
            <a:cxnSpLocks/>
          </p:cNvCxnSpPr>
          <p:nvPr/>
        </p:nvCxnSpPr>
        <p:spPr bwMode="auto">
          <a:xfrm flipV="1">
            <a:off x="3097161" y="3848100"/>
            <a:ext cx="1750142" cy="210473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77772A-1CF1-481A-BC0D-A12A7802F205}"/>
              </a:ext>
            </a:extLst>
          </p:cNvPr>
          <p:cNvCxnSpPr>
            <a:cxnSpLocks/>
          </p:cNvCxnSpPr>
          <p:nvPr/>
        </p:nvCxnSpPr>
        <p:spPr bwMode="auto">
          <a:xfrm flipV="1">
            <a:off x="3190568" y="3341430"/>
            <a:ext cx="1750142" cy="210473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DAFDFA2-6A9B-45EE-9A4D-629631CAA432}"/>
              </a:ext>
            </a:extLst>
          </p:cNvPr>
          <p:cNvCxnSpPr>
            <a:cxnSpLocks/>
          </p:cNvCxnSpPr>
          <p:nvPr/>
        </p:nvCxnSpPr>
        <p:spPr bwMode="auto">
          <a:xfrm flipV="1">
            <a:off x="2934929" y="5092647"/>
            <a:ext cx="1750142" cy="210473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E2921347-BB96-441E-B666-4AF8E176908D}"/>
              </a:ext>
            </a:extLst>
          </p:cNvPr>
          <p:cNvSpPr txBox="1"/>
          <p:nvPr/>
        </p:nvSpPr>
        <p:spPr>
          <a:xfrm>
            <a:off x="4601601" y="4615623"/>
            <a:ext cx="2640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Empty object file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A2A4021-7892-4ADC-989C-160106D344BE}"/>
              </a:ext>
            </a:extLst>
          </p:cNvPr>
          <p:cNvCxnSpPr>
            <a:cxnSpLocks/>
          </p:cNvCxnSpPr>
          <p:nvPr/>
        </p:nvCxnSpPr>
        <p:spPr bwMode="auto">
          <a:xfrm>
            <a:off x="4061331" y="4807367"/>
            <a:ext cx="518606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9F23318-E327-4D38-8109-AEC0A45F02E5}"/>
              </a:ext>
            </a:extLst>
          </p:cNvPr>
          <p:cNvSpPr txBox="1"/>
          <p:nvPr/>
        </p:nvSpPr>
        <p:spPr>
          <a:xfrm>
            <a:off x="5265278" y="3478768"/>
            <a:ext cx="3269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Template definition added via #</a:t>
            </a:r>
            <a:r>
              <a:rPr lang="en-US" dirty="0" err="1">
                <a:solidFill>
                  <a:srgbClr val="FF0000"/>
                </a:solidFill>
                <a:latin typeface="Ink Free" panose="03080402000500000000" pitchFamily="66" charset="0"/>
              </a:rPr>
              <a:t>include”compare,h</a:t>
            </a: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”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8AC32AB-5CC6-4A15-859F-FCB269295DFC}"/>
              </a:ext>
            </a:extLst>
          </p:cNvPr>
          <p:cNvCxnSpPr>
            <a:cxnSpLocks/>
          </p:cNvCxnSpPr>
          <p:nvPr/>
        </p:nvCxnSpPr>
        <p:spPr bwMode="auto">
          <a:xfrm flipV="1">
            <a:off x="4847303" y="3670512"/>
            <a:ext cx="396312" cy="311553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FD807FB-E31B-4CB8-9F2E-DBB95A44F6AA}"/>
              </a:ext>
            </a:extLst>
          </p:cNvPr>
          <p:cNvSpPr txBox="1"/>
          <p:nvPr/>
        </p:nvSpPr>
        <p:spPr>
          <a:xfrm>
            <a:off x="4613561" y="5362639"/>
            <a:ext cx="4296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All of the commands will work, but crossed out parts are unnecessary.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BE0AB6B-3537-47B4-AE74-20A5DD100FEF}"/>
              </a:ext>
            </a:extLst>
          </p:cNvPr>
          <p:cNvCxnSpPr>
            <a:cxnSpLocks/>
          </p:cNvCxnSpPr>
          <p:nvPr/>
        </p:nvCxnSpPr>
        <p:spPr bwMode="auto">
          <a:xfrm>
            <a:off x="5045459" y="3414232"/>
            <a:ext cx="265843" cy="162702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1378577-5774-4154-A772-1E6EF9F686DB}"/>
              </a:ext>
            </a:extLst>
          </p:cNvPr>
          <p:cNvSpPr/>
          <p:nvPr/>
        </p:nvSpPr>
        <p:spPr bwMode="auto">
          <a:xfrm>
            <a:off x="396875" y="2678349"/>
            <a:ext cx="2625185" cy="382621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0D2AC90-04F4-4D80-B20F-97B1A9771398}"/>
              </a:ext>
            </a:extLst>
          </p:cNvPr>
          <p:cNvSpPr txBox="1"/>
          <p:nvPr/>
        </p:nvSpPr>
        <p:spPr>
          <a:xfrm>
            <a:off x="79651" y="5860340"/>
            <a:ext cx="60350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Still would want these as sources in </a:t>
            </a:r>
            <a:r>
              <a:rPr lang="en-US" dirty="0" err="1">
                <a:solidFill>
                  <a:srgbClr val="FF0000"/>
                </a:solidFill>
                <a:latin typeface="Ink Free" panose="03080402000500000000" pitchFamily="66" charset="0"/>
              </a:rPr>
              <a:t>Makeflie</a:t>
            </a: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:</a:t>
            </a:r>
            <a:b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</a:b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main: main.cc compare.cc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compare.h</a:t>
            </a:r>
            <a:b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g++ main.cc</a:t>
            </a:r>
          </a:p>
        </p:txBody>
      </p:sp>
    </p:spTree>
    <p:extLst>
      <p:ext uri="{BB962C8B-B14F-4D97-AF65-F5344CB8AC3E}">
        <p14:creationId xmlns:p14="http://schemas.microsoft.com/office/powerpoint/2010/main" val="182051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16" grpId="0"/>
      <p:bldP spid="9" grpId="0" animBg="1"/>
      <p:bldP spid="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Templates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Templates are useful for classes as well</a:t>
            </a:r>
          </a:p>
          <a:p>
            <a:pPr lvl="1"/>
            <a:r>
              <a:rPr lang="en-US" dirty="0"/>
              <a:t>(In fact, that was one of the main motivations for templates!)</a:t>
            </a:r>
          </a:p>
          <a:p>
            <a:pPr lvl="3"/>
            <a:endParaRPr lang="en-US" dirty="0"/>
          </a:p>
          <a:p>
            <a:r>
              <a:rPr lang="en-US" dirty="0"/>
              <a:t>Imagine we want a class that holds a pair of things that we can:</a:t>
            </a:r>
          </a:p>
          <a:p>
            <a:pPr lvl="1"/>
            <a:r>
              <a:rPr lang="en-US" dirty="0"/>
              <a:t>Set the value of the first thing</a:t>
            </a:r>
          </a:p>
          <a:p>
            <a:pPr lvl="1"/>
            <a:r>
              <a:rPr lang="en-US" dirty="0"/>
              <a:t>Set the value of the second thing</a:t>
            </a:r>
          </a:p>
          <a:p>
            <a:pPr lvl="1"/>
            <a:r>
              <a:rPr lang="en-US" dirty="0"/>
              <a:t>Get the value of the first thing</a:t>
            </a:r>
          </a:p>
          <a:p>
            <a:pPr lvl="1"/>
            <a:r>
              <a:rPr lang="en-US" dirty="0"/>
              <a:t>Get the value of the second thing</a:t>
            </a:r>
          </a:p>
          <a:p>
            <a:pPr lvl="1"/>
            <a:r>
              <a:rPr lang="en-US" dirty="0"/>
              <a:t>Swap the values of the things</a:t>
            </a:r>
          </a:p>
          <a:p>
            <a:pPr lvl="1"/>
            <a:r>
              <a:rPr lang="en-US" dirty="0"/>
              <a:t>Print the pair of things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535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 Class Definition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18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371600"/>
            <a:ext cx="8046720" cy="4663440"/>
          </a:xfrm>
          <a:prstGeom prst="roundRect">
            <a:avLst>
              <a:gd name="adj" fmla="val 264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PAIR_H_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Pair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Pair() { };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get_first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first_; 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get_second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second_;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set_first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set_second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first_, second_;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"Pair.cc"</a:t>
            </a:r>
          </a:p>
          <a:p>
            <a:endParaRPr lang="en-US" sz="1600" dirty="0">
              <a:solidFill>
                <a:srgbClr val="D94B7B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PAIR_H_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4960" y="97149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8586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 Function Definitions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19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371599"/>
            <a:ext cx="8046720" cy="5212080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Pair&lt;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&gt;::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set_first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first_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Pair&lt;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&gt;::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set_second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second_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Pair&lt;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&gt;::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Thing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first_;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first_ = second_;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second_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out,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out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"Pair("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get_first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get_second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4960" y="971489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857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365760"/>
            <a:ext cx="4572000" cy="731520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531761"/>
            <a:ext cx="8405982" cy="762000"/>
          </a:xfrm>
        </p:spPr>
        <p:txBody>
          <a:bodyPr/>
          <a:lstStyle/>
          <a:p>
            <a:r>
              <a:rPr lang="en-US" dirty="0"/>
              <a:t> About how long did Exercise 6 take you?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DFB5EEF-C11A-43DE-BCC7-883F2760D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196445"/>
            <a:ext cx="8366125" cy="4137680"/>
          </a:xfrm>
        </p:spPr>
        <p:txBody>
          <a:bodyPr/>
          <a:lstStyle/>
          <a:p>
            <a:pPr marL="685800" lvl="2" indent="0">
              <a:buNone/>
            </a:pPr>
            <a:endParaRPr lang="en-US" dirty="0"/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FF9900"/>
                </a:solidFill>
              </a:rPr>
              <a:t>	[0, 2) hours</a:t>
            </a:r>
            <a:endParaRPr lang="en-US" sz="2800" b="1" baseline="-25000" dirty="0">
              <a:solidFill>
                <a:srgbClr val="FF990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50"/>
                </a:solidFill>
              </a:rPr>
              <a:t>	[2, 4) hours</a:t>
            </a:r>
            <a:endParaRPr lang="en-US" sz="2800" b="1" baseline="-25000" dirty="0">
              <a:solidFill>
                <a:srgbClr val="00B05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FF3399"/>
                </a:solidFill>
              </a:rPr>
              <a:t>	[4, 6) hours</a:t>
            </a:r>
            <a:endParaRPr lang="en-US" sz="2800" b="1" baseline="-25000" dirty="0">
              <a:solidFill>
                <a:srgbClr val="FF3399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F0"/>
                </a:solidFill>
              </a:rPr>
              <a:t>	[6, 8) hours</a:t>
            </a: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F0"/>
                </a:solidFill>
              </a:rPr>
              <a:t>	</a:t>
            </a:r>
            <a:r>
              <a:rPr lang="en-US" sz="2800" b="1" dirty="0">
                <a:solidFill>
                  <a:srgbClr val="714EA3"/>
                </a:solidFill>
              </a:rPr>
              <a:t>8+ Hours</a:t>
            </a:r>
            <a:endParaRPr lang="en-US" sz="2800" b="1" baseline="-25000" dirty="0">
              <a:solidFill>
                <a:srgbClr val="714EA3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996633"/>
                </a:solidFill>
              </a:rPr>
              <a:t>	I didn’t submit / I prefer not to say</a:t>
            </a:r>
            <a:endParaRPr lang="en-US" sz="2800" b="1" baseline="-25000" dirty="0">
              <a:solidFill>
                <a:srgbClr val="996633"/>
              </a:solidFill>
            </a:endParaRPr>
          </a:p>
          <a:p>
            <a:pPr lvl="1"/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9415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Pair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20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371600"/>
            <a:ext cx="8046720" cy="3749040"/>
          </a:xfrm>
          <a:prstGeom prst="roundRect">
            <a:avLst>
              <a:gd name="adj" fmla="val 297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&lt;string&gt;</a:t>
            </a: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Pair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::string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"foo"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), y(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"bar"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ps.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set_first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(x);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ps.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set_second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(y);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ps.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4960" y="971489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usepair.cc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7428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Template Notes </a:t>
            </a:r>
            <a:r>
              <a:rPr lang="en-US" sz="2400" dirty="0"/>
              <a:t>(look in </a:t>
            </a:r>
            <a:r>
              <a:rPr lang="en-US" sz="2400" i="1" dirty="0"/>
              <a:t>Primer</a:t>
            </a:r>
            <a:r>
              <a:rPr lang="en-US" sz="2400" dirty="0"/>
              <a:t> for more)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dirty="0"/>
              <a:t> is replaced with template argument when class is instantiated</a:t>
            </a:r>
          </a:p>
          <a:p>
            <a:pPr lvl="1"/>
            <a:r>
              <a:rPr lang="en-US" dirty="0"/>
              <a:t>The class template parameter name is in scope of the template class definition and can be freely used there</a:t>
            </a:r>
          </a:p>
          <a:p>
            <a:pPr lvl="1"/>
            <a:r>
              <a:rPr lang="en-US" dirty="0"/>
              <a:t>Class template member functions are template functions with template parameters that match those of the class template</a:t>
            </a:r>
          </a:p>
          <a:p>
            <a:pPr lvl="2"/>
            <a:r>
              <a:rPr lang="en-US" dirty="0"/>
              <a:t>These member functions must be defined as template function outside of the class template definition (if not written inline)</a:t>
            </a:r>
          </a:p>
          <a:p>
            <a:pPr lvl="3"/>
            <a:r>
              <a:rPr lang="en-US" dirty="0"/>
              <a:t>The template parameter name does </a:t>
            </a:r>
            <a:r>
              <a:rPr lang="en-US" i="1" dirty="0"/>
              <a:t>not</a:t>
            </a:r>
            <a:r>
              <a:rPr lang="en-US" dirty="0"/>
              <a:t> need to match that used in the template class definition, but really should</a:t>
            </a:r>
          </a:p>
          <a:p>
            <a:pPr lvl="1"/>
            <a:r>
              <a:rPr lang="en-US" dirty="0"/>
              <a:t>Only template methods that are actually called in your program are instantiated (but this is an implementation detail)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6688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Questions (Classes and Templates)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900"/>
              </a:spcBef>
            </a:pPr>
            <a:r>
              <a:rPr lang="en-US" sz="2200" dirty="0"/>
              <a:t>Why are only </a:t>
            </a:r>
            <a:r>
              <a:rPr lang="en-US" sz="2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get_first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200" dirty="0"/>
              <a:t> and </a:t>
            </a:r>
            <a:r>
              <a:rPr lang="en-US" sz="2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get_second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200" dirty="0"/>
              <a:t> </a:t>
            </a:r>
            <a:r>
              <a:rPr lang="en-US" sz="2200" dirty="0" err="1"/>
              <a:t>const</a:t>
            </a:r>
            <a:r>
              <a:rPr lang="en-US" sz="2200" dirty="0"/>
              <a:t>?</a:t>
            </a:r>
          </a:p>
          <a:p>
            <a:pPr>
              <a:spcBef>
                <a:spcPts val="900"/>
              </a:spcBef>
            </a:pPr>
            <a:endParaRPr lang="en-US" sz="2800" dirty="0"/>
          </a:p>
          <a:p>
            <a:pPr>
              <a:spcBef>
                <a:spcPts val="900"/>
              </a:spcBef>
            </a:pPr>
            <a:r>
              <a:rPr lang="en-US" sz="2200" dirty="0"/>
              <a:t>Why do the accessor methods return </a:t>
            </a: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sz="2200" dirty="0">
                <a:solidFill>
                  <a:srgbClr val="0066FF"/>
                </a:solidFill>
              </a:rPr>
              <a:t> </a:t>
            </a:r>
            <a:r>
              <a:rPr lang="en-US" sz="2200" dirty="0"/>
              <a:t>and not references?</a:t>
            </a:r>
          </a:p>
          <a:p>
            <a:pPr>
              <a:spcBef>
                <a:spcPts val="900"/>
              </a:spcBef>
            </a:pPr>
            <a:endParaRPr lang="en-US" sz="2800" dirty="0"/>
          </a:p>
          <a:p>
            <a:pPr>
              <a:spcBef>
                <a:spcPts val="900"/>
              </a:spcBef>
            </a:pPr>
            <a:r>
              <a:rPr lang="en-US" sz="2200" dirty="0"/>
              <a:t>Why is </a:t>
            </a:r>
            <a:r>
              <a:rPr lang="en-US" sz="22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operator&lt;&lt;</a:t>
            </a:r>
            <a:r>
              <a:rPr lang="en-US" sz="2200" dirty="0"/>
              <a:t> not a </a:t>
            </a:r>
            <a:r>
              <a:rPr lang="en-US" sz="22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friend</a:t>
            </a:r>
            <a:r>
              <a:rPr lang="en-US" sz="2200" dirty="0">
                <a:solidFill>
                  <a:srgbClr val="E2661A"/>
                </a:solidFill>
              </a:rPr>
              <a:t> </a:t>
            </a:r>
            <a:r>
              <a:rPr lang="en-US" sz="2200" dirty="0"/>
              <a:t>function?</a:t>
            </a:r>
          </a:p>
          <a:p>
            <a:pPr>
              <a:spcBef>
                <a:spcPts val="900"/>
              </a:spcBef>
            </a:pPr>
            <a:endParaRPr lang="en-US" sz="2800" dirty="0"/>
          </a:p>
          <a:p>
            <a:pPr>
              <a:spcBef>
                <a:spcPts val="900"/>
              </a:spcBef>
            </a:pPr>
            <a:r>
              <a:rPr lang="en-US" sz="2200" dirty="0"/>
              <a:t>What happens in the default constructor when </a:t>
            </a: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sz="2200" dirty="0">
                <a:solidFill>
                  <a:srgbClr val="0066FF"/>
                </a:solidFill>
              </a:rPr>
              <a:t> </a:t>
            </a:r>
            <a:r>
              <a:rPr lang="en-US" sz="2200" dirty="0"/>
              <a:t>is a class?</a:t>
            </a:r>
          </a:p>
          <a:p>
            <a:pPr>
              <a:spcBef>
                <a:spcPts val="900"/>
              </a:spcBef>
            </a:pPr>
            <a:endParaRPr lang="en-US" sz="2800" dirty="0"/>
          </a:p>
          <a:p>
            <a:pPr>
              <a:spcBef>
                <a:spcPts val="900"/>
              </a:spcBef>
            </a:pPr>
            <a:r>
              <a:rPr lang="en-US" sz="2200" dirty="0"/>
              <a:t>In the execution of </a:t>
            </a:r>
            <a:r>
              <a:rPr lang="en-US" sz="22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200" dirty="0"/>
              <a:t>, how many times are each of the following invoked (assuming </a:t>
            </a: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sz="2200" dirty="0">
                <a:solidFill>
                  <a:srgbClr val="0066FF"/>
                </a:solidFill>
              </a:rPr>
              <a:t> </a:t>
            </a:r>
            <a:r>
              <a:rPr lang="en-US" sz="2200" dirty="0"/>
              <a:t>is a class)?</a:t>
            </a:r>
          </a:p>
          <a:p>
            <a:pPr marL="0" indent="0">
              <a:spcBef>
                <a:spcPts val="900"/>
              </a:spcBef>
              <a:buNone/>
              <a:tabLst>
                <a:tab pos="460375" algn="l"/>
                <a:tab pos="2289175" algn="l"/>
                <a:tab pos="4117975" algn="l"/>
                <a:tab pos="5946775" algn="l"/>
              </a:tabLst>
            </a:pPr>
            <a:r>
              <a:rPr lang="en-US" sz="2000" dirty="0"/>
              <a:t>	</a:t>
            </a:r>
            <a:r>
              <a:rPr lang="en-US" sz="2000" dirty="0" err="1"/>
              <a:t>ctor</a:t>
            </a:r>
            <a:r>
              <a:rPr lang="en-US" sz="2000" dirty="0"/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____</a:t>
            </a:r>
            <a:r>
              <a:rPr lang="en-US" sz="2000" dirty="0"/>
              <a:t>	</a:t>
            </a:r>
            <a:r>
              <a:rPr lang="en-US" sz="2000" dirty="0" err="1"/>
              <a:t>cctor</a:t>
            </a:r>
            <a:r>
              <a:rPr lang="en-US" sz="2000" dirty="0"/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____</a:t>
            </a:r>
            <a:r>
              <a:rPr lang="en-US" sz="2000" dirty="0"/>
              <a:t>	op=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____</a:t>
            </a:r>
            <a:r>
              <a:rPr lang="en-US" sz="2000" dirty="0"/>
              <a:t>	</a:t>
            </a:r>
            <a:r>
              <a:rPr lang="en-US" sz="2000" dirty="0" err="1"/>
              <a:t>dtor</a:t>
            </a:r>
            <a:r>
              <a:rPr lang="en-US" sz="2000" dirty="0"/>
              <a:t>	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____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2947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Questions (Classes and Templates)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900"/>
              </a:spcBef>
            </a:pPr>
            <a:r>
              <a:rPr lang="en-US" sz="2200" dirty="0"/>
              <a:t>Why are only </a:t>
            </a:r>
            <a:r>
              <a:rPr lang="en-US" sz="2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get_first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200" dirty="0"/>
              <a:t> and </a:t>
            </a:r>
            <a:r>
              <a:rPr lang="en-US" sz="2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get_second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200" dirty="0"/>
              <a:t> </a:t>
            </a:r>
            <a:r>
              <a:rPr lang="en-US" sz="2200" dirty="0" err="1"/>
              <a:t>const</a:t>
            </a:r>
            <a:r>
              <a:rPr lang="en-US" sz="2200" dirty="0"/>
              <a:t>?</a:t>
            </a:r>
          </a:p>
          <a:p>
            <a:pPr>
              <a:spcBef>
                <a:spcPts val="900"/>
              </a:spcBef>
            </a:pPr>
            <a:endParaRPr lang="en-US" sz="2800" dirty="0"/>
          </a:p>
          <a:p>
            <a:pPr>
              <a:spcBef>
                <a:spcPts val="900"/>
              </a:spcBef>
            </a:pPr>
            <a:r>
              <a:rPr lang="en-US" sz="2200" dirty="0"/>
              <a:t>Why do the accessor methods return </a:t>
            </a: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sz="2200" dirty="0">
                <a:solidFill>
                  <a:srgbClr val="0066FF"/>
                </a:solidFill>
              </a:rPr>
              <a:t> </a:t>
            </a:r>
            <a:r>
              <a:rPr lang="en-US" sz="2200" dirty="0"/>
              <a:t>and not references?</a:t>
            </a:r>
          </a:p>
          <a:p>
            <a:pPr>
              <a:spcBef>
                <a:spcPts val="900"/>
              </a:spcBef>
            </a:pPr>
            <a:endParaRPr lang="en-US" sz="2800" dirty="0"/>
          </a:p>
          <a:p>
            <a:pPr>
              <a:spcBef>
                <a:spcPts val="900"/>
              </a:spcBef>
            </a:pPr>
            <a:r>
              <a:rPr lang="en-US" sz="2200" dirty="0"/>
              <a:t>Why is </a:t>
            </a:r>
            <a:r>
              <a:rPr lang="en-US" sz="22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operator&lt;&lt;</a:t>
            </a:r>
            <a:r>
              <a:rPr lang="en-US" sz="2200" dirty="0"/>
              <a:t> not a </a:t>
            </a:r>
            <a:r>
              <a:rPr lang="en-US" sz="22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friend</a:t>
            </a:r>
            <a:r>
              <a:rPr lang="en-US" sz="2200" dirty="0">
                <a:solidFill>
                  <a:srgbClr val="E2661A"/>
                </a:solidFill>
              </a:rPr>
              <a:t> </a:t>
            </a:r>
            <a:r>
              <a:rPr lang="en-US" sz="2200" dirty="0"/>
              <a:t>function?</a:t>
            </a:r>
          </a:p>
          <a:p>
            <a:pPr>
              <a:spcBef>
                <a:spcPts val="900"/>
              </a:spcBef>
            </a:pPr>
            <a:endParaRPr lang="en-US" sz="2800" dirty="0"/>
          </a:p>
          <a:p>
            <a:pPr>
              <a:spcBef>
                <a:spcPts val="900"/>
              </a:spcBef>
            </a:pPr>
            <a:r>
              <a:rPr lang="en-US" sz="2200" dirty="0"/>
              <a:t>What happens in the default constructor when </a:t>
            </a: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sz="2200" dirty="0">
                <a:solidFill>
                  <a:srgbClr val="0066FF"/>
                </a:solidFill>
              </a:rPr>
              <a:t> </a:t>
            </a:r>
            <a:r>
              <a:rPr lang="en-US" sz="2200" dirty="0"/>
              <a:t>is a class?</a:t>
            </a:r>
          </a:p>
          <a:p>
            <a:pPr>
              <a:spcBef>
                <a:spcPts val="900"/>
              </a:spcBef>
            </a:pPr>
            <a:endParaRPr lang="en-US" sz="2800" dirty="0"/>
          </a:p>
          <a:p>
            <a:pPr>
              <a:spcBef>
                <a:spcPts val="900"/>
              </a:spcBef>
            </a:pPr>
            <a:r>
              <a:rPr lang="en-US" sz="2200" dirty="0"/>
              <a:t>In the execution of </a:t>
            </a:r>
            <a:r>
              <a:rPr lang="en-US" sz="22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200" dirty="0"/>
              <a:t>, how many times are each of the following invoked (assuming </a:t>
            </a: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sz="2200" dirty="0">
                <a:solidFill>
                  <a:srgbClr val="0066FF"/>
                </a:solidFill>
              </a:rPr>
              <a:t> </a:t>
            </a:r>
            <a:r>
              <a:rPr lang="en-US" sz="2200" dirty="0"/>
              <a:t>is a class)?</a:t>
            </a:r>
          </a:p>
          <a:p>
            <a:pPr marL="0" indent="0">
              <a:spcBef>
                <a:spcPts val="900"/>
              </a:spcBef>
              <a:buNone/>
              <a:tabLst>
                <a:tab pos="460375" algn="l"/>
                <a:tab pos="2289175" algn="l"/>
                <a:tab pos="4117975" algn="l"/>
                <a:tab pos="5946775" algn="l"/>
              </a:tabLst>
            </a:pPr>
            <a:r>
              <a:rPr lang="en-US" sz="2000" dirty="0"/>
              <a:t>	</a:t>
            </a:r>
            <a:r>
              <a:rPr lang="en-US" sz="2000" dirty="0" err="1"/>
              <a:t>ctor</a:t>
            </a:r>
            <a:r>
              <a:rPr lang="en-US" sz="2000" dirty="0"/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____</a:t>
            </a:r>
            <a:r>
              <a:rPr lang="en-US" sz="2000" dirty="0"/>
              <a:t>	</a:t>
            </a:r>
            <a:r>
              <a:rPr lang="en-US" sz="2000" dirty="0" err="1"/>
              <a:t>cctor</a:t>
            </a:r>
            <a:r>
              <a:rPr lang="en-US" sz="2000" dirty="0"/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____</a:t>
            </a:r>
            <a:r>
              <a:rPr lang="en-US" sz="2000" dirty="0"/>
              <a:t>	op=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____</a:t>
            </a:r>
            <a:r>
              <a:rPr lang="en-US" sz="2000" dirty="0"/>
              <a:t>	</a:t>
            </a:r>
            <a:r>
              <a:rPr lang="en-US" sz="2000" dirty="0" err="1"/>
              <a:t>dtor</a:t>
            </a:r>
            <a:r>
              <a:rPr lang="en-US" sz="2000" dirty="0"/>
              <a:t>	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____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23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6AAEB3-FFF6-4199-A4F1-F0E23A155782}"/>
              </a:ext>
            </a:extLst>
          </p:cNvPr>
          <p:cNvSpPr txBox="1"/>
          <p:nvPr/>
        </p:nvSpPr>
        <p:spPr>
          <a:xfrm>
            <a:off x="757084" y="1714324"/>
            <a:ext cx="73840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Ink Free" panose="03080402000500000000" pitchFamily="66" charset="0"/>
              </a:rPr>
              <a:t>These are the only MEMBER functions that do not modify the state of the Pair object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15225E-7C3E-4842-A2E9-89F7F8F2F2E0}"/>
              </a:ext>
            </a:extLst>
          </p:cNvPr>
          <p:cNvSpPr txBox="1"/>
          <p:nvPr/>
        </p:nvSpPr>
        <p:spPr>
          <a:xfrm>
            <a:off x="757084" y="2721114"/>
            <a:ext cx="73840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Ink Free" panose="03080402000500000000" pitchFamily="66" charset="0"/>
              </a:rPr>
              <a:t>To avoid the user being able to manipulate the state of the object indirectly via a reference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D3E9B9-1931-496E-A16A-9259FCDDB559}"/>
              </a:ext>
            </a:extLst>
          </p:cNvPr>
          <p:cNvSpPr txBox="1"/>
          <p:nvPr/>
        </p:nvSpPr>
        <p:spPr>
          <a:xfrm>
            <a:off x="757084" y="3727905"/>
            <a:ext cx="73840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Ink Free" panose="03080402000500000000" pitchFamily="66" charset="0"/>
              </a:rPr>
              <a:t>Since we have getters, operator&lt;&lt; doesn’t need direct access to private members of the class, and thus doesn’t need to be a friend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45ABB8-F401-4B2A-94A9-D368CF77F60B}"/>
              </a:ext>
            </a:extLst>
          </p:cNvPr>
          <p:cNvSpPr txBox="1"/>
          <p:nvPr/>
        </p:nvSpPr>
        <p:spPr>
          <a:xfrm>
            <a:off x="757084" y="4732733"/>
            <a:ext cx="73840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Ink Free" panose="03080402000500000000" pitchFamily="66" charset="0"/>
              </a:rPr>
              <a:t>The default constructor for Thing is run on first_ and second_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70F32C-5CF7-4123-9AB4-1594D61C18B1}"/>
              </a:ext>
            </a:extLst>
          </p:cNvPr>
          <p:cNvSpPr txBox="1"/>
          <p:nvPr/>
        </p:nvSpPr>
        <p:spPr>
          <a:xfrm>
            <a:off x="3224982" y="6422322"/>
            <a:ext cx="8750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Ink Free" panose="03080402000500000000" pitchFamily="66" charset="0"/>
              </a:rPr>
              <a:t>temp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959174-CFF6-41C9-BC72-3D702795AC45}"/>
              </a:ext>
            </a:extLst>
          </p:cNvPr>
          <p:cNvSpPr txBox="1"/>
          <p:nvPr/>
        </p:nvSpPr>
        <p:spPr>
          <a:xfrm>
            <a:off x="6312310" y="6431012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Ink Free" panose="03080402000500000000" pitchFamily="66" charset="0"/>
              </a:rPr>
              <a:t>temp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C1C643-22DB-44CD-9380-3DA6F6FAF796}"/>
              </a:ext>
            </a:extLst>
          </p:cNvPr>
          <p:cNvSpPr txBox="1"/>
          <p:nvPr/>
        </p:nvSpPr>
        <p:spPr>
          <a:xfrm>
            <a:off x="4449097" y="6431012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Ink Free" panose="03080402000500000000" pitchFamily="66" charset="0"/>
              </a:rPr>
              <a:t>first_ second_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33E81C-7CD2-4F6B-9A81-1785D3263451}"/>
              </a:ext>
            </a:extLst>
          </p:cNvPr>
          <p:cNvSpPr txBox="1"/>
          <p:nvPr/>
        </p:nvSpPr>
        <p:spPr>
          <a:xfrm>
            <a:off x="1548582" y="6092130"/>
            <a:ext cx="437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Ink Free" panose="03080402000500000000" pitchFamily="66" charset="0"/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39757B-76E0-4DA4-84BA-47104EFB0C2C}"/>
              </a:ext>
            </a:extLst>
          </p:cNvPr>
          <p:cNvSpPr txBox="1"/>
          <p:nvPr/>
        </p:nvSpPr>
        <p:spPr>
          <a:xfrm>
            <a:off x="3460958" y="6030902"/>
            <a:ext cx="437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Ink Free" panose="03080402000500000000" pitchFamily="66" charset="0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F83DE72-DA28-4ED6-8E9F-0172FE99F863}"/>
              </a:ext>
            </a:extLst>
          </p:cNvPr>
          <p:cNvSpPr txBox="1"/>
          <p:nvPr/>
        </p:nvSpPr>
        <p:spPr>
          <a:xfrm>
            <a:off x="5154567" y="6029454"/>
            <a:ext cx="437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Ink Free" panose="03080402000500000000" pitchFamily="66" charset="0"/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5A51C1D-DC3D-4FFE-BF11-4D641926EFA1}"/>
              </a:ext>
            </a:extLst>
          </p:cNvPr>
          <p:cNvSpPr txBox="1"/>
          <p:nvPr/>
        </p:nvSpPr>
        <p:spPr>
          <a:xfrm>
            <a:off x="7007943" y="6039236"/>
            <a:ext cx="437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Ink Free" panose="03080402000500000000" pitchFamily="66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1097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Exercise 7 released today!</a:t>
            </a:r>
          </a:p>
          <a:p>
            <a:pPr lvl="1"/>
            <a:r>
              <a:rPr lang="en-US" dirty="0"/>
              <a:t>Due Monday May 3</a:t>
            </a:r>
            <a:r>
              <a:rPr lang="en-US" baseline="30000" dirty="0"/>
              <a:t>rd</a:t>
            </a:r>
            <a:r>
              <a:rPr lang="en-US" dirty="0"/>
              <a:t> to give time for HW2</a:t>
            </a:r>
          </a:p>
          <a:p>
            <a:pPr lvl="1"/>
            <a:r>
              <a:rPr lang="en-US" dirty="0"/>
              <a:t>Uses a lot of Friday’s Lecture</a:t>
            </a:r>
          </a:p>
          <a:p>
            <a:pPr lvl="3"/>
            <a:endParaRPr lang="en-US" dirty="0"/>
          </a:p>
          <a:p>
            <a:r>
              <a:rPr lang="en-US" dirty="0"/>
              <a:t>Homework 2 due Thursday (4/29)</a:t>
            </a:r>
          </a:p>
          <a:p>
            <a:pPr lvl="1"/>
            <a:r>
              <a:rPr lang="en-US" dirty="0"/>
              <a:t>Don’t forget to clone your repo to double-/triple-/quadruple-check compilation!</a:t>
            </a:r>
          </a:p>
          <a:p>
            <a:pPr lvl="1"/>
            <a:r>
              <a:rPr lang="en-US" dirty="0"/>
              <a:t>Use Late days if you can’t finish &amp; polish your submission! They exist for a reason</a:t>
            </a:r>
          </a:p>
          <a:p>
            <a:pPr lvl="3"/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Midterm exam information is out</a:t>
            </a:r>
          </a:p>
          <a:p>
            <a:pPr lvl="1"/>
            <a:r>
              <a:rPr lang="en-US" dirty="0"/>
              <a:t>Can be found on the website via the navigation bar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575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9A8FE-552D-4421-AC26-C255E50C96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365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820801" y="2916248"/>
            <a:ext cx="7498080" cy="3291840"/>
          </a:xfrm>
          <a:prstGeom prst="roundRect">
            <a:avLst>
              <a:gd name="adj" fmla="val 392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returns 0 if equal, 1 if value1 is bigger, -1 otherwise</a:t>
            </a:r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int&amp;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value1,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int&amp;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value2)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(value1 &lt; value2)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(value2 &lt; value1)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returns 0 if equal, 1 if value1 is bigger, -1 otherwise</a:t>
            </a:r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string&amp;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value1,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string&amp;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value2)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(value1 &lt; value2)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(value2 &lt; value1)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Suppose that…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You want to write a function to compare two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err="1"/>
              <a:t>s</a:t>
            </a:r>
            <a:endParaRPr lang="en-US" dirty="0"/>
          </a:p>
          <a:p>
            <a:r>
              <a:rPr lang="en-US" dirty="0"/>
              <a:t>You want to write a function to compare two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dirty="0"/>
              <a:t>s</a:t>
            </a:r>
          </a:p>
          <a:p>
            <a:pPr lvl="1"/>
            <a:r>
              <a:rPr lang="en-US" dirty="0"/>
              <a:t>Function overloading!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709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Hm</a:t>
            </a:r>
            <a:r>
              <a:rPr lang="en-US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two implementations of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dirty="0"/>
              <a:t> are nearly identical!</a:t>
            </a:r>
          </a:p>
          <a:p>
            <a:pPr lvl="1"/>
            <a:r>
              <a:rPr lang="en-US" dirty="0"/>
              <a:t>What if we wanted a version of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dirty="0"/>
              <a:t> for </a:t>
            </a:r>
            <a:r>
              <a:rPr lang="en-US" i="1" dirty="0"/>
              <a:t>every</a:t>
            </a:r>
            <a:r>
              <a:rPr lang="en-US" dirty="0"/>
              <a:t> comparable type?  </a:t>
            </a:r>
          </a:p>
          <a:p>
            <a:pPr lvl="1"/>
            <a:r>
              <a:rPr lang="en-US" dirty="0"/>
              <a:t>We could write (many) more functions, but that’s obviously wasteful and redundant</a:t>
            </a:r>
          </a:p>
          <a:p>
            <a:pPr lvl="3"/>
            <a:endParaRPr lang="en-US" dirty="0"/>
          </a:p>
          <a:p>
            <a:r>
              <a:rPr lang="en-US" dirty="0"/>
              <a:t>What we’d prefer to do is write “</a:t>
            </a:r>
            <a:r>
              <a:rPr lang="en-US" i="1" dirty="0"/>
              <a:t>generic code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Code that is </a:t>
            </a:r>
            <a:r>
              <a:rPr lang="en-US" dirty="0">
                <a:solidFill>
                  <a:srgbClr val="0066FF"/>
                </a:solidFill>
              </a:rPr>
              <a:t>type-independent</a:t>
            </a:r>
          </a:p>
          <a:p>
            <a:pPr lvl="1"/>
            <a:r>
              <a:rPr lang="en-US" dirty="0"/>
              <a:t>Code that is </a:t>
            </a:r>
            <a:r>
              <a:rPr lang="en-US" dirty="0">
                <a:solidFill>
                  <a:srgbClr val="0066FF"/>
                </a:solidFill>
              </a:rPr>
              <a:t>compile-time polymorphic</a:t>
            </a:r>
            <a:r>
              <a:rPr lang="en-US" dirty="0"/>
              <a:t> across types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5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Parametric Polymorphism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has the notion of </a:t>
            </a:r>
            <a:r>
              <a:rPr lang="en-US" dirty="0">
                <a:solidFill>
                  <a:srgbClr val="0066FF"/>
                </a:solidFill>
              </a:rPr>
              <a:t>templates</a:t>
            </a:r>
          </a:p>
          <a:p>
            <a:pPr lvl="1"/>
            <a:r>
              <a:rPr lang="en-US" dirty="0"/>
              <a:t>A function or class that accepts a </a:t>
            </a:r>
            <a:r>
              <a:rPr lang="en-US" b="1" i="1" dirty="0"/>
              <a:t>type</a:t>
            </a:r>
            <a:r>
              <a:rPr lang="en-US" dirty="0"/>
              <a:t> as a parameter</a:t>
            </a:r>
          </a:p>
          <a:p>
            <a:pPr lvl="2"/>
            <a:r>
              <a:rPr lang="en-US" dirty="0"/>
              <a:t>You define the function or class once in a type-agnostic way</a:t>
            </a:r>
          </a:p>
          <a:p>
            <a:pPr lvl="2"/>
            <a:r>
              <a:rPr lang="en-US" dirty="0"/>
              <a:t>When you invoke the function or instantiate the class, you specify (one or more) types or values as arguments to it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At </a:t>
            </a:r>
            <a:r>
              <a:rPr lang="en-US" b="1" i="1" dirty="0"/>
              <a:t>compile-time</a:t>
            </a:r>
            <a:r>
              <a:rPr lang="en-US" dirty="0"/>
              <a:t>, the compiler will generate the “specialized” code from your template using the types you provided</a:t>
            </a:r>
          </a:p>
          <a:p>
            <a:pPr lvl="2"/>
            <a:r>
              <a:rPr lang="en-US" dirty="0"/>
              <a:t>Your template definition is NOT runnable code</a:t>
            </a:r>
          </a:p>
          <a:p>
            <a:pPr lvl="2"/>
            <a:r>
              <a:rPr lang="en-US" dirty="0"/>
              <a:t>Code is </a:t>
            </a:r>
            <a:r>
              <a:rPr lang="en-US" i="1" dirty="0"/>
              <a:t>only</a:t>
            </a:r>
            <a:r>
              <a:rPr lang="en-US" dirty="0"/>
              <a:t> generated if you use your template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7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D2EF934-8ADC-4246-8F0A-910FA69CE297}"/>
              </a:ext>
            </a:extLst>
          </p:cNvPr>
          <p:cNvCxnSpPr/>
          <p:nvPr/>
        </p:nvCxnSpPr>
        <p:spPr bwMode="auto">
          <a:xfrm>
            <a:off x="1376516" y="2182761"/>
            <a:ext cx="1897626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34BAAF3-4308-465F-ACE8-ED8B5EA967FE}"/>
              </a:ext>
            </a:extLst>
          </p:cNvPr>
          <p:cNvCxnSpPr/>
          <p:nvPr/>
        </p:nvCxnSpPr>
        <p:spPr bwMode="auto">
          <a:xfrm>
            <a:off x="1132676" y="3960761"/>
            <a:ext cx="1897626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63557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Templates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914400"/>
          </a:xfrm>
        </p:spPr>
        <p:txBody>
          <a:bodyPr/>
          <a:lstStyle/>
          <a:p>
            <a:r>
              <a:rPr lang="en-US" dirty="0"/>
              <a:t>Template to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dirty="0"/>
              <a:t> two “things”: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640080" y="2011680"/>
            <a:ext cx="7863840" cy="4297680"/>
          </a:xfrm>
          <a:prstGeom prst="roundRect">
            <a:avLst>
              <a:gd name="adj" fmla="val 264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&lt;string&gt;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returns 0 if equal, 1 if value1 is bigger, -1 otherwise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&lt;...&gt; can also be written &lt;class T&gt;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 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value1,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 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value2)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(value1 &lt; value2)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(value2 &lt; value1)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**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::string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h(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"hello"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), w(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"world"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&gt;(h, w)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50.5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50.6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77840" y="630936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functiontemplate.cc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02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Compiler Inference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914400"/>
          </a:xfrm>
        </p:spPr>
        <p:txBody>
          <a:bodyPr/>
          <a:lstStyle/>
          <a:p>
            <a:r>
              <a:rPr lang="en-US" dirty="0"/>
              <a:t>Same thing, but letting the compiler infer the types: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BAFE7-1CE9-42C3-A3FE-DCC6F890A4A3}" type="slidenum">
              <a:rPr lang="en-US" smtClean="0"/>
              <a:t>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640080" y="2011680"/>
            <a:ext cx="7863840" cy="4297680"/>
          </a:xfrm>
          <a:prstGeom prst="roundRect">
            <a:avLst>
              <a:gd name="adj" fmla="val 264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&lt;string&gt;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returns 0 if equal, 1 if value1 is bigger, -1 otherwise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typename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 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value1,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 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value2)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(value1 &lt; value2)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(value2 &lt; value1)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**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::string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h(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"hello"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), w(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"world"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(h, w)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"Hello"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"World"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hm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03520" y="630936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functiontemplate_infer.cc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23594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33-Sp18" id="{44FC5006-834D-4A11-9A19-A28E77026514}" vid="{707A0DD7-2910-4516-9D32-A0CE1886E1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UWTheme-333-Sp19</Template>
  <TotalTime>7058</TotalTime>
  <Words>2867</Words>
  <Application>Microsoft Office PowerPoint</Application>
  <PresentationFormat>On-screen Show (4:3)</PresentationFormat>
  <Paragraphs>410</Paragraphs>
  <Slides>23</Slides>
  <Notes>15</Notes>
  <HiddenSlides>2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Arial Narrow</vt:lpstr>
      <vt:lpstr>Calibri</vt:lpstr>
      <vt:lpstr>Courier New</vt:lpstr>
      <vt:lpstr>Ink Free</vt:lpstr>
      <vt:lpstr>Times New Roman</vt:lpstr>
      <vt:lpstr>Wingdings</vt:lpstr>
      <vt:lpstr>UWTheme-333-Sp18</vt:lpstr>
      <vt:lpstr>C++ Templates CSE 333 Spring 2021</vt:lpstr>
      <vt:lpstr> About how long did Exercise 6 take you?</vt:lpstr>
      <vt:lpstr>Administrivia</vt:lpstr>
      <vt:lpstr>Lecture Outline</vt:lpstr>
      <vt:lpstr>Suppose that…</vt:lpstr>
      <vt:lpstr>Hm…</vt:lpstr>
      <vt:lpstr>C++ Parametric Polymorphism</vt:lpstr>
      <vt:lpstr>Function Templates</vt:lpstr>
      <vt:lpstr>Compiler Inference</vt:lpstr>
      <vt:lpstr>Template Non-types</vt:lpstr>
      <vt:lpstr>What’s Going On?</vt:lpstr>
      <vt:lpstr>This Creates a Problem</vt:lpstr>
      <vt:lpstr>Solution #1 (Google Style Guide prefers)</vt:lpstr>
      <vt:lpstr>Solution #2 (you’ll see this sometimes)</vt:lpstr>
      <vt:lpstr>Polling Question</vt:lpstr>
      <vt:lpstr>Polling Question</vt:lpstr>
      <vt:lpstr>Class Templates</vt:lpstr>
      <vt:lpstr>Pair Class Definition</vt:lpstr>
      <vt:lpstr>Pair Function Definitions</vt:lpstr>
      <vt:lpstr>Using Pair</vt:lpstr>
      <vt:lpstr>Class Template Notes (look in Primer for more)</vt:lpstr>
      <vt:lpstr>Review Questions (Classes and Templates)</vt:lpstr>
      <vt:lpstr>Review Questions (Classes and Templates)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CSE333 Su20 Lec13 - C++ Templates</dc:title>
  <dc:creator>Travis McGaha</dc:creator>
  <cp:lastModifiedBy>Travis McGaha</cp:lastModifiedBy>
  <cp:revision>133</cp:revision>
  <cp:lastPrinted>2021-04-26T09:56:03Z</cp:lastPrinted>
  <dcterms:created xsi:type="dcterms:W3CDTF">2018-04-21T00:32:57Z</dcterms:created>
  <dcterms:modified xsi:type="dcterms:W3CDTF">2021-04-26T10:04:01Z</dcterms:modified>
</cp:coreProperties>
</file>