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8" r:id="rId3"/>
    <p:sldId id="280" r:id="rId4"/>
    <p:sldId id="262" r:id="rId5"/>
    <p:sldId id="261" r:id="rId6"/>
    <p:sldId id="274" r:id="rId7"/>
    <p:sldId id="271" r:id="rId8"/>
    <p:sldId id="275" r:id="rId9"/>
    <p:sldId id="272" r:id="rId10"/>
    <p:sldId id="276" r:id="rId11"/>
    <p:sldId id="281" r:id="rId12"/>
    <p:sldId id="264" r:id="rId13"/>
    <p:sldId id="270"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65"/>
    <p:restoredTop sz="81926" autoAdjust="0"/>
  </p:normalViewPr>
  <p:slideViewPr>
    <p:cSldViewPr>
      <p:cViewPr varScale="1">
        <p:scale>
          <a:sx n="84" d="100"/>
          <a:sy n="84" d="100"/>
        </p:scale>
        <p:origin x="891" y="5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CD309-7A6D-2F46-A4BE-D244492A23AF}" type="datetimeFigureOut">
              <a:rPr lang="en-US" smtClean="0"/>
              <a:t>5/11/2017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2BD828-5C1D-8844-8841-1F87A0B2AA36}" type="slidenum">
              <a:rPr lang="en-US" smtClean="0"/>
              <a:t>‹#›</a:t>
            </a:fld>
            <a:endParaRPr lang="en-US"/>
          </a:p>
        </p:txBody>
      </p:sp>
    </p:spTree>
    <p:extLst>
      <p:ext uri="{BB962C8B-B14F-4D97-AF65-F5344CB8AC3E}">
        <p14:creationId xmlns:p14="http://schemas.microsoft.com/office/powerpoint/2010/main" val="1797602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BEFORE</a:t>
            </a:r>
            <a:r>
              <a:rPr lang="en-US" b="1" baseline="0" dirty="0"/>
              <a:t> STARTING WRITE THIS URL ON THE BOARD:</a:t>
            </a:r>
            <a:br>
              <a:rPr lang="en-US" b="1" baseline="0" dirty="0"/>
            </a:br>
            <a:r>
              <a:rPr lang="en-US" b="1" baseline="0" dirty="0" err="1"/>
              <a:t>cs.uw.edu</a:t>
            </a:r>
            <a:r>
              <a:rPr lang="en-US" b="1" baseline="0" dirty="0"/>
              <a:t>/homes/jrios777/</a:t>
            </a:r>
            <a:r>
              <a:rPr lang="en-US" b="1" baseline="0" dirty="0" err="1"/>
              <a:t>vimrc.txt</a:t>
            </a:r>
            <a:endParaRPr lang="en-US" b="1" dirty="0"/>
          </a:p>
          <a:p>
            <a:endParaRPr lang="en-US" dirty="0"/>
          </a:p>
          <a:p>
            <a:r>
              <a:rPr lang="en-US" dirty="0"/>
              <a:t>Welcome</a:t>
            </a:r>
            <a:r>
              <a:rPr lang="en-US" baseline="0" dirty="0"/>
              <a:t> to week 7 of the best 300-level course in the department!</a:t>
            </a:r>
          </a:p>
          <a:p>
            <a:endParaRPr lang="en-US" baseline="0" dirty="0"/>
          </a:p>
          <a:p>
            <a:r>
              <a:rPr lang="en-US" baseline="0" dirty="0"/>
              <a:t>Today we’ll be discussing about going through HW3 using </a:t>
            </a:r>
            <a:r>
              <a:rPr lang="en-US" baseline="0" dirty="0" err="1"/>
              <a:t>hexdump</a:t>
            </a:r>
            <a:r>
              <a:rPr lang="en-US" baseline="0" dirty="0"/>
              <a:t>, Inheritance, and static vs Dynamic Dispatch. </a:t>
            </a:r>
          </a:p>
        </p:txBody>
      </p:sp>
      <p:sp>
        <p:nvSpPr>
          <p:cNvPr id="4" name="Slide Number Placeholder 3"/>
          <p:cNvSpPr>
            <a:spLocks noGrp="1"/>
          </p:cNvSpPr>
          <p:nvPr>
            <p:ph type="sldNum" sz="quarter" idx="10"/>
          </p:nvPr>
        </p:nvSpPr>
        <p:spPr/>
        <p:txBody>
          <a:bodyPr/>
          <a:lstStyle/>
          <a:p>
            <a:fld id="{882BD828-5C1D-8844-8841-1F87A0B2AA36}" type="slidenum">
              <a:rPr lang="en-US" smtClean="0"/>
              <a:t>1</a:t>
            </a:fld>
            <a:endParaRPr lang="en-US"/>
          </a:p>
        </p:txBody>
      </p:sp>
    </p:spTree>
    <p:extLst>
      <p:ext uri="{BB962C8B-B14F-4D97-AF65-F5344CB8AC3E}">
        <p14:creationId xmlns:p14="http://schemas.microsoft.com/office/powerpoint/2010/main" val="1510616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a:t>… and the docID table itself is also just another hash table where the bucket elements are a list of positions</a:t>
            </a:r>
            <a:r>
              <a:rPr lang="is-IS" baseline="0" dirty="0"/>
              <a:t> of where the corresponding word appears in a given docID.</a:t>
            </a:r>
          </a:p>
          <a:p>
            <a:endParaRPr lang="is-IS" baseline="0" dirty="0"/>
          </a:p>
          <a:p>
            <a:r>
              <a:rPr lang="is-IS" baseline="0" dirty="0"/>
              <a:t>Any questions?</a:t>
            </a:r>
          </a:p>
          <a:p>
            <a:endParaRPr lang="is-IS" baseline="0" dirty="0"/>
          </a:p>
          <a:p>
            <a:r>
              <a:rPr lang="is-IS" baseline="0" dirty="0"/>
              <a:t>O</a:t>
            </a:r>
            <a:r>
              <a:rPr lang="en-US" baseline="0" dirty="0"/>
              <a:t>n</a:t>
            </a:r>
            <a:r>
              <a:rPr lang="is-IS" baseline="0" dirty="0"/>
              <a:t>e of the things I like about this assignment is the amount of indirection you have to get through to get from reading the file to reading where the word “the” appears in docID 15</a:t>
            </a:r>
            <a:endParaRPr lang="en-US" dirty="0"/>
          </a:p>
        </p:txBody>
      </p:sp>
      <p:sp>
        <p:nvSpPr>
          <p:cNvPr id="4" name="Slide Number Placeholder 3"/>
          <p:cNvSpPr>
            <a:spLocks noGrp="1"/>
          </p:cNvSpPr>
          <p:nvPr>
            <p:ph type="sldNum" sz="quarter" idx="10"/>
          </p:nvPr>
        </p:nvSpPr>
        <p:spPr/>
        <p:txBody>
          <a:bodyPr/>
          <a:lstStyle/>
          <a:p>
            <a:fld id="{882BD828-5C1D-8844-8841-1F87A0B2AA36}" type="slidenum">
              <a:rPr lang="en-US" smtClean="0"/>
              <a:t>10</a:t>
            </a:fld>
            <a:endParaRPr lang="en-US"/>
          </a:p>
        </p:txBody>
      </p:sp>
    </p:spTree>
    <p:extLst>
      <p:ext uri="{BB962C8B-B14F-4D97-AF65-F5344CB8AC3E}">
        <p14:creationId xmlns:p14="http://schemas.microsoft.com/office/powerpoint/2010/main" val="1506855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a:t>
            </a:r>
          </a:p>
        </p:txBody>
      </p:sp>
      <p:sp>
        <p:nvSpPr>
          <p:cNvPr id="4" name="Slide Number Placeholder 3"/>
          <p:cNvSpPr>
            <a:spLocks noGrp="1"/>
          </p:cNvSpPr>
          <p:nvPr>
            <p:ph type="sldNum" sz="quarter" idx="10"/>
          </p:nvPr>
        </p:nvSpPr>
        <p:spPr/>
        <p:txBody>
          <a:bodyPr/>
          <a:lstStyle/>
          <a:p>
            <a:fld id="{882BD828-5C1D-8844-8841-1F87A0B2AA36}" type="slidenum">
              <a:rPr lang="en-US" smtClean="0"/>
              <a:t>11</a:t>
            </a:fld>
            <a:endParaRPr lang="en-US"/>
          </a:p>
        </p:txBody>
      </p:sp>
    </p:spTree>
    <p:extLst>
      <p:ext uri="{BB962C8B-B14F-4D97-AF65-F5344CB8AC3E}">
        <p14:creationId xmlns:p14="http://schemas.microsoft.com/office/powerpoint/2010/main" val="655865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min)</a:t>
            </a:r>
          </a:p>
        </p:txBody>
      </p:sp>
      <p:sp>
        <p:nvSpPr>
          <p:cNvPr id="4" name="Slide Number Placeholder 3"/>
          <p:cNvSpPr>
            <a:spLocks noGrp="1"/>
          </p:cNvSpPr>
          <p:nvPr>
            <p:ph type="sldNum" sz="quarter" idx="10"/>
          </p:nvPr>
        </p:nvSpPr>
        <p:spPr/>
        <p:txBody>
          <a:bodyPr/>
          <a:lstStyle/>
          <a:p>
            <a:fld id="{882BD828-5C1D-8844-8841-1F87A0B2AA36}" type="slidenum">
              <a:rPr lang="en-US" smtClean="0"/>
              <a:t>12</a:t>
            </a:fld>
            <a:endParaRPr lang="en-US"/>
          </a:p>
        </p:txBody>
      </p:sp>
    </p:spTree>
    <p:extLst>
      <p:ext uri="{BB962C8B-B14F-4D97-AF65-F5344CB8AC3E}">
        <p14:creationId xmlns:p14="http://schemas.microsoft.com/office/powerpoint/2010/main" val="1156291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 min)</a:t>
            </a:r>
            <a:br>
              <a:rPr lang="en-US" dirty="0"/>
            </a:br>
            <a:r>
              <a:rPr lang="en-US" dirty="0"/>
              <a:t>Alright,</a:t>
            </a:r>
            <a:r>
              <a:rPr lang="en-US" baseline="0" dirty="0"/>
              <a:t> now let’s do this exercise, I’ll give you guys  a few minutes, pair up with somebody and figure out what this program will print out</a:t>
            </a:r>
          </a:p>
        </p:txBody>
      </p:sp>
      <p:sp>
        <p:nvSpPr>
          <p:cNvPr id="4" name="Slide Number Placeholder 3"/>
          <p:cNvSpPr>
            <a:spLocks noGrp="1"/>
          </p:cNvSpPr>
          <p:nvPr>
            <p:ph type="sldNum" sz="quarter" idx="10"/>
          </p:nvPr>
        </p:nvSpPr>
        <p:spPr/>
        <p:txBody>
          <a:bodyPr/>
          <a:lstStyle/>
          <a:p>
            <a:fld id="{882BD828-5C1D-8844-8841-1F87A0B2AA36}" type="slidenum">
              <a:rPr lang="en-US" smtClean="0"/>
              <a:t>13</a:t>
            </a:fld>
            <a:endParaRPr lang="en-US"/>
          </a:p>
        </p:txBody>
      </p:sp>
    </p:spTree>
    <p:extLst>
      <p:ext uri="{BB962C8B-B14F-4D97-AF65-F5344CB8AC3E}">
        <p14:creationId xmlns:p14="http://schemas.microsoft.com/office/powerpoint/2010/main" val="1788519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solution!</a:t>
            </a:r>
          </a:p>
        </p:txBody>
      </p:sp>
      <p:sp>
        <p:nvSpPr>
          <p:cNvPr id="4" name="Slide Number Placeholder 3"/>
          <p:cNvSpPr>
            <a:spLocks noGrp="1"/>
          </p:cNvSpPr>
          <p:nvPr>
            <p:ph type="sldNum" sz="quarter" idx="10"/>
          </p:nvPr>
        </p:nvSpPr>
        <p:spPr/>
        <p:txBody>
          <a:bodyPr/>
          <a:lstStyle/>
          <a:p>
            <a:fld id="{882BD828-5C1D-8844-8841-1F87A0B2AA36}" type="slidenum">
              <a:rPr lang="en-US" smtClean="0"/>
              <a:t>14</a:t>
            </a:fld>
            <a:endParaRPr lang="en-US"/>
          </a:p>
        </p:txBody>
      </p:sp>
    </p:spTree>
    <p:extLst>
      <p:ext uri="{BB962C8B-B14F-4D97-AF65-F5344CB8AC3E}">
        <p14:creationId xmlns:p14="http://schemas.microsoft.com/office/powerpoint/2010/main" val="1329685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in hw2 you created an in memory index that let you search through a given directory. One thing you’ll notice is that every time you started the search shell it’d take forever to start. Well, in HW3 you’re going to be writing out the index to disk in a serializable format such that we can reconstruct the hash table from the reading the file itself.</a:t>
            </a:r>
            <a:br>
              <a:rPr lang="en-US" dirty="0"/>
            </a:br>
            <a:br>
              <a:rPr lang="en-US" dirty="0"/>
            </a:br>
            <a:r>
              <a:rPr lang="en-US" dirty="0"/>
              <a:t>Alright, so</a:t>
            </a:r>
            <a:r>
              <a:rPr lang="en-US" baseline="0" dirty="0"/>
              <a:t> first is Hex View. What I mean by this is viewing the index file in hex as shown here.</a:t>
            </a:r>
          </a:p>
          <a:p>
            <a:endParaRPr lang="en-US" baseline="0" dirty="0"/>
          </a:p>
          <a:p>
            <a:r>
              <a:rPr lang="en-US" baseline="0" dirty="0"/>
              <a:t>This can be useful for inspecting to see what’s wrong in the indices you generate. </a:t>
            </a:r>
          </a:p>
          <a:p>
            <a:endParaRPr lang="en-US" baseline="0" dirty="0"/>
          </a:p>
          <a:p>
            <a:r>
              <a:rPr lang="en-US" baseline="0" dirty="0"/>
              <a:t>As you guys can see, each of the header makes up the first 16 bytes of the index file shown here with the magic word, checksum, </a:t>
            </a:r>
            <a:r>
              <a:rPr lang="en-US" baseline="0" dirty="0" err="1"/>
              <a:t>doctable</a:t>
            </a:r>
            <a:r>
              <a:rPr lang="en-US" baseline="0" dirty="0"/>
              <a:t> size and index size. </a:t>
            </a:r>
          </a:p>
          <a:p>
            <a:endParaRPr lang="en-US" baseline="0" dirty="0"/>
          </a:p>
          <a:p>
            <a:r>
              <a:rPr lang="en-US" dirty="0"/>
              <a:t>The rest of the file, as you might guess are the </a:t>
            </a:r>
            <a:r>
              <a:rPr lang="en-US" dirty="0" err="1"/>
              <a:t>doctable</a:t>
            </a:r>
            <a:r>
              <a:rPr lang="en-US" dirty="0"/>
              <a:t> and index themselves.</a:t>
            </a:r>
          </a:p>
          <a:p>
            <a:endParaRPr lang="en-US" dirty="0"/>
          </a:p>
          <a:p>
            <a:endParaRPr lang="en-US" dirty="0"/>
          </a:p>
          <a:p>
            <a:r>
              <a:rPr lang="en-US" dirty="0"/>
              <a:t>One thing you’ll notice here is that these</a:t>
            </a:r>
            <a:r>
              <a:rPr lang="en-US" baseline="0" dirty="0"/>
              <a:t> bytes in the file are in big endian, i.e. they’re read from left to right. (e.g. 075d is actually 075d and not 5d070000)</a:t>
            </a:r>
          </a:p>
          <a:p>
            <a:endParaRPr lang="en-US" baseline="0" dirty="0"/>
          </a:p>
          <a:p>
            <a:r>
              <a:rPr lang="en-US" baseline="0" dirty="0"/>
              <a:t>The reason for this is that we are writing the indices out in network byte order which happens to be big endian. You can imagine that in a world with big and little endian machines we needed a common format such that files like these indices could be shared from one computer to the other without worrying about byte ordering, which is why we’re using network order (big endian).</a:t>
            </a:r>
          </a:p>
          <a:p>
            <a:endParaRPr lang="en-US" baseline="0" dirty="0"/>
          </a:p>
          <a:p>
            <a:r>
              <a:rPr lang="en-US" dirty="0"/>
              <a:t>Any questions on network order?</a:t>
            </a:r>
          </a:p>
          <a:p>
            <a:endParaRPr lang="en-US" dirty="0"/>
          </a:p>
          <a:p>
            <a:r>
              <a:rPr lang="en-US" dirty="0"/>
              <a:t>TODO: Show </a:t>
            </a:r>
            <a:r>
              <a:rPr lang="en-US" dirty="0" err="1"/>
              <a:t>toHostFormat</a:t>
            </a:r>
            <a:r>
              <a:rPr lang="en-US" dirty="0"/>
              <a:t>() and </a:t>
            </a:r>
            <a:r>
              <a:rPr lang="en-US" dirty="0" err="1"/>
              <a:t>toDiskFormat</a:t>
            </a:r>
            <a:r>
              <a:rPr lang="en-US" dirty="0"/>
              <a:t>()</a:t>
            </a:r>
            <a:r>
              <a:rPr lang="en-US" baseline="0" dirty="0"/>
              <a:t> in </a:t>
            </a:r>
            <a:r>
              <a:rPr lang="en-US" baseline="0" dirty="0" err="1"/>
              <a:t>filelayout.h</a:t>
            </a:r>
            <a:r>
              <a:rPr lang="en-US" baseline="0" dirty="0"/>
              <a:t>. When reading from the disk remember to convert to Host Format and when writing to disk remember to convert to Disk Format!</a:t>
            </a:r>
            <a:endParaRPr lang="en-US" dirty="0"/>
          </a:p>
        </p:txBody>
      </p:sp>
      <p:sp>
        <p:nvSpPr>
          <p:cNvPr id="4" name="Slide Number Placeholder 3"/>
          <p:cNvSpPr>
            <a:spLocks noGrp="1"/>
          </p:cNvSpPr>
          <p:nvPr>
            <p:ph type="sldNum" sz="quarter" idx="10"/>
          </p:nvPr>
        </p:nvSpPr>
        <p:spPr/>
        <p:txBody>
          <a:bodyPr/>
          <a:lstStyle/>
          <a:p>
            <a:fld id="{882BD828-5C1D-8844-8841-1F87A0B2AA36}" type="slidenum">
              <a:rPr lang="en-US" smtClean="0"/>
              <a:t>2</a:t>
            </a:fld>
            <a:endParaRPr lang="en-US"/>
          </a:p>
        </p:txBody>
      </p:sp>
    </p:spTree>
    <p:extLst>
      <p:ext uri="{BB962C8B-B14F-4D97-AF65-F5344CB8AC3E}">
        <p14:creationId xmlns:p14="http://schemas.microsoft.com/office/powerpoint/2010/main" val="439430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a:t>
            </a:r>
            <a:r>
              <a:rPr lang="en-US" baseline="0" dirty="0"/>
              <a:t> the commands for </a:t>
            </a:r>
            <a:r>
              <a:rPr lang="en-US" baseline="0" dirty="0" err="1"/>
              <a:t>emacs</a:t>
            </a:r>
            <a:r>
              <a:rPr lang="en-US" baseline="0" dirty="0"/>
              <a:t> and vim that let you view the </a:t>
            </a:r>
            <a:r>
              <a:rPr lang="en-US" baseline="0" dirty="0" err="1"/>
              <a:t>hexdump</a:t>
            </a:r>
            <a:r>
              <a:rPr lang="en-US" baseline="0" dirty="0"/>
              <a:t>.</a:t>
            </a:r>
          </a:p>
          <a:p>
            <a:endParaRPr lang="en-US" baseline="0" dirty="0"/>
          </a:p>
          <a:p>
            <a:r>
              <a:rPr lang="en-US" baseline="0" dirty="0"/>
              <a:t>I’ve actually set up some extra stuff in my .</a:t>
            </a:r>
            <a:r>
              <a:rPr lang="en-US" baseline="0" dirty="0" err="1"/>
              <a:t>vimrc</a:t>
            </a:r>
            <a:r>
              <a:rPr lang="en-US" baseline="0" dirty="0"/>
              <a:t> specifically for this purpose if any of you vim users want to ask me afterwards or during office hours. My .</a:t>
            </a:r>
            <a:r>
              <a:rPr lang="en-US" baseline="0" dirty="0" err="1"/>
              <a:t>vimrc</a:t>
            </a:r>
            <a:r>
              <a:rPr lang="en-US" baseline="0" dirty="0"/>
              <a:t> is at the link on the board. I’ll show you guys some of my neat tricks for this</a:t>
            </a:r>
          </a:p>
          <a:p>
            <a:endParaRPr lang="en-US" baseline="0" dirty="0"/>
          </a:p>
          <a:p>
            <a:r>
              <a:rPr lang="en-US" baseline="0" dirty="0"/>
              <a:t>For you </a:t>
            </a:r>
            <a:r>
              <a:rPr lang="en-US" baseline="0" dirty="0" err="1"/>
              <a:t>emacs</a:t>
            </a:r>
            <a:r>
              <a:rPr lang="en-US" baseline="0" dirty="0"/>
              <a:t> users</a:t>
            </a:r>
            <a:r>
              <a:rPr lang="is-IS" baseline="0" dirty="0"/>
              <a:t>… I’m sorry. All I know how to do is quit emacs when I accidentally open it</a:t>
            </a:r>
            <a:endParaRPr lang="en-US" dirty="0"/>
          </a:p>
        </p:txBody>
      </p:sp>
      <p:sp>
        <p:nvSpPr>
          <p:cNvPr id="4" name="Slide Number Placeholder 3"/>
          <p:cNvSpPr>
            <a:spLocks noGrp="1"/>
          </p:cNvSpPr>
          <p:nvPr>
            <p:ph type="sldNum" sz="quarter" idx="10"/>
          </p:nvPr>
        </p:nvSpPr>
        <p:spPr/>
        <p:txBody>
          <a:bodyPr/>
          <a:lstStyle/>
          <a:p>
            <a:fld id="{882BD828-5C1D-8844-8841-1F87A0B2AA36}" type="slidenum">
              <a:rPr lang="en-US" smtClean="0"/>
              <a:t>3</a:t>
            </a:fld>
            <a:endParaRPr lang="en-US"/>
          </a:p>
        </p:txBody>
      </p:sp>
    </p:spTree>
    <p:extLst>
      <p:ext uri="{BB962C8B-B14F-4D97-AF65-F5344CB8AC3E}">
        <p14:creationId xmlns:p14="http://schemas.microsoft.com/office/powerpoint/2010/main" val="1497371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a:t>
            </a:r>
            <a:r>
              <a:rPr lang="en-US" baseline="0" dirty="0"/>
              <a:t>see how the </a:t>
            </a:r>
            <a:r>
              <a:rPr lang="en-US" baseline="0" dirty="0" err="1"/>
              <a:t>doctable</a:t>
            </a:r>
            <a:r>
              <a:rPr lang="en-US" baseline="0" dirty="0"/>
              <a:t> is laid out</a:t>
            </a:r>
          </a:p>
          <a:p>
            <a:endParaRPr lang="is-IS" baseline="0" dirty="0"/>
          </a:p>
          <a:p>
            <a:r>
              <a:rPr lang="is-IS" baseline="0" dirty="0"/>
              <a:t>It’s a hashtable so we first write the number of buckets, and for each bucket write its length and position (within the file). (Next slides)</a:t>
            </a:r>
          </a:p>
          <a:p>
            <a:endParaRPr lang="en-US" baseline="0" dirty="0"/>
          </a:p>
          <a:p>
            <a:r>
              <a:rPr lang="en-US" baseline="0" dirty="0"/>
              <a:t>Any questions on that so far?</a:t>
            </a:r>
          </a:p>
          <a:p>
            <a:r>
              <a:rPr lang="en-US" baseline="0" dirty="0"/>
              <a:t>(Next slide)</a:t>
            </a:r>
          </a:p>
        </p:txBody>
      </p:sp>
      <p:sp>
        <p:nvSpPr>
          <p:cNvPr id="4" name="Slide Number Placeholder 3"/>
          <p:cNvSpPr>
            <a:spLocks noGrp="1"/>
          </p:cNvSpPr>
          <p:nvPr>
            <p:ph type="sldNum" sz="quarter" idx="10"/>
          </p:nvPr>
        </p:nvSpPr>
        <p:spPr/>
        <p:txBody>
          <a:bodyPr/>
          <a:lstStyle/>
          <a:p>
            <a:fld id="{882BD828-5C1D-8844-8841-1F87A0B2AA36}" type="slidenum">
              <a:rPr lang="en-US" smtClean="0"/>
              <a:t>4</a:t>
            </a:fld>
            <a:endParaRPr lang="en-US"/>
          </a:p>
        </p:txBody>
      </p:sp>
    </p:spTree>
    <p:extLst>
      <p:ext uri="{BB962C8B-B14F-4D97-AF65-F5344CB8AC3E}">
        <p14:creationId xmlns:p14="http://schemas.microsoft.com/office/powerpoint/2010/main" val="1478279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can see from</a:t>
            </a:r>
            <a:r>
              <a:rPr lang="en-US" baseline="0" dirty="0"/>
              <a:t> the same example, this bucket has 1024 buckets, and the bucket records themselves follow with each bucket’s length and position, and finally the buckets themselves at 2014, which is where the first bucket is located. (Some lines were </a:t>
            </a:r>
            <a:r>
              <a:rPr lang="en-US" baseline="0" dirty="0" err="1"/>
              <a:t>omited</a:t>
            </a:r>
            <a:r>
              <a:rPr lang="en-US" baseline="0" dirty="0"/>
              <a:t>)</a:t>
            </a:r>
          </a:p>
          <a:p>
            <a:endParaRPr lang="en-US" baseline="0" dirty="0"/>
          </a:p>
          <a:p>
            <a:r>
              <a:rPr lang="en-US" baseline="0" dirty="0"/>
              <a:t>Bucket 0 as you can see has no buckets and is located at 2014. Bucket 1 has an element and starts at 2014 also. Can someone tell me why this is?? (CANDY)</a:t>
            </a:r>
          </a:p>
          <a:p>
            <a:endParaRPr lang="en-US" baseline="0" dirty="0"/>
          </a:p>
          <a:p>
            <a:r>
              <a:rPr lang="en-US" baseline="0" dirty="0"/>
              <a:t>The next bucket is then located at 2031 after the second bucket!</a:t>
            </a:r>
          </a:p>
          <a:p>
            <a:endParaRPr lang="en-US" baseline="0" dirty="0"/>
          </a:p>
          <a:p>
            <a:r>
              <a:rPr lang="en-US" baseline="0" dirty="0"/>
              <a:t>Questions?</a:t>
            </a:r>
          </a:p>
        </p:txBody>
      </p:sp>
      <p:sp>
        <p:nvSpPr>
          <p:cNvPr id="4" name="Slide Number Placeholder 3"/>
          <p:cNvSpPr>
            <a:spLocks noGrp="1"/>
          </p:cNvSpPr>
          <p:nvPr>
            <p:ph type="sldNum" sz="quarter" idx="10"/>
          </p:nvPr>
        </p:nvSpPr>
        <p:spPr/>
        <p:txBody>
          <a:bodyPr/>
          <a:lstStyle/>
          <a:p>
            <a:fld id="{882BD828-5C1D-8844-8841-1F87A0B2AA36}" type="slidenum">
              <a:rPr lang="en-US" smtClean="0"/>
              <a:t>5</a:t>
            </a:fld>
            <a:endParaRPr lang="en-US"/>
          </a:p>
        </p:txBody>
      </p:sp>
    </p:spTree>
    <p:extLst>
      <p:ext uri="{BB962C8B-B14F-4D97-AF65-F5344CB8AC3E}">
        <p14:creationId xmlns:p14="http://schemas.microsoft.com/office/powerpoint/2010/main" val="1309970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baseline="0" dirty="0"/>
              <a:t>After providing the records for each bucket we write out the buckets themselves which begin with all the positions of each element and is shortly followed by a doctable element that consists of the doc ID, docname length and filename itself.</a:t>
            </a:r>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Any questions on this layout?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882BD828-5C1D-8844-8841-1F87A0B2AA36}" type="slidenum">
              <a:rPr lang="en-US" smtClean="0"/>
              <a:t>6</a:t>
            </a:fld>
            <a:endParaRPr lang="en-US"/>
          </a:p>
        </p:txBody>
      </p:sp>
    </p:spTree>
    <p:extLst>
      <p:ext uri="{BB962C8B-B14F-4D97-AF65-F5344CB8AC3E}">
        <p14:creationId xmlns:p14="http://schemas.microsoft.com/office/powerpoint/2010/main" val="160852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Going back to the same example, we saw that both the first and second buckets started at 2014. Of course bucket 0 is empty so at 2014 is actually the bucket info for bucket 1.</a:t>
            </a:r>
          </a:p>
          <a:p>
            <a:endParaRPr lang="en-US" baseline="0" dirty="0"/>
          </a:p>
          <a:p>
            <a:r>
              <a:rPr lang="en-US" baseline="0" dirty="0"/>
              <a:t>This first bucket actually has 1 element as we can tell from the bucket record and inside the bucket it says element 0’s position is 2018, has </a:t>
            </a:r>
            <a:r>
              <a:rPr lang="en-US" baseline="0" dirty="0" err="1"/>
              <a:t>docId</a:t>
            </a:r>
            <a:r>
              <a:rPr lang="en-US" baseline="0" dirty="0"/>
              <a:t> 1, filename length of 15(0xf), and the filename itself is “</a:t>
            </a:r>
            <a:r>
              <a:rPr lang="en-US" baseline="0" dirty="0" err="1"/>
              <a:t>small_dir</a:t>
            </a:r>
            <a:r>
              <a:rPr lang="en-US" baseline="0" dirty="0"/>
              <a:t>/</a:t>
            </a:r>
            <a:r>
              <a:rPr lang="en-US" baseline="0" dirty="0" err="1"/>
              <a:t>c.txt</a:t>
            </a:r>
            <a:r>
              <a:rPr lang="en-US" baseline="0" dirty="0"/>
              <a:t>”, which indeed is 15 characters long.</a:t>
            </a:r>
            <a:endParaRPr lang="en-US" dirty="0"/>
          </a:p>
          <a:p>
            <a:endParaRPr lang="en-US" dirty="0"/>
          </a:p>
        </p:txBody>
      </p:sp>
      <p:sp>
        <p:nvSpPr>
          <p:cNvPr id="4" name="Slide Number Placeholder 3"/>
          <p:cNvSpPr>
            <a:spLocks noGrp="1"/>
          </p:cNvSpPr>
          <p:nvPr>
            <p:ph type="sldNum" sz="quarter" idx="10"/>
          </p:nvPr>
        </p:nvSpPr>
        <p:spPr/>
        <p:txBody>
          <a:bodyPr/>
          <a:lstStyle/>
          <a:p>
            <a:fld id="{882BD828-5C1D-8844-8841-1F87A0B2AA36}" type="slidenum">
              <a:rPr lang="en-US" smtClean="0"/>
              <a:t>7</a:t>
            </a:fld>
            <a:endParaRPr lang="en-US"/>
          </a:p>
        </p:txBody>
      </p:sp>
    </p:spTree>
    <p:extLst>
      <p:ext uri="{BB962C8B-B14F-4D97-AF65-F5344CB8AC3E}">
        <p14:creationId xmlns:p14="http://schemas.microsoft.com/office/powerpoint/2010/main" val="1289542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 on </a:t>
            </a:r>
            <a:r>
              <a:rPr lang="en-US" dirty="0" err="1"/>
              <a:t>doctable</a:t>
            </a:r>
            <a:r>
              <a:rPr lang="en-US" dirty="0"/>
              <a:t> and how it’s represented in the index files?</a:t>
            </a:r>
          </a:p>
        </p:txBody>
      </p:sp>
      <p:sp>
        <p:nvSpPr>
          <p:cNvPr id="4" name="Slide Number Placeholder 3"/>
          <p:cNvSpPr>
            <a:spLocks noGrp="1"/>
          </p:cNvSpPr>
          <p:nvPr>
            <p:ph type="sldNum" sz="quarter" idx="10"/>
          </p:nvPr>
        </p:nvSpPr>
        <p:spPr/>
        <p:txBody>
          <a:bodyPr/>
          <a:lstStyle/>
          <a:p>
            <a:fld id="{882BD828-5C1D-8844-8841-1F87A0B2AA36}" type="slidenum">
              <a:rPr lang="en-US" smtClean="0"/>
              <a:t>8</a:t>
            </a:fld>
            <a:endParaRPr lang="en-US"/>
          </a:p>
        </p:txBody>
      </p:sp>
    </p:spTree>
    <p:extLst>
      <p:ext uri="{BB962C8B-B14F-4D97-AF65-F5344CB8AC3E}">
        <p14:creationId xmlns:p14="http://schemas.microsoft.com/office/powerpoint/2010/main" val="1324075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have the index.</a:t>
            </a:r>
          </a:p>
          <a:p>
            <a:endParaRPr lang="en-US" dirty="0"/>
          </a:p>
          <a:p>
            <a:r>
              <a:rPr lang="en-US" dirty="0"/>
              <a:t>You’ll notice</a:t>
            </a:r>
            <a:r>
              <a:rPr lang="en-US" baseline="0" dirty="0"/>
              <a:t> that initially it looks almost identical to the </a:t>
            </a:r>
            <a:r>
              <a:rPr lang="en-US" baseline="0" dirty="0" err="1"/>
              <a:t>doctable</a:t>
            </a:r>
            <a:r>
              <a:rPr lang="en-US" baseline="0" dirty="0"/>
              <a:t>. Of course they’re both hash tables so it’s not really surprising to see bucket records and buckets. The key difference though is the values stored in buckets. Rather than storing a doc ID with its corresponding filename we are instead storing words with their corresponding </a:t>
            </a:r>
            <a:r>
              <a:rPr lang="en-US" baseline="0" dirty="0" err="1"/>
              <a:t>DocID</a:t>
            </a:r>
            <a:r>
              <a:rPr lang="en-US" baseline="0" dirty="0"/>
              <a:t> tables</a:t>
            </a:r>
            <a:r>
              <a:rPr lang="is-IS" baseline="0" dirty="0"/>
              <a:t>…. (Next slide)</a:t>
            </a:r>
            <a:endParaRPr lang="en-US" dirty="0"/>
          </a:p>
        </p:txBody>
      </p:sp>
      <p:sp>
        <p:nvSpPr>
          <p:cNvPr id="4" name="Slide Number Placeholder 3"/>
          <p:cNvSpPr>
            <a:spLocks noGrp="1"/>
          </p:cNvSpPr>
          <p:nvPr>
            <p:ph type="sldNum" sz="quarter" idx="10"/>
          </p:nvPr>
        </p:nvSpPr>
        <p:spPr/>
        <p:txBody>
          <a:bodyPr/>
          <a:lstStyle/>
          <a:p>
            <a:fld id="{882BD828-5C1D-8844-8841-1F87A0B2AA36}" type="slidenum">
              <a:rPr lang="en-US" smtClean="0"/>
              <a:t>9</a:t>
            </a:fld>
            <a:endParaRPr lang="en-US"/>
          </a:p>
        </p:txBody>
      </p:sp>
    </p:spTree>
    <p:extLst>
      <p:ext uri="{BB962C8B-B14F-4D97-AF65-F5344CB8AC3E}">
        <p14:creationId xmlns:p14="http://schemas.microsoft.com/office/powerpoint/2010/main" val="35008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17BFB-2E21-4393-B729-E972FEEE9458}" type="datetimeFigureOut">
              <a:rPr lang="en-US" smtClean="0"/>
              <a:pPr/>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717BFB-2E21-4393-B729-E972FEEE9458}" type="datetimeFigureOut">
              <a:rPr lang="en-US" smtClean="0"/>
              <a:pPr/>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17BFB-2E21-4393-B729-E972FEEE9458}" type="datetimeFigureOut">
              <a:rPr lang="en-US" smtClean="0"/>
              <a:pPr/>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717BFB-2E21-4393-B729-E972FEEE9458}" type="datetimeFigureOut">
              <a:rPr lang="en-US" smtClean="0"/>
              <a:pPr/>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717BFB-2E21-4393-B729-E972FEEE9458}" type="datetimeFigureOut">
              <a:rPr lang="en-US" smtClean="0"/>
              <a:pPr/>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17BFB-2E21-4393-B729-E972FEEE9458}" type="datetimeFigureOut">
              <a:rPr lang="en-US" smtClean="0"/>
              <a:pPr/>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8BB2-6AB6-4BEE-9EAA-2B9066594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17BFB-2E21-4393-B729-E972FEEE9458}" type="datetimeFigureOut">
              <a:rPr lang="en-US" smtClean="0"/>
              <a:pPr/>
              <a:t>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D8BB2-6AB6-4BEE-9EAA-2B9066594579}"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717BFB-2E21-4393-B729-E972FEEE9458}" type="datetimeFigureOut">
              <a:rPr lang="en-US" smtClean="0"/>
              <a:pPr/>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D8BB2-6AB6-4BEE-9EAA-2B9066594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17BFB-2E21-4393-B729-E972FEEE9458}" type="datetimeFigureOut">
              <a:rPr lang="en-US" smtClean="0"/>
              <a:pPr/>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D8BB2-6AB6-4BEE-9EAA-2B9066594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17BFB-2E21-4393-B729-E972FEEE9458}" type="datetimeFigureOut">
              <a:rPr lang="en-US" smtClean="0"/>
              <a:pPr/>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8BB2-6AB6-4BEE-9EAA-2B9066594579}"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17BFB-2E21-4393-B729-E972FEEE9458}" type="datetimeFigureOut">
              <a:rPr lang="en-US" smtClean="0"/>
              <a:pPr/>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8BB2-6AB6-4BEE-9EAA-2B9066594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A717BFB-2E21-4393-B729-E972FEEE9458}" type="datetimeFigureOut">
              <a:rPr lang="en-US" smtClean="0"/>
              <a:pPr/>
              <a:t>5/11/2017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2BD8BB2-6AB6-4BEE-9EAA-2B90665945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CSE 333 – Section 7</a:t>
            </a:r>
          </a:p>
        </p:txBody>
      </p:sp>
      <p:sp>
        <p:nvSpPr>
          <p:cNvPr id="3" name="Subtitle 2"/>
          <p:cNvSpPr>
            <a:spLocks noGrp="1"/>
          </p:cNvSpPr>
          <p:nvPr>
            <p:ph type="subTitle" idx="1"/>
          </p:nvPr>
        </p:nvSpPr>
        <p:spPr/>
        <p:txBody>
          <a:bodyPr/>
          <a:lstStyle/>
          <a:p>
            <a:pPr>
              <a:buFont typeface="Arial" pitchFamily="34" charset="0"/>
              <a:buChar char="•"/>
            </a:pPr>
            <a:r>
              <a:rPr lang="en-US" dirty="0"/>
              <a:t>HW3 Hex View</a:t>
            </a:r>
          </a:p>
          <a:p>
            <a:pPr>
              <a:buFont typeface="Arial" pitchFamily="34" charset="0"/>
              <a:buChar char="•"/>
            </a:pPr>
            <a:r>
              <a:rPr lang="en-US" dirty="0"/>
              <a:t>Inheritance Constructors/Destructors</a:t>
            </a:r>
          </a:p>
          <a:p>
            <a:pPr>
              <a:buFont typeface="Arial" pitchFamily="34" charset="0"/>
              <a:buChar char="•"/>
            </a:pPr>
            <a:r>
              <a:rPr lang="en-US" dirty="0"/>
              <a:t>Static vs Dynamic Dispatch</a:t>
            </a:r>
          </a:p>
        </p:txBody>
      </p:sp>
    </p:spTree>
    <p:extLst>
      <p:ext uri="{BB962C8B-B14F-4D97-AF65-F5344CB8AC3E}">
        <p14:creationId xmlns:p14="http://schemas.microsoft.com/office/powerpoint/2010/main" val="2758890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3276600" y="990600"/>
            <a:ext cx="5029200" cy="55816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a:t>Hex View</a:t>
            </a:r>
          </a:p>
        </p:txBody>
      </p:sp>
      <p:sp>
        <p:nvSpPr>
          <p:cNvPr id="6" name="Content Placeholder 2"/>
          <p:cNvSpPr>
            <a:spLocks noGrp="1"/>
          </p:cNvSpPr>
          <p:nvPr>
            <p:ph idx="1"/>
          </p:nvPr>
        </p:nvSpPr>
        <p:spPr>
          <a:xfrm>
            <a:off x="457200" y="5181600"/>
            <a:ext cx="8229600" cy="1295400"/>
          </a:xfrm>
        </p:spPr>
        <p:txBody>
          <a:bodyPr>
            <a:normAutofit/>
          </a:bodyPr>
          <a:lstStyle/>
          <a:p>
            <a:pPr marL="0" lvl="0" indent="0">
              <a:buNone/>
            </a:pPr>
            <a:r>
              <a:rPr lang="en-US" dirty="0"/>
              <a:t>The </a:t>
            </a:r>
            <a:r>
              <a:rPr lang="en-US" dirty="0" err="1"/>
              <a:t>docID</a:t>
            </a:r>
            <a:r>
              <a:rPr lang="en-US" dirty="0"/>
              <a:t> table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32533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 View Demo</a:t>
            </a:r>
          </a:p>
        </p:txBody>
      </p:sp>
      <p:sp>
        <p:nvSpPr>
          <p:cNvPr id="3" name="Content Placeholder 2"/>
          <p:cNvSpPr>
            <a:spLocks noGrp="1"/>
          </p:cNvSpPr>
          <p:nvPr>
            <p:ph idx="1"/>
          </p:nvPr>
        </p:nvSpPr>
        <p:spPr/>
        <p:txBody>
          <a:bodyPr/>
          <a:lstStyle/>
          <a:p>
            <a:r>
              <a:rPr lang="en-US" dirty="0"/>
              <a:t>Demo:</a:t>
            </a:r>
          </a:p>
          <a:p>
            <a:pPr lvl="1"/>
            <a:r>
              <a:rPr lang="en-US" dirty="0" err="1"/>
              <a:t>tinytree</a:t>
            </a:r>
            <a:r>
              <a:rPr lang="en-US" dirty="0"/>
              <a:t>/</a:t>
            </a:r>
          </a:p>
          <a:p>
            <a:pPr lvl="1"/>
            <a:r>
              <a:rPr lang="en-US" dirty="0" err="1"/>
              <a:t>tiny.idx</a:t>
            </a:r>
            <a:endParaRPr lang="en-US" dirty="0"/>
          </a:p>
          <a:p>
            <a:pPr lvl="1"/>
            <a:r>
              <a:rPr lang="en-US" dirty="0" err="1"/>
              <a:t>teeny.idx</a:t>
            </a:r>
            <a:endParaRPr lang="en-US" dirty="0"/>
          </a:p>
        </p:txBody>
      </p:sp>
    </p:spTree>
    <p:extLst>
      <p:ext uri="{BB962C8B-B14F-4D97-AF65-F5344CB8AC3E}">
        <p14:creationId xmlns:p14="http://schemas.microsoft.com/office/powerpoint/2010/main" val="121284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 Constructors/Destructors</a:t>
            </a:r>
          </a:p>
        </p:txBody>
      </p:sp>
      <p:sp>
        <p:nvSpPr>
          <p:cNvPr id="3" name="Content Placeholder 2"/>
          <p:cNvSpPr>
            <a:spLocks noGrp="1"/>
          </p:cNvSpPr>
          <p:nvPr>
            <p:ph idx="1"/>
          </p:nvPr>
        </p:nvSpPr>
        <p:spPr/>
        <p:txBody>
          <a:bodyPr>
            <a:normAutofit/>
          </a:bodyPr>
          <a:lstStyle/>
          <a:p>
            <a:r>
              <a:rPr lang="en-US" dirty="0"/>
              <a:t>The derived class:</a:t>
            </a:r>
          </a:p>
          <a:p>
            <a:pPr lvl="1"/>
            <a:r>
              <a:rPr lang="en-US" dirty="0"/>
              <a:t>Does not inherit any constructors.</a:t>
            </a:r>
          </a:p>
          <a:p>
            <a:pPr lvl="1"/>
            <a:r>
              <a:rPr lang="en-US" dirty="0"/>
              <a:t>MUST call their base class constructor.</a:t>
            </a:r>
          </a:p>
          <a:p>
            <a:pPr lvl="2"/>
            <a:r>
              <a:rPr lang="en-US" sz="1600" dirty="0"/>
              <a:t>Omission == calling the default constructor.</a:t>
            </a:r>
          </a:p>
          <a:p>
            <a:pPr lvl="1"/>
            <a:endParaRPr lang="en-US" dirty="0"/>
          </a:p>
          <a:p>
            <a:r>
              <a:rPr lang="en-US" dirty="0"/>
              <a:t>Constructors resolve from base to derived.</a:t>
            </a:r>
          </a:p>
          <a:p>
            <a:endParaRPr lang="en-US" dirty="0"/>
          </a:p>
          <a:p>
            <a:r>
              <a:rPr lang="en-US" dirty="0"/>
              <a:t>Destructors should be virtual </a:t>
            </a:r>
            <a:r>
              <a:rPr lang="en-US" b="1" dirty="0">
                <a:solidFill>
                  <a:srgbClr val="FF0000"/>
                </a:solidFill>
              </a:rPr>
              <a:t>!</a:t>
            </a:r>
          </a:p>
          <a:p>
            <a:endParaRPr lang="en-US" b="1" dirty="0">
              <a:solidFill>
                <a:srgbClr val="FF0000"/>
              </a:solidFill>
            </a:endParaRPr>
          </a:p>
          <a:p>
            <a:r>
              <a:rPr lang="en-US" dirty="0"/>
              <a:t>Demo: </a:t>
            </a:r>
            <a:r>
              <a:rPr lang="en-US" dirty="0" err="1"/>
              <a:t>destructex.cc</a:t>
            </a:r>
            <a:r>
              <a:rPr lang="en-US" dirty="0"/>
              <a:t> and </a:t>
            </a:r>
            <a:r>
              <a:rPr lang="en-US" dirty="0" err="1"/>
              <a:t>vtable.cc</a:t>
            </a:r>
            <a:endParaRPr lang="en-US" b="1" dirty="0">
              <a:solidFill>
                <a:srgbClr val="FF0000"/>
              </a:solidFill>
            </a:endParaRPr>
          </a:p>
        </p:txBody>
      </p:sp>
    </p:spTree>
    <p:extLst>
      <p:ext uri="{BB962C8B-B14F-4D97-AF65-F5344CB8AC3E}">
        <p14:creationId xmlns:p14="http://schemas.microsoft.com/office/powerpoint/2010/main" val="2480753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Exercise</a:t>
            </a:r>
          </a:p>
        </p:txBody>
      </p:sp>
      <p:sp>
        <p:nvSpPr>
          <p:cNvPr id="3" name="Content Placeholder 2"/>
          <p:cNvSpPr>
            <a:spLocks noGrp="1"/>
          </p:cNvSpPr>
          <p:nvPr>
            <p:ph idx="1"/>
          </p:nvPr>
        </p:nvSpPr>
        <p:spPr>
          <a:xfrm>
            <a:off x="457200" y="1447800"/>
            <a:ext cx="4114800" cy="5410200"/>
          </a:xfrm>
        </p:spPr>
        <p:txBody>
          <a:bodyPr>
            <a:noAutofit/>
          </a:bodyPr>
          <a:lstStyle/>
          <a:p>
            <a:pPr>
              <a:buNone/>
            </a:pPr>
            <a:r>
              <a:rPr lang="en-US" sz="1600" dirty="0">
                <a:solidFill>
                  <a:srgbClr val="00B0F0"/>
                </a:solidFill>
              </a:rPr>
              <a:t>class</a:t>
            </a:r>
            <a:r>
              <a:rPr lang="en-US" sz="1600" dirty="0"/>
              <a:t> </a:t>
            </a:r>
            <a:r>
              <a:rPr lang="en-US" sz="1600" dirty="0">
                <a:solidFill>
                  <a:schemeClr val="tx2"/>
                </a:solidFill>
              </a:rPr>
              <a:t>B</a:t>
            </a:r>
            <a:r>
              <a:rPr lang="en-US" sz="1600" dirty="0"/>
              <a:t> {</a:t>
            </a:r>
          </a:p>
          <a:p>
            <a:pPr>
              <a:buNone/>
            </a:pPr>
            <a:r>
              <a:rPr lang="en-US" sz="1600" dirty="0">
                <a:solidFill>
                  <a:srgbClr val="00B0F0"/>
                </a:solidFill>
              </a:rPr>
              <a:t>public</a:t>
            </a:r>
            <a:r>
              <a:rPr lang="en-US" sz="1600" dirty="0"/>
              <a:t>:</a:t>
            </a:r>
          </a:p>
          <a:p>
            <a:pPr>
              <a:buNone/>
            </a:pPr>
            <a:r>
              <a:rPr lang="en-US" sz="1600" dirty="0"/>
              <a:t>  B(</a:t>
            </a:r>
            <a:r>
              <a:rPr lang="en-US" sz="1600" dirty="0" err="1">
                <a:solidFill>
                  <a:srgbClr val="FF0000"/>
                </a:solidFill>
              </a:rPr>
              <a:t>int</a:t>
            </a:r>
            <a:r>
              <a:rPr lang="en-US" sz="1600" dirty="0"/>
              <a:t> *k) : k_(k) { out("B::cons“); }</a:t>
            </a:r>
          </a:p>
          <a:p>
            <a:pPr>
              <a:buNone/>
            </a:pPr>
            <a:r>
              <a:rPr lang="en-US" sz="1600" dirty="0"/>
              <a:t>  </a:t>
            </a:r>
            <a:r>
              <a:rPr lang="en-US" sz="1600" dirty="0">
                <a:solidFill>
                  <a:schemeClr val="tx2"/>
                </a:solidFill>
              </a:rPr>
              <a:t>void</a:t>
            </a:r>
            <a:r>
              <a:rPr lang="en-US" sz="1600" dirty="0"/>
              <a:t> p() { out("B::p”); }</a:t>
            </a:r>
          </a:p>
          <a:p>
            <a:pPr>
              <a:buNone/>
            </a:pPr>
            <a:r>
              <a:rPr lang="en-US" sz="1600" dirty="0"/>
              <a:t>  </a:t>
            </a:r>
            <a:r>
              <a:rPr lang="en-US" sz="1600" dirty="0">
                <a:solidFill>
                  <a:srgbClr val="00B0F0"/>
                </a:solidFill>
              </a:rPr>
              <a:t>virtual</a:t>
            </a:r>
            <a:r>
              <a:rPr lang="en-US" sz="1600" dirty="0"/>
              <a:t> </a:t>
            </a:r>
            <a:r>
              <a:rPr lang="en-US" sz="1600" dirty="0">
                <a:solidFill>
                  <a:schemeClr val="tx2"/>
                </a:solidFill>
              </a:rPr>
              <a:t>void</a:t>
            </a:r>
            <a:r>
              <a:rPr lang="en-US" sz="1600" dirty="0"/>
              <a:t> q() { out("B::q“); }</a:t>
            </a:r>
          </a:p>
          <a:p>
            <a:pPr>
              <a:buNone/>
            </a:pPr>
            <a:r>
              <a:rPr lang="en-US" sz="1600" dirty="0"/>
              <a:t>  </a:t>
            </a:r>
            <a:r>
              <a:rPr lang="en-US" sz="1600" dirty="0">
                <a:solidFill>
                  <a:schemeClr val="tx2"/>
                </a:solidFill>
              </a:rPr>
              <a:t>void</a:t>
            </a:r>
            <a:r>
              <a:rPr lang="en-US" sz="1600" dirty="0"/>
              <a:t> operator=(</a:t>
            </a:r>
            <a:r>
              <a:rPr lang="en-US" sz="1600" dirty="0">
                <a:solidFill>
                  <a:schemeClr val="tx2"/>
                </a:solidFill>
              </a:rPr>
              <a:t>B &amp;</a:t>
            </a:r>
            <a:r>
              <a:rPr lang="en-US" sz="1600" dirty="0" err="1"/>
              <a:t>rhs</a:t>
            </a:r>
            <a:r>
              <a:rPr lang="en-US" sz="1600" dirty="0"/>
              <a:t>) { out("B::=“); }</a:t>
            </a:r>
          </a:p>
          <a:p>
            <a:pPr>
              <a:buNone/>
            </a:pPr>
            <a:r>
              <a:rPr lang="en-US" sz="1600" dirty="0"/>
              <a:t>  ~B() { out(“B::~”); }</a:t>
            </a:r>
          </a:p>
          <a:p>
            <a:pPr>
              <a:buNone/>
            </a:pPr>
            <a:r>
              <a:rPr lang="en-US" sz="1600" dirty="0">
                <a:solidFill>
                  <a:srgbClr val="00B0F0"/>
                </a:solidFill>
              </a:rPr>
              <a:t>protected</a:t>
            </a:r>
            <a:r>
              <a:rPr lang="en-US" sz="1600" dirty="0"/>
              <a:t>:</a:t>
            </a:r>
          </a:p>
          <a:p>
            <a:pPr>
              <a:buNone/>
            </a:pPr>
            <a:r>
              <a:rPr lang="en-US" sz="1600" dirty="0"/>
              <a:t>  </a:t>
            </a:r>
            <a:r>
              <a:rPr lang="en-US" sz="1600" dirty="0" err="1">
                <a:solidFill>
                  <a:srgbClr val="FF0000"/>
                </a:solidFill>
              </a:rPr>
              <a:t>int</a:t>
            </a:r>
            <a:r>
              <a:rPr lang="en-US" sz="1600" dirty="0"/>
              <a:t> *k_;</a:t>
            </a:r>
          </a:p>
          <a:p>
            <a:pPr>
              <a:buNone/>
            </a:pPr>
            <a:r>
              <a:rPr lang="en-US" sz="1600" dirty="0"/>
              <a:t>};</a:t>
            </a:r>
          </a:p>
          <a:p>
            <a:pPr lvl="0">
              <a:buNone/>
              <a:defRPr/>
            </a:pPr>
            <a:r>
              <a:rPr lang="en-US" sz="1600" dirty="0">
                <a:solidFill>
                  <a:srgbClr val="00B0F0"/>
                </a:solidFill>
              </a:rPr>
              <a:t>class</a:t>
            </a:r>
            <a:r>
              <a:rPr lang="en-US" sz="1600" dirty="0"/>
              <a:t> </a:t>
            </a:r>
            <a:r>
              <a:rPr lang="en-US" sz="1600" dirty="0" err="1">
                <a:solidFill>
                  <a:schemeClr val="tx2"/>
                </a:solidFill>
              </a:rPr>
              <a:t>Der</a:t>
            </a:r>
            <a:r>
              <a:rPr lang="en-US" sz="1600" dirty="0"/>
              <a:t> : </a:t>
            </a:r>
            <a:r>
              <a:rPr lang="en-US" sz="1600" dirty="0">
                <a:solidFill>
                  <a:srgbClr val="00B0F0"/>
                </a:solidFill>
              </a:rPr>
              <a:t>public</a:t>
            </a:r>
            <a:r>
              <a:rPr lang="en-US" sz="1600" dirty="0"/>
              <a:t> </a:t>
            </a:r>
            <a:r>
              <a:rPr lang="en-US" sz="1600" dirty="0">
                <a:solidFill>
                  <a:schemeClr val="tx2"/>
                </a:solidFill>
              </a:rPr>
              <a:t>B</a:t>
            </a:r>
            <a:r>
              <a:rPr lang="en-US" sz="1600" dirty="0"/>
              <a:t> {</a:t>
            </a:r>
          </a:p>
          <a:p>
            <a:pPr lvl="0">
              <a:buNone/>
              <a:defRPr/>
            </a:pPr>
            <a:r>
              <a:rPr lang="en-US" sz="1600" dirty="0">
                <a:solidFill>
                  <a:srgbClr val="00B0F0"/>
                </a:solidFill>
              </a:rPr>
              <a:t>public</a:t>
            </a:r>
            <a:r>
              <a:rPr lang="en-US" sz="1600" dirty="0"/>
              <a:t>:</a:t>
            </a:r>
          </a:p>
          <a:p>
            <a:pPr lvl="0">
              <a:buNone/>
              <a:defRPr/>
            </a:pPr>
            <a:r>
              <a:rPr lang="en-US" sz="1600" dirty="0"/>
              <a:t>  </a:t>
            </a:r>
            <a:r>
              <a:rPr lang="en-US" sz="1600" dirty="0" err="1"/>
              <a:t>Der</a:t>
            </a:r>
            <a:r>
              <a:rPr lang="en-US" sz="1600" dirty="0"/>
              <a:t>() : B(</a:t>
            </a:r>
            <a:r>
              <a:rPr lang="en-US" sz="1600" dirty="0">
                <a:solidFill>
                  <a:srgbClr val="00B0F0"/>
                </a:solidFill>
              </a:rPr>
              <a:t>new</a:t>
            </a:r>
            <a:r>
              <a:rPr lang="en-US" sz="1600" dirty="0"/>
              <a:t> </a:t>
            </a:r>
            <a:r>
              <a:rPr lang="en-US" sz="1600" dirty="0" err="1">
                <a:solidFill>
                  <a:srgbClr val="FF0000"/>
                </a:solidFill>
              </a:rPr>
              <a:t>int</a:t>
            </a:r>
            <a:r>
              <a:rPr lang="en-US" sz="1600" dirty="0"/>
              <a:t>(9)) { out("</a:t>
            </a:r>
            <a:r>
              <a:rPr lang="en-US" sz="1600" dirty="0" err="1"/>
              <a:t>Der</a:t>
            </a:r>
            <a:r>
              <a:rPr lang="en-US" sz="1600" dirty="0"/>
              <a:t>::cons“);  }</a:t>
            </a:r>
          </a:p>
          <a:p>
            <a:pPr lvl="0">
              <a:buNone/>
              <a:defRPr/>
            </a:pPr>
            <a:r>
              <a:rPr lang="en-US" sz="1600" dirty="0"/>
              <a:t>  </a:t>
            </a:r>
            <a:r>
              <a:rPr lang="en-US" sz="1600" dirty="0">
                <a:solidFill>
                  <a:schemeClr val="tx2"/>
                </a:solidFill>
              </a:rPr>
              <a:t>void</a:t>
            </a:r>
            <a:r>
              <a:rPr lang="en-US" sz="1600" dirty="0"/>
              <a:t> p() { out("</a:t>
            </a:r>
            <a:r>
              <a:rPr lang="en-US" sz="1600" dirty="0" err="1"/>
              <a:t>Der</a:t>
            </a:r>
            <a:r>
              <a:rPr lang="en-US" sz="1600" dirty="0"/>
              <a:t>::p“); }</a:t>
            </a:r>
          </a:p>
          <a:p>
            <a:pPr lvl="0">
              <a:buNone/>
              <a:defRPr/>
            </a:pPr>
            <a:r>
              <a:rPr lang="en-US" sz="1600" dirty="0">
                <a:solidFill>
                  <a:srgbClr val="00B0F0"/>
                </a:solidFill>
              </a:rPr>
              <a:t>  virtual </a:t>
            </a:r>
            <a:r>
              <a:rPr lang="en-US" sz="1600" dirty="0">
                <a:solidFill>
                  <a:schemeClr val="tx2"/>
                </a:solidFill>
              </a:rPr>
              <a:t>void</a:t>
            </a:r>
            <a:r>
              <a:rPr lang="en-US" sz="1600" dirty="0"/>
              <a:t> q() { out("</a:t>
            </a:r>
            <a:r>
              <a:rPr lang="en-US" sz="1600" dirty="0" err="1"/>
              <a:t>Der</a:t>
            </a:r>
            <a:r>
              <a:rPr lang="en-US" sz="1600" dirty="0"/>
              <a:t>::q“); }</a:t>
            </a:r>
          </a:p>
          <a:p>
            <a:pPr lvl="0">
              <a:buNone/>
              <a:defRPr/>
            </a:pPr>
            <a:r>
              <a:rPr lang="en-US" sz="1600" dirty="0">
                <a:solidFill>
                  <a:schemeClr val="tx2"/>
                </a:solidFill>
              </a:rPr>
              <a:t>  void</a:t>
            </a:r>
            <a:r>
              <a:rPr lang="en-US" sz="1600" dirty="0"/>
              <a:t> operator=(</a:t>
            </a:r>
            <a:r>
              <a:rPr lang="en-US" sz="1600" dirty="0" err="1">
                <a:solidFill>
                  <a:schemeClr val="tx2"/>
                </a:solidFill>
              </a:rPr>
              <a:t>Der</a:t>
            </a:r>
            <a:r>
              <a:rPr lang="en-US" sz="1600" dirty="0">
                <a:solidFill>
                  <a:schemeClr val="tx2"/>
                </a:solidFill>
              </a:rPr>
              <a:t> &amp;</a:t>
            </a:r>
            <a:r>
              <a:rPr lang="en-US" sz="1600" dirty="0" err="1"/>
              <a:t>rhs</a:t>
            </a:r>
            <a:r>
              <a:rPr lang="en-US" sz="1600" dirty="0"/>
              <a:t>) { out("</a:t>
            </a:r>
            <a:r>
              <a:rPr lang="en-US" sz="1600" dirty="0" err="1"/>
              <a:t>Der</a:t>
            </a:r>
            <a:r>
              <a:rPr lang="en-US" sz="1600" dirty="0"/>
              <a:t>::=" ); } </a:t>
            </a:r>
          </a:p>
          <a:p>
            <a:pPr lvl="0">
              <a:buNone/>
              <a:defRPr/>
            </a:pPr>
            <a:r>
              <a:rPr lang="en-US" sz="1600" dirty="0"/>
              <a:t>  ~</a:t>
            </a:r>
            <a:r>
              <a:rPr lang="en-US" sz="1600" dirty="0" err="1"/>
              <a:t>Der</a:t>
            </a:r>
            <a:r>
              <a:rPr lang="en-US" sz="1600" dirty="0"/>
              <a:t>() { </a:t>
            </a:r>
            <a:r>
              <a:rPr lang="en-US" sz="1600" dirty="0">
                <a:solidFill>
                  <a:srgbClr val="00B0F0"/>
                </a:solidFill>
              </a:rPr>
              <a:t>delete</a:t>
            </a:r>
            <a:r>
              <a:rPr lang="en-US" sz="1600" dirty="0"/>
              <a:t> k_; out(“</a:t>
            </a:r>
            <a:r>
              <a:rPr lang="en-US" sz="1600" dirty="0" err="1"/>
              <a:t>Der</a:t>
            </a:r>
            <a:r>
              <a:rPr lang="en-US" sz="1600" dirty="0"/>
              <a:t>::~”); }</a:t>
            </a:r>
          </a:p>
          <a:p>
            <a:pPr lvl="0">
              <a:buNone/>
              <a:defRPr/>
            </a:pPr>
            <a:r>
              <a:rPr lang="en-US" sz="1600" dirty="0"/>
              <a:t>}; </a:t>
            </a:r>
          </a:p>
          <a:p>
            <a:pPr>
              <a:buNone/>
            </a:pPr>
            <a:endParaRPr lang="en-US" sz="1600" dirty="0"/>
          </a:p>
        </p:txBody>
      </p:sp>
      <p:sp>
        <p:nvSpPr>
          <p:cNvPr id="4" name="Content Placeholder 2"/>
          <p:cNvSpPr txBox="1">
            <a:spLocks/>
          </p:cNvSpPr>
          <p:nvPr/>
        </p:nvSpPr>
        <p:spPr>
          <a:xfrm>
            <a:off x="4572000" y="1447800"/>
            <a:ext cx="4572000" cy="2819400"/>
          </a:xfrm>
          <a:prstGeom prst="rect">
            <a:avLst/>
          </a:prstGeom>
        </p:spPr>
        <p:txBody>
          <a:bodyPr vert="horz" lIns="91440" tIns="45720" rIns="91440" bIns="45720" rtlCol="0">
            <a:noAutofit/>
          </a:bodyPr>
          <a:lstStyle/>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876800" y="1447800"/>
            <a:ext cx="3733800" cy="5410200"/>
          </a:xfrm>
          <a:prstGeom prst="rect">
            <a:avLst/>
          </a:prstGeom>
        </p:spPr>
        <p:txBody>
          <a:bodyPr vert="horz" lIns="91440" tIns="45720" rIns="91440" bIns="45720" numCol="1" rtlCol="0">
            <a:noAutofit/>
          </a:bodyPr>
          <a:lstStyle/>
          <a:p>
            <a:pPr marL="182880" indent="-182880">
              <a:spcBef>
                <a:spcPct val="20000"/>
              </a:spcBef>
              <a:buClr>
                <a:schemeClr val="accent1"/>
              </a:buClr>
              <a:buSzPct val="85000"/>
            </a:pPr>
            <a:r>
              <a:rPr lang="en-US" sz="1600" dirty="0">
                <a:solidFill>
                  <a:schemeClr val="tx2"/>
                </a:solidFill>
              </a:rPr>
              <a:t>void</a:t>
            </a:r>
            <a:r>
              <a:rPr lang="en-US" sz="1600" dirty="0"/>
              <a:t> out(</a:t>
            </a:r>
            <a:r>
              <a:rPr lang="en-US" sz="1600" dirty="0">
                <a:solidFill>
                  <a:schemeClr val="tx2"/>
                </a:solidFill>
              </a:rPr>
              <a:t>string</a:t>
            </a:r>
            <a:r>
              <a:rPr lang="en-US" sz="1600" dirty="0"/>
              <a:t> s) { </a:t>
            </a:r>
            <a:r>
              <a:rPr lang="en-US" sz="1600" dirty="0" err="1"/>
              <a:t>cout</a:t>
            </a:r>
            <a:r>
              <a:rPr lang="en-US" sz="1600" dirty="0"/>
              <a:t> &lt;&lt; s &lt;&lt; </a:t>
            </a:r>
            <a:r>
              <a:rPr lang="en-US" sz="1600" dirty="0" err="1"/>
              <a:t>endl</a:t>
            </a:r>
            <a:r>
              <a:rPr lang="en-US" sz="1600" dirty="0"/>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1600" b="0" i="0" u="none" strike="noStrike" kern="1200" cap="none" spc="0" normalizeH="0" baseline="0" noProof="0" dirty="0">
              <a:ln>
                <a:noFill/>
              </a:ln>
              <a:solidFill>
                <a:schemeClr val="tx2"/>
              </a:solidFill>
              <a:effectLst/>
              <a:uLnTx/>
              <a:uFillTx/>
              <a:latin typeface="+mn-lt"/>
              <a:ea typeface="+mn-ea"/>
              <a:cs typeface="+mn-cs"/>
            </a:endParaRP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2"/>
                </a:solidFill>
                <a:effectLst/>
                <a:uLnTx/>
                <a:uFillTx/>
                <a:latin typeface="+mn-lt"/>
                <a:ea typeface="+mn-ea"/>
                <a:cs typeface="+mn-cs"/>
              </a:rPr>
              <a:t>void</a:t>
            </a:r>
            <a:r>
              <a:rPr kumimoji="0" lang="en-US" sz="1600" b="0" i="0" u="none" strike="noStrike" kern="1200" cap="none" spc="0" normalizeH="0" baseline="0" noProof="0" dirty="0">
                <a:ln>
                  <a:noFill/>
                </a:ln>
                <a:solidFill>
                  <a:schemeClr val="tx1"/>
                </a:solidFill>
                <a:effectLst/>
                <a:uLnTx/>
                <a:uFillTx/>
                <a:latin typeface="+mn-lt"/>
                <a:ea typeface="+mn-ea"/>
                <a:cs typeface="+mn-cs"/>
              </a:rPr>
              <a:t> main() {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a:ln>
                  <a:noFill/>
                </a:ln>
                <a:solidFill>
                  <a:schemeClr val="tx2"/>
                </a:solidFill>
                <a:effectLst/>
                <a:uLnTx/>
                <a:uFillTx/>
                <a:latin typeface="+mn-lt"/>
                <a:ea typeface="+mn-ea"/>
                <a:cs typeface="+mn-cs"/>
              </a:rPr>
              <a:t>B</a:t>
            </a:r>
            <a:r>
              <a:rPr kumimoji="0" lang="en-US" sz="1600" b="0" i="0" u="none" strike="noStrike" kern="1200" cap="none" spc="0" normalizeH="0" baseline="0" noProof="0" dirty="0">
                <a:ln>
                  <a:noFill/>
                </a:ln>
                <a:solidFill>
                  <a:schemeClr val="tx1"/>
                </a:solidFill>
                <a:effectLst/>
                <a:uLnTx/>
                <a:uFillTx/>
                <a:latin typeface="+mn-lt"/>
                <a:ea typeface="+mn-ea"/>
                <a:cs typeface="+mn-cs"/>
              </a:rPr>
              <a:t> base(</a:t>
            </a:r>
            <a:r>
              <a:rPr kumimoji="0" lang="en-US" sz="1600" b="0" i="0" u="none" strike="noStrike" kern="1200" cap="none" spc="0" normalizeH="0" baseline="0" noProof="0" dirty="0" err="1">
                <a:ln>
                  <a:noFill/>
                </a:ln>
                <a:solidFill>
                  <a:srgbClr val="00B0F0"/>
                </a:solidFill>
                <a:effectLst/>
                <a:uLnTx/>
                <a:uFillTx/>
                <a:latin typeface="+mn-lt"/>
                <a:ea typeface="+mn-ea"/>
                <a:cs typeface="+mn-cs"/>
              </a:rPr>
              <a:t>nullptr</a:t>
            </a: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a:ln>
                  <a:noFill/>
                </a:ln>
                <a:solidFill>
                  <a:schemeClr val="tx2"/>
                </a:solidFill>
                <a:effectLst/>
                <a:uLnTx/>
                <a:uFillTx/>
                <a:latin typeface="+mn-lt"/>
                <a:ea typeface="+mn-ea"/>
                <a:cs typeface="+mn-cs"/>
              </a:rPr>
              <a:t>*</a:t>
            </a:r>
            <a:r>
              <a:rPr kumimoji="0" lang="en-US" sz="1600" b="0" i="0" u="none" strike="noStrike" kern="1200" cap="none" spc="0" normalizeH="0" baseline="0" noProof="0" dirty="0" err="1">
                <a:ln>
                  <a:noFill/>
                </a:ln>
                <a:solidFill>
                  <a:schemeClr val="tx1"/>
                </a:solidFill>
                <a:effectLst/>
                <a:uLnTx/>
                <a:uFillTx/>
                <a:latin typeface="+mn-lt"/>
                <a:ea typeface="+mn-ea"/>
                <a:cs typeface="+mn-cs"/>
              </a:rPr>
              <a:t>baseptr</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chemeClr val="tx2"/>
                </a:solidFill>
                <a:effectLst/>
                <a:uLnTx/>
                <a:uFillTx/>
                <a:latin typeface="+mn-lt"/>
                <a:ea typeface="+mn-ea"/>
                <a:cs typeface="+mn-cs"/>
              </a:rPr>
              <a:t>Der</a:t>
            </a: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chemeClr val="tx1"/>
                </a:solidFill>
                <a:effectLst/>
                <a:uLnTx/>
                <a:uFillTx/>
                <a:latin typeface="+mn-lt"/>
                <a:ea typeface="+mn-ea"/>
                <a:cs typeface="+mn-cs"/>
              </a:rPr>
              <a:t>der</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base = </a:t>
            </a:r>
            <a:r>
              <a:rPr kumimoji="0" lang="en-US" sz="1600" b="0" i="0" u="none" strike="noStrike" kern="1200" cap="none" spc="0" normalizeH="0" baseline="0" noProof="0" dirty="0" err="1">
                <a:ln>
                  <a:noFill/>
                </a:ln>
                <a:solidFill>
                  <a:schemeClr val="tx1"/>
                </a:solidFill>
                <a:effectLst/>
                <a:uLnTx/>
                <a:uFillTx/>
                <a:latin typeface="+mn-lt"/>
                <a:ea typeface="+mn-ea"/>
                <a:cs typeface="+mn-cs"/>
              </a:rPr>
              <a:t>der</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chemeClr val="tx1"/>
                </a:solidFill>
                <a:effectLst/>
                <a:uLnTx/>
                <a:uFillTx/>
                <a:latin typeface="+mn-lt"/>
                <a:ea typeface="+mn-ea"/>
                <a:cs typeface="+mn-cs"/>
              </a:rPr>
              <a:t>base.p</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chemeClr val="tx1"/>
                </a:solidFill>
                <a:effectLst/>
                <a:uLnTx/>
                <a:uFillTx/>
                <a:latin typeface="+mn-lt"/>
                <a:ea typeface="+mn-ea"/>
                <a:cs typeface="+mn-cs"/>
              </a:rPr>
              <a:t>base.q</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lang="en-US" sz="1600" dirty="0"/>
              <a:t>  </a:t>
            </a:r>
            <a:r>
              <a:rPr kumimoji="0" lang="en-US" sz="1600" b="0" i="0" u="none" strike="noStrike" kern="1200" cap="none" spc="0" normalizeH="0" baseline="0" noProof="0" dirty="0" err="1">
                <a:ln>
                  <a:noFill/>
                </a:ln>
                <a:solidFill>
                  <a:schemeClr val="tx1"/>
                </a:solidFill>
                <a:effectLst/>
                <a:uLnTx/>
                <a:uFillTx/>
                <a:latin typeface="+mn-lt"/>
                <a:ea typeface="+mn-ea"/>
                <a:cs typeface="+mn-cs"/>
              </a:rPr>
              <a:t>baseptr</a:t>
            </a:r>
            <a:r>
              <a:rPr kumimoji="0" lang="en-US" sz="1600" b="0" i="0" u="none" strike="noStrike" kern="1200" cap="none" spc="0" normalizeH="0" baseline="0" noProof="0" dirty="0">
                <a:ln>
                  <a:noFill/>
                </a:ln>
                <a:solidFill>
                  <a:schemeClr val="tx1"/>
                </a:solidFill>
                <a:effectLst/>
                <a:uLnTx/>
                <a:uFillTx/>
                <a:latin typeface="+mn-lt"/>
                <a:ea typeface="+mn-ea"/>
                <a:cs typeface="+mn-cs"/>
              </a:rPr>
              <a:t> = (</a:t>
            </a:r>
            <a:r>
              <a:rPr kumimoji="0" lang="en-US" sz="1600" b="0" i="0" u="none" strike="noStrike" kern="1200" cap="none" spc="0" normalizeH="0" baseline="0" noProof="0" dirty="0">
                <a:ln>
                  <a:noFill/>
                </a:ln>
                <a:solidFill>
                  <a:schemeClr val="tx2"/>
                </a:solidFill>
                <a:effectLst/>
                <a:uLnTx/>
                <a:uFillTx/>
                <a:latin typeface="+mn-lt"/>
                <a:ea typeface="+mn-ea"/>
                <a:cs typeface="+mn-cs"/>
              </a:rPr>
              <a:t>B *</a:t>
            </a: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a:ln>
                  <a:noFill/>
                </a:ln>
                <a:solidFill>
                  <a:srgbClr val="00B0F0"/>
                </a:solidFill>
                <a:effectLst/>
                <a:uLnTx/>
                <a:uFillTx/>
                <a:latin typeface="+mn-lt"/>
                <a:ea typeface="+mn-ea"/>
                <a:cs typeface="+mn-cs"/>
              </a:rPr>
              <a:t>new</a:t>
            </a: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rgbClr val="FF0000"/>
                </a:solidFill>
                <a:effectLst/>
                <a:uLnTx/>
                <a:uFillTx/>
                <a:latin typeface="+mn-lt"/>
                <a:ea typeface="+mn-ea"/>
                <a:cs typeface="+mn-cs"/>
              </a:rPr>
              <a:t>Der</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chemeClr val="tx1"/>
                </a:solidFill>
                <a:effectLst/>
                <a:uLnTx/>
                <a:uFillTx/>
                <a:latin typeface="+mn-lt"/>
                <a:ea typeface="+mn-ea"/>
                <a:cs typeface="+mn-cs"/>
              </a:rPr>
              <a:t>baseptr</a:t>
            </a:r>
            <a:r>
              <a:rPr kumimoji="0" lang="en-US" sz="1600" b="0" i="0" u="none" strike="noStrike" kern="1200" cap="none" spc="0" normalizeH="0" baseline="0" noProof="0" dirty="0">
                <a:ln>
                  <a:noFill/>
                </a:ln>
                <a:solidFill>
                  <a:schemeClr val="tx1"/>
                </a:solidFill>
                <a:effectLst/>
                <a:uLnTx/>
                <a:uFillTx/>
                <a:latin typeface="+mn-lt"/>
                <a:ea typeface="+mn-ea"/>
                <a:cs typeface="+mn-cs"/>
              </a:rPr>
              <a:t>-&gt;p();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chemeClr val="tx1"/>
                </a:solidFill>
                <a:effectLst/>
                <a:uLnTx/>
                <a:uFillTx/>
                <a:latin typeface="+mn-lt"/>
                <a:ea typeface="+mn-ea"/>
                <a:cs typeface="+mn-cs"/>
              </a:rPr>
              <a:t>baseptr</a:t>
            </a:r>
            <a:r>
              <a:rPr kumimoji="0" lang="en-US" sz="1600" b="0" i="0" u="none" strike="noStrike" kern="1200" cap="none" spc="0" normalizeH="0" baseline="0" noProof="0" dirty="0">
                <a:ln>
                  <a:noFill/>
                </a:ln>
                <a:solidFill>
                  <a:schemeClr val="tx1"/>
                </a:solidFill>
                <a:effectLst/>
                <a:uLnTx/>
                <a:uFillTx/>
                <a:latin typeface="+mn-lt"/>
                <a:ea typeface="+mn-ea"/>
                <a:cs typeface="+mn-cs"/>
              </a:rPr>
              <a:t>-&gt;q();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chemeClr val="tx1"/>
                </a:solidFill>
                <a:effectLst/>
                <a:uLnTx/>
                <a:uFillTx/>
                <a:latin typeface="+mn-lt"/>
                <a:ea typeface="+mn-ea"/>
                <a:cs typeface="+mn-cs"/>
              </a:rPr>
              <a:t>der.p</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err="1">
                <a:ln>
                  <a:noFill/>
                </a:ln>
                <a:solidFill>
                  <a:schemeClr val="tx1"/>
                </a:solidFill>
                <a:effectLst/>
                <a:uLnTx/>
                <a:uFillTx/>
                <a:latin typeface="+mn-lt"/>
                <a:ea typeface="+mn-ea"/>
                <a:cs typeface="+mn-cs"/>
              </a:rPr>
              <a:t>der.q</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182880" lvl="0" indent="-182880">
              <a:spcBef>
                <a:spcPct val="20000"/>
              </a:spcBef>
              <a:buClr>
                <a:schemeClr val="accent1"/>
              </a:buClr>
              <a:buSzPct val="85000"/>
            </a:pP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kumimoji="0" lang="en-US" sz="1600" b="0" i="0" u="none" strike="noStrike" kern="1200" cap="none" spc="0" normalizeH="0" baseline="0" noProof="0" dirty="0">
                <a:ln>
                  <a:noFill/>
                </a:ln>
                <a:solidFill>
                  <a:srgbClr val="00B0F0"/>
                </a:solidFill>
                <a:effectLst/>
                <a:uLnTx/>
                <a:uFillTx/>
                <a:latin typeface="+mn-lt"/>
                <a:ea typeface="+mn-ea"/>
                <a:cs typeface="+mn-cs"/>
              </a:rPr>
              <a:t>delete</a:t>
            </a:r>
            <a:r>
              <a:rPr kumimoji="0" lang="en-US" sz="1600" b="0" i="0" u="none" strike="noStrike" kern="1200" cap="none" spc="0" normalizeH="0" baseline="0" noProof="0" dirty="0">
                <a:ln>
                  <a:noFill/>
                </a:ln>
                <a:solidFill>
                  <a:schemeClr val="tx1"/>
                </a:solidFill>
                <a:effectLst/>
                <a:uLnTx/>
                <a:uFillTx/>
                <a:latin typeface="+mn-lt"/>
                <a:ea typeface="+mn-ea"/>
                <a:cs typeface="+mn-cs"/>
              </a:rPr>
              <a:t> </a:t>
            </a:r>
            <a:r>
              <a:rPr lang="en-US" sz="1600" dirty="0" err="1"/>
              <a:t>baseptr</a:t>
            </a:r>
            <a:r>
              <a:rPr lang="en-US" sz="1600" dirty="0"/>
              <a:t>;</a:t>
            </a:r>
            <a:endParaRPr kumimoji="0" lang="en-US" sz="16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 </a:t>
            </a:r>
          </a:p>
        </p:txBody>
      </p:sp>
    </p:spTree>
    <p:extLst>
      <p:ext uri="{BB962C8B-B14F-4D97-AF65-F5344CB8AC3E}">
        <p14:creationId xmlns:p14="http://schemas.microsoft.com/office/powerpoint/2010/main" val="313816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Exercise</a:t>
            </a:r>
          </a:p>
        </p:txBody>
      </p:sp>
      <p:sp>
        <p:nvSpPr>
          <p:cNvPr id="5" name="Content Placeholder 2"/>
          <p:cNvSpPr txBox="1">
            <a:spLocks/>
          </p:cNvSpPr>
          <p:nvPr/>
        </p:nvSpPr>
        <p:spPr>
          <a:xfrm>
            <a:off x="457200" y="1447800"/>
            <a:ext cx="4191000" cy="5638800"/>
          </a:xfrm>
          <a:prstGeom prst="rect">
            <a:avLst/>
          </a:prstGeom>
        </p:spPr>
        <p:txBody>
          <a:bodyPr vert="horz" lIns="91440" tIns="45720" rIns="91440" bIns="45720" numCol="1" rtlCol="0">
            <a:noAutofit/>
          </a:bodyPr>
          <a:lstStyle/>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2"/>
                </a:solidFill>
                <a:effectLst/>
                <a:uLnTx/>
                <a:uFillTx/>
                <a:latin typeface="+mn-lt"/>
                <a:ea typeface="+mn-ea"/>
                <a:cs typeface="+mn-cs"/>
              </a:rPr>
              <a:t>void</a:t>
            </a:r>
            <a:r>
              <a:rPr kumimoji="0" lang="en-US" sz="1800" b="0" i="0" u="none" strike="noStrike" kern="1200" cap="none" spc="0" normalizeH="0" baseline="0" noProof="0" dirty="0">
                <a:ln>
                  <a:noFill/>
                </a:ln>
                <a:solidFill>
                  <a:schemeClr val="tx1"/>
                </a:solidFill>
                <a:effectLst/>
                <a:uLnTx/>
                <a:uFillTx/>
                <a:latin typeface="+mn-lt"/>
                <a:ea typeface="+mn-ea"/>
                <a:cs typeface="+mn-cs"/>
              </a:rPr>
              <a:t> main() {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a:ln>
                  <a:noFill/>
                </a:ln>
                <a:solidFill>
                  <a:schemeClr val="tx2"/>
                </a:solidFill>
                <a:effectLst/>
                <a:uLnTx/>
                <a:uFillTx/>
                <a:latin typeface="+mn-lt"/>
                <a:ea typeface="+mn-ea"/>
                <a:cs typeface="+mn-cs"/>
              </a:rPr>
              <a:t>B</a:t>
            </a:r>
            <a:r>
              <a:rPr kumimoji="0" lang="en-US" sz="1800" b="0" i="0" u="none" strike="noStrike" kern="1200" cap="none" spc="0" normalizeH="0" baseline="0" noProof="0" dirty="0">
                <a:ln>
                  <a:noFill/>
                </a:ln>
                <a:solidFill>
                  <a:schemeClr val="tx1"/>
                </a:solidFill>
                <a:effectLst/>
                <a:uLnTx/>
                <a:uFillTx/>
                <a:latin typeface="+mn-lt"/>
                <a:ea typeface="+mn-ea"/>
                <a:cs typeface="+mn-cs"/>
              </a:rPr>
              <a:t> base(</a:t>
            </a:r>
            <a:r>
              <a:rPr kumimoji="0" lang="en-US" sz="1800" b="0" i="0" u="none" strike="noStrike" kern="1200" cap="none" spc="0" normalizeH="0" baseline="0" noProof="0" dirty="0" err="1">
                <a:ln>
                  <a:noFill/>
                </a:ln>
                <a:solidFill>
                  <a:srgbClr val="00B0F0"/>
                </a:solidFill>
                <a:effectLst/>
                <a:uLnTx/>
                <a:uFillTx/>
                <a:latin typeface="+mn-lt"/>
                <a:ea typeface="+mn-ea"/>
                <a:cs typeface="+mn-cs"/>
              </a:rPr>
              <a:t>nullptr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a:ln>
                  <a:noFill/>
                </a:ln>
                <a:solidFill>
                  <a:schemeClr val="tx2"/>
                </a:solidFill>
                <a:effectLst/>
                <a:uLnTx/>
                <a:uFillTx/>
                <a:latin typeface="+mn-lt"/>
                <a:ea typeface="+mn-ea"/>
                <a:cs typeface="+mn-cs"/>
              </a:rPr>
              <a:t>*</a:t>
            </a:r>
            <a:r>
              <a:rPr kumimoji="0" lang="en-US" sz="1800" b="0" i="0" u="none" strike="noStrike" kern="1200" cap="none" spc="0" normalizeH="0" baseline="0" noProof="0" dirty="0" err="1">
                <a:ln>
                  <a:noFill/>
                </a:ln>
                <a:solidFill>
                  <a:schemeClr val="tx1"/>
                </a:solidFill>
                <a:effectLst/>
                <a:uLnTx/>
                <a:uFillTx/>
                <a:latin typeface="+mn-lt"/>
                <a:ea typeface="+mn-ea"/>
                <a:cs typeface="+mn-cs"/>
              </a:rPr>
              <a:t>baseptr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2"/>
                </a:solidFill>
                <a:effectLst/>
                <a:uLnTx/>
                <a:uFillTx/>
                <a:latin typeface="+mn-lt"/>
                <a:ea typeface="+mn-ea"/>
                <a:cs typeface="+mn-cs"/>
              </a:rPr>
              <a:t>Der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der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base = </a:t>
            </a:r>
            <a:r>
              <a:rPr kumimoji="0" lang="en-US" sz="1800" b="0" i="0" u="none" strike="noStrike" kern="1200" cap="none" spc="0" normalizeH="0" baseline="0" noProof="0" dirty="0" err="1">
                <a:ln>
                  <a:noFill/>
                </a:ln>
                <a:solidFill>
                  <a:schemeClr val="tx1"/>
                </a:solidFill>
                <a:effectLst/>
                <a:uLnTx/>
                <a:uFillTx/>
                <a:latin typeface="+mn-lt"/>
                <a:ea typeface="+mn-ea"/>
                <a:cs typeface="+mn-cs"/>
              </a:rPr>
              <a:t>der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base.p</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base.q</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lang="en-US" dirty="0"/>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baseptr</a:t>
            </a:r>
            <a:r>
              <a:rPr kumimoji="0" lang="en-US" sz="1800" b="0" i="0" u="none" strike="noStrike" kern="1200" cap="none" spc="0" normalizeH="0" baseline="0" noProof="0" dirty="0">
                <a:ln>
                  <a:noFill/>
                </a:ln>
                <a:solidFill>
                  <a:schemeClr val="tx1"/>
                </a:solidFill>
                <a:effectLst/>
                <a:uLnTx/>
                <a:uFillTx/>
                <a:latin typeface="+mn-lt"/>
                <a:ea typeface="+mn-ea"/>
                <a:cs typeface="+mn-cs"/>
              </a:rPr>
              <a:t> = (</a:t>
            </a:r>
            <a:r>
              <a:rPr kumimoji="0" lang="en-US" sz="1800" b="0" i="0" u="none" strike="noStrike" kern="1200" cap="none" spc="0" normalizeH="0" baseline="0" noProof="0" dirty="0">
                <a:ln>
                  <a:noFill/>
                </a:ln>
                <a:solidFill>
                  <a:schemeClr val="tx2"/>
                </a:solidFill>
                <a:effectLst/>
                <a:uLnTx/>
                <a:uFillTx/>
                <a:latin typeface="+mn-lt"/>
                <a:ea typeface="+mn-ea"/>
                <a:cs typeface="+mn-cs"/>
              </a:rPr>
              <a:t>B *</a:t>
            </a: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a:ln>
                  <a:noFill/>
                </a:ln>
                <a:solidFill>
                  <a:srgbClr val="00B0F0"/>
                </a:solidFill>
                <a:effectLst/>
                <a:uLnTx/>
                <a:uFillTx/>
                <a:latin typeface="+mn-lt"/>
                <a:ea typeface="+mn-ea"/>
                <a:cs typeface="+mn-cs"/>
              </a:rPr>
              <a:t>new</a:t>
            </a: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rgbClr val="FF0000"/>
                </a:solidFill>
                <a:effectLst/>
                <a:uLnTx/>
                <a:uFillTx/>
                <a:latin typeface="+mn-lt"/>
                <a:ea typeface="+mn-ea"/>
                <a:cs typeface="+mn-cs"/>
              </a:rPr>
              <a:t>Der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baseptr</a:t>
            </a:r>
            <a:r>
              <a:rPr kumimoji="0" lang="en-US" sz="1800" b="0" i="0" u="none" strike="noStrike" kern="1200" cap="none" spc="0" normalizeH="0" baseline="0" noProof="0" dirty="0">
                <a:ln>
                  <a:noFill/>
                </a:ln>
                <a:solidFill>
                  <a:schemeClr val="tx1"/>
                </a:solidFill>
                <a:effectLst/>
                <a:uLnTx/>
                <a:uFillTx/>
                <a:latin typeface="+mn-lt"/>
                <a:ea typeface="+mn-ea"/>
                <a:cs typeface="+mn-cs"/>
              </a:rPr>
              <a:t>-&gt;p();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baseptr</a:t>
            </a:r>
            <a:r>
              <a:rPr kumimoji="0" lang="en-US" sz="1800" b="0" i="0" u="none" strike="noStrike" kern="1200" cap="none" spc="0" normalizeH="0" baseline="0" noProof="0" dirty="0">
                <a:ln>
                  <a:noFill/>
                </a:ln>
                <a:solidFill>
                  <a:schemeClr val="tx1"/>
                </a:solidFill>
                <a:effectLst/>
                <a:uLnTx/>
                <a:uFillTx/>
                <a:latin typeface="+mn-lt"/>
                <a:ea typeface="+mn-ea"/>
                <a:cs typeface="+mn-cs"/>
              </a:rPr>
              <a:t>-&gt;q();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der.p</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der.q</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lvl="0" indent="-182880">
              <a:spcBef>
                <a:spcPct val="20000"/>
              </a:spcBef>
              <a:buClr>
                <a:schemeClr val="accent1"/>
              </a:buClr>
              <a:buSzPct val="85000"/>
            </a:pP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lang="en-US" dirty="0">
                <a:solidFill>
                  <a:srgbClr val="00B0F0"/>
                </a:solidFill>
              </a:rPr>
              <a:t>delete</a:t>
            </a:r>
            <a:r>
              <a:rPr lang="en-US" dirty="0"/>
              <a:t> </a:t>
            </a:r>
            <a:r>
              <a:rPr lang="en-US" dirty="0" err="1"/>
              <a:t>baseptr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p>
        </p:txBody>
      </p:sp>
      <p:sp>
        <p:nvSpPr>
          <p:cNvPr id="8" name="Content Placeholder 7"/>
          <p:cNvSpPr>
            <a:spLocks noGrp="1"/>
          </p:cNvSpPr>
          <p:nvPr>
            <p:ph idx="1"/>
          </p:nvPr>
        </p:nvSpPr>
        <p:spPr>
          <a:xfrm>
            <a:off x="4800600" y="1447800"/>
            <a:ext cx="3886200" cy="5257800"/>
          </a:xfrm>
        </p:spPr>
        <p:txBody>
          <a:bodyPr>
            <a:noAutofit/>
          </a:bodyPr>
          <a:lstStyle/>
          <a:p>
            <a:pPr>
              <a:spcBef>
                <a:spcPts val="0"/>
              </a:spcBef>
            </a:pPr>
            <a:r>
              <a:rPr lang="en-US" sz="1400" dirty="0"/>
              <a:t>B::cons </a:t>
            </a:r>
          </a:p>
          <a:p>
            <a:pPr>
              <a:spcBef>
                <a:spcPts val="0"/>
              </a:spcBef>
            </a:pPr>
            <a:r>
              <a:rPr lang="en-US" sz="1400" dirty="0"/>
              <a:t>B::cons </a:t>
            </a:r>
          </a:p>
          <a:p>
            <a:pPr>
              <a:spcBef>
                <a:spcPts val="0"/>
              </a:spcBef>
            </a:pPr>
            <a:r>
              <a:rPr lang="en-US" sz="1400" dirty="0" err="1"/>
              <a:t>Der</a:t>
            </a:r>
            <a:r>
              <a:rPr lang="en-US" sz="1400" dirty="0"/>
              <a:t>::cons </a:t>
            </a:r>
          </a:p>
          <a:p>
            <a:pPr>
              <a:spcBef>
                <a:spcPts val="0"/>
              </a:spcBef>
            </a:pPr>
            <a:endParaRPr lang="en-US" sz="1400" dirty="0"/>
          </a:p>
          <a:p>
            <a:pPr>
              <a:spcBef>
                <a:spcPts val="0"/>
              </a:spcBef>
            </a:pPr>
            <a:r>
              <a:rPr lang="en-US" sz="1400" dirty="0"/>
              <a:t>B::= </a:t>
            </a:r>
          </a:p>
          <a:p>
            <a:pPr>
              <a:spcBef>
                <a:spcPts val="0"/>
              </a:spcBef>
            </a:pPr>
            <a:r>
              <a:rPr lang="en-US" sz="1400" dirty="0"/>
              <a:t>B::p </a:t>
            </a:r>
          </a:p>
          <a:p>
            <a:pPr>
              <a:spcBef>
                <a:spcPts val="0"/>
              </a:spcBef>
            </a:pPr>
            <a:r>
              <a:rPr lang="en-US" sz="1400" dirty="0"/>
              <a:t>B::q </a:t>
            </a:r>
          </a:p>
          <a:p>
            <a:pPr>
              <a:spcBef>
                <a:spcPts val="0"/>
              </a:spcBef>
            </a:pPr>
            <a:endParaRPr lang="en-US" sz="1400" dirty="0"/>
          </a:p>
          <a:p>
            <a:pPr>
              <a:spcBef>
                <a:spcPts val="0"/>
              </a:spcBef>
            </a:pPr>
            <a:r>
              <a:rPr lang="en-US" sz="1400" dirty="0"/>
              <a:t>B::cons</a:t>
            </a:r>
          </a:p>
          <a:p>
            <a:pPr>
              <a:spcBef>
                <a:spcPts val="0"/>
              </a:spcBef>
            </a:pPr>
            <a:r>
              <a:rPr lang="en-US" sz="1400" dirty="0" err="1"/>
              <a:t>Der</a:t>
            </a:r>
            <a:r>
              <a:rPr lang="en-US" sz="1400" dirty="0"/>
              <a:t>::cons</a:t>
            </a:r>
          </a:p>
          <a:p>
            <a:pPr>
              <a:spcBef>
                <a:spcPts val="0"/>
              </a:spcBef>
            </a:pPr>
            <a:r>
              <a:rPr lang="en-US" sz="1400" dirty="0"/>
              <a:t>B::p </a:t>
            </a:r>
          </a:p>
          <a:p>
            <a:pPr>
              <a:spcBef>
                <a:spcPts val="0"/>
              </a:spcBef>
            </a:pPr>
            <a:r>
              <a:rPr lang="en-US" sz="1400" dirty="0" err="1"/>
              <a:t>Der</a:t>
            </a:r>
            <a:r>
              <a:rPr lang="en-US" sz="1400" dirty="0"/>
              <a:t>::q </a:t>
            </a:r>
          </a:p>
          <a:p>
            <a:pPr>
              <a:spcBef>
                <a:spcPts val="0"/>
              </a:spcBef>
            </a:pPr>
            <a:endParaRPr lang="en-US" sz="1400" dirty="0"/>
          </a:p>
          <a:p>
            <a:pPr>
              <a:spcBef>
                <a:spcPts val="0"/>
              </a:spcBef>
            </a:pPr>
            <a:r>
              <a:rPr lang="en-US" sz="1400" dirty="0" err="1"/>
              <a:t>Der</a:t>
            </a:r>
            <a:r>
              <a:rPr lang="en-US" sz="1400" dirty="0"/>
              <a:t>::p </a:t>
            </a:r>
          </a:p>
          <a:p>
            <a:pPr>
              <a:spcBef>
                <a:spcPts val="0"/>
              </a:spcBef>
            </a:pPr>
            <a:r>
              <a:rPr lang="en-US" sz="1400" dirty="0" err="1"/>
              <a:t>Der</a:t>
            </a:r>
            <a:r>
              <a:rPr lang="en-US" sz="1400" dirty="0"/>
              <a:t>::q </a:t>
            </a:r>
          </a:p>
          <a:p>
            <a:pPr>
              <a:spcBef>
                <a:spcPts val="0"/>
              </a:spcBef>
            </a:pPr>
            <a:r>
              <a:rPr lang="en-US" sz="1400" dirty="0"/>
              <a:t>B::~</a:t>
            </a:r>
          </a:p>
          <a:p>
            <a:pPr>
              <a:spcBef>
                <a:spcPts val="0"/>
              </a:spcBef>
            </a:pPr>
            <a:endParaRPr lang="en-US" sz="1400" dirty="0"/>
          </a:p>
          <a:p>
            <a:pPr>
              <a:spcBef>
                <a:spcPts val="0"/>
              </a:spcBef>
            </a:pPr>
            <a:r>
              <a:rPr lang="en-US" sz="1400" dirty="0"/>
              <a:t>Der::~</a:t>
            </a:r>
          </a:p>
          <a:p>
            <a:pPr>
              <a:spcBef>
                <a:spcPts val="0"/>
              </a:spcBef>
            </a:pPr>
            <a:r>
              <a:rPr lang="en-US" sz="1400" dirty="0"/>
              <a:t>B::~</a:t>
            </a:r>
          </a:p>
          <a:p>
            <a:pPr>
              <a:spcBef>
                <a:spcPts val="0"/>
              </a:spcBef>
            </a:pPr>
            <a:r>
              <a:rPr lang="en-US" sz="1400" dirty="0"/>
              <a:t>B::~</a:t>
            </a:r>
          </a:p>
          <a:p>
            <a:pPr>
              <a:spcBef>
                <a:spcPts val="0"/>
              </a:spcBef>
            </a:pPr>
            <a:endParaRPr lang="en-US" sz="1400" dirty="0"/>
          </a:p>
          <a:p>
            <a:pPr>
              <a:spcBef>
                <a:spcPts val="0"/>
              </a:spcBef>
            </a:pPr>
            <a:r>
              <a:rPr lang="en-US" sz="1400" dirty="0"/>
              <a:t>Note that destructor behavior is undefined if not virtual!</a:t>
            </a:r>
          </a:p>
        </p:txBody>
      </p:sp>
    </p:spTree>
    <p:extLst>
      <p:ext uri="{BB962C8B-B14F-4D97-AF65-F5344CB8AC3E}">
        <p14:creationId xmlns:p14="http://schemas.microsoft.com/office/powerpoint/2010/main" val="313816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 View</a:t>
            </a:r>
          </a:p>
        </p:txBody>
      </p:sp>
      <p:sp>
        <p:nvSpPr>
          <p:cNvPr id="3" name="Content Placeholder 2"/>
          <p:cNvSpPr>
            <a:spLocks noGrp="1"/>
          </p:cNvSpPr>
          <p:nvPr>
            <p:ph idx="1"/>
          </p:nvPr>
        </p:nvSpPr>
        <p:spPr/>
        <p:txBody>
          <a:bodyPr/>
          <a:lstStyle/>
          <a:p>
            <a:pPr marL="457200" indent="-457200">
              <a:buFont typeface="+mj-lt"/>
              <a:buAutoNum type="arabicPeriod"/>
            </a:pPr>
            <a:r>
              <a:rPr lang="en-US" dirty="0"/>
              <a:t>Find a hex editor.</a:t>
            </a:r>
          </a:p>
          <a:p>
            <a:pPr marL="457200" indent="-457200">
              <a:buFont typeface="+mj-lt"/>
              <a:buAutoNum type="arabicPeriod"/>
            </a:pPr>
            <a:r>
              <a:rPr lang="en-US" dirty="0"/>
              <a:t>Learn ‘</a:t>
            </a:r>
            <a:r>
              <a:rPr lang="en-US" dirty="0" err="1"/>
              <a:t>goto</a:t>
            </a:r>
            <a:r>
              <a:rPr lang="en-US" dirty="0"/>
              <a:t> offset’ command.</a:t>
            </a:r>
          </a:p>
          <a:p>
            <a:pPr marL="457200" indent="-457200">
              <a:buFont typeface="+mj-lt"/>
              <a:buAutoNum type="arabicPeriod"/>
            </a:pPr>
            <a:r>
              <a:rPr lang="en-US" dirty="0"/>
              <a:t>See HW3 pictures.</a:t>
            </a:r>
          </a:p>
        </p:txBody>
      </p:sp>
      <p:pic>
        <p:nvPicPr>
          <p:cNvPr id="1029" name="Picture 5" descr="http://courses.cs.washington.edu/courses/cse333/14sp/assignments/hw3/indexfile.png"/>
          <p:cNvPicPr>
            <a:picLocks noChangeAspect="1" noChangeArrowheads="1"/>
          </p:cNvPicPr>
          <p:nvPr/>
        </p:nvPicPr>
        <p:blipFill>
          <a:blip r:embed="rId3" cstate="print"/>
          <a:srcRect/>
          <a:stretch>
            <a:fillRect/>
          </a:stretch>
        </p:blipFill>
        <p:spPr bwMode="auto">
          <a:xfrm>
            <a:off x="7620000" y="457200"/>
            <a:ext cx="1152525" cy="4410076"/>
          </a:xfrm>
          <a:prstGeom prst="rect">
            <a:avLst/>
          </a:prstGeom>
          <a:noFill/>
        </p:spPr>
      </p:pic>
      <p:pic>
        <p:nvPicPr>
          <p:cNvPr id="1032" name="Picture 8"/>
          <p:cNvPicPr>
            <a:picLocks noChangeAspect="1" noChangeArrowheads="1"/>
          </p:cNvPicPr>
          <p:nvPr/>
        </p:nvPicPr>
        <p:blipFill>
          <a:blip r:embed="rId4" cstate="print"/>
          <a:srcRect/>
          <a:stretch>
            <a:fillRect/>
          </a:stretch>
        </p:blipFill>
        <p:spPr bwMode="auto">
          <a:xfrm>
            <a:off x="304800" y="3276600"/>
            <a:ext cx="7230862" cy="1371600"/>
          </a:xfrm>
          <a:prstGeom prst="rect">
            <a:avLst/>
          </a:prstGeom>
          <a:noFill/>
          <a:ln w="9525">
            <a:noFill/>
            <a:miter lim="800000"/>
            <a:headEnd/>
            <a:tailEnd/>
          </a:ln>
        </p:spPr>
      </p:pic>
      <p:sp>
        <p:nvSpPr>
          <p:cNvPr id="9" name="Content Placeholder 2"/>
          <p:cNvSpPr txBox="1">
            <a:spLocks/>
          </p:cNvSpPr>
          <p:nvPr/>
        </p:nvSpPr>
        <p:spPr>
          <a:xfrm>
            <a:off x="228600" y="4876800"/>
            <a:ext cx="8534400" cy="1676400"/>
          </a:xfrm>
          <a:prstGeom prst="rect">
            <a:avLst/>
          </a:prstGeom>
        </p:spPr>
        <p:txBody>
          <a:bodyPr vert="horz" lIns="91440" tIns="45720" rIns="91440" bIns="45720" rtlCol="0">
            <a:normAutofit/>
          </a:bodyPr>
          <a:lstStyle/>
          <a:p>
            <a:pPr marL="182880" lvl="0" indent="-182880">
              <a:spcBef>
                <a:spcPct val="20000"/>
              </a:spcBef>
              <a:buClr>
                <a:schemeClr val="accent1"/>
              </a:buClr>
              <a:buSzPct val="85000"/>
            </a:pPr>
            <a:r>
              <a:rPr kumimoji="0" lang="en-US" sz="2400" b="0" i="0" u="none" strike="noStrike" kern="1200" cap="none" spc="0" normalizeH="0" baseline="0" noProof="0" dirty="0">
                <a:ln>
                  <a:noFill/>
                </a:ln>
                <a:effectLst/>
                <a:uLnTx/>
                <a:uFillTx/>
                <a:latin typeface="+mn-lt"/>
                <a:ea typeface="+mn-ea"/>
                <a:cs typeface="+mn-cs"/>
              </a:rPr>
              <a:t>The header:</a:t>
            </a:r>
          </a:p>
          <a:p>
            <a:pPr marL="182880" lvl="0" indent="-182880">
              <a:spcBef>
                <a:spcPct val="20000"/>
              </a:spcBef>
              <a:buClr>
                <a:schemeClr val="accent1"/>
              </a:buClr>
              <a:buSzPct val="85000"/>
            </a:pPr>
            <a:r>
              <a:rPr kumimoji="0" lang="en-US" sz="2400" b="0" i="0" u="none" strike="noStrike" kern="1200" cap="none" spc="0" normalizeH="0" baseline="0" noProof="0" dirty="0">
                <a:ln>
                  <a:noFill/>
                </a:ln>
                <a:solidFill>
                  <a:srgbClr val="FF0000"/>
                </a:solidFill>
                <a:effectLst/>
                <a:uLnTx/>
                <a:uFillTx/>
                <a:latin typeface="+mn-lt"/>
                <a:ea typeface="+mn-ea"/>
                <a:cs typeface="+mn-cs"/>
              </a:rPr>
              <a:t>Magic word</a:t>
            </a:r>
            <a:r>
              <a:rPr lang="en-US" sz="2400" dirty="0">
                <a:solidFill>
                  <a:srgbClr val="FF0000"/>
                </a:solidFill>
              </a:rPr>
              <a:t>    </a:t>
            </a:r>
            <a:r>
              <a:rPr kumimoji="0" lang="en-US" sz="2400" b="0" i="0" u="none" strike="noStrike" kern="1200" cap="none" spc="0" normalizeH="0" baseline="0" noProof="0" dirty="0">
                <a:ln>
                  <a:noFill/>
                </a:ln>
                <a:solidFill>
                  <a:srgbClr val="00B0F0"/>
                </a:solidFill>
                <a:effectLst/>
                <a:uLnTx/>
                <a:uFillTx/>
                <a:latin typeface="+mn-lt"/>
                <a:ea typeface="+mn-ea"/>
                <a:cs typeface="+mn-cs"/>
              </a:rPr>
              <a:t>Checksum</a:t>
            </a:r>
            <a:r>
              <a:rPr lang="en-US" sz="2400" noProof="0" dirty="0">
                <a:solidFill>
                  <a:srgbClr val="00B050"/>
                </a:solidFill>
              </a:rPr>
              <a:t>    </a:t>
            </a:r>
            <a:r>
              <a:rPr kumimoji="0" lang="en-US" sz="2400" b="0" i="0" u="none" strike="noStrike" kern="1200" cap="none" spc="0" normalizeH="0" baseline="0" noProof="0" dirty="0" err="1">
                <a:ln>
                  <a:noFill/>
                </a:ln>
                <a:solidFill>
                  <a:srgbClr val="00B050"/>
                </a:solidFill>
                <a:effectLst/>
                <a:uLnTx/>
                <a:uFillTx/>
                <a:latin typeface="+mn-lt"/>
                <a:ea typeface="+mn-ea"/>
                <a:cs typeface="+mn-cs"/>
              </a:rPr>
              <a:t>Doctable</a:t>
            </a:r>
            <a:r>
              <a:rPr kumimoji="0" lang="en-US" sz="2400" b="0" i="0" u="none" strike="noStrike" kern="1200" cap="none" spc="0" normalizeH="0" baseline="0" noProof="0" dirty="0">
                <a:ln>
                  <a:noFill/>
                </a:ln>
                <a:solidFill>
                  <a:srgbClr val="00B050"/>
                </a:solidFill>
                <a:effectLst/>
                <a:uLnTx/>
                <a:uFillTx/>
                <a:latin typeface="+mn-lt"/>
                <a:ea typeface="+mn-ea"/>
                <a:cs typeface="+mn-cs"/>
              </a:rPr>
              <a:t> size</a:t>
            </a:r>
            <a:r>
              <a:rPr kumimoji="0" lang="en-US" sz="2400" b="0" i="0" u="none" strike="noStrike" kern="1200" cap="none" spc="0" normalizeH="0" noProof="0" dirty="0">
                <a:ln>
                  <a:noFill/>
                </a:ln>
                <a:solidFill>
                  <a:srgbClr val="00B050"/>
                </a:solidFill>
                <a:effectLst/>
                <a:uLnTx/>
                <a:uFillTx/>
                <a:latin typeface="+mn-lt"/>
                <a:ea typeface="+mn-ea"/>
                <a:cs typeface="+mn-cs"/>
              </a:rPr>
              <a:t>    </a:t>
            </a:r>
            <a:r>
              <a:rPr kumimoji="0" lang="en-US" sz="2400" b="0" i="0" u="none" strike="noStrike" kern="1200" cap="none" spc="0" normalizeH="0" baseline="0" noProof="0" dirty="0">
                <a:ln>
                  <a:noFill/>
                </a:ln>
                <a:solidFill>
                  <a:srgbClr val="7030A0"/>
                </a:solidFill>
                <a:effectLst/>
                <a:uLnTx/>
                <a:uFillTx/>
                <a:latin typeface="+mn-lt"/>
                <a:ea typeface="+mn-ea"/>
                <a:cs typeface="+mn-cs"/>
              </a:rPr>
              <a:t>Index</a:t>
            </a:r>
            <a:r>
              <a:rPr kumimoji="0" lang="en-US" sz="2400" b="0" i="0" u="none" strike="noStrike" kern="1200" cap="none" spc="0" normalizeH="0" noProof="0" dirty="0">
                <a:ln>
                  <a:noFill/>
                </a:ln>
                <a:solidFill>
                  <a:srgbClr val="7030A0"/>
                </a:solidFill>
                <a:effectLst/>
                <a:uLnTx/>
                <a:uFillTx/>
                <a:latin typeface="+mn-lt"/>
                <a:ea typeface="+mn-ea"/>
                <a:cs typeface="+mn-cs"/>
              </a:rPr>
              <a:t> size</a:t>
            </a:r>
            <a:endParaRPr kumimoji="0" lang="en-US" sz="2400" b="0"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294702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4580" t="5555" r="4411" b="4445"/>
          <a:stretch/>
        </p:blipFill>
        <p:spPr>
          <a:xfrm>
            <a:off x="0" y="-76200"/>
            <a:ext cx="9144000" cy="6987395"/>
          </a:xfrm>
          <a:prstGeom prst="rect">
            <a:avLst/>
          </a:prstGeom>
        </p:spPr>
      </p:pic>
    </p:spTree>
    <p:extLst>
      <p:ext uri="{BB962C8B-B14F-4D97-AF65-F5344CB8AC3E}">
        <p14:creationId xmlns:p14="http://schemas.microsoft.com/office/powerpoint/2010/main" val="1579971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 View</a:t>
            </a:r>
          </a:p>
        </p:txBody>
      </p:sp>
      <p:pic>
        <p:nvPicPr>
          <p:cNvPr id="5" name="Picture 7" descr="http://courses.cs.washington.edu/courses/cse333/14sp/assignments/hw3/doctable.png"/>
          <p:cNvPicPr>
            <a:picLocks noChangeAspect="1" noChangeArrowheads="1"/>
          </p:cNvPicPr>
          <p:nvPr/>
        </p:nvPicPr>
        <p:blipFill>
          <a:blip r:embed="rId3" cstate="print"/>
          <a:srcRect/>
          <a:stretch>
            <a:fillRect/>
          </a:stretch>
        </p:blipFill>
        <p:spPr bwMode="auto">
          <a:xfrm>
            <a:off x="3276600" y="990600"/>
            <a:ext cx="4933950" cy="5505451"/>
          </a:xfrm>
          <a:prstGeom prst="rect">
            <a:avLst/>
          </a:prstGeom>
          <a:noFill/>
        </p:spPr>
      </p:pic>
      <p:sp>
        <p:nvSpPr>
          <p:cNvPr id="4" name="Content Placeholder 2"/>
          <p:cNvSpPr>
            <a:spLocks noGrp="1"/>
          </p:cNvSpPr>
          <p:nvPr>
            <p:ph idx="1"/>
          </p:nvPr>
        </p:nvSpPr>
        <p:spPr>
          <a:xfrm>
            <a:off x="457200" y="5181600"/>
            <a:ext cx="8229600" cy="1295400"/>
          </a:xfrm>
        </p:spPr>
        <p:txBody>
          <a:bodyPr>
            <a:normAutofit/>
          </a:bodyPr>
          <a:lstStyle/>
          <a:p>
            <a:pPr marL="0" lvl="0" indent="0">
              <a:buNone/>
            </a:pPr>
            <a:r>
              <a:rPr lang="en-US" dirty="0"/>
              <a:t>The </a:t>
            </a:r>
            <a:r>
              <a:rPr lang="en-US" dirty="0" err="1"/>
              <a:t>doctable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32533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 View</a:t>
            </a:r>
          </a:p>
        </p:txBody>
      </p:sp>
      <p:sp>
        <p:nvSpPr>
          <p:cNvPr id="3" name="Content Placeholder 2"/>
          <p:cNvSpPr>
            <a:spLocks noGrp="1"/>
          </p:cNvSpPr>
          <p:nvPr>
            <p:ph idx="1"/>
          </p:nvPr>
        </p:nvSpPr>
        <p:spPr>
          <a:xfrm>
            <a:off x="457200" y="5181600"/>
            <a:ext cx="8229600" cy="1295400"/>
          </a:xfrm>
        </p:spPr>
        <p:txBody>
          <a:bodyPr>
            <a:normAutofit/>
          </a:bodyPr>
          <a:lstStyle/>
          <a:p>
            <a:pPr marL="0" lvl="0" indent="0">
              <a:buNone/>
            </a:pPr>
            <a:r>
              <a:rPr lang="en-US" dirty="0"/>
              <a:t>The </a:t>
            </a:r>
            <a:r>
              <a:rPr lang="en-US" dirty="0" err="1"/>
              <a:t>doctable</a:t>
            </a:r>
            <a:r>
              <a:rPr lang="en-US" dirty="0"/>
              <a:t> (part 1):</a:t>
            </a:r>
          </a:p>
          <a:p>
            <a:pPr marL="0" lvl="0" indent="0">
              <a:buNone/>
            </a:pPr>
            <a:r>
              <a:rPr lang="en-US" dirty="0">
                <a:solidFill>
                  <a:srgbClr val="00B050"/>
                </a:solidFill>
              </a:rPr>
              <a:t>Num buckets</a:t>
            </a:r>
            <a:r>
              <a:rPr lang="en-US" dirty="0">
                <a:solidFill>
                  <a:srgbClr val="FF0000"/>
                </a:solidFill>
              </a:rPr>
              <a:t>    </a:t>
            </a:r>
            <a:r>
              <a:rPr lang="en-US" dirty="0"/>
              <a:t>(</a:t>
            </a:r>
            <a:r>
              <a:rPr lang="en-US" dirty="0">
                <a:solidFill>
                  <a:srgbClr val="FF0000"/>
                </a:solidFill>
              </a:rPr>
              <a:t>  Chain </a:t>
            </a:r>
            <a:r>
              <a:rPr lang="en-US" dirty="0" err="1">
                <a:solidFill>
                  <a:srgbClr val="FF0000"/>
                </a:solidFill>
              </a:rPr>
              <a:t>len</a:t>
            </a:r>
            <a:r>
              <a:rPr lang="en-US" dirty="0">
                <a:solidFill>
                  <a:srgbClr val="00B050"/>
                </a:solidFill>
              </a:rPr>
              <a:t>    </a:t>
            </a:r>
            <a:r>
              <a:rPr lang="en-US" dirty="0">
                <a:solidFill>
                  <a:srgbClr val="C00000"/>
                </a:solidFill>
              </a:rPr>
              <a:t>Bucket offset  </a:t>
            </a:r>
            <a:r>
              <a:rPr lang="en-US" dirty="0"/>
              <a:t>)*</a:t>
            </a:r>
            <a:endParaRPr lang="en-US" dirty="0">
              <a:latin typeface="Courier New" panose="02070309020205020404" pitchFamily="49" charset="0"/>
              <a:cs typeface="Courier New" panose="02070309020205020404" pitchFamily="49" charset="0"/>
            </a:endParaRPr>
          </a:p>
        </p:txBody>
      </p:sp>
      <p:pic>
        <p:nvPicPr>
          <p:cNvPr id="10243" name="Picture 3"/>
          <p:cNvPicPr>
            <a:picLocks noChangeAspect="1" noChangeArrowheads="1"/>
          </p:cNvPicPr>
          <p:nvPr/>
        </p:nvPicPr>
        <p:blipFill>
          <a:blip r:embed="rId3" cstate="print"/>
          <a:srcRect/>
          <a:stretch>
            <a:fillRect/>
          </a:stretch>
        </p:blipFill>
        <p:spPr bwMode="auto">
          <a:xfrm>
            <a:off x="5791200" y="609600"/>
            <a:ext cx="3143250" cy="4286250"/>
          </a:xfrm>
          <a:prstGeom prst="rect">
            <a:avLst/>
          </a:prstGeom>
          <a:noFill/>
          <a:ln w="9525">
            <a:noFill/>
            <a:miter lim="800000"/>
            <a:headEnd/>
            <a:tailEnd/>
          </a:ln>
        </p:spPr>
      </p:pic>
      <p:pic>
        <p:nvPicPr>
          <p:cNvPr id="10241" name="Picture 1"/>
          <p:cNvPicPr>
            <a:picLocks noChangeAspect="1" noChangeArrowheads="1"/>
          </p:cNvPicPr>
          <p:nvPr/>
        </p:nvPicPr>
        <p:blipFill>
          <a:blip r:embed="rId4" cstate="print"/>
          <a:srcRect/>
          <a:stretch>
            <a:fillRect/>
          </a:stretch>
        </p:blipFill>
        <p:spPr bwMode="auto">
          <a:xfrm>
            <a:off x="457199" y="1905000"/>
            <a:ext cx="7029855" cy="3048000"/>
          </a:xfrm>
          <a:prstGeom prst="rect">
            <a:avLst/>
          </a:prstGeom>
          <a:noFill/>
          <a:ln w="9525">
            <a:noFill/>
            <a:miter lim="800000"/>
            <a:headEnd/>
            <a:tailEnd/>
          </a:ln>
        </p:spPr>
      </p:pic>
    </p:spTree>
    <p:extLst>
      <p:ext uri="{BB962C8B-B14F-4D97-AF65-F5344CB8AC3E}">
        <p14:creationId xmlns:p14="http://schemas.microsoft.com/office/powerpoint/2010/main" val="424849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 View</a:t>
            </a:r>
          </a:p>
        </p:txBody>
      </p:sp>
      <p:pic>
        <p:nvPicPr>
          <p:cNvPr id="5" name="Picture 7" descr="http://courses.cs.washington.edu/courses/cse333/14sp/assignments/hw3/doctable.png"/>
          <p:cNvPicPr>
            <a:picLocks noChangeAspect="1" noChangeArrowheads="1"/>
          </p:cNvPicPr>
          <p:nvPr/>
        </p:nvPicPr>
        <p:blipFill>
          <a:blip r:embed="rId3" cstate="print"/>
          <a:srcRect/>
          <a:stretch>
            <a:fillRect/>
          </a:stretch>
        </p:blipFill>
        <p:spPr bwMode="auto">
          <a:xfrm>
            <a:off x="3276600" y="990600"/>
            <a:ext cx="4933950" cy="5505451"/>
          </a:xfrm>
          <a:prstGeom prst="rect">
            <a:avLst/>
          </a:prstGeom>
          <a:noFill/>
        </p:spPr>
      </p:pic>
      <p:sp>
        <p:nvSpPr>
          <p:cNvPr id="4" name="Content Placeholder 2"/>
          <p:cNvSpPr>
            <a:spLocks noGrp="1"/>
          </p:cNvSpPr>
          <p:nvPr>
            <p:ph idx="1"/>
          </p:nvPr>
        </p:nvSpPr>
        <p:spPr>
          <a:xfrm>
            <a:off x="457200" y="5181600"/>
            <a:ext cx="8229600" cy="1295400"/>
          </a:xfrm>
        </p:spPr>
        <p:txBody>
          <a:bodyPr>
            <a:normAutofit/>
          </a:bodyPr>
          <a:lstStyle/>
          <a:p>
            <a:pPr marL="0" lvl="0" indent="0">
              <a:buNone/>
            </a:pPr>
            <a:r>
              <a:rPr lang="en-US" dirty="0"/>
              <a:t>The </a:t>
            </a:r>
            <a:r>
              <a:rPr lang="en-US" dirty="0" err="1"/>
              <a:t>doctable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3253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cstate="print"/>
          <a:srcRect/>
          <a:stretch>
            <a:fillRect/>
          </a:stretch>
        </p:blipFill>
        <p:spPr bwMode="auto">
          <a:xfrm>
            <a:off x="5867400" y="609600"/>
            <a:ext cx="3114675" cy="372427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a:t>Hex View</a:t>
            </a:r>
          </a:p>
        </p:txBody>
      </p:sp>
      <p:sp>
        <p:nvSpPr>
          <p:cNvPr id="3" name="Content Placeholder 2"/>
          <p:cNvSpPr>
            <a:spLocks noGrp="1"/>
          </p:cNvSpPr>
          <p:nvPr>
            <p:ph idx="1"/>
          </p:nvPr>
        </p:nvSpPr>
        <p:spPr>
          <a:xfrm>
            <a:off x="457200" y="5181600"/>
            <a:ext cx="8686800" cy="1295400"/>
          </a:xfrm>
        </p:spPr>
        <p:txBody>
          <a:bodyPr>
            <a:normAutofit/>
          </a:bodyPr>
          <a:lstStyle/>
          <a:p>
            <a:pPr marL="0" lvl="0" indent="0">
              <a:buNone/>
            </a:pPr>
            <a:r>
              <a:rPr lang="en-US" dirty="0"/>
              <a:t>The </a:t>
            </a:r>
            <a:r>
              <a:rPr lang="en-US" dirty="0" err="1"/>
              <a:t>doctable</a:t>
            </a:r>
            <a:r>
              <a:rPr lang="en-US" dirty="0"/>
              <a:t> (part 2):</a:t>
            </a:r>
          </a:p>
          <a:p>
            <a:pPr marL="0" lvl="0" indent="0">
              <a:buNone/>
            </a:pPr>
            <a:r>
              <a:rPr lang="en-US" dirty="0"/>
              <a:t>(  (</a:t>
            </a:r>
            <a:r>
              <a:rPr lang="en-US" dirty="0">
                <a:solidFill>
                  <a:srgbClr val="FF0000"/>
                </a:solidFill>
              </a:rPr>
              <a:t>Element offset</a:t>
            </a:r>
            <a:r>
              <a:rPr lang="en-US" dirty="0"/>
              <a:t>)</a:t>
            </a:r>
            <a:r>
              <a:rPr lang="en-US" baseline="30000" dirty="0"/>
              <a:t>n</a:t>
            </a:r>
            <a:r>
              <a:rPr lang="en-US" dirty="0"/>
              <a:t>  (  </a:t>
            </a:r>
            <a:r>
              <a:rPr lang="en-US" dirty="0" err="1">
                <a:solidFill>
                  <a:srgbClr val="00B0F0"/>
                </a:solidFill>
              </a:rPr>
              <a:t>DocID</a:t>
            </a:r>
            <a:r>
              <a:rPr lang="en-US" dirty="0">
                <a:solidFill>
                  <a:srgbClr val="00B050"/>
                </a:solidFill>
              </a:rPr>
              <a:t>    Filename </a:t>
            </a:r>
            <a:r>
              <a:rPr lang="en-US" dirty="0" err="1">
                <a:solidFill>
                  <a:srgbClr val="00B050"/>
                </a:solidFill>
              </a:rPr>
              <a:t>len</a:t>
            </a:r>
            <a:r>
              <a:rPr lang="en-US" dirty="0">
                <a:solidFill>
                  <a:srgbClr val="00B050"/>
                </a:solidFill>
              </a:rPr>
              <a:t>    </a:t>
            </a:r>
            <a:r>
              <a:rPr lang="en-US" dirty="0">
                <a:solidFill>
                  <a:srgbClr val="7030A0"/>
                </a:solidFill>
              </a:rPr>
              <a:t>Filename</a:t>
            </a:r>
            <a:r>
              <a:rPr lang="en-US" dirty="0">
                <a:solidFill>
                  <a:srgbClr val="C00000"/>
                </a:solidFill>
              </a:rPr>
              <a:t>  </a:t>
            </a:r>
            <a:r>
              <a:rPr lang="en-US" dirty="0"/>
              <a:t>)</a:t>
            </a:r>
            <a:r>
              <a:rPr lang="en-US" baseline="30000" dirty="0"/>
              <a:t>n</a:t>
            </a:r>
            <a:r>
              <a:rPr lang="en-US" dirty="0"/>
              <a:t>  )*</a:t>
            </a:r>
            <a:endParaRPr lang="en-US" dirty="0">
              <a:latin typeface="Courier New" panose="02070309020205020404" pitchFamily="49" charset="0"/>
              <a:cs typeface="Courier New" panose="02070309020205020404" pitchFamily="49" charset="0"/>
            </a:endParaRPr>
          </a:p>
        </p:txBody>
      </p:sp>
      <p:pic>
        <p:nvPicPr>
          <p:cNvPr id="24580" name="Picture 4"/>
          <p:cNvPicPr>
            <a:picLocks noChangeAspect="1" noChangeArrowheads="1"/>
          </p:cNvPicPr>
          <p:nvPr/>
        </p:nvPicPr>
        <p:blipFill>
          <a:blip r:embed="rId4" cstate="print"/>
          <a:srcRect/>
          <a:stretch>
            <a:fillRect/>
          </a:stretch>
        </p:blipFill>
        <p:spPr bwMode="auto">
          <a:xfrm>
            <a:off x="457200" y="3505200"/>
            <a:ext cx="6953480" cy="1066800"/>
          </a:xfrm>
          <a:prstGeom prst="rect">
            <a:avLst/>
          </a:prstGeom>
          <a:noFill/>
          <a:ln w="9525">
            <a:noFill/>
            <a:miter lim="800000"/>
            <a:headEnd/>
            <a:tailEnd/>
          </a:ln>
        </p:spPr>
      </p:pic>
    </p:spTree>
    <p:extLst>
      <p:ext uri="{BB962C8B-B14F-4D97-AF65-F5344CB8AC3E}">
        <p14:creationId xmlns:p14="http://schemas.microsoft.com/office/powerpoint/2010/main" val="424849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 View</a:t>
            </a:r>
          </a:p>
        </p:txBody>
      </p:sp>
      <p:pic>
        <p:nvPicPr>
          <p:cNvPr id="5" name="Picture 7" descr="http://courses.cs.washington.edu/courses/cse333/14sp/assignments/hw3/doctable.png"/>
          <p:cNvPicPr>
            <a:picLocks noChangeAspect="1" noChangeArrowheads="1"/>
          </p:cNvPicPr>
          <p:nvPr/>
        </p:nvPicPr>
        <p:blipFill>
          <a:blip r:embed="rId3" cstate="print"/>
          <a:srcRect/>
          <a:stretch>
            <a:fillRect/>
          </a:stretch>
        </p:blipFill>
        <p:spPr bwMode="auto">
          <a:xfrm>
            <a:off x="3276600" y="990600"/>
            <a:ext cx="4933950" cy="5505451"/>
          </a:xfrm>
          <a:prstGeom prst="rect">
            <a:avLst/>
          </a:prstGeom>
          <a:noFill/>
        </p:spPr>
      </p:pic>
      <p:sp>
        <p:nvSpPr>
          <p:cNvPr id="4" name="Content Placeholder 2"/>
          <p:cNvSpPr>
            <a:spLocks noGrp="1"/>
          </p:cNvSpPr>
          <p:nvPr>
            <p:ph idx="1"/>
          </p:nvPr>
        </p:nvSpPr>
        <p:spPr>
          <a:xfrm>
            <a:off x="457200" y="5181600"/>
            <a:ext cx="8229600" cy="1295400"/>
          </a:xfrm>
        </p:spPr>
        <p:txBody>
          <a:bodyPr>
            <a:normAutofit/>
          </a:bodyPr>
          <a:lstStyle/>
          <a:p>
            <a:pPr marL="0" lvl="0" indent="0">
              <a:buNone/>
            </a:pPr>
            <a:r>
              <a:rPr lang="en-US" dirty="0"/>
              <a:t>The </a:t>
            </a:r>
            <a:r>
              <a:rPr lang="en-US" dirty="0" err="1"/>
              <a:t>doctable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32533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 View</a:t>
            </a:r>
          </a:p>
        </p:txBody>
      </p:sp>
      <p:pic>
        <p:nvPicPr>
          <p:cNvPr id="1026" name="Picture 2"/>
          <p:cNvPicPr>
            <a:picLocks noChangeAspect="1" noChangeArrowheads="1"/>
          </p:cNvPicPr>
          <p:nvPr/>
        </p:nvPicPr>
        <p:blipFill>
          <a:blip r:embed="rId3" cstate="print"/>
          <a:srcRect/>
          <a:stretch>
            <a:fillRect/>
          </a:stretch>
        </p:blipFill>
        <p:spPr bwMode="auto">
          <a:xfrm>
            <a:off x="3276600" y="990600"/>
            <a:ext cx="5010150" cy="5600700"/>
          </a:xfrm>
          <a:prstGeom prst="rect">
            <a:avLst/>
          </a:prstGeom>
          <a:noFill/>
          <a:ln w="9525">
            <a:noFill/>
            <a:miter lim="800000"/>
            <a:headEnd/>
            <a:tailEnd/>
          </a:ln>
        </p:spPr>
      </p:pic>
      <p:sp>
        <p:nvSpPr>
          <p:cNvPr id="6" name="Content Placeholder 2"/>
          <p:cNvSpPr>
            <a:spLocks noGrp="1"/>
          </p:cNvSpPr>
          <p:nvPr>
            <p:ph idx="1"/>
          </p:nvPr>
        </p:nvSpPr>
        <p:spPr>
          <a:xfrm>
            <a:off x="457200" y="5181600"/>
            <a:ext cx="8229600" cy="1295400"/>
          </a:xfrm>
        </p:spPr>
        <p:txBody>
          <a:bodyPr>
            <a:normAutofit/>
          </a:bodyPr>
          <a:lstStyle/>
          <a:p>
            <a:pPr marL="0" lvl="0" indent="0">
              <a:buNone/>
            </a:pPr>
            <a:r>
              <a:rPr lang="en-US" dirty="0"/>
              <a:t>The index</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32533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6105</TotalTime>
  <Words>1191</Words>
  <Application>Microsoft Office PowerPoint</Application>
  <PresentationFormat>On-screen Show (4:3)</PresentationFormat>
  <Paragraphs>190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Courier New</vt:lpstr>
      <vt:lpstr>Clarity</vt:lpstr>
      <vt:lpstr>CSE 333 – Section 7</vt:lpstr>
      <vt:lpstr>Hex View</vt:lpstr>
      <vt:lpstr>PowerPoint Presentation</vt:lpstr>
      <vt:lpstr>Hex View</vt:lpstr>
      <vt:lpstr>Hex View</vt:lpstr>
      <vt:lpstr>Hex View</vt:lpstr>
      <vt:lpstr>Hex View</vt:lpstr>
      <vt:lpstr>Hex View</vt:lpstr>
      <vt:lpstr>Hex View</vt:lpstr>
      <vt:lpstr>Hex View</vt:lpstr>
      <vt:lpstr>Hex View Demo</vt:lpstr>
      <vt:lpstr>Inheritance Constructors/Destructors</vt:lpstr>
      <vt:lpstr>Section Exercise</vt:lpstr>
      <vt:lpstr>Section Exercise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333 – Section 3</dc:title>
  <dc:creator>sunjayc</dc:creator>
  <cp:lastModifiedBy>Josue Rios</cp:lastModifiedBy>
  <cp:revision>101</cp:revision>
  <dcterms:created xsi:type="dcterms:W3CDTF">2013-04-25T02:33:25Z</dcterms:created>
  <dcterms:modified xsi:type="dcterms:W3CDTF">2017-05-12T19:00:00Z</dcterms:modified>
</cp:coreProperties>
</file>