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80" r:id="rId3"/>
    <p:sldId id="268" r:id="rId4"/>
    <p:sldId id="261" r:id="rId5"/>
    <p:sldId id="262" r:id="rId6"/>
    <p:sldId id="285" r:id="rId7"/>
    <p:sldId id="282" r:id="rId8"/>
    <p:sldId id="283" r:id="rId9"/>
    <p:sldId id="287" r:id="rId10"/>
    <p:sldId id="259" r:id="rId11"/>
    <p:sldId id="275" r:id="rId12"/>
    <p:sldId id="263" r:id="rId13"/>
    <p:sldId id="281" r:id="rId14"/>
    <p:sldId id="284"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39"/>
    <p:restoredTop sz="80139" autoAdjust="0"/>
  </p:normalViewPr>
  <p:slideViewPr>
    <p:cSldViewPr>
      <p:cViewPr varScale="1">
        <p:scale>
          <a:sx n="82" d="100"/>
          <a:sy n="82" d="100"/>
        </p:scale>
        <p:origin x="507" y="57"/>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C7E7B9-0C0D-0444-8C27-4970AF6D98EA}" type="datetimeFigureOut">
              <a:rPr lang="en-US" smtClean="0"/>
              <a:t>4/13/2017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D52EC4-4A89-CA4A-8B7A-0590E25C37E1}" type="slidenum">
              <a:rPr lang="en-US" smtClean="0"/>
              <a:t>‹#›</a:t>
            </a:fld>
            <a:endParaRPr lang="en-US"/>
          </a:p>
        </p:txBody>
      </p:sp>
    </p:spTree>
    <p:extLst>
      <p:ext uri="{BB962C8B-B14F-4D97-AF65-F5344CB8AC3E}">
        <p14:creationId xmlns:p14="http://schemas.microsoft.com/office/powerpoint/2010/main" val="29955917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D52EC4-4A89-CA4A-8B7A-0590E25C37E1}" type="slidenum">
              <a:rPr lang="en-US" smtClean="0"/>
              <a:t>1</a:t>
            </a:fld>
            <a:endParaRPr lang="en-US"/>
          </a:p>
        </p:txBody>
      </p:sp>
    </p:spTree>
    <p:extLst>
      <p:ext uri="{BB962C8B-B14F-4D97-AF65-F5344CB8AC3E}">
        <p14:creationId xmlns:p14="http://schemas.microsoft.com/office/powerpoint/2010/main" val="1587919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C lib buffer</a:t>
            </a:r>
            <a:r>
              <a:rPr lang="en-US" baseline="0" dirty="0"/>
              <a:t>s everything for efficiency’s sake.</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Essentially</a:t>
            </a:r>
            <a:r>
              <a:rPr lang="en-US" baseline="0" dirty="0"/>
              <a:t> you’re directly talking to the kernel and reading/writing raw bytes without any additional buffering apart from you indicate.</a:t>
            </a:r>
          </a:p>
          <a:p>
            <a:endParaRPr lang="en-US" dirty="0"/>
          </a:p>
          <a:p>
            <a:r>
              <a:rPr lang="en-US" dirty="0"/>
              <a:t>And, this is about as low level as</a:t>
            </a:r>
            <a:r>
              <a:rPr lang="en-US" baseline="0" dirty="0"/>
              <a:t> you can get in terms of systems programming.</a:t>
            </a:r>
          </a:p>
          <a:p>
            <a:endParaRPr lang="en-US" baseline="0" dirty="0"/>
          </a:p>
          <a:p>
            <a:r>
              <a:rPr lang="en-US" baseline="0" dirty="0"/>
              <a:t>There’s no standard higher level API for network and other I/O devices.</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AD52EC4-4A89-CA4A-8B7A-0590E25C37E1}" type="slidenum">
              <a:rPr lang="en-US" smtClean="0"/>
              <a:t>10</a:t>
            </a:fld>
            <a:endParaRPr lang="en-US"/>
          </a:p>
        </p:txBody>
      </p:sp>
    </p:spTree>
    <p:extLst>
      <p:ext uri="{BB962C8B-B14F-4D97-AF65-F5344CB8AC3E}">
        <p14:creationId xmlns:p14="http://schemas.microsoft.com/office/powerpoint/2010/main" val="3183548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NOTE:</a:t>
            </a:r>
          </a:p>
          <a:p>
            <a:r>
              <a:rPr lang="en-US" baseline="0" dirty="0"/>
              <a:t>C-version of </a:t>
            </a:r>
            <a:r>
              <a:rPr lang="en-US" baseline="0" dirty="0" err="1"/>
              <a:t>fsync</a:t>
            </a:r>
            <a:r>
              <a:rPr lang="en-US" baseline="0" dirty="0"/>
              <a:t>() is </a:t>
            </a:r>
            <a:r>
              <a:rPr lang="en-US" baseline="0" dirty="0" err="1"/>
              <a:t>fflush</a:t>
            </a:r>
            <a:r>
              <a:rPr lang="en-US" baseline="0" dirty="0"/>
              <a:t>() (but it only flushes from user space to kernel space, not directly to disk)</a:t>
            </a:r>
          </a:p>
          <a:p>
            <a:r>
              <a:rPr lang="en-US" baseline="0" dirty="0"/>
              <a:t>POSIX-version of </a:t>
            </a:r>
            <a:r>
              <a:rPr lang="en-US" baseline="0" dirty="0" err="1"/>
              <a:t>fseek</a:t>
            </a:r>
            <a:r>
              <a:rPr lang="en-US" baseline="0" dirty="0"/>
              <a:t>() is </a:t>
            </a:r>
            <a:r>
              <a:rPr lang="en-US" baseline="0" dirty="0" err="1"/>
              <a:t>lseek</a:t>
            </a:r>
            <a:r>
              <a:rPr lang="en-US" baseline="0" dirty="0"/>
              <a:t>()</a:t>
            </a:r>
          </a:p>
          <a:p>
            <a:endParaRPr lang="en-US" baseline="0" dirty="0"/>
          </a:p>
        </p:txBody>
      </p:sp>
      <p:sp>
        <p:nvSpPr>
          <p:cNvPr id="4" name="Slide Number Placeholder 3"/>
          <p:cNvSpPr>
            <a:spLocks noGrp="1"/>
          </p:cNvSpPr>
          <p:nvPr>
            <p:ph type="sldNum" sz="quarter" idx="10"/>
          </p:nvPr>
        </p:nvSpPr>
        <p:spPr/>
        <p:txBody>
          <a:bodyPr/>
          <a:lstStyle/>
          <a:p>
            <a:fld id="{1AD52EC4-4A89-CA4A-8B7A-0590E25C37E1}" type="slidenum">
              <a:rPr lang="en-US" smtClean="0"/>
              <a:t>11</a:t>
            </a:fld>
            <a:endParaRPr lang="en-US"/>
          </a:p>
        </p:txBody>
      </p:sp>
    </p:spTree>
    <p:extLst>
      <p:ext uri="{BB962C8B-B14F-4D97-AF65-F5344CB8AC3E}">
        <p14:creationId xmlns:p14="http://schemas.microsoft.com/office/powerpoint/2010/main" val="1553375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dirty="0"/>
              <a:t>Now,</a:t>
            </a:r>
            <a:r>
              <a:rPr lang="en-US" baseline="0" dirty="0"/>
              <a:t> we also have functions for opening/iterating through/closing directories</a:t>
            </a:r>
          </a:p>
          <a:p>
            <a:r>
              <a:rPr lang="en-US" baseline="0" dirty="0" err="1"/>
              <a:t>Opendir</a:t>
            </a:r>
            <a:r>
              <a:rPr lang="en-US" baseline="0" dirty="0"/>
              <a:t> accepts the name of the directory and returns a pointer to access flies within the directory. This will return NULL on error.</a:t>
            </a:r>
          </a:p>
          <a:p>
            <a:r>
              <a:rPr lang="en-US" baseline="0" dirty="0"/>
              <a:t>Be sure to call </a:t>
            </a:r>
            <a:r>
              <a:rPr lang="en-US" baseline="0" dirty="0" err="1"/>
              <a:t>closedir</a:t>
            </a:r>
            <a:r>
              <a:rPr lang="en-US" baseline="0" dirty="0"/>
              <a:t> on the DIR pointer when you’re done. This returns 0 on success, -1 on error</a:t>
            </a:r>
          </a:p>
          <a:p>
            <a:endParaRPr lang="en-US" baseline="0" dirty="0"/>
          </a:p>
          <a:p>
            <a:endParaRPr lang="en-US" baseline="0" dirty="0"/>
          </a:p>
          <a:p>
            <a:endParaRPr lang="en-US" baseline="0" dirty="0"/>
          </a:p>
          <a:p>
            <a:r>
              <a:rPr lang="en-US" baseline="0" dirty="0"/>
              <a:t>Are these </a:t>
            </a:r>
            <a:r>
              <a:rPr lang="en-US" baseline="0" dirty="0" err="1"/>
              <a:t>dir</a:t>
            </a:r>
            <a:r>
              <a:rPr lang="en-US" baseline="0" dirty="0"/>
              <a:t> operations system calls? Yes. They’re in section 3 of the man pages, but at the same time not part of C standard library.  Instead the functions in section 3 are C interfaces to the system calls.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1AD52EC4-4A89-CA4A-8B7A-0590E25C37E1}" type="slidenum">
              <a:rPr lang="en-US" smtClean="0"/>
              <a:t>12</a:t>
            </a:fld>
            <a:endParaRPr lang="en-US"/>
          </a:p>
        </p:txBody>
      </p:sp>
    </p:spTree>
    <p:extLst>
      <p:ext uri="{BB962C8B-B14F-4D97-AF65-F5344CB8AC3E}">
        <p14:creationId xmlns:p14="http://schemas.microsoft.com/office/powerpoint/2010/main" val="2048320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a:t>
            </a:r>
            <a:r>
              <a:rPr lang="en-US" baseline="0" dirty="0"/>
              <a:t> for reading directories we have two options:</a:t>
            </a:r>
          </a:p>
          <a:p>
            <a:r>
              <a:rPr lang="en-US" baseline="0" dirty="0" err="1"/>
              <a:t>Readdir</a:t>
            </a:r>
            <a:r>
              <a:rPr lang="en-US" baseline="0" dirty="0"/>
              <a:t> and </a:t>
            </a:r>
            <a:r>
              <a:rPr lang="en-US" baseline="0" dirty="0" err="1"/>
              <a:t>readdir_r</a:t>
            </a:r>
            <a:r>
              <a:rPr lang="en-US" baseline="0" dirty="0"/>
              <a:t> (which isn’t shown). </a:t>
            </a:r>
          </a:p>
          <a:p>
            <a:r>
              <a:rPr lang="en-US" baseline="0" dirty="0" err="1"/>
              <a:t>Readdir</a:t>
            </a:r>
            <a:r>
              <a:rPr lang="en-US" baseline="0" dirty="0"/>
              <a:t> accepts the DIR* as a parameter and will return a </a:t>
            </a:r>
            <a:r>
              <a:rPr lang="en-US" baseline="0" dirty="0" err="1"/>
              <a:t>struct</a:t>
            </a:r>
            <a:r>
              <a:rPr lang="en-US" baseline="0" dirty="0"/>
              <a:t> </a:t>
            </a:r>
            <a:r>
              <a:rPr lang="en-US" baseline="0" dirty="0" err="1"/>
              <a:t>dirent</a:t>
            </a:r>
            <a:r>
              <a:rPr lang="en-US" baseline="0" dirty="0"/>
              <a:t> *, which points to a </a:t>
            </a:r>
            <a:r>
              <a:rPr lang="en-US" baseline="0" dirty="0" err="1"/>
              <a:t>struct</a:t>
            </a:r>
            <a:r>
              <a:rPr lang="en-US" baseline="0" dirty="0"/>
              <a:t> like the one shown below. This </a:t>
            </a:r>
            <a:r>
              <a:rPr lang="en-US" baseline="0" dirty="0" err="1"/>
              <a:t>struct</a:t>
            </a:r>
            <a:r>
              <a:rPr lang="en-US" baseline="0" dirty="0"/>
              <a:t> represents an entry in the directory, (whether it be file or directory) so hence the name, </a:t>
            </a:r>
            <a:r>
              <a:rPr lang="en-US" baseline="0" dirty="0" err="1"/>
              <a:t>dirent</a:t>
            </a:r>
            <a:r>
              <a:rPr lang="en-US" baseline="0" dirty="0"/>
              <a:t>. Please note that in this class we’ll only be concerned about </a:t>
            </a:r>
            <a:r>
              <a:rPr lang="en-US" baseline="0" dirty="0" err="1"/>
              <a:t>d_name</a:t>
            </a:r>
            <a:r>
              <a:rPr lang="en-US" baseline="0" dirty="0"/>
              <a:t>, the directory entry name. Feel free to look up the rest though.</a:t>
            </a:r>
          </a:p>
          <a:p>
            <a:endParaRPr lang="en-US" baseline="0" dirty="0"/>
          </a:p>
          <a:p>
            <a:endParaRPr lang="en-US" baseline="0" dirty="0"/>
          </a:p>
          <a:p>
            <a:r>
              <a:rPr lang="en-US" baseline="0" dirty="0"/>
              <a:t>Why do we have two ways of doing the same thing? Well </a:t>
            </a:r>
            <a:r>
              <a:rPr lang="en-US" baseline="0" dirty="0" err="1"/>
              <a:t>readdir</a:t>
            </a:r>
            <a:r>
              <a:rPr lang="en-US" baseline="0" dirty="0"/>
              <a:t> is </a:t>
            </a:r>
            <a:r>
              <a:rPr lang="en-US" baseline="0" dirty="0" err="1"/>
              <a:t>fineif</a:t>
            </a:r>
            <a:r>
              <a:rPr lang="en-US" baseline="0" dirty="0"/>
              <a:t> only one thread is reading from a directory. But this is problematic with multiple threads reading from the same directory. </a:t>
            </a:r>
            <a:r>
              <a:rPr lang="en-US" baseline="0" dirty="0" err="1"/>
              <a:t>readdir_r</a:t>
            </a:r>
            <a:r>
              <a:rPr lang="en-US" baseline="0" dirty="0"/>
              <a:t> was intended as the thread safe version of </a:t>
            </a:r>
            <a:r>
              <a:rPr lang="en-US" baseline="0" dirty="0" err="1"/>
              <a:t>readdir</a:t>
            </a:r>
            <a:r>
              <a:rPr lang="en-US" baseline="0" dirty="0"/>
              <a:t>. However, recent versions of </a:t>
            </a:r>
            <a:r>
              <a:rPr lang="en-US" baseline="0" dirty="0" err="1"/>
              <a:t>readdir</a:t>
            </a:r>
            <a:r>
              <a:rPr lang="en-US" baseline="0" dirty="0"/>
              <a:t> in </a:t>
            </a:r>
            <a:r>
              <a:rPr lang="en-US" baseline="0" dirty="0" err="1"/>
              <a:t>glibc</a:t>
            </a:r>
            <a:r>
              <a:rPr lang="en-US" baseline="0" dirty="0"/>
              <a:t> handle reading from different directories properly as long as only one thread is involved and can be locked to work in multi-threaded code.  </a:t>
            </a:r>
            <a:r>
              <a:rPr lang="en-US" baseline="0" dirty="0" err="1"/>
              <a:t>readdir_r</a:t>
            </a:r>
            <a:r>
              <a:rPr lang="en-US" baseline="0" dirty="0"/>
              <a:t> has been deprecated recently and </a:t>
            </a:r>
            <a:r>
              <a:rPr lang="en-US" baseline="0" dirty="0" err="1"/>
              <a:t>readdir</a:t>
            </a:r>
            <a:r>
              <a:rPr lang="en-US" baseline="0" dirty="0"/>
              <a:t> (with locking if needed) is now the preferred way to handle things.  Clint still warns about </a:t>
            </a:r>
            <a:r>
              <a:rPr lang="en-US" baseline="0" dirty="0" err="1"/>
              <a:t>readdir</a:t>
            </a:r>
            <a:r>
              <a:rPr lang="en-US" baseline="0" dirty="0"/>
              <a:t> and recommends </a:t>
            </a:r>
            <a:r>
              <a:rPr lang="en-US" baseline="0" dirty="0" err="1"/>
              <a:t>readdir_r</a:t>
            </a:r>
            <a:r>
              <a:rPr lang="en-US" baseline="0" dirty="0"/>
              <a:t>, but should be ignored.  See the </a:t>
            </a:r>
            <a:r>
              <a:rPr lang="en-US" baseline="0" dirty="0" err="1"/>
              <a:t>readdir</a:t>
            </a:r>
            <a:r>
              <a:rPr lang="en-US" baseline="0" dirty="0"/>
              <a:t> and </a:t>
            </a:r>
            <a:r>
              <a:rPr lang="en-US" baseline="0" dirty="0" err="1"/>
              <a:t>readdir_r</a:t>
            </a:r>
            <a:r>
              <a:rPr lang="en-US" baseline="0" dirty="0"/>
              <a:t> man pages for more.</a:t>
            </a:r>
          </a:p>
          <a:p>
            <a:endParaRPr lang="en-US" baseline="0" dirty="0"/>
          </a:p>
          <a:p>
            <a:r>
              <a:rPr lang="en-US" b="1" i="1" baseline="0" dirty="0"/>
              <a:t>Demo: </a:t>
            </a:r>
            <a:r>
              <a:rPr lang="en-US" b="1" i="1" baseline="0" dirty="0" err="1"/>
              <a:t>dirdump.c</a:t>
            </a:r>
            <a:br>
              <a:rPr lang="en-US" baseline="0" dirty="0"/>
            </a:br>
            <a:br>
              <a:rPr lang="en-US" baseline="0" dirty="0"/>
            </a:br>
            <a:r>
              <a:rPr lang="en-US" baseline="0" dirty="0"/>
              <a:t>man pages on </a:t>
            </a:r>
            <a:r>
              <a:rPr lang="en-US" baseline="0" dirty="0" err="1"/>
              <a:t>readdir</a:t>
            </a:r>
            <a:endParaRPr lang="en-US" baseline="0" dirty="0"/>
          </a:p>
          <a:p>
            <a:endParaRPr lang="en-US" dirty="0"/>
          </a:p>
        </p:txBody>
      </p:sp>
      <p:sp>
        <p:nvSpPr>
          <p:cNvPr id="4" name="Slide Number Placeholder 3"/>
          <p:cNvSpPr>
            <a:spLocks noGrp="1"/>
          </p:cNvSpPr>
          <p:nvPr>
            <p:ph type="sldNum" sz="quarter" idx="10"/>
          </p:nvPr>
        </p:nvSpPr>
        <p:spPr/>
        <p:txBody>
          <a:bodyPr/>
          <a:lstStyle/>
          <a:p>
            <a:fld id="{1AD52EC4-4A89-CA4A-8B7A-0590E25C37E1}" type="slidenum">
              <a:rPr lang="en-US" smtClean="0"/>
              <a:t>13</a:t>
            </a:fld>
            <a:endParaRPr lang="en-US"/>
          </a:p>
        </p:txBody>
      </p:sp>
    </p:spTree>
    <p:extLst>
      <p:ext uri="{BB962C8B-B14F-4D97-AF65-F5344CB8AC3E}">
        <p14:creationId xmlns:p14="http://schemas.microsoft.com/office/powerpoint/2010/main" val="2898654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can’t emphasize</a:t>
            </a:r>
            <a:r>
              <a:rPr lang="en-US" baseline="0" dirty="0"/>
              <a:t> this enough, READ the man pages! Learn to understand them!</a:t>
            </a:r>
          </a:p>
          <a:p>
            <a:r>
              <a:rPr lang="en-US" baseline="0" dirty="0"/>
              <a:t>Oh and be sure you’re reading the correct man page for a specific call.</a:t>
            </a:r>
          </a:p>
          <a:p>
            <a:r>
              <a:rPr lang="en-US" baseline="0" dirty="0"/>
              <a:t>Ex. If you write “man read” you’ll get the shell command rather than the system call</a:t>
            </a:r>
          </a:p>
          <a:p>
            <a:r>
              <a:rPr lang="en-US" baseline="0" dirty="0"/>
              <a:t>Let’s take a quick look (demo)</a:t>
            </a:r>
          </a:p>
          <a:p>
            <a:r>
              <a:rPr lang="en-US" baseline="0" dirty="0"/>
              <a:t>Man man – I see where I can find what</a:t>
            </a:r>
          </a:p>
          <a:p>
            <a:r>
              <a:rPr lang="en-US" baseline="0" dirty="0"/>
              <a:t>Man read – Notice there’s a (1) on the top left, this isn’t the system call</a:t>
            </a:r>
          </a:p>
          <a:p>
            <a:r>
              <a:rPr lang="en-US" baseline="0" dirty="0"/>
              <a:t>Man man – I see the system calls are in section 2</a:t>
            </a:r>
          </a:p>
          <a:p>
            <a:r>
              <a:rPr lang="en-US" baseline="0" dirty="0"/>
              <a:t>Man 2 read – Here’s the system call read.</a:t>
            </a:r>
          </a:p>
          <a:p>
            <a:r>
              <a:rPr lang="en-US" baseline="0" dirty="0"/>
              <a:t>Another useful trick:</a:t>
            </a:r>
          </a:p>
          <a:p>
            <a:r>
              <a:rPr lang="en-US" baseline="0" dirty="0"/>
              <a:t>Man 2 intro</a:t>
            </a:r>
          </a:p>
          <a:p>
            <a:r>
              <a:rPr lang="en-US" baseline="0" dirty="0"/>
              <a:t>Man 3 intro</a:t>
            </a:r>
          </a:p>
          <a:p>
            <a:r>
              <a:rPr lang="en-US" baseline="0" dirty="0"/>
              <a:t>Man 3 </a:t>
            </a:r>
            <a:r>
              <a:rPr lang="en-US" baseline="0" dirty="0" err="1"/>
              <a:t>stdio</a:t>
            </a:r>
            <a:r>
              <a:rPr lang="en-US" baseline="0" dirty="0"/>
              <a:t> – gives a full list of functions in </a:t>
            </a:r>
            <a:r>
              <a:rPr lang="en-US" baseline="0" dirty="0" err="1"/>
              <a:t>stdio</a:t>
            </a:r>
            <a:r>
              <a:rPr lang="en-US" baseline="0" dirty="0"/>
              <a:t>, how nice is that? You’ll never have to Google </a:t>
            </a:r>
            <a:r>
              <a:rPr lang="en-US" baseline="0" dirty="0" err="1"/>
              <a:t>stdio</a:t>
            </a:r>
            <a:r>
              <a:rPr lang="en-US" baseline="0" dirty="0"/>
              <a:t> functions ever again! Ha! Avoid using code you find in threads and forums like Stack Overflow, you’ll copy and paste without understanding what you’re actually doing.</a:t>
            </a:r>
          </a:p>
          <a:p>
            <a:r>
              <a:rPr lang="en-US" baseline="0" dirty="0"/>
              <a:t>(show these functions if there’s time)</a:t>
            </a:r>
          </a:p>
          <a:p>
            <a:r>
              <a:rPr lang="en-US" baseline="0" dirty="0"/>
              <a:t>	SELF-NOTE: </a:t>
            </a:r>
            <a:r>
              <a:rPr lang="en-US" baseline="0" dirty="0" err="1"/>
              <a:t>fopen</a:t>
            </a:r>
            <a:r>
              <a:rPr lang="en-US" baseline="0" dirty="0"/>
              <a:t> uses “</a:t>
            </a:r>
            <a:r>
              <a:rPr lang="en-US" baseline="0" dirty="0" err="1"/>
              <a:t>rb</a:t>
            </a:r>
            <a:r>
              <a:rPr lang="en-US" baseline="0" dirty="0"/>
              <a:t>” for read binary, “r” for reading text files.</a:t>
            </a:r>
          </a:p>
          <a:p>
            <a:r>
              <a:rPr lang="en-US" baseline="0" dirty="0"/>
              <a:t>			error case </a:t>
            </a:r>
            <a:r>
              <a:rPr lang="en-US" baseline="0" dirty="0" err="1"/>
              <a:t>fopen</a:t>
            </a:r>
            <a:r>
              <a:rPr lang="en-US" baseline="0" dirty="0"/>
              <a:t> returns NULL, </a:t>
            </a:r>
          </a:p>
          <a:p>
            <a:r>
              <a:rPr lang="en-US" baseline="0" dirty="0"/>
              <a:t>			</a:t>
            </a:r>
            <a:r>
              <a:rPr lang="en-US" baseline="0" dirty="0" err="1"/>
              <a:t>fread</a:t>
            </a:r>
            <a:r>
              <a:rPr lang="en-US" baseline="0" dirty="0"/>
              <a:t>/</a:t>
            </a:r>
            <a:r>
              <a:rPr lang="en-US" baseline="0" dirty="0" err="1"/>
              <a:t>fwrite</a:t>
            </a:r>
            <a:r>
              <a:rPr lang="en-US" baseline="0" dirty="0"/>
              <a:t> returns the number of members written/read</a:t>
            </a:r>
          </a:p>
          <a:p>
            <a:endParaRPr lang="en-US" baseline="0" dirty="0"/>
          </a:p>
          <a:p>
            <a:r>
              <a:rPr lang="en-US" baseline="0" dirty="0"/>
              <a:t>Again, make sure you’re looking at the right man page. All the calls discussed today have their manual locations at the bottom of these slides also (move backwards </a:t>
            </a:r>
            <a:r>
              <a:rPr lang="en-US" baseline="0" dirty="0" err="1"/>
              <a:t>til</a:t>
            </a:r>
            <a:r>
              <a:rPr lang="en-US" baseline="0" dirty="0"/>
              <a:t> you find a slide example)</a:t>
            </a:r>
          </a:p>
          <a:p>
            <a:endParaRPr lang="en-US" baseline="0" dirty="0"/>
          </a:p>
          <a:p>
            <a:r>
              <a:rPr lang="en-US" baseline="0" dirty="0"/>
              <a:t>SELF-NOTE:</a:t>
            </a:r>
          </a:p>
          <a:p>
            <a:r>
              <a:rPr lang="en-US" baseline="0" dirty="0"/>
              <a:t>C-version of </a:t>
            </a:r>
            <a:r>
              <a:rPr lang="en-US" baseline="0" dirty="0" err="1"/>
              <a:t>fsync</a:t>
            </a:r>
            <a:r>
              <a:rPr lang="en-US" baseline="0" dirty="0"/>
              <a:t>() is </a:t>
            </a:r>
            <a:r>
              <a:rPr lang="en-US" baseline="0" dirty="0" err="1"/>
              <a:t>fflush</a:t>
            </a:r>
            <a:r>
              <a:rPr lang="en-US" baseline="0" dirty="0"/>
              <a:t>()</a:t>
            </a:r>
          </a:p>
          <a:p>
            <a:r>
              <a:rPr lang="en-US" baseline="0" dirty="0"/>
              <a:t>POSIX-version of </a:t>
            </a:r>
            <a:r>
              <a:rPr lang="en-US" baseline="0" dirty="0" err="1"/>
              <a:t>fseek</a:t>
            </a:r>
            <a:r>
              <a:rPr lang="en-US" baseline="0" dirty="0"/>
              <a:t>() is </a:t>
            </a:r>
            <a:r>
              <a:rPr lang="en-US" baseline="0" dirty="0" err="1"/>
              <a:t>lseek</a:t>
            </a:r>
            <a:r>
              <a:rPr lang="en-US" baseline="0" dirty="0"/>
              <a:t>()</a:t>
            </a:r>
          </a:p>
          <a:p>
            <a:endParaRPr lang="en-US" dirty="0"/>
          </a:p>
          <a:p>
            <a:endParaRPr lang="en-US" dirty="0"/>
          </a:p>
        </p:txBody>
      </p:sp>
      <p:sp>
        <p:nvSpPr>
          <p:cNvPr id="4" name="Slide Number Placeholder 3"/>
          <p:cNvSpPr>
            <a:spLocks noGrp="1"/>
          </p:cNvSpPr>
          <p:nvPr>
            <p:ph type="sldNum" sz="quarter" idx="10"/>
          </p:nvPr>
        </p:nvSpPr>
        <p:spPr/>
        <p:txBody>
          <a:bodyPr/>
          <a:lstStyle/>
          <a:p>
            <a:fld id="{1AD52EC4-4A89-CA4A-8B7A-0590E25C37E1}" type="slidenum">
              <a:rPr lang="en-US" smtClean="0"/>
              <a:t>14</a:t>
            </a:fld>
            <a:endParaRPr lang="en-US"/>
          </a:p>
        </p:txBody>
      </p:sp>
    </p:spTree>
    <p:extLst>
      <p:ext uri="{BB962C8B-B14F-4D97-AF65-F5344CB8AC3E}">
        <p14:creationId xmlns:p14="http://schemas.microsoft.com/office/powerpoint/2010/main" val="1000459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essentially </a:t>
            </a:r>
            <a:r>
              <a:rPr lang="en-US" baseline="0" dirty="0" err="1"/>
              <a:t>filedump</a:t>
            </a:r>
            <a:r>
              <a:rPr lang="en-US" baseline="0" dirty="0"/>
              <a:t>. Try to do it on your own based on what we’ve discussed. (You </a:t>
            </a:r>
            <a:r>
              <a:rPr lang="en-US" i="1" baseline="0" dirty="0"/>
              <a:t>could </a:t>
            </a:r>
            <a:r>
              <a:rPr lang="en-US" baseline="0" dirty="0"/>
              <a:t>show the earlier slides, but now’s a good time to get them comfortable with man pages </a:t>
            </a:r>
            <a:r>
              <a:rPr lang="en-US" baseline="0" dirty="0">
                <a:sym typeface="Wingdings" panose="05000000000000000000" pitchFamily="2" charset="2"/>
              </a:rPr>
              <a:t></a:t>
            </a:r>
            <a:r>
              <a:rPr lang="en-US" baseline="0" dirty="0"/>
              <a:t>)</a:t>
            </a:r>
            <a:endParaRPr lang="en-US" dirty="0"/>
          </a:p>
        </p:txBody>
      </p:sp>
      <p:sp>
        <p:nvSpPr>
          <p:cNvPr id="4" name="Slide Number Placeholder 3"/>
          <p:cNvSpPr>
            <a:spLocks noGrp="1"/>
          </p:cNvSpPr>
          <p:nvPr>
            <p:ph type="sldNum" sz="quarter" idx="10"/>
          </p:nvPr>
        </p:nvSpPr>
        <p:spPr/>
        <p:txBody>
          <a:bodyPr/>
          <a:lstStyle/>
          <a:p>
            <a:fld id="{1AD52EC4-4A89-CA4A-8B7A-0590E25C37E1}" type="slidenum">
              <a:rPr lang="en-US" smtClean="0"/>
              <a:t>15</a:t>
            </a:fld>
            <a:endParaRPr lang="en-US"/>
          </a:p>
        </p:txBody>
      </p:sp>
    </p:spTree>
    <p:extLst>
      <p:ext uri="{BB962C8B-B14F-4D97-AF65-F5344CB8AC3E}">
        <p14:creationId xmlns:p14="http://schemas.microsoft.com/office/powerpoint/2010/main" val="104118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a:t>
            </a:r>
            <a:r>
              <a:rPr lang="en-US" baseline="0" dirty="0"/>
              <a:t> are exercises and </a:t>
            </a:r>
            <a:r>
              <a:rPr lang="en-US" baseline="0" dirty="0" err="1"/>
              <a:t>hw</a:t>
            </a:r>
            <a:r>
              <a:rPr lang="en-US" baseline="0" dirty="0"/>
              <a:t> going?</a:t>
            </a:r>
          </a:p>
          <a:p>
            <a:r>
              <a:rPr lang="en-US" baseline="0" dirty="0"/>
              <a:t>	test suite is good, but write your own unit tests, if you make little progress debugging against </a:t>
            </a:r>
            <a:r>
              <a:rPr lang="en-US" baseline="0" dirty="0" err="1"/>
              <a:t>test_suite</a:t>
            </a:r>
            <a:r>
              <a:rPr lang="en-US" baseline="0" dirty="0"/>
              <a:t> </a:t>
            </a:r>
            <a:endParaRPr lang="en-US" dirty="0"/>
          </a:p>
          <a:p>
            <a:endParaRPr lang="en-US" dirty="0"/>
          </a:p>
          <a:p>
            <a:r>
              <a:rPr lang="en-US" dirty="0"/>
              <a:t>Spanish Word</a:t>
            </a:r>
            <a:r>
              <a:rPr lang="en-US" baseline="0" dirty="0"/>
              <a:t> of the Day</a:t>
            </a:r>
          </a:p>
          <a:p>
            <a:endParaRPr lang="en-US" baseline="0" dirty="0"/>
          </a:p>
          <a:p>
            <a:r>
              <a:rPr lang="en-US" baseline="0" dirty="0"/>
              <a:t>Leer - to Read</a:t>
            </a:r>
            <a:endParaRPr lang="en-US" dirty="0"/>
          </a:p>
          <a:p>
            <a:endParaRPr lang="en-US" dirty="0"/>
          </a:p>
          <a:p>
            <a:endParaRPr lang="en-US" dirty="0"/>
          </a:p>
          <a:p>
            <a:r>
              <a:rPr lang="en-US" dirty="0"/>
              <a:t>A</a:t>
            </a:r>
            <a:r>
              <a:rPr lang="en-US" baseline="0" dirty="0"/>
              <a:t> note on grading. PLEASE FOLLOW INSTRUCTIONS CAREFULLY.</a:t>
            </a:r>
            <a:endParaRPr lang="en-US" dirty="0"/>
          </a:p>
        </p:txBody>
      </p:sp>
      <p:sp>
        <p:nvSpPr>
          <p:cNvPr id="4" name="Slide Number Placeholder 3"/>
          <p:cNvSpPr>
            <a:spLocks noGrp="1"/>
          </p:cNvSpPr>
          <p:nvPr>
            <p:ph type="sldNum" sz="quarter" idx="10"/>
          </p:nvPr>
        </p:nvSpPr>
        <p:spPr/>
        <p:txBody>
          <a:bodyPr/>
          <a:lstStyle/>
          <a:p>
            <a:fld id="{1AD52EC4-4A89-CA4A-8B7A-0590E25C37E1}" type="slidenum">
              <a:rPr lang="en-US" smtClean="0"/>
              <a:t>2</a:t>
            </a:fld>
            <a:endParaRPr lang="en-US"/>
          </a:p>
        </p:txBody>
      </p:sp>
    </p:spTree>
    <p:extLst>
      <p:ext uri="{BB962C8B-B14F-4D97-AF65-F5344CB8AC3E}">
        <p14:creationId xmlns:p14="http://schemas.microsoft.com/office/powerpoint/2010/main" val="2373199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a:t>
            </a:r>
            <a:r>
              <a:rPr lang="en-US" baseline="0" dirty="0"/>
              <a:t> we’ll be reviewing the system file operations Hal began talking about yesterday in lecture</a:t>
            </a:r>
          </a:p>
          <a:p>
            <a:endParaRPr lang="en-US" baseline="0" dirty="0"/>
          </a:p>
          <a:p>
            <a:r>
              <a:rPr lang="en-US" baseline="0" dirty="0"/>
              <a:t>And, as you’d expect, there’s the four basic file operations you’ll almost always use with files:</a:t>
            </a:r>
          </a:p>
          <a:p>
            <a:r>
              <a:rPr lang="en-US" baseline="0" dirty="0"/>
              <a:t>Open, read, write, close</a:t>
            </a:r>
          </a:p>
          <a:p>
            <a:endParaRPr lang="en-US" dirty="0"/>
          </a:p>
          <a:p>
            <a:endParaRPr lang="en-US" dirty="0"/>
          </a:p>
        </p:txBody>
      </p:sp>
      <p:sp>
        <p:nvSpPr>
          <p:cNvPr id="4" name="Slide Number Placeholder 3"/>
          <p:cNvSpPr>
            <a:spLocks noGrp="1"/>
          </p:cNvSpPr>
          <p:nvPr>
            <p:ph type="sldNum" sz="quarter" idx="10"/>
          </p:nvPr>
        </p:nvSpPr>
        <p:spPr/>
        <p:txBody>
          <a:bodyPr/>
          <a:lstStyle/>
          <a:p>
            <a:fld id="{1AD52EC4-4A89-CA4A-8B7A-0590E25C37E1}" type="slidenum">
              <a:rPr lang="en-US" smtClean="0"/>
              <a:t>3</a:t>
            </a:fld>
            <a:endParaRPr lang="en-US"/>
          </a:p>
        </p:txBody>
      </p:sp>
    </p:spTree>
    <p:extLst>
      <p:ext uri="{BB962C8B-B14F-4D97-AF65-F5344CB8AC3E}">
        <p14:creationId xmlns:p14="http://schemas.microsoft.com/office/powerpoint/2010/main" val="2494426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a:t>
            </a:r>
          </a:p>
          <a:p>
            <a:r>
              <a:rPr lang="en-US" dirty="0"/>
              <a:t>First,</a:t>
            </a:r>
            <a:r>
              <a:rPr lang="en-US" baseline="0" dirty="0"/>
              <a:t> let’s discuss the open system call. It takes in three parameters:</a:t>
            </a:r>
          </a:p>
          <a:p>
            <a:r>
              <a:rPr lang="en-US" baseline="0" dirty="0"/>
              <a:t>The name of the file – (straightforward)</a:t>
            </a:r>
          </a:p>
          <a:p>
            <a:r>
              <a:rPr lang="en-US" baseline="0" dirty="0"/>
              <a:t>The access flag – An integer describing the access for the file, are you reading only? Writing only? Are you appending to an existing file? Or creating a new one?</a:t>
            </a:r>
          </a:p>
          <a:p>
            <a:r>
              <a:rPr lang="en-US" baseline="0" dirty="0"/>
              <a:t>	SELF-NOTES: Other existing ones include  O_DIRECTORY, etc. (see man 2 </a:t>
            </a:r>
            <a:r>
              <a:rPr lang="en-US" baseline="0" dirty="0" err="1"/>
              <a:t>fcntl</a:t>
            </a:r>
            <a:r>
              <a:rPr lang="en-US" baseline="0" dirty="0"/>
              <a:t>) You can bitwise or for multiple options</a:t>
            </a:r>
          </a:p>
          <a:p>
            <a:r>
              <a:rPr lang="en-US" baseline="0" dirty="0"/>
              <a:t>	Open will fail if O_CREAT isn’t set.</a:t>
            </a:r>
          </a:p>
          <a:p>
            <a:r>
              <a:rPr lang="en-US" baseline="0" dirty="0"/>
              <a:t>The file protection mode – Basically sets the permissions for the file, like </a:t>
            </a:r>
            <a:r>
              <a:rPr lang="en-US" baseline="0" dirty="0" err="1"/>
              <a:t>chmod</a:t>
            </a:r>
            <a:r>
              <a:rPr lang="en-US" baseline="0" dirty="0"/>
              <a:t> does in the command line. Don’t worry about this though, it’s only used if O_CREAT is specified.</a:t>
            </a:r>
            <a:endParaRPr lang="en-US" dirty="0"/>
          </a:p>
          <a:p>
            <a:endParaRPr lang="en-US" dirty="0"/>
          </a:p>
          <a:p>
            <a:r>
              <a:rPr lang="en-US" dirty="0"/>
              <a:t>There’s actually</a:t>
            </a:r>
            <a:r>
              <a:rPr lang="en-US" baseline="0" dirty="0"/>
              <a:t> this exact function without the third parameter.</a:t>
            </a:r>
            <a:endParaRPr lang="en-US" dirty="0"/>
          </a:p>
          <a:p>
            <a:endParaRPr lang="en-US" dirty="0"/>
          </a:p>
          <a:p>
            <a:r>
              <a:rPr lang="en-US" dirty="0"/>
              <a:t>The</a:t>
            </a:r>
            <a:r>
              <a:rPr lang="en-US" baseline="0" dirty="0"/>
              <a:t> open call returns a file descriptor which represents a value on the system-wide table of open “files”. I.e. It’s a table in of file descriptor numbers with pointers to locations you can read and write from. Examples include </a:t>
            </a:r>
            <a:r>
              <a:rPr lang="en-US" baseline="0" dirty="0" err="1"/>
              <a:t>stdin</a:t>
            </a:r>
            <a:r>
              <a:rPr lang="en-US" baseline="0" dirty="0"/>
              <a:t> (0), </a:t>
            </a:r>
            <a:r>
              <a:rPr lang="en-US" baseline="0" dirty="0" err="1"/>
              <a:t>stdout</a:t>
            </a:r>
            <a:r>
              <a:rPr lang="en-US" baseline="0" dirty="0"/>
              <a:t>(1), </a:t>
            </a:r>
            <a:r>
              <a:rPr lang="en-US" baseline="0" dirty="0" err="1"/>
              <a:t>stderr</a:t>
            </a:r>
            <a:r>
              <a:rPr lang="en-US" baseline="0" dirty="0"/>
              <a:t>(2), files loaded from disk, and network sockets, which will be discussed during the last few weeks of the quarter. </a:t>
            </a:r>
            <a:r>
              <a:rPr lang="en-US" b="1" i="1" baseline="0" dirty="0">
                <a:solidFill>
                  <a:srgbClr val="C00000"/>
                </a:solidFill>
              </a:rPr>
              <a:t>(Draw an example file descriptor table)</a:t>
            </a:r>
            <a:endParaRPr lang="en-US" b="1" i="1" dirty="0">
              <a:solidFill>
                <a:srgbClr val="C00000"/>
              </a:solidFill>
            </a:endParaRPr>
          </a:p>
          <a:p>
            <a:endParaRPr lang="en-US" dirty="0"/>
          </a:p>
          <a:p>
            <a:r>
              <a:rPr lang="en-US" dirty="0"/>
              <a:t>Now if open returns -1,</a:t>
            </a:r>
            <a:r>
              <a:rPr lang="en-US" baseline="0" dirty="0"/>
              <a:t> this means there was an error. We’ll discuss this more in a bit.</a:t>
            </a:r>
            <a:endParaRPr lang="en-US" dirty="0"/>
          </a:p>
          <a:p>
            <a:endParaRPr lang="en-US" dirty="0"/>
          </a:p>
          <a:p>
            <a:r>
              <a:rPr lang="en-US" dirty="0"/>
              <a:t>SELF-</a:t>
            </a:r>
            <a:r>
              <a:rPr lang="en-US" baseline="0" dirty="0"/>
              <a:t>NOTES:</a:t>
            </a:r>
          </a:p>
          <a:p>
            <a:r>
              <a:rPr lang="en-US" dirty="0" err="1"/>
              <a:t>Perror</a:t>
            </a:r>
            <a:r>
              <a:rPr lang="en-US" dirty="0"/>
              <a:t> prints error, </a:t>
            </a:r>
            <a:r>
              <a:rPr lang="en-US" dirty="0" err="1"/>
              <a:t>errno</a:t>
            </a:r>
            <a:r>
              <a:rPr lang="en-US" dirty="0"/>
              <a:t> is error number</a:t>
            </a:r>
          </a:p>
          <a:p>
            <a:endParaRPr lang="en-US" dirty="0"/>
          </a:p>
        </p:txBody>
      </p:sp>
      <p:sp>
        <p:nvSpPr>
          <p:cNvPr id="4" name="Slide Number Placeholder 3"/>
          <p:cNvSpPr>
            <a:spLocks noGrp="1"/>
          </p:cNvSpPr>
          <p:nvPr>
            <p:ph type="sldNum" sz="quarter" idx="10"/>
          </p:nvPr>
        </p:nvSpPr>
        <p:spPr/>
        <p:txBody>
          <a:bodyPr/>
          <a:lstStyle/>
          <a:p>
            <a:fld id="{1AD52EC4-4A89-CA4A-8B7A-0590E25C37E1}" type="slidenum">
              <a:rPr lang="en-US" smtClean="0"/>
              <a:t>4</a:t>
            </a:fld>
            <a:endParaRPr lang="en-US"/>
          </a:p>
        </p:txBody>
      </p:sp>
    </p:spTree>
    <p:extLst>
      <p:ext uri="{BB962C8B-B14F-4D97-AF65-F5344CB8AC3E}">
        <p14:creationId xmlns:p14="http://schemas.microsoft.com/office/powerpoint/2010/main" val="3769996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a:t>
            </a:r>
          </a:p>
          <a:p>
            <a:r>
              <a:rPr lang="en-US" dirty="0"/>
              <a:t>Now, once</a:t>
            </a:r>
            <a:r>
              <a:rPr lang="en-US" baseline="0" dirty="0"/>
              <a:t> you open a file you probably want to read from or write to them. Both functions have the same parameters:</a:t>
            </a:r>
          </a:p>
          <a:p>
            <a:r>
              <a:rPr lang="en-US" baseline="0" dirty="0"/>
              <a:t>The file descriptor – what we got back from open() (</a:t>
            </a:r>
            <a:r>
              <a:rPr lang="en-US" baseline="0" dirty="0" err="1"/>
              <a:t>straighforward</a:t>
            </a:r>
            <a:r>
              <a:rPr lang="en-US" baseline="0" dirty="0"/>
              <a:t>)</a:t>
            </a:r>
          </a:p>
          <a:p>
            <a:r>
              <a:rPr lang="en-US" baseline="0" dirty="0"/>
              <a:t>The buffer – (should be void *) which is the address of an area in memory you want read the bytes into/write the bytes from.</a:t>
            </a:r>
          </a:p>
          <a:p>
            <a:r>
              <a:rPr lang="en-US" baseline="0" dirty="0"/>
              <a:t>The count– i.e. the maximum number of bytes to read from/write to the file descriptor. This will usually be the size of your buffer, (since you don’t to cause buffer overflow, nor would you want to use less space than allocated for the buffer).</a:t>
            </a:r>
          </a:p>
          <a:p>
            <a:endParaRPr lang="en-US" baseline="0" dirty="0"/>
          </a:p>
          <a:p>
            <a:r>
              <a:rPr lang="en-US" baseline="0" dirty="0"/>
              <a:t>SELF-NOTE: Every time you read/write OS keeps track of where you are in the file </a:t>
            </a:r>
            <a:r>
              <a:rPr lang="en-US" b="1" i="1" baseline="0" dirty="0"/>
              <a:t>(Draw an example of reading w/a buffer)</a:t>
            </a:r>
          </a:p>
          <a:p>
            <a:endParaRPr lang="en-US" baseline="0" dirty="0"/>
          </a:p>
          <a:p>
            <a:r>
              <a:rPr lang="en-US" baseline="0" dirty="0"/>
              <a:t>The actual bytes read/written are what are returned by these functions. If the return value is 0, this means no bytes were read because the current file offset is either at or past the end of the file.</a:t>
            </a:r>
          </a:p>
          <a:p>
            <a:r>
              <a:rPr lang="en-US" baseline="0" dirty="0"/>
              <a:t>    </a:t>
            </a:r>
            <a:r>
              <a:rPr lang="en-US" b="1" baseline="0" dirty="0"/>
              <a:t>Trivia</a:t>
            </a:r>
            <a:r>
              <a:rPr lang="en-US" baseline="0" dirty="0"/>
              <a:t>: Can anyone give me an example of when read or write would return a number less than the number of bytes given?</a:t>
            </a:r>
          </a:p>
          <a:p>
            <a:r>
              <a:rPr lang="en-US" baseline="0" dirty="0"/>
              <a:t>    </a:t>
            </a:r>
            <a:r>
              <a:rPr lang="en-US" b="1" baseline="0" dirty="0"/>
              <a:t>More Trivia</a:t>
            </a:r>
            <a:r>
              <a:rPr lang="en-US" baseline="0" dirty="0"/>
              <a:t>: Does a successful return from write guarantee that data has been committed to disk?? The only way to be sure is by calling another system call </a:t>
            </a:r>
            <a:r>
              <a:rPr lang="en-US" baseline="0" dirty="0" err="1"/>
              <a:t>fsync</a:t>
            </a:r>
            <a:r>
              <a:rPr lang="en-US" baseline="0" dirty="0"/>
              <a:t>(), which flushes the data to disk. You can look that up on your own time if you’d like, it’s not important for this class.</a:t>
            </a:r>
          </a:p>
          <a:p>
            <a:endParaRPr lang="en-US" baseline="0" dirty="0"/>
          </a:p>
          <a:p>
            <a:r>
              <a:rPr lang="en-US" baseline="0" dirty="0"/>
              <a:t>…</a:t>
            </a:r>
          </a:p>
          <a:p>
            <a:endParaRPr lang="en-US" baseline="0" dirty="0"/>
          </a:p>
          <a:p>
            <a:r>
              <a:rPr lang="en-US" baseline="0" dirty="0"/>
              <a:t>Now for closing the file you’ll have to use the close function, which accepts the file descriptor you’re closing. On success it’ll return 0.</a:t>
            </a:r>
          </a:p>
          <a:p>
            <a:endParaRPr lang="en-US" baseline="0" dirty="0"/>
          </a:p>
          <a:p>
            <a:r>
              <a:rPr lang="en-US" baseline="0" dirty="0"/>
              <a:t>Again like open() in the previous slide, all these functions can return -1 when an error occurs.</a:t>
            </a:r>
          </a:p>
          <a:p>
            <a:endParaRPr lang="en-US" baseline="0" dirty="0"/>
          </a:p>
          <a:p>
            <a:r>
              <a:rPr lang="en-US" baseline="0" dirty="0"/>
              <a:t>So, let’s talk about errors!</a:t>
            </a:r>
          </a:p>
          <a:p>
            <a:endParaRPr lang="en-US" dirty="0"/>
          </a:p>
          <a:p>
            <a:endParaRPr lang="en-US" dirty="0"/>
          </a:p>
        </p:txBody>
      </p:sp>
      <p:sp>
        <p:nvSpPr>
          <p:cNvPr id="4" name="Slide Number Placeholder 3"/>
          <p:cNvSpPr>
            <a:spLocks noGrp="1"/>
          </p:cNvSpPr>
          <p:nvPr>
            <p:ph type="sldNum" sz="quarter" idx="10"/>
          </p:nvPr>
        </p:nvSpPr>
        <p:spPr/>
        <p:txBody>
          <a:bodyPr/>
          <a:lstStyle/>
          <a:p>
            <a:fld id="{1AD52EC4-4A89-CA4A-8B7A-0590E25C37E1}" type="slidenum">
              <a:rPr lang="en-US" smtClean="0"/>
              <a:t>5</a:t>
            </a:fld>
            <a:endParaRPr lang="en-US"/>
          </a:p>
        </p:txBody>
      </p:sp>
    </p:spTree>
    <p:extLst>
      <p:ext uri="{BB962C8B-B14F-4D97-AF65-F5344CB8AC3E}">
        <p14:creationId xmlns:p14="http://schemas.microsoft.com/office/powerpoint/2010/main" val="2175373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an</a:t>
            </a:r>
            <a:r>
              <a:rPr lang="en-US" baseline="0" dirty="0"/>
              <a:t> error occurs all the functions discussed return -1 the </a:t>
            </a:r>
            <a:r>
              <a:rPr lang="en-US" baseline="0" dirty="0" err="1"/>
              <a:t>errno</a:t>
            </a:r>
            <a:r>
              <a:rPr lang="en-US" baseline="0" dirty="0"/>
              <a:t> is set. </a:t>
            </a:r>
            <a:r>
              <a:rPr lang="en-US" baseline="0" dirty="0" err="1"/>
              <a:t>Errno</a:t>
            </a:r>
            <a:r>
              <a:rPr lang="en-US" baseline="0" dirty="0"/>
              <a:t> is defined under </a:t>
            </a:r>
            <a:r>
              <a:rPr lang="en-US" baseline="0" dirty="0" err="1"/>
              <a:t>errno.h</a:t>
            </a:r>
            <a:r>
              <a:rPr lang="en-US" baseline="0" dirty="0"/>
              <a:t> so you’ll have to include that when you use it. You can print the error details using </a:t>
            </a:r>
            <a:r>
              <a:rPr lang="en-US" baseline="0" dirty="0" err="1"/>
              <a:t>perror</a:t>
            </a:r>
            <a:r>
              <a:rPr lang="en-US" baseline="0" dirty="0"/>
              <a:t> or check the </a:t>
            </a:r>
            <a:r>
              <a:rPr lang="en-US" baseline="0" dirty="0" err="1"/>
              <a:t>errno</a:t>
            </a:r>
            <a:r>
              <a:rPr lang="en-US" baseline="0" dirty="0"/>
              <a:t> against predefined error codes. These are some of the </a:t>
            </a:r>
            <a:r>
              <a:rPr lang="en-US" baseline="0" dirty="0" err="1"/>
              <a:t>sommon</a:t>
            </a:r>
            <a:r>
              <a:rPr lang="en-US" baseline="0" dirty="0"/>
              <a:t> error conditions:</a:t>
            </a:r>
          </a:p>
          <a:p>
            <a:pPr lvl="1"/>
            <a:r>
              <a:rPr lang="en-US" b="1" dirty="0"/>
              <a:t>EBADF - </a:t>
            </a:r>
            <a:r>
              <a:rPr lang="en-US" i="1" dirty="0" err="1"/>
              <a:t>fd</a:t>
            </a:r>
            <a:r>
              <a:rPr lang="en-US" dirty="0"/>
              <a:t> is not a valid file descriptor or is not open for reading.</a:t>
            </a:r>
          </a:p>
          <a:p>
            <a:pPr lvl="1"/>
            <a:r>
              <a:rPr lang="en-US" dirty="0"/>
              <a:t>	This might occur if you’re trying</a:t>
            </a:r>
            <a:r>
              <a:rPr lang="en-US" baseline="0" dirty="0"/>
              <a:t> to read from a file descriptor was either never open/valid or one you just closed. Also if you try to read a file you can’t read.</a:t>
            </a:r>
            <a:endParaRPr lang="en-US" dirty="0"/>
          </a:p>
          <a:p>
            <a:pPr lvl="1"/>
            <a:r>
              <a:rPr lang="en-US" b="1" dirty="0"/>
              <a:t>EFAULT - </a:t>
            </a:r>
            <a:r>
              <a:rPr lang="en-US" i="1" dirty="0" err="1"/>
              <a:t>buf</a:t>
            </a:r>
            <a:r>
              <a:rPr lang="en-US" dirty="0"/>
              <a:t> is outside your accessible address </a:t>
            </a:r>
            <a:r>
              <a:rPr lang="en-US" dirty="0" err="1"/>
              <a:t>space.q</a:t>
            </a:r>
            <a:r>
              <a:rPr lang="en-US" dirty="0"/>
              <a:t>.</a:t>
            </a:r>
            <a:r>
              <a:rPr lang="en-US" baseline="0" dirty="0"/>
              <a:t> This might occur with uninitialized pointers or dangling pointers for example.</a:t>
            </a:r>
            <a:endParaRPr lang="en-US" dirty="0"/>
          </a:p>
          <a:p>
            <a:pPr lvl="1"/>
            <a:r>
              <a:rPr lang="en-US" b="1" dirty="0"/>
              <a:t>EINTR - </a:t>
            </a:r>
            <a:r>
              <a:rPr lang="en-US" dirty="0"/>
              <a:t>The call was interrupted by a signal before any data was read. If this happens, you try the</a:t>
            </a:r>
            <a:r>
              <a:rPr lang="en-US" baseline="0" dirty="0"/>
              <a:t> function call again.</a:t>
            </a:r>
            <a:endParaRPr lang="en-US" dirty="0"/>
          </a:p>
          <a:p>
            <a:pPr lvl="1"/>
            <a:r>
              <a:rPr lang="en-US" b="1" dirty="0"/>
              <a:t>EISDIR - </a:t>
            </a:r>
            <a:r>
              <a:rPr lang="en-US" i="1" dirty="0" err="1"/>
              <a:t>fd</a:t>
            </a:r>
            <a:r>
              <a:rPr lang="en-US" dirty="0"/>
              <a:t> refers to a directory.</a:t>
            </a:r>
          </a:p>
          <a:p>
            <a:pPr lvl="1"/>
            <a:endParaRPr lang="en-US" dirty="0"/>
          </a:p>
          <a:p>
            <a:pPr lvl="1"/>
            <a:r>
              <a:rPr lang="en-US" dirty="0"/>
              <a:t>And</a:t>
            </a:r>
            <a:r>
              <a:rPr lang="en-US" baseline="0" dirty="0"/>
              <a:t> more. These are just some of the more common ones you’ll come across. Man 3 </a:t>
            </a:r>
            <a:r>
              <a:rPr lang="en-US" baseline="0" dirty="0" err="1"/>
              <a:t>errno</a:t>
            </a:r>
            <a:r>
              <a:rPr lang="en-US" baseline="0" dirty="0"/>
              <a:t>, man 3 </a:t>
            </a:r>
            <a:r>
              <a:rPr lang="en-US" baseline="0" dirty="0" err="1"/>
              <a:t>perror</a:t>
            </a:r>
            <a:r>
              <a:rPr lang="en-US" baseline="0" dirty="0"/>
              <a:t>…</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1AD52EC4-4A89-CA4A-8B7A-0590E25C37E1}" type="slidenum">
              <a:rPr lang="en-US" smtClean="0"/>
              <a:t>6</a:t>
            </a:fld>
            <a:endParaRPr lang="en-US"/>
          </a:p>
        </p:txBody>
      </p:sp>
    </p:spTree>
    <p:extLst>
      <p:ext uri="{BB962C8B-B14F-4D97-AF65-F5344CB8AC3E}">
        <p14:creationId xmlns:p14="http://schemas.microsoft.com/office/powerpoint/2010/main" val="1342922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So, here’s a short example</a:t>
            </a:r>
            <a:r>
              <a:rPr lang="en-US" baseline="0" dirty="0"/>
              <a:t> of reading a file.</a:t>
            </a:r>
          </a:p>
          <a:p>
            <a:endParaRPr lang="en-US" baseline="0" dirty="0"/>
          </a:p>
          <a:p>
            <a:endParaRPr lang="en-US" baseline="0" dirty="0"/>
          </a:p>
          <a:p>
            <a:r>
              <a:rPr lang="en-US" b="1" i="1" baseline="0" dirty="0"/>
              <a:t>Demo</a:t>
            </a:r>
            <a:r>
              <a:rPr lang="en-US" baseline="0" dirty="0"/>
              <a:t> another example: </a:t>
            </a:r>
            <a:r>
              <a:rPr lang="en-US" b="1" i="1" baseline="0" dirty="0" err="1"/>
              <a:t>filedump.c</a:t>
            </a:r>
            <a:r>
              <a:rPr lang="en-US" b="1" i="1" baseline="0" dirty="0"/>
              <a:t> </a:t>
            </a:r>
            <a:r>
              <a:rPr lang="en-US" baseline="0" dirty="0"/>
              <a:t>(run on </a:t>
            </a:r>
            <a:r>
              <a:rPr lang="en-US" baseline="0" dirty="0" err="1"/>
              <a:t>attu</a:t>
            </a:r>
            <a:r>
              <a:rPr lang="en-US" baseline="0" dirty="0"/>
              <a:t>) – which essentially reads and prints out the contents of a file</a:t>
            </a:r>
          </a:p>
          <a:p>
            <a:pPr marL="171450" indent="-171450">
              <a:buFontTx/>
              <a:buChar char="-"/>
            </a:pPr>
            <a:endParaRPr lang="en-US" baseline="0" dirty="0"/>
          </a:p>
          <a:p>
            <a:r>
              <a:rPr lang="en-US" b="1" i="1" baseline="0" dirty="0"/>
              <a:t>Demo</a:t>
            </a:r>
            <a:r>
              <a:rPr lang="en-US" baseline="0" dirty="0"/>
              <a:t> with a working file,</a:t>
            </a:r>
          </a:p>
          <a:p>
            <a:r>
              <a:rPr lang="en-US" baseline="0" dirty="0"/>
              <a:t> and with nothing,</a:t>
            </a:r>
          </a:p>
          <a:p>
            <a:r>
              <a:rPr lang="en-US" baseline="0" dirty="0"/>
              <a:t>and with a directory</a:t>
            </a:r>
            <a:endParaRPr lang="en-US" dirty="0"/>
          </a:p>
          <a:p>
            <a:pPr marL="171450" indent="-171450">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1AD52EC4-4A89-CA4A-8B7A-0590E25C37E1}" type="slidenum">
              <a:rPr lang="en-US" smtClean="0"/>
              <a:t>7</a:t>
            </a:fld>
            <a:endParaRPr lang="en-US"/>
          </a:p>
        </p:txBody>
      </p:sp>
    </p:spTree>
    <p:extLst>
      <p:ext uri="{BB962C8B-B14F-4D97-AF65-F5344CB8AC3E}">
        <p14:creationId xmlns:p14="http://schemas.microsoft.com/office/powerpoint/2010/main" val="1340595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a:t>
            </a:r>
            <a:r>
              <a:rPr lang="en-US" baseline="0" dirty="0"/>
              <a:t> are possible bugs in this code?</a:t>
            </a:r>
          </a:p>
          <a:p>
            <a:endParaRPr lang="en-US" baseline="0" dirty="0"/>
          </a:p>
          <a:p>
            <a:r>
              <a:rPr lang="en-US" baseline="0" dirty="0"/>
              <a:t>1. What happens when there’s less than N bytes in the file? We run into an infinite loop because at the EOF read will keep returning 0</a:t>
            </a:r>
          </a:p>
          <a:p>
            <a:r>
              <a:rPr lang="en-US" baseline="0" dirty="0"/>
              <a:t>2. Buffer overflow if N is larger than the buffer size</a:t>
            </a:r>
          </a:p>
        </p:txBody>
      </p:sp>
      <p:sp>
        <p:nvSpPr>
          <p:cNvPr id="4" name="Slide Number Placeholder 3"/>
          <p:cNvSpPr>
            <a:spLocks noGrp="1"/>
          </p:cNvSpPr>
          <p:nvPr>
            <p:ph type="sldNum" sz="quarter" idx="10"/>
          </p:nvPr>
        </p:nvSpPr>
        <p:spPr/>
        <p:txBody>
          <a:bodyPr/>
          <a:lstStyle/>
          <a:p>
            <a:fld id="{1AD52EC4-4A89-CA4A-8B7A-0590E25C37E1}" type="slidenum">
              <a:rPr lang="en-US" smtClean="0"/>
              <a:t>8</a:t>
            </a:fld>
            <a:endParaRPr lang="en-US"/>
          </a:p>
        </p:txBody>
      </p:sp>
    </p:spTree>
    <p:extLst>
      <p:ext uri="{BB962C8B-B14F-4D97-AF65-F5344CB8AC3E}">
        <p14:creationId xmlns:p14="http://schemas.microsoft.com/office/powerpoint/2010/main" val="79949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a:t>
            </a:r>
            <a:r>
              <a:rPr lang="en-US" baseline="0" dirty="0"/>
              <a:t> are possible bugs in this code?</a:t>
            </a:r>
          </a:p>
          <a:p>
            <a:endParaRPr lang="en-US" baseline="0" dirty="0"/>
          </a:p>
          <a:p>
            <a:r>
              <a:rPr lang="en-US" baseline="0" dirty="0"/>
              <a:t>1. What happens when there’s less than N bytes in the file? We run into an infinite loop because at the EOF read will keep returning 0</a:t>
            </a:r>
          </a:p>
          <a:p>
            <a:r>
              <a:rPr lang="en-US" baseline="0" dirty="0"/>
              <a:t>2. Buffer overflow if N is larger than the buffer size</a:t>
            </a:r>
          </a:p>
        </p:txBody>
      </p:sp>
      <p:sp>
        <p:nvSpPr>
          <p:cNvPr id="4" name="Slide Number Placeholder 3"/>
          <p:cNvSpPr>
            <a:spLocks noGrp="1"/>
          </p:cNvSpPr>
          <p:nvPr>
            <p:ph type="sldNum" sz="quarter" idx="10"/>
          </p:nvPr>
        </p:nvSpPr>
        <p:spPr/>
        <p:txBody>
          <a:bodyPr/>
          <a:lstStyle/>
          <a:p>
            <a:fld id="{1AD52EC4-4A89-CA4A-8B7A-0590E25C37E1}" type="slidenum">
              <a:rPr lang="en-US" smtClean="0"/>
              <a:t>9</a:t>
            </a:fld>
            <a:endParaRPr lang="en-US"/>
          </a:p>
        </p:txBody>
      </p:sp>
    </p:spTree>
    <p:extLst>
      <p:ext uri="{BB962C8B-B14F-4D97-AF65-F5344CB8AC3E}">
        <p14:creationId xmlns:p14="http://schemas.microsoft.com/office/powerpoint/2010/main" val="3308397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717BFB-2E21-4393-B729-E972FEEE9458}"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D8BB2-6AB6-4BEE-9EAA-2B906659457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717BFB-2E21-4393-B729-E972FEEE9458}"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D8BB2-6AB6-4BEE-9EAA-2B90665945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17BFB-2E21-4393-B729-E972FEEE9458}"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D8BB2-6AB6-4BEE-9EAA-2B90665945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717BFB-2E21-4393-B729-E972FEEE9458}"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D8BB2-6AB6-4BEE-9EAA-2B90665945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717BFB-2E21-4393-B729-E972FEEE9458}"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D8BB2-6AB6-4BEE-9EAA-2B906659457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717BFB-2E21-4393-B729-E972FEEE9458}"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D8BB2-6AB6-4BEE-9EAA-2B90665945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717BFB-2E21-4393-B729-E972FEEE9458}" type="datetimeFigureOut">
              <a:rPr lang="en-US" smtClean="0"/>
              <a:t>4/13/2017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BD8BB2-6AB6-4BEE-9EAA-2B906659457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717BFB-2E21-4393-B729-E972FEEE9458}" type="datetimeFigureOut">
              <a:rPr lang="en-US" smtClean="0"/>
              <a:t>4/13/2017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BD8BB2-6AB6-4BEE-9EAA-2B90665945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17BFB-2E21-4393-B729-E972FEEE9458}" type="datetimeFigureOut">
              <a:rPr lang="en-US" smtClean="0"/>
              <a:t>4/13/2017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BD8BB2-6AB6-4BEE-9EAA-2B90665945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717BFB-2E21-4393-B729-E972FEEE9458}"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D8BB2-6AB6-4BEE-9EAA-2B9066594579}"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717BFB-2E21-4393-B729-E972FEEE9458}"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D8BB2-6AB6-4BEE-9EAA-2B906659457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A717BFB-2E21-4393-B729-E972FEEE9458}" type="datetimeFigureOut">
              <a:rPr lang="en-US" smtClean="0"/>
              <a:t>4/13/2017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2BD8BB2-6AB6-4BEE-9EAA-2B906659457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CSE 333 – Section 3</a:t>
            </a:r>
          </a:p>
        </p:txBody>
      </p:sp>
      <p:sp>
        <p:nvSpPr>
          <p:cNvPr id="3" name="Subtitle 2"/>
          <p:cNvSpPr>
            <a:spLocks noGrp="1"/>
          </p:cNvSpPr>
          <p:nvPr>
            <p:ph type="subTitle" idx="1"/>
          </p:nvPr>
        </p:nvSpPr>
        <p:spPr/>
        <p:txBody>
          <a:bodyPr/>
          <a:lstStyle/>
          <a:p>
            <a:r>
              <a:rPr lang="en-US" dirty="0"/>
              <a:t>POSIX I/O Functions</a:t>
            </a:r>
          </a:p>
        </p:txBody>
      </p:sp>
    </p:spTree>
    <p:extLst>
      <p:ext uri="{BB962C8B-B14F-4D97-AF65-F5344CB8AC3E}">
        <p14:creationId xmlns:p14="http://schemas.microsoft.com/office/powerpoint/2010/main" val="2758890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Again, why are we learning POSIX functions?</a:t>
            </a:r>
          </a:p>
        </p:txBody>
      </p:sp>
      <p:sp>
        <p:nvSpPr>
          <p:cNvPr id="3" name="Content Placeholder 2"/>
          <p:cNvSpPr>
            <a:spLocks noGrp="1"/>
          </p:cNvSpPr>
          <p:nvPr>
            <p:ph idx="1"/>
          </p:nvPr>
        </p:nvSpPr>
        <p:spPr/>
        <p:txBody>
          <a:bodyPr/>
          <a:lstStyle/>
          <a:p>
            <a:r>
              <a:rPr lang="en-US" dirty="0"/>
              <a:t>They are </a:t>
            </a:r>
            <a:r>
              <a:rPr lang="en-US" dirty="0" err="1"/>
              <a:t>unbuffered</a:t>
            </a:r>
            <a:r>
              <a:rPr lang="en-US" dirty="0"/>
              <a:t>. You can implement different buffering/caching strategies on top of read/write.</a:t>
            </a:r>
          </a:p>
          <a:p>
            <a:endParaRPr lang="en-US" dirty="0"/>
          </a:p>
          <a:p>
            <a:r>
              <a:rPr lang="en-US" dirty="0"/>
              <a:t>More explicit control since read and write functions are system calls and you can directly access system resources.</a:t>
            </a:r>
          </a:p>
          <a:p>
            <a:endParaRPr lang="en-US" dirty="0"/>
          </a:p>
          <a:p>
            <a:r>
              <a:rPr lang="en-US" dirty="0"/>
              <a:t>There is no standard higher level API for network and other I/O devices.</a:t>
            </a:r>
          </a:p>
        </p:txBody>
      </p:sp>
    </p:spTree>
    <p:extLst>
      <p:ext uri="{BB962C8B-B14F-4D97-AF65-F5344CB8AC3E}">
        <p14:creationId xmlns:p14="http://schemas.microsoft.com/office/powerpoint/2010/main" val="732323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STDIO vs. POSIX Functions</a:t>
            </a:r>
          </a:p>
        </p:txBody>
      </p:sp>
      <p:sp>
        <p:nvSpPr>
          <p:cNvPr id="3" name="Content Placeholder 2"/>
          <p:cNvSpPr>
            <a:spLocks noGrp="1"/>
          </p:cNvSpPr>
          <p:nvPr>
            <p:ph idx="1"/>
          </p:nvPr>
        </p:nvSpPr>
        <p:spPr/>
        <p:txBody>
          <a:bodyPr>
            <a:normAutofit/>
          </a:bodyPr>
          <a:lstStyle/>
          <a:p>
            <a:r>
              <a:rPr lang="en-US" dirty="0"/>
              <a:t>User mode vs. Kernel mode.</a:t>
            </a:r>
          </a:p>
          <a:p>
            <a:pPr marL="0" indent="0">
              <a:buNone/>
            </a:pPr>
            <a:endParaRPr lang="en-US" dirty="0"/>
          </a:p>
          <a:p>
            <a:pPr marL="0" indent="0">
              <a:buNone/>
            </a:pPr>
            <a:r>
              <a:rPr lang="en-US" dirty="0"/>
              <a:t>•  STDIO library functions </a:t>
            </a:r>
          </a:p>
          <a:p>
            <a:pPr marL="0" indent="0">
              <a:buNone/>
            </a:pPr>
            <a:r>
              <a:rPr lang="en-US" dirty="0"/>
              <a:t>     – </a:t>
            </a:r>
            <a:r>
              <a:rPr lang="en-US" dirty="0" err="1"/>
              <a:t>fopen</a:t>
            </a:r>
            <a:r>
              <a:rPr lang="en-US" dirty="0"/>
              <a:t>, </a:t>
            </a:r>
            <a:r>
              <a:rPr lang="en-US" dirty="0" err="1"/>
              <a:t>fread</a:t>
            </a:r>
            <a:r>
              <a:rPr lang="en-US" dirty="0"/>
              <a:t>, </a:t>
            </a:r>
            <a:r>
              <a:rPr lang="en-US" dirty="0" err="1"/>
              <a:t>fwrite</a:t>
            </a:r>
            <a:r>
              <a:rPr lang="en-US" dirty="0"/>
              <a:t>, </a:t>
            </a:r>
            <a:r>
              <a:rPr lang="en-US" dirty="0" err="1"/>
              <a:t>fclose</a:t>
            </a:r>
            <a:r>
              <a:rPr lang="en-US" dirty="0"/>
              <a:t>, etc. </a:t>
            </a:r>
          </a:p>
          <a:p>
            <a:pPr marL="0" indent="0">
              <a:buNone/>
            </a:pPr>
            <a:r>
              <a:rPr lang="en-US" dirty="0"/>
              <a:t>        use FILE* pointers. </a:t>
            </a:r>
          </a:p>
          <a:p>
            <a:pPr marL="0" indent="0">
              <a:buNone/>
            </a:pPr>
            <a:endParaRPr lang="en-US" dirty="0"/>
          </a:p>
          <a:p>
            <a:pPr marL="0" indent="0">
              <a:buNone/>
            </a:pPr>
            <a:r>
              <a:rPr lang="en-US" dirty="0"/>
              <a:t>•  POSIX functions </a:t>
            </a:r>
          </a:p>
          <a:p>
            <a:pPr marL="0" indent="0">
              <a:buNone/>
            </a:pPr>
            <a:r>
              <a:rPr lang="en-US" dirty="0"/>
              <a:t>     – open, read, write, close, etc. </a:t>
            </a:r>
          </a:p>
          <a:p>
            <a:pPr marL="0" indent="0">
              <a:buNone/>
            </a:pPr>
            <a:r>
              <a:rPr lang="en-US" dirty="0"/>
              <a:t>      use integer file descriptors.  </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1524000"/>
            <a:ext cx="3466667" cy="4761905"/>
          </a:xfrm>
          <a:prstGeom prst="rect">
            <a:avLst/>
          </a:prstGeom>
        </p:spPr>
      </p:pic>
    </p:spTree>
    <p:extLst>
      <p:ext uri="{BB962C8B-B14F-4D97-AF65-F5344CB8AC3E}">
        <p14:creationId xmlns:p14="http://schemas.microsoft.com/office/powerpoint/2010/main" val="2762907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Directories</a:t>
            </a:r>
          </a:p>
        </p:txBody>
      </p:sp>
      <p:sp>
        <p:nvSpPr>
          <p:cNvPr id="3" name="Content Placeholder 2"/>
          <p:cNvSpPr>
            <a:spLocks noGrp="1"/>
          </p:cNvSpPr>
          <p:nvPr>
            <p:ph idx="1"/>
          </p:nvPr>
        </p:nvSpPr>
        <p:spPr>
          <a:xfrm>
            <a:off x="457200" y="1600200"/>
            <a:ext cx="8229600" cy="5257800"/>
          </a:xfrm>
        </p:spPr>
        <p:txBody>
          <a:bodyPr>
            <a:normAutofit/>
          </a:bodyPr>
          <a:lstStyle/>
          <a:p>
            <a:r>
              <a:rPr lang="en-US" dirty="0"/>
              <a:t>Accessing directories:</a:t>
            </a:r>
          </a:p>
          <a:p>
            <a:pPr lvl="1"/>
            <a:r>
              <a:rPr lang="en-US" dirty="0"/>
              <a:t>Open a directory</a:t>
            </a:r>
          </a:p>
          <a:p>
            <a:pPr lvl="1"/>
            <a:r>
              <a:rPr lang="en-US" dirty="0"/>
              <a:t>Iterate through its contents</a:t>
            </a:r>
          </a:p>
          <a:p>
            <a:pPr lvl="1"/>
            <a:r>
              <a:rPr lang="en-US" dirty="0"/>
              <a:t>Close the directory</a:t>
            </a:r>
          </a:p>
          <a:p>
            <a:r>
              <a:rPr lang="en-US" dirty="0"/>
              <a:t>Opening a directory:</a:t>
            </a:r>
          </a:p>
          <a:p>
            <a:pPr marL="0" indent="0">
              <a:buNone/>
            </a:pPr>
            <a:r>
              <a:rPr lang="en-US" dirty="0">
                <a:latin typeface="Menlo" charset="0"/>
                <a:ea typeface="Menlo" charset="0"/>
                <a:cs typeface="Menlo" charset="0"/>
              </a:rPr>
              <a:t>	</a:t>
            </a:r>
            <a:r>
              <a:rPr lang="en-US" sz="2000" b="1" dirty="0">
                <a:solidFill>
                  <a:srgbClr val="00B050"/>
                </a:solidFill>
                <a:latin typeface="Menlo" charset="0"/>
                <a:ea typeface="Menlo" charset="0"/>
                <a:cs typeface="Menlo" charset="0"/>
              </a:rPr>
              <a:t>DIR </a:t>
            </a:r>
            <a:r>
              <a:rPr lang="en-US" sz="2000" b="1" dirty="0">
                <a:latin typeface="Menlo" charset="0"/>
                <a:ea typeface="Menlo" charset="0"/>
                <a:cs typeface="Menlo" charset="0"/>
              </a:rPr>
              <a:t>*</a:t>
            </a:r>
            <a:r>
              <a:rPr lang="en-US" sz="2000" b="1" dirty="0" err="1">
                <a:latin typeface="Menlo" charset="0"/>
                <a:ea typeface="Menlo" charset="0"/>
                <a:cs typeface="Menlo" charset="0"/>
              </a:rPr>
              <a:t>opendir</a:t>
            </a:r>
            <a:r>
              <a:rPr lang="en-US" sz="2000" b="1" dirty="0">
                <a:latin typeface="Menlo" charset="0"/>
                <a:ea typeface="Menlo" charset="0"/>
                <a:cs typeface="Menlo" charset="0"/>
              </a:rPr>
              <a:t>(</a:t>
            </a:r>
            <a:r>
              <a:rPr lang="en-US" sz="2000" b="1" dirty="0" err="1">
                <a:solidFill>
                  <a:srgbClr val="00B050"/>
                </a:solidFill>
                <a:latin typeface="Menlo" charset="0"/>
                <a:ea typeface="Menlo" charset="0"/>
                <a:cs typeface="Menlo" charset="0"/>
              </a:rPr>
              <a:t>const</a:t>
            </a:r>
            <a:r>
              <a:rPr lang="en-US" sz="2000" b="1" dirty="0">
                <a:solidFill>
                  <a:srgbClr val="00B050"/>
                </a:solidFill>
                <a:latin typeface="Menlo" charset="0"/>
                <a:ea typeface="Menlo" charset="0"/>
                <a:cs typeface="Menlo" charset="0"/>
              </a:rPr>
              <a:t> char</a:t>
            </a:r>
            <a:r>
              <a:rPr lang="en-US" sz="2000" b="1" dirty="0">
                <a:latin typeface="Menlo" charset="0"/>
                <a:ea typeface="Menlo" charset="0"/>
                <a:cs typeface="Menlo" charset="0"/>
              </a:rPr>
              <a:t>* name);</a:t>
            </a:r>
          </a:p>
          <a:p>
            <a:pPr lvl="1"/>
            <a:r>
              <a:rPr lang="en-US" dirty="0"/>
              <a:t>Opens a directory given by </a:t>
            </a:r>
            <a:r>
              <a:rPr lang="en-US" sz="1800" b="1" dirty="0">
                <a:latin typeface="Menlo" charset="0"/>
                <a:ea typeface="Menlo" charset="0"/>
                <a:cs typeface="Menlo" charset="0"/>
              </a:rPr>
              <a:t>name</a:t>
            </a:r>
            <a:r>
              <a:rPr lang="en-US" sz="2400" dirty="0"/>
              <a:t> </a:t>
            </a:r>
            <a:r>
              <a:rPr lang="en-US" dirty="0"/>
              <a:t>and provides a pointer </a:t>
            </a:r>
            <a:r>
              <a:rPr lang="en-US" sz="1600" b="1" dirty="0">
                <a:solidFill>
                  <a:srgbClr val="00B050"/>
                </a:solidFill>
                <a:latin typeface="Menlo" charset="0"/>
                <a:ea typeface="Menlo" charset="0"/>
                <a:cs typeface="Menlo" charset="0"/>
              </a:rPr>
              <a:t>DIR</a:t>
            </a:r>
            <a:r>
              <a:rPr lang="en-US" sz="1600" b="1" dirty="0">
                <a:latin typeface="Menlo" charset="0"/>
                <a:ea typeface="Menlo" charset="0"/>
                <a:cs typeface="Menlo" charset="0"/>
              </a:rPr>
              <a:t>*</a:t>
            </a:r>
            <a:r>
              <a:rPr lang="en-US" dirty="0"/>
              <a:t> to access files within the directory. </a:t>
            </a:r>
          </a:p>
          <a:p>
            <a:r>
              <a:rPr lang="en-US" dirty="0"/>
              <a:t>Don’t forget to close the directory when done:</a:t>
            </a:r>
          </a:p>
          <a:p>
            <a:pPr marL="548640" lvl="2" indent="0">
              <a:buNone/>
            </a:pPr>
            <a:r>
              <a:rPr lang="en-US" sz="1900" b="1" dirty="0">
                <a:solidFill>
                  <a:srgbClr val="00B050"/>
                </a:solidFill>
                <a:latin typeface="Menlo" charset="0"/>
                <a:ea typeface="Menlo" charset="0"/>
                <a:cs typeface="Menlo" charset="0"/>
              </a:rPr>
              <a:t>	int</a:t>
            </a:r>
            <a:r>
              <a:rPr lang="en-US" sz="1900" b="1" dirty="0">
                <a:latin typeface="Menlo" charset="0"/>
                <a:ea typeface="Menlo" charset="0"/>
                <a:cs typeface="Menlo" charset="0"/>
              </a:rPr>
              <a:t> </a:t>
            </a:r>
            <a:r>
              <a:rPr lang="en-US" sz="1900" b="1" dirty="0" err="1">
                <a:latin typeface="Menlo" charset="0"/>
                <a:ea typeface="Menlo" charset="0"/>
                <a:cs typeface="Menlo" charset="0"/>
              </a:rPr>
              <a:t>closedir</a:t>
            </a:r>
            <a:r>
              <a:rPr lang="en-US" sz="1900" b="1" dirty="0">
                <a:latin typeface="Menlo" charset="0"/>
                <a:ea typeface="Menlo" charset="0"/>
                <a:cs typeface="Menlo" charset="0"/>
              </a:rPr>
              <a:t>(</a:t>
            </a:r>
            <a:r>
              <a:rPr lang="en-US" sz="1900" b="1" dirty="0">
                <a:solidFill>
                  <a:srgbClr val="00B050"/>
                </a:solidFill>
                <a:latin typeface="Menlo" charset="0"/>
                <a:ea typeface="Menlo" charset="0"/>
                <a:cs typeface="Menlo" charset="0"/>
              </a:rPr>
              <a:t>DIR </a:t>
            </a:r>
            <a:r>
              <a:rPr lang="en-US" sz="1900" b="1" dirty="0">
                <a:latin typeface="Menlo" charset="0"/>
                <a:ea typeface="Menlo" charset="0"/>
                <a:cs typeface="Menlo" charset="0"/>
              </a:rPr>
              <a:t>*</a:t>
            </a:r>
            <a:r>
              <a:rPr lang="en-US" sz="1900" b="1" dirty="0" err="1">
                <a:latin typeface="Menlo" charset="0"/>
                <a:ea typeface="Menlo" charset="0"/>
                <a:cs typeface="Menlo" charset="0"/>
              </a:rPr>
              <a:t>dirp</a:t>
            </a:r>
            <a:r>
              <a:rPr lang="en-US" sz="1900" b="1" dirty="0">
                <a:latin typeface="Menlo" charset="0"/>
                <a:ea typeface="Menlo" charset="0"/>
                <a:cs typeface="Menlo" charset="0"/>
              </a:rPr>
              <a:t>);</a:t>
            </a:r>
          </a:p>
          <a:p>
            <a:pPr marL="0" indent="0">
              <a:buNone/>
            </a:pPr>
            <a:endParaRPr lang="en-US" sz="800" dirty="0">
              <a:latin typeface="Courier New" panose="02070309020205020404" pitchFamily="49" charset="0"/>
              <a:cs typeface="Courier New" panose="02070309020205020404" pitchFamily="49" charset="0"/>
            </a:endParaRPr>
          </a:p>
          <a:p>
            <a:pPr marL="0" indent="0">
              <a:buNone/>
            </a:pPr>
            <a:endParaRPr lang="en-US" sz="800" dirty="0">
              <a:latin typeface="Courier New" panose="02070309020205020404" pitchFamily="49" charset="0"/>
              <a:cs typeface="Courier New" panose="02070309020205020404" pitchFamily="49" charset="0"/>
            </a:endParaRPr>
          </a:p>
          <a:p>
            <a:pPr marL="0" indent="0">
              <a:buNone/>
            </a:pPr>
            <a:r>
              <a:rPr lang="en-US" sz="1200" dirty="0">
                <a:latin typeface="Courier New" panose="02070309020205020404" pitchFamily="49" charset="0"/>
                <a:cs typeface="Courier New" panose="02070309020205020404" pitchFamily="49" charset="0"/>
              </a:rPr>
              <a:t>[man 0P </a:t>
            </a:r>
            <a:r>
              <a:rPr lang="en-US" sz="1200" dirty="0" err="1">
                <a:latin typeface="Courier New" panose="02070309020205020404" pitchFamily="49" charset="0"/>
                <a:cs typeface="Courier New" panose="02070309020205020404" pitchFamily="49" charset="0"/>
              </a:rPr>
              <a:t>dirent.h</a:t>
            </a:r>
            <a:r>
              <a:rPr lang="en-US" sz="1200" dirty="0">
                <a:latin typeface="Courier New" panose="02070309020205020404" pitchFamily="49" charset="0"/>
                <a:cs typeface="Courier New" panose="02070309020205020404" pitchFamily="49" charset="0"/>
              </a:rPr>
              <a:t>]</a:t>
            </a:r>
          </a:p>
          <a:p>
            <a:pPr marL="0" indent="0">
              <a:buNone/>
            </a:pPr>
            <a:r>
              <a:rPr lang="en-US" sz="1200" dirty="0">
                <a:latin typeface="Courier New" panose="02070309020205020404" pitchFamily="49" charset="0"/>
                <a:cs typeface="Courier New" panose="02070309020205020404" pitchFamily="49" charset="0"/>
              </a:rPr>
              <a:t>[man 3 </a:t>
            </a:r>
            <a:r>
              <a:rPr lang="en-US" sz="1200" dirty="0" err="1">
                <a:latin typeface="Courier New" panose="02070309020205020404" pitchFamily="49" charset="0"/>
                <a:cs typeface="Courier New" panose="02070309020205020404" pitchFamily="49" charset="0"/>
              </a:rPr>
              <a:t>opendir</a:t>
            </a:r>
            <a:r>
              <a:rPr lang="en-US" sz="1200" dirty="0">
                <a:latin typeface="Courier New" panose="02070309020205020404" pitchFamily="49" charset="0"/>
                <a:cs typeface="Courier New" panose="02070309020205020404" pitchFamily="49" charset="0"/>
              </a:rPr>
              <a:t>]</a:t>
            </a:r>
          </a:p>
          <a:p>
            <a:pPr marL="0" indent="0">
              <a:buNone/>
            </a:pPr>
            <a:r>
              <a:rPr lang="en-US" sz="1200" dirty="0">
                <a:latin typeface="Courier New" panose="02070309020205020404" pitchFamily="49" charset="0"/>
                <a:cs typeface="Courier New" panose="02070309020205020404" pitchFamily="49" charset="0"/>
              </a:rPr>
              <a:t>[man 3 </a:t>
            </a:r>
            <a:r>
              <a:rPr lang="en-US" sz="1200" dirty="0" err="1">
                <a:latin typeface="Courier New" panose="02070309020205020404" pitchFamily="49" charset="0"/>
                <a:cs typeface="Courier New" panose="02070309020205020404" pitchFamily="49" charset="0"/>
              </a:rPr>
              <a:t>closedir</a:t>
            </a:r>
            <a:r>
              <a:rPr lang="en-US" sz="12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34353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Directories</a:t>
            </a:r>
          </a:p>
        </p:txBody>
      </p:sp>
      <p:sp>
        <p:nvSpPr>
          <p:cNvPr id="3" name="Content Placeholder 2"/>
          <p:cNvSpPr>
            <a:spLocks noGrp="1"/>
          </p:cNvSpPr>
          <p:nvPr>
            <p:ph idx="1"/>
          </p:nvPr>
        </p:nvSpPr>
        <p:spPr>
          <a:xfrm>
            <a:off x="457200" y="1600200"/>
            <a:ext cx="8382000" cy="4876800"/>
          </a:xfrm>
        </p:spPr>
        <p:txBody>
          <a:bodyPr>
            <a:normAutofit/>
          </a:bodyPr>
          <a:lstStyle/>
          <a:p>
            <a:r>
              <a:rPr lang="en-US" sz="1800" dirty="0"/>
              <a:t>Reading a directory file.</a:t>
            </a:r>
          </a:p>
          <a:p>
            <a:pPr marL="0" indent="0" algn="ctr">
              <a:buNone/>
            </a:pPr>
            <a:endParaRPr lang="en-US" sz="1800" b="1" dirty="0">
              <a:latin typeface="Courier New"/>
              <a:cs typeface="Courier New"/>
            </a:endParaRPr>
          </a:p>
          <a:p>
            <a:pPr marL="0" indent="0">
              <a:buNone/>
            </a:pPr>
            <a:r>
              <a:rPr lang="en-US" sz="1500" b="1" dirty="0" err="1">
                <a:solidFill>
                  <a:srgbClr val="00B050"/>
                </a:solidFill>
                <a:latin typeface="Menlo" charset="0"/>
                <a:ea typeface="Menlo" charset="0"/>
                <a:cs typeface="Menlo" charset="0"/>
              </a:rPr>
              <a:t>struct</a:t>
            </a:r>
            <a:r>
              <a:rPr lang="en-US" sz="1500" b="1" dirty="0">
                <a:latin typeface="Menlo" charset="0"/>
                <a:ea typeface="Menlo" charset="0"/>
                <a:cs typeface="Menlo" charset="0"/>
              </a:rPr>
              <a:t> </a:t>
            </a:r>
            <a:r>
              <a:rPr lang="en-US" sz="1500" b="1" dirty="0" err="1">
                <a:latin typeface="Menlo" charset="0"/>
                <a:ea typeface="Menlo" charset="0"/>
                <a:cs typeface="Menlo" charset="0"/>
              </a:rPr>
              <a:t>dirent</a:t>
            </a:r>
            <a:r>
              <a:rPr lang="en-US" sz="1500" b="1" dirty="0">
                <a:latin typeface="Menlo" charset="0"/>
                <a:ea typeface="Menlo" charset="0"/>
                <a:cs typeface="Menlo" charset="0"/>
              </a:rPr>
              <a:t> *</a:t>
            </a:r>
            <a:r>
              <a:rPr lang="en-US" sz="1500" b="1" dirty="0" err="1">
                <a:latin typeface="Menlo" charset="0"/>
                <a:ea typeface="Menlo" charset="0"/>
                <a:cs typeface="Menlo" charset="0"/>
              </a:rPr>
              <a:t>readdir</a:t>
            </a:r>
            <a:r>
              <a:rPr lang="en-US" sz="1500" b="1" dirty="0">
                <a:latin typeface="Menlo" charset="0"/>
                <a:ea typeface="Menlo" charset="0"/>
                <a:cs typeface="Menlo" charset="0"/>
              </a:rPr>
              <a:t>(</a:t>
            </a:r>
            <a:r>
              <a:rPr lang="en-US" sz="1500" b="1" dirty="0">
                <a:solidFill>
                  <a:srgbClr val="00B050"/>
                </a:solidFill>
                <a:latin typeface="Menlo" charset="0"/>
                <a:ea typeface="Menlo" charset="0"/>
                <a:cs typeface="Menlo" charset="0"/>
              </a:rPr>
              <a:t>DIR</a:t>
            </a:r>
            <a:r>
              <a:rPr lang="en-US" sz="1500" b="1" dirty="0">
                <a:latin typeface="Menlo" charset="0"/>
                <a:ea typeface="Menlo" charset="0"/>
                <a:cs typeface="Menlo" charset="0"/>
              </a:rPr>
              <a:t> *</a:t>
            </a:r>
            <a:r>
              <a:rPr lang="en-US" sz="1500" b="1" dirty="0" err="1">
                <a:latin typeface="Menlo" charset="0"/>
                <a:ea typeface="Menlo" charset="0"/>
                <a:cs typeface="Menlo" charset="0"/>
              </a:rPr>
              <a:t>dirp</a:t>
            </a:r>
            <a:r>
              <a:rPr lang="en-US" sz="1500" b="1" dirty="0">
                <a:latin typeface="Menlo" charset="0"/>
                <a:ea typeface="Menlo" charset="0"/>
                <a:cs typeface="Menlo" charset="0"/>
              </a:rPr>
              <a:t>);</a:t>
            </a:r>
          </a:p>
          <a:p>
            <a:pPr marL="0" indent="0">
              <a:buNone/>
            </a:pPr>
            <a:endParaRPr lang="en-US" sz="1500" dirty="0">
              <a:latin typeface="Menlo" charset="0"/>
              <a:ea typeface="Menlo" charset="0"/>
              <a:cs typeface="Menlo" charset="0"/>
            </a:endParaRPr>
          </a:p>
          <a:p>
            <a:pPr marL="0" indent="0">
              <a:buNone/>
            </a:pPr>
            <a:r>
              <a:rPr lang="en-US" sz="1500" b="1" dirty="0" err="1">
                <a:solidFill>
                  <a:srgbClr val="00B050"/>
                </a:solidFill>
                <a:latin typeface="Menlo" charset="0"/>
                <a:ea typeface="Menlo" charset="0"/>
                <a:cs typeface="Menlo" charset="0"/>
              </a:rPr>
              <a:t>struct</a:t>
            </a:r>
            <a:r>
              <a:rPr lang="en-US" sz="1500" b="1" dirty="0">
                <a:latin typeface="Menlo" charset="0"/>
                <a:ea typeface="Menlo" charset="0"/>
                <a:cs typeface="Menlo" charset="0"/>
              </a:rPr>
              <a:t> </a:t>
            </a:r>
            <a:r>
              <a:rPr lang="en-US" sz="1500" b="1" dirty="0" err="1">
                <a:latin typeface="Menlo" charset="0"/>
                <a:ea typeface="Menlo" charset="0"/>
                <a:cs typeface="Menlo" charset="0"/>
              </a:rPr>
              <a:t>dirent</a:t>
            </a:r>
            <a:r>
              <a:rPr lang="en-US" sz="1500" b="1" dirty="0">
                <a:latin typeface="Menlo" charset="0"/>
                <a:ea typeface="Menlo" charset="0"/>
                <a:cs typeface="Menlo" charset="0"/>
              </a:rPr>
              <a:t> { </a:t>
            </a:r>
          </a:p>
          <a:p>
            <a:pPr marL="0" indent="0">
              <a:buNone/>
            </a:pPr>
            <a:r>
              <a:rPr lang="en-US" sz="1500" b="1" dirty="0">
                <a:latin typeface="Menlo" charset="0"/>
                <a:ea typeface="Menlo" charset="0"/>
                <a:cs typeface="Menlo" charset="0"/>
              </a:rPr>
              <a:t>  </a:t>
            </a:r>
            <a:r>
              <a:rPr lang="en-US" sz="1500" b="1" dirty="0" err="1">
                <a:solidFill>
                  <a:srgbClr val="00B050"/>
                </a:solidFill>
                <a:latin typeface="Menlo" charset="0"/>
                <a:ea typeface="Menlo" charset="0"/>
                <a:cs typeface="Menlo" charset="0"/>
              </a:rPr>
              <a:t>ino_t</a:t>
            </a:r>
            <a:r>
              <a:rPr lang="en-US" sz="1500" b="1" dirty="0">
                <a:solidFill>
                  <a:srgbClr val="00B050"/>
                </a:solidFill>
                <a:latin typeface="Menlo" charset="0"/>
                <a:ea typeface="Menlo" charset="0"/>
                <a:cs typeface="Menlo" charset="0"/>
              </a:rPr>
              <a:t> </a:t>
            </a:r>
            <a:r>
              <a:rPr lang="en-US" sz="1500" b="1" dirty="0">
                <a:latin typeface="Menlo" charset="0"/>
                <a:ea typeface="Menlo" charset="0"/>
                <a:cs typeface="Menlo" charset="0"/>
              </a:rPr>
              <a:t>         </a:t>
            </a:r>
            <a:r>
              <a:rPr lang="en-US" sz="1500" b="1" dirty="0" err="1">
                <a:latin typeface="Menlo" charset="0"/>
                <a:ea typeface="Menlo" charset="0"/>
                <a:cs typeface="Menlo" charset="0"/>
              </a:rPr>
              <a:t>d_ino</a:t>
            </a:r>
            <a:r>
              <a:rPr lang="en-US" sz="1500" b="1" dirty="0">
                <a:latin typeface="Menlo" charset="0"/>
                <a:ea typeface="Menlo" charset="0"/>
                <a:cs typeface="Menlo" charset="0"/>
              </a:rPr>
              <a:t>;    /* </a:t>
            </a:r>
            <a:r>
              <a:rPr lang="en-US" sz="1500" b="1" dirty="0" err="1">
                <a:latin typeface="Menlo" charset="0"/>
                <a:ea typeface="Menlo" charset="0"/>
                <a:cs typeface="Menlo" charset="0"/>
              </a:rPr>
              <a:t>inode</a:t>
            </a:r>
            <a:r>
              <a:rPr lang="en-US" sz="1500" b="1" dirty="0">
                <a:latin typeface="Menlo" charset="0"/>
                <a:ea typeface="Menlo" charset="0"/>
                <a:cs typeface="Menlo" charset="0"/>
              </a:rPr>
              <a:t> number for the </a:t>
            </a:r>
            <a:r>
              <a:rPr lang="en-US" sz="1500" b="1" dirty="0" err="1">
                <a:latin typeface="Menlo" charset="0"/>
                <a:ea typeface="Menlo" charset="0"/>
                <a:cs typeface="Menlo" charset="0"/>
              </a:rPr>
              <a:t>dir</a:t>
            </a:r>
            <a:r>
              <a:rPr lang="en-US" sz="1500" b="1" dirty="0">
                <a:latin typeface="Menlo" charset="0"/>
                <a:ea typeface="Menlo" charset="0"/>
                <a:cs typeface="Menlo" charset="0"/>
              </a:rPr>
              <a:t> entry */ </a:t>
            </a:r>
          </a:p>
          <a:p>
            <a:pPr marL="0" indent="0">
              <a:buNone/>
            </a:pPr>
            <a:r>
              <a:rPr lang="en-US" sz="1500" b="1" dirty="0">
                <a:latin typeface="Menlo" charset="0"/>
                <a:ea typeface="Menlo" charset="0"/>
                <a:cs typeface="Menlo" charset="0"/>
              </a:rPr>
              <a:t>  </a:t>
            </a:r>
            <a:r>
              <a:rPr lang="en-US" sz="1500" b="1" dirty="0" err="1">
                <a:solidFill>
                  <a:srgbClr val="00B050"/>
                </a:solidFill>
                <a:latin typeface="Menlo" charset="0"/>
                <a:ea typeface="Menlo" charset="0"/>
                <a:cs typeface="Menlo" charset="0"/>
              </a:rPr>
              <a:t>off_t</a:t>
            </a:r>
            <a:r>
              <a:rPr lang="en-US" sz="1500" b="1" dirty="0">
                <a:solidFill>
                  <a:srgbClr val="00B050"/>
                </a:solidFill>
                <a:latin typeface="Menlo" charset="0"/>
                <a:ea typeface="Menlo" charset="0"/>
                <a:cs typeface="Menlo" charset="0"/>
              </a:rPr>
              <a:t> </a:t>
            </a:r>
            <a:r>
              <a:rPr lang="en-US" sz="1500" b="1" dirty="0">
                <a:latin typeface="Menlo" charset="0"/>
                <a:ea typeface="Menlo" charset="0"/>
                <a:cs typeface="Menlo" charset="0"/>
              </a:rPr>
              <a:t>         </a:t>
            </a:r>
            <a:r>
              <a:rPr lang="en-US" sz="1500" b="1" dirty="0" err="1">
                <a:latin typeface="Menlo" charset="0"/>
                <a:ea typeface="Menlo" charset="0"/>
                <a:cs typeface="Menlo" charset="0"/>
              </a:rPr>
              <a:t>d_off</a:t>
            </a:r>
            <a:r>
              <a:rPr lang="en-US" sz="1500" b="1" dirty="0">
                <a:latin typeface="Menlo" charset="0"/>
                <a:ea typeface="Menlo" charset="0"/>
                <a:cs typeface="Menlo" charset="0"/>
              </a:rPr>
              <a:t>;    /* not necessarily an offset */</a:t>
            </a:r>
          </a:p>
          <a:p>
            <a:pPr marL="0" indent="0">
              <a:buNone/>
            </a:pPr>
            <a:r>
              <a:rPr lang="en-US" sz="1500" b="1" dirty="0">
                <a:latin typeface="Menlo" charset="0"/>
                <a:ea typeface="Menlo" charset="0"/>
                <a:cs typeface="Menlo" charset="0"/>
              </a:rPr>
              <a:t>  </a:t>
            </a:r>
            <a:r>
              <a:rPr lang="en-US" sz="1500" b="1" dirty="0">
                <a:solidFill>
                  <a:srgbClr val="00B050"/>
                </a:solidFill>
                <a:latin typeface="Menlo" charset="0"/>
                <a:ea typeface="Menlo" charset="0"/>
                <a:cs typeface="Menlo" charset="0"/>
              </a:rPr>
              <a:t>unsigned short </a:t>
            </a:r>
            <a:r>
              <a:rPr lang="en-US" sz="1500" b="1" dirty="0" err="1">
                <a:latin typeface="Menlo" charset="0"/>
                <a:ea typeface="Menlo" charset="0"/>
                <a:cs typeface="Menlo" charset="0"/>
              </a:rPr>
              <a:t>d_reclen</a:t>
            </a:r>
            <a:r>
              <a:rPr lang="en-US" sz="1500" b="1" dirty="0">
                <a:latin typeface="Menlo" charset="0"/>
                <a:ea typeface="Menlo" charset="0"/>
                <a:cs typeface="Menlo" charset="0"/>
              </a:rPr>
              <a:t>; /* length of this record */  </a:t>
            </a:r>
          </a:p>
          <a:p>
            <a:pPr marL="0" indent="0">
              <a:buNone/>
            </a:pPr>
            <a:r>
              <a:rPr lang="en-US" sz="1500" b="1" dirty="0">
                <a:solidFill>
                  <a:srgbClr val="00B050"/>
                </a:solidFill>
                <a:latin typeface="Menlo" charset="0"/>
                <a:ea typeface="Menlo" charset="0"/>
                <a:cs typeface="Menlo" charset="0"/>
              </a:rPr>
              <a:t>  unsigned char  </a:t>
            </a:r>
            <a:r>
              <a:rPr lang="en-US" sz="1500" b="1" dirty="0" err="1">
                <a:latin typeface="Menlo" charset="0"/>
                <a:ea typeface="Menlo" charset="0"/>
                <a:cs typeface="Menlo" charset="0"/>
              </a:rPr>
              <a:t>d_type</a:t>
            </a:r>
            <a:r>
              <a:rPr lang="en-US" sz="1500" b="1" dirty="0">
                <a:latin typeface="Menlo" charset="0"/>
                <a:ea typeface="Menlo" charset="0"/>
                <a:cs typeface="Menlo" charset="0"/>
              </a:rPr>
              <a:t>;   /* type of file (not what you think); </a:t>
            </a:r>
          </a:p>
          <a:p>
            <a:pPr marL="0" indent="0">
              <a:buNone/>
            </a:pPr>
            <a:r>
              <a:rPr lang="en-US" sz="1500" b="1" dirty="0">
                <a:latin typeface="Menlo" charset="0"/>
                <a:ea typeface="Menlo" charset="0"/>
                <a:cs typeface="Menlo" charset="0"/>
              </a:rPr>
              <a:t>                              not supported by all file system types */</a:t>
            </a:r>
          </a:p>
          <a:p>
            <a:pPr marL="0" indent="0">
              <a:buNone/>
            </a:pPr>
            <a:r>
              <a:rPr lang="en-US" sz="1500" b="1" dirty="0">
                <a:latin typeface="Menlo" charset="0"/>
                <a:ea typeface="Menlo" charset="0"/>
                <a:cs typeface="Menlo" charset="0"/>
              </a:rPr>
              <a:t>  </a:t>
            </a:r>
            <a:r>
              <a:rPr lang="en-US" sz="1500" b="1" dirty="0">
                <a:solidFill>
                  <a:srgbClr val="00B050"/>
                </a:solidFill>
                <a:latin typeface="Menlo" charset="0"/>
                <a:ea typeface="Menlo" charset="0"/>
                <a:cs typeface="Menlo" charset="0"/>
              </a:rPr>
              <a:t>char</a:t>
            </a:r>
            <a:r>
              <a:rPr lang="en-US" sz="1500" b="1" dirty="0">
                <a:latin typeface="Menlo" charset="0"/>
                <a:ea typeface="Menlo" charset="0"/>
                <a:cs typeface="Menlo" charset="0"/>
              </a:rPr>
              <a:t>           </a:t>
            </a:r>
            <a:r>
              <a:rPr lang="en-US" sz="1500" b="1" dirty="0" err="1">
                <a:latin typeface="Menlo" charset="0"/>
                <a:ea typeface="Menlo" charset="0"/>
                <a:cs typeface="Menlo" charset="0"/>
              </a:rPr>
              <a:t>d_name</a:t>
            </a:r>
            <a:r>
              <a:rPr lang="en-US" sz="1500" b="1" dirty="0">
                <a:latin typeface="Menlo" charset="0"/>
                <a:ea typeface="Menlo" charset="0"/>
                <a:cs typeface="Menlo" charset="0"/>
              </a:rPr>
              <a:t>[NAME_MAX+1] ; </a:t>
            </a:r>
            <a:r>
              <a:rPr lang="en-US" sz="1500" b="1" dirty="0">
                <a:solidFill>
                  <a:srgbClr val="7030A0"/>
                </a:solidFill>
                <a:latin typeface="Menlo" charset="0"/>
                <a:ea typeface="Menlo" charset="0"/>
                <a:cs typeface="Menlo" charset="0"/>
              </a:rPr>
              <a:t>/* directory entry name */ </a:t>
            </a:r>
          </a:p>
          <a:p>
            <a:pPr marL="0" indent="0">
              <a:buNone/>
            </a:pPr>
            <a:r>
              <a:rPr lang="en-US" sz="1500" b="1" dirty="0">
                <a:latin typeface="Menlo" charset="0"/>
                <a:ea typeface="Menlo" charset="0"/>
                <a:cs typeface="Menlo" charset="0"/>
              </a:rPr>
              <a:t>}; </a:t>
            </a:r>
          </a:p>
          <a:p>
            <a:pPr marL="0" indent="0">
              <a:buNone/>
            </a:pPr>
            <a:endParaRPr lang="en-US" sz="800" dirty="0">
              <a:latin typeface="Courier New" panose="02070309020205020404" pitchFamily="49" charset="0"/>
              <a:cs typeface="Courier New" panose="02070309020205020404" pitchFamily="49" charset="0"/>
            </a:endParaRPr>
          </a:p>
          <a:p>
            <a:pPr marL="0" indent="0">
              <a:buNone/>
            </a:pPr>
            <a:endParaRPr lang="en-US" sz="800" dirty="0">
              <a:latin typeface="Courier New" panose="02070309020205020404" pitchFamily="49" charset="0"/>
              <a:cs typeface="Courier New" panose="02070309020205020404" pitchFamily="49" charset="0"/>
            </a:endParaRPr>
          </a:p>
          <a:p>
            <a:pPr marL="0" indent="0">
              <a:buNone/>
            </a:pPr>
            <a:endParaRPr lang="en-US" sz="800" dirty="0">
              <a:latin typeface="Courier New" panose="02070309020205020404" pitchFamily="49" charset="0"/>
              <a:cs typeface="Courier New" panose="02070309020205020404" pitchFamily="49" charset="0"/>
            </a:endParaRPr>
          </a:p>
          <a:p>
            <a:pPr marL="0" indent="0">
              <a:buNone/>
            </a:pPr>
            <a:endParaRPr lang="en-US" sz="900" dirty="0">
              <a:latin typeface="Courier New" panose="02070309020205020404" pitchFamily="49" charset="0"/>
              <a:cs typeface="Courier New" panose="02070309020205020404" pitchFamily="49" charset="0"/>
            </a:endParaRPr>
          </a:p>
          <a:p>
            <a:pPr marL="0" indent="0">
              <a:buNone/>
            </a:pPr>
            <a:r>
              <a:rPr lang="en-US" sz="1200" dirty="0">
                <a:latin typeface="Courier New" panose="02070309020205020404" pitchFamily="49" charset="0"/>
                <a:cs typeface="Courier New" panose="02070309020205020404" pitchFamily="49" charset="0"/>
              </a:rPr>
              <a:t>[man 3 </a:t>
            </a:r>
            <a:r>
              <a:rPr lang="en-US" sz="1200" dirty="0" err="1">
                <a:latin typeface="Courier New" panose="02070309020205020404" pitchFamily="49" charset="0"/>
                <a:cs typeface="Courier New" panose="02070309020205020404" pitchFamily="49" charset="0"/>
              </a:rPr>
              <a:t>readdir</a:t>
            </a:r>
            <a:r>
              <a:rPr lang="en-US" sz="1200" dirty="0">
                <a:latin typeface="Courier New" panose="02070309020205020404" pitchFamily="49" charset="0"/>
                <a:cs typeface="Courier New" panose="02070309020205020404" pitchFamily="49" charset="0"/>
              </a:rPr>
              <a:t>] </a:t>
            </a:r>
          </a:p>
          <a:p>
            <a:pPr marL="0" indent="0">
              <a:buNone/>
            </a:pPr>
            <a:r>
              <a:rPr lang="en-US" sz="1200" dirty="0">
                <a:latin typeface="Courier New" panose="02070309020205020404" pitchFamily="49" charset="0"/>
                <a:cs typeface="Courier New" panose="02070309020205020404" pitchFamily="49" charset="0"/>
              </a:rPr>
              <a:t>[man </a:t>
            </a:r>
            <a:r>
              <a:rPr lang="en-US" sz="1200" dirty="0" err="1">
                <a:latin typeface="Courier New" panose="02070309020205020404" pitchFamily="49" charset="0"/>
                <a:cs typeface="Courier New" panose="02070309020205020404" pitchFamily="49" charset="0"/>
              </a:rPr>
              <a:t>readdir</a:t>
            </a:r>
            <a:r>
              <a:rPr lang="en-US" sz="12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06129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10" end="10"/>
                                            </p:txEl>
                                          </p:spTgt>
                                        </p:tgtEl>
                                        <p:attrNameLst>
                                          <p:attrName>style.color</p:attrName>
                                        </p:attrNameLst>
                                      </p:cBhvr>
                                      <p:to>
                                        <p:clrVal>
                                          <a:srgbClr val="FF0000"/>
                                        </p:clrVal>
                                      </p:to>
                                    </p:set>
                                    <p:set>
                                      <p:cBhvr>
                                        <p:cTn id="7" dur="500" fill="hold"/>
                                        <p:tgtEl>
                                          <p:spTgt spid="3">
                                            <p:txEl>
                                              <p:pRg st="10" end="10"/>
                                            </p:txEl>
                                          </p:spTgt>
                                        </p:tgtEl>
                                        <p:attrNameLst>
                                          <p:attrName>fillcolor</p:attrName>
                                        </p:attrNameLst>
                                      </p:cBhvr>
                                      <p:to>
                                        <p:clrVal>
                                          <a:srgbClr val="FF0000"/>
                                        </p:clrVal>
                                      </p:to>
                                    </p:set>
                                    <p:set>
                                      <p:cBhvr>
                                        <p:cTn id="8" dur="500" fill="hold"/>
                                        <p:tgtEl>
                                          <p:spTgt spid="3">
                                            <p:txEl>
                                              <p:pRg st="10" end="1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 the man pages</a:t>
            </a:r>
          </a:p>
        </p:txBody>
      </p:sp>
      <p:sp>
        <p:nvSpPr>
          <p:cNvPr id="4" name="Content Placeholder 2"/>
          <p:cNvSpPr>
            <a:spLocks noGrp="1"/>
          </p:cNvSpPr>
          <p:nvPr>
            <p:ph idx="1"/>
          </p:nvPr>
        </p:nvSpPr>
        <p:spPr>
          <a:prstGeom prst="rect">
            <a:avLst/>
          </a:prstGeom>
        </p:spPr>
        <p:txBody>
          <a:bodyPr vert="horz" lIns="91440" tIns="45720" rIns="91440" bIns="45720" rtlCol="0">
            <a:normAutofit/>
          </a:bodyPr>
          <a:lstStyle>
            <a:lvl1pPr marL="137160" indent="-137160" algn="l" defTabSz="6858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mn-cs"/>
              </a:defRPr>
            </a:lvl1pPr>
            <a:lvl2pPr marL="342900" indent="-137160" algn="l" defTabSz="685800" rtl="0" eaLnBrk="1" latinLnBrk="0" hangingPunct="1">
              <a:spcBef>
                <a:spcPct val="20000"/>
              </a:spcBef>
              <a:buClr>
                <a:schemeClr val="accent1"/>
              </a:buClr>
              <a:buSzPct val="85000"/>
              <a:buFont typeface="Arial" pitchFamily="34" charset="0"/>
              <a:buChar char="•"/>
              <a:defRPr sz="1500" kern="1200">
                <a:solidFill>
                  <a:schemeClr val="tx1"/>
                </a:solidFill>
                <a:latin typeface="+mn-lt"/>
                <a:ea typeface="+mn-ea"/>
                <a:cs typeface="+mn-cs"/>
              </a:defRPr>
            </a:lvl2pPr>
            <a:lvl3pPr marL="548640" indent="-137160" algn="l" defTabSz="685800" rtl="0" eaLnBrk="1" latinLnBrk="0" hangingPunct="1">
              <a:spcBef>
                <a:spcPct val="20000"/>
              </a:spcBef>
              <a:buClr>
                <a:schemeClr val="accent1"/>
              </a:buClr>
              <a:buSzPct val="90000"/>
              <a:buFont typeface="Arial" pitchFamily="34" charset="0"/>
              <a:buChar char="•"/>
              <a:defRPr sz="1350" kern="1200">
                <a:solidFill>
                  <a:schemeClr val="tx1"/>
                </a:solidFill>
                <a:latin typeface="+mn-lt"/>
                <a:ea typeface="+mn-ea"/>
                <a:cs typeface="+mn-cs"/>
              </a:defRPr>
            </a:lvl3pPr>
            <a:lvl4pPr marL="754380" indent="-137160" algn="l" defTabSz="6858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4pPr>
            <a:lvl5pPr marL="891540" indent="-102870" algn="l" defTabSz="685800" rtl="0" eaLnBrk="1" latinLnBrk="0" hangingPunct="1">
              <a:spcBef>
                <a:spcPct val="20000"/>
              </a:spcBef>
              <a:buClr>
                <a:schemeClr val="accent1"/>
              </a:buClr>
              <a:buSzPct val="100000"/>
              <a:buFont typeface="Arial" pitchFamily="34" charset="0"/>
              <a:buChar char="•"/>
              <a:defRPr sz="1050" kern="1200" baseline="0">
                <a:solidFill>
                  <a:schemeClr val="tx1"/>
                </a:solidFill>
                <a:latin typeface="+mn-lt"/>
                <a:ea typeface="+mn-ea"/>
                <a:cs typeface="+mn-cs"/>
              </a:defRPr>
            </a:lvl5pPr>
            <a:lvl6pPr marL="102870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6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302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8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a:lstStyle>
          <a:p>
            <a:r>
              <a:rPr lang="en-US" sz="2400" b="1" dirty="0"/>
              <a:t>man, section 2:  Linux system calls </a:t>
            </a:r>
          </a:p>
          <a:p>
            <a:pPr marL="182880" lvl="1" indent="-182880" defTabSz="914400"/>
            <a:r>
              <a:rPr lang="en-US" sz="1600" dirty="0">
                <a:latin typeface="Courier New" panose="02070309020205020404" pitchFamily="49" charset="0"/>
                <a:cs typeface="Courier New" panose="02070309020205020404" pitchFamily="49" charset="0"/>
              </a:rPr>
              <a:t>   man 2 intro </a:t>
            </a:r>
          </a:p>
          <a:p>
            <a:pPr marL="182880" lvl="1" indent="-182880" defTabSz="914400"/>
            <a:r>
              <a:rPr lang="en-US" sz="1600" dirty="0">
                <a:latin typeface="Courier New" panose="02070309020205020404" pitchFamily="49" charset="0"/>
                <a:cs typeface="Courier New" panose="02070309020205020404" pitchFamily="49" charset="0"/>
              </a:rPr>
              <a:t>   man 2 </a:t>
            </a:r>
            <a:r>
              <a:rPr lang="en-US" sz="1600" dirty="0" err="1">
                <a:latin typeface="Courier New" panose="02070309020205020404" pitchFamily="49" charset="0"/>
                <a:cs typeface="Courier New" panose="02070309020205020404" pitchFamily="49" charset="0"/>
              </a:rPr>
              <a:t>syscalls</a:t>
            </a:r>
            <a:r>
              <a:rPr lang="en-US" sz="1600" dirty="0">
                <a:latin typeface="Courier New" panose="02070309020205020404" pitchFamily="49" charset="0"/>
                <a:cs typeface="Courier New" panose="02070309020205020404" pitchFamily="49" charset="0"/>
              </a:rPr>
              <a:t>  </a:t>
            </a:r>
          </a:p>
          <a:p>
            <a:pPr marL="182880" lvl="1" indent="-182880" defTabSz="914400"/>
            <a:r>
              <a:rPr lang="en-US" sz="1600" dirty="0">
                <a:latin typeface="Courier New" panose="02070309020205020404" pitchFamily="49" charset="0"/>
                <a:cs typeface="Courier New" panose="02070309020205020404" pitchFamily="49" charset="0"/>
              </a:rPr>
              <a:t>   man 2 open</a:t>
            </a:r>
          </a:p>
          <a:p>
            <a:pPr marL="182880" lvl="1" indent="-182880" defTabSz="914400"/>
            <a:r>
              <a:rPr lang="en-US" sz="1600" dirty="0">
                <a:latin typeface="Courier New" panose="02070309020205020404" pitchFamily="49" charset="0"/>
                <a:cs typeface="Courier New" panose="02070309020205020404" pitchFamily="49" charset="0"/>
              </a:rPr>
              <a:t>   man 2 read</a:t>
            </a:r>
          </a:p>
          <a:p>
            <a:r>
              <a:rPr lang="en-US" sz="2400" dirty="0"/>
              <a:t>   …</a:t>
            </a:r>
          </a:p>
          <a:p>
            <a:r>
              <a:rPr lang="en-US" sz="2400" b="1" dirty="0"/>
              <a:t>man, section 3:  </a:t>
            </a:r>
            <a:r>
              <a:rPr lang="en-US" sz="2400" b="1" dirty="0" err="1"/>
              <a:t>glibc</a:t>
            </a:r>
            <a:r>
              <a:rPr lang="en-US" sz="2400" b="1" dirty="0"/>
              <a:t> / </a:t>
            </a:r>
            <a:r>
              <a:rPr lang="en-US" sz="2400" b="1" dirty="0" err="1"/>
              <a:t>libc</a:t>
            </a:r>
            <a:r>
              <a:rPr lang="en-US" sz="2400" b="1" dirty="0"/>
              <a:t> library functions </a:t>
            </a:r>
          </a:p>
          <a:p>
            <a:pPr marL="182880" lvl="1" indent="-182880" defTabSz="914400"/>
            <a:r>
              <a:rPr lang="en-US" sz="1600" dirty="0">
                <a:latin typeface="Courier New" panose="02070309020205020404" pitchFamily="49" charset="0"/>
                <a:cs typeface="Courier New" panose="02070309020205020404" pitchFamily="49" charset="0"/>
              </a:rPr>
              <a:t>   man 3 intro</a:t>
            </a:r>
          </a:p>
          <a:p>
            <a:pPr marL="182880" lvl="1" indent="-182880" defTabSz="914400"/>
            <a:r>
              <a:rPr lang="en-US" sz="1600" dirty="0">
                <a:latin typeface="Courier New" panose="02070309020205020404" pitchFamily="49" charset="0"/>
                <a:cs typeface="Courier New" panose="02070309020205020404" pitchFamily="49" charset="0"/>
              </a:rPr>
              <a:t>   man 3 </a:t>
            </a:r>
            <a:r>
              <a:rPr lang="en-US" sz="1600" dirty="0" err="1">
                <a:latin typeface="Courier New" panose="02070309020205020404" pitchFamily="49" charset="0"/>
                <a:cs typeface="Courier New" panose="02070309020205020404" pitchFamily="49" charset="0"/>
              </a:rPr>
              <a:t>fopen</a:t>
            </a:r>
            <a:endParaRPr lang="en-US" sz="1600" dirty="0">
              <a:latin typeface="Courier New" panose="02070309020205020404" pitchFamily="49" charset="0"/>
              <a:cs typeface="Courier New" panose="02070309020205020404" pitchFamily="49" charset="0"/>
            </a:endParaRPr>
          </a:p>
          <a:p>
            <a:pPr marL="182880" lvl="1" indent="-182880" defTabSz="914400"/>
            <a:r>
              <a:rPr lang="en-US" sz="1600" dirty="0">
                <a:latin typeface="Courier New" panose="02070309020205020404" pitchFamily="49" charset="0"/>
                <a:cs typeface="Courier New" panose="02070309020205020404" pitchFamily="49" charset="0"/>
              </a:rPr>
              <a:t>   man 3 </a:t>
            </a:r>
            <a:r>
              <a:rPr lang="en-US" sz="1600" dirty="0" err="1">
                <a:latin typeface="Courier New" panose="02070309020205020404" pitchFamily="49" charset="0"/>
                <a:cs typeface="Courier New" panose="02070309020205020404" pitchFamily="49" charset="0"/>
              </a:rPr>
              <a:t>fread</a:t>
            </a:r>
            <a:endParaRPr lang="en-US" sz="1600" dirty="0">
              <a:latin typeface="Courier New" panose="02070309020205020404" pitchFamily="49" charset="0"/>
              <a:cs typeface="Courier New" panose="02070309020205020404" pitchFamily="49" charset="0"/>
            </a:endParaRPr>
          </a:p>
          <a:p>
            <a:pPr marL="182880" lvl="1" indent="-182880" defTabSz="914400"/>
            <a:r>
              <a:rPr lang="en-US" sz="1600" dirty="0">
                <a:latin typeface="Courier New" panose="02070309020205020404" pitchFamily="49" charset="0"/>
                <a:cs typeface="Courier New" panose="02070309020205020404" pitchFamily="49" charset="0"/>
              </a:rPr>
              <a:t>   man 3 </a:t>
            </a:r>
            <a:r>
              <a:rPr lang="en-US" sz="1600" dirty="0" err="1">
                <a:latin typeface="Courier New" panose="02070309020205020404" pitchFamily="49" charset="0"/>
                <a:cs typeface="Courier New" panose="02070309020205020404" pitchFamily="49" charset="0"/>
              </a:rPr>
              <a:t>stdio</a:t>
            </a:r>
            <a:r>
              <a:rPr lang="en-US" sz="1600" dirty="0">
                <a:latin typeface="Courier New" panose="02070309020205020404" pitchFamily="49" charset="0"/>
                <a:cs typeface="Courier New" panose="02070309020205020404" pitchFamily="49" charset="0"/>
              </a:rPr>
              <a:t> </a:t>
            </a:r>
            <a:r>
              <a:rPr lang="en-US" sz="1600" dirty="0"/>
              <a:t>for a full list of functions declared in </a:t>
            </a:r>
            <a:r>
              <a:rPr lang="en-US" sz="1200" dirty="0">
                <a:latin typeface="Courier New" panose="02070309020205020404" pitchFamily="49" charset="0"/>
                <a:cs typeface="Courier New" panose="02070309020205020404" pitchFamily="49" charset="0"/>
              </a:rPr>
              <a:t>&lt;</a:t>
            </a:r>
            <a:r>
              <a:rPr lang="en-US" sz="1200" dirty="0" err="1">
                <a:latin typeface="Courier New" panose="02070309020205020404" pitchFamily="49" charset="0"/>
                <a:cs typeface="Courier New" panose="02070309020205020404" pitchFamily="49" charset="0"/>
              </a:rPr>
              <a:t>stdio.h</a:t>
            </a:r>
            <a:r>
              <a:rPr lang="en-US" sz="1200" dirty="0">
                <a:latin typeface="Courier New" panose="02070309020205020404" pitchFamily="49" charset="0"/>
                <a:cs typeface="Courier New" panose="02070309020205020404" pitchFamily="49" charset="0"/>
              </a:rPr>
              <a:t>&gt;</a:t>
            </a:r>
          </a:p>
          <a:p>
            <a:pPr marL="182880" lvl="1" indent="-182880" defTabSz="914400"/>
            <a:endParaRPr lang="en-US" sz="1600" dirty="0">
              <a:latin typeface="Courier New" panose="02070309020205020404" pitchFamily="49" charset="0"/>
              <a:cs typeface="Courier New" panose="02070309020205020404" pitchFamily="49" charset="0"/>
            </a:endParaRPr>
          </a:p>
          <a:p>
            <a:r>
              <a:rPr lang="en-US" sz="2400" dirty="0"/>
              <a:t>   …</a:t>
            </a:r>
          </a:p>
          <a:p>
            <a:endParaRPr lang="en-US" sz="2400" dirty="0"/>
          </a:p>
        </p:txBody>
      </p:sp>
    </p:spTree>
    <p:extLst>
      <p:ext uri="{BB962C8B-B14F-4D97-AF65-F5344CB8AC3E}">
        <p14:creationId xmlns:p14="http://schemas.microsoft.com/office/powerpoint/2010/main" val="922070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Exercises 1 &amp; 2</a:t>
            </a:r>
          </a:p>
        </p:txBody>
      </p:sp>
      <p:sp>
        <p:nvSpPr>
          <p:cNvPr id="3" name="Content Placeholder 2"/>
          <p:cNvSpPr>
            <a:spLocks noGrp="1"/>
          </p:cNvSpPr>
          <p:nvPr>
            <p:ph idx="1"/>
          </p:nvPr>
        </p:nvSpPr>
        <p:spPr/>
        <p:txBody>
          <a:bodyPr>
            <a:normAutofit/>
          </a:bodyPr>
          <a:lstStyle/>
          <a:p>
            <a:pPr marL="0" indent="0">
              <a:buNone/>
            </a:pPr>
            <a:r>
              <a:rPr lang="en-US" b="1" dirty="0"/>
              <a:t>Find a partner if you wish.</a:t>
            </a:r>
          </a:p>
          <a:p>
            <a:endParaRPr lang="en-US" b="1" dirty="0"/>
          </a:p>
          <a:p>
            <a:pPr marL="0" indent="0">
              <a:buNone/>
            </a:pPr>
            <a:r>
              <a:rPr lang="en-US" b="1" dirty="0"/>
              <a:t>1. Write a C program that given a directory:</a:t>
            </a:r>
          </a:p>
          <a:p>
            <a:pPr lvl="1"/>
            <a:r>
              <a:rPr lang="en-US" dirty="0"/>
              <a:t>Prints the names of the entries to </a:t>
            </a:r>
            <a:r>
              <a:rPr lang="en-US" dirty="0" err="1"/>
              <a:t>stdout</a:t>
            </a:r>
            <a:endParaRPr lang="en-US" dirty="0"/>
          </a:p>
          <a:p>
            <a:pPr lvl="1"/>
            <a:r>
              <a:rPr lang="en-US" dirty="0"/>
              <a:t>Analogous to the bash command</a:t>
            </a:r>
            <a:r>
              <a:rPr lang="en-US" b="1" dirty="0"/>
              <a:t> </a:t>
            </a:r>
            <a:r>
              <a:rPr lang="en-US" b="1" dirty="0" err="1"/>
              <a:t>ls</a:t>
            </a:r>
            <a:endParaRPr lang="en-US" b="1" dirty="0"/>
          </a:p>
          <a:p>
            <a:pPr lvl="1"/>
            <a:endParaRPr lang="en-US" b="1" dirty="0"/>
          </a:p>
          <a:p>
            <a:pPr marL="0" indent="0">
              <a:buNone/>
            </a:pPr>
            <a:r>
              <a:rPr lang="en-US" b="1" dirty="0"/>
              <a:t>2. Write a C program that given a filename:</a:t>
            </a:r>
            <a:endParaRPr lang="en-US" dirty="0"/>
          </a:p>
          <a:p>
            <a:pPr lvl="1"/>
            <a:r>
              <a:rPr lang="en-US" dirty="0"/>
              <a:t>Prints the contents of the file to </a:t>
            </a:r>
            <a:r>
              <a:rPr lang="en-US" dirty="0" err="1"/>
              <a:t>stdout</a:t>
            </a:r>
            <a:endParaRPr lang="en-US" dirty="0"/>
          </a:p>
          <a:p>
            <a:pPr lvl="1"/>
            <a:r>
              <a:rPr lang="en-US" dirty="0"/>
              <a:t>Analogous to the bash command </a:t>
            </a:r>
            <a:r>
              <a:rPr lang="en-US" b="1" dirty="0"/>
              <a:t>cat</a:t>
            </a:r>
          </a:p>
          <a:p>
            <a:pPr lvl="1"/>
            <a:endParaRPr lang="en-US" b="1" dirty="0"/>
          </a:p>
          <a:p>
            <a:pPr marL="0" indent="0">
              <a:buNone/>
            </a:pPr>
            <a:r>
              <a:rPr lang="en-US" b="1" dirty="0"/>
              <a:t>You must use POSIX functions! And handle any errors! :)</a:t>
            </a:r>
          </a:p>
        </p:txBody>
      </p:sp>
    </p:spTree>
    <p:extLst>
      <p:ext uri="{BB962C8B-B14F-4D97-AF65-F5344CB8AC3E}">
        <p14:creationId xmlns:p14="http://schemas.microsoft.com/office/powerpoint/2010/main" val="1240109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Administrivia</a:t>
            </a:r>
            <a:endParaRPr lang="en-US" dirty="0"/>
          </a:p>
        </p:txBody>
      </p:sp>
      <p:sp>
        <p:nvSpPr>
          <p:cNvPr id="3" name="Content Placeholder 2"/>
          <p:cNvSpPr>
            <a:spLocks noGrp="1"/>
          </p:cNvSpPr>
          <p:nvPr>
            <p:ph idx="1"/>
          </p:nvPr>
        </p:nvSpPr>
        <p:spPr/>
        <p:txBody>
          <a:bodyPr>
            <a:normAutofit/>
          </a:bodyPr>
          <a:lstStyle/>
          <a:p>
            <a:endParaRPr lang="en-US" dirty="0"/>
          </a:p>
          <a:p>
            <a:r>
              <a:rPr lang="en-US" sz="2800" b="1" dirty="0"/>
              <a:t>New TAs! </a:t>
            </a:r>
          </a:p>
          <a:p>
            <a:pPr lvl="1"/>
            <a:r>
              <a:rPr lang="en-US" sz="2400" dirty="0"/>
              <a:t>David Porter</a:t>
            </a:r>
          </a:p>
          <a:p>
            <a:pPr lvl="1"/>
            <a:r>
              <a:rPr lang="en-US" sz="2400" dirty="0" err="1"/>
              <a:t>Yibo</a:t>
            </a:r>
            <a:r>
              <a:rPr lang="en-US" sz="2400" dirty="0"/>
              <a:t> Cao</a:t>
            </a:r>
          </a:p>
          <a:p>
            <a:pPr lvl="1"/>
            <a:endParaRPr lang="en-US" sz="2400" dirty="0"/>
          </a:p>
          <a:p>
            <a:r>
              <a:rPr lang="en-US" sz="2800" b="1" dirty="0"/>
              <a:t>HW1 Due Tonight</a:t>
            </a:r>
            <a:endParaRPr lang="en-US" sz="2800" dirty="0"/>
          </a:p>
          <a:p>
            <a:r>
              <a:rPr lang="en-US" altLang="zh-CN" sz="2800" dirty="0"/>
              <a:t>HW2 Due Thursday April 27</a:t>
            </a:r>
            <a:r>
              <a:rPr lang="en-US" altLang="zh-CN" sz="2800" baseline="30000" dirty="0"/>
              <a:t>th</a:t>
            </a:r>
            <a:endParaRPr lang="en-US" sz="2800" dirty="0"/>
          </a:p>
          <a:p>
            <a:r>
              <a:rPr lang="en-US" sz="2800" dirty="0"/>
              <a:t>Midterm on May 5</a:t>
            </a:r>
            <a:r>
              <a:rPr lang="en-US" sz="2800" baseline="30000" dirty="0"/>
              <a:t>th</a:t>
            </a:r>
            <a:endParaRPr lang="en-US" sz="2800" dirty="0"/>
          </a:p>
          <a:p>
            <a:pPr marL="0" indent="0">
              <a:buNone/>
            </a:pPr>
            <a:endParaRPr lang="en-US" sz="2800" dirty="0"/>
          </a:p>
          <a:p>
            <a:r>
              <a:rPr lang="en-US" dirty="0"/>
              <a:t>(And regular exercises in between)</a:t>
            </a:r>
          </a:p>
          <a:p>
            <a:endParaRPr lang="en-US" dirty="0"/>
          </a:p>
        </p:txBody>
      </p:sp>
    </p:spTree>
    <p:extLst>
      <p:ext uri="{BB962C8B-B14F-4D97-AF65-F5344CB8AC3E}">
        <p14:creationId xmlns:p14="http://schemas.microsoft.com/office/powerpoint/2010/main" val="3566338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File Operations</a:t>
            </a:r>
          </a:p>
        </p:txBody>
      </p:sp>
      <p:sp>
        <p:nvSpPr>
          <p:cNvPr id="3" name="Content Placeholder 2"/>
          <p:cNvSpPr>
            <a:spLocks noGrp="1"/>
          </p:cNvSpPr>
          <p:nvPr>
            <p:ph idx="1"/>
          </p:nvPr>
        </p:nvSpPr>
        <p:spPr/>
        <p:txBody>
          <a:bodyPr/>
          <a:lstStyle/>
          <a:p>
            <a:r>
              <a:rPr lang="en-US" dirty="0"/>
              <a:t>Open the file</a:t>
            </a:r>
          </a:p>
          <a:p>
            <a:r>
              <a:rPr lang="en-US" dirty="0"/>
              <a:t>Read from the file</a:t>
            </a:r>
          </a:p>
          <a:p>
            <a:r>
              <a:rPr lang="en-US" dirty="0"/>
              <a:t>Write to the file</a:t>
            </a:r>
          </a:p>
          <a:p>
            <a:r>
              <a:rPr lang="en-US" dirty="0"/>
              <a:t>Close the file / free up resources</a:t>
            </a:r>
          </a:p>
        </p:txBody>
      </p:sp>
    </p:spTree>
    <p:extLst>
      <p:ext uri="{BB962C8B-B14F-4D97-AF65-F5344CB8AC3E}">
        <p14:creationId xmlns:p14="http://schemas.microsoft.com/office/powerpoint/2010/main" val="2947023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I/O Calls</a:t>
            </a:r>
          </a:p>
        </p:txBody>
      </p:sp>
      <p:sp>
        <p:nvSpPr>
          <p:cNvPr id="3" name="Content Placeholder 2"/>
          <p:cNvSpPr>
            <a:spLocks noGrp="1"/>
          </p:cNvSpPr>
          <p:nvPr>
            <p:ph idx="1"/>
          </p:nvPr>
        </p:nvSpPr>
        <p:spPr/>
        <p:txBody>
          <a:bodyPr>
            <a:normAutofit fontScale="92500" lnSpcReduction="10000"/>
          </a:bodyPr>
          <a:lstStyle/>
          <a:p>
            <a:pPr marL="0" indent="0">
              <a:buNone/>
            </a:pPr>
            <a:r>
              <a:rPr lang="en-US" sz="2200" b="1" dirty="0" err="1">
                <a:solidFill>
                  <a:srgbClr val="00B050"/>
                </a:solidFill>
                <a:latin typeface="Consolas" panose="020B0609020204030204" pitchFamily="49" charset="0"/>
                <a:ea typeface="Menlo" charset="0"/>
                <a:cs typeface="Menlo" charset="0"/>
              </a:rPr>
              <a:t>int</a:t>
            </a:r>
            <a:r>
              <a:rPr lang="en-US" sz="2200" b="1" dirty="0">
                <a:latin typeface="Consolas" panose="020B0609020204030204" pitchFamily="49" charset="0"/>
                <a:ea typeface="Menlo" charset="0"/>
                <a:cs typeface="Menlo" charset="0"/>
              </a:rPr>
              <a:t> open(</a:t>
            </a:r>
            <a:r>
              <a:rPr lang="en-US" sz="2200" b="1" dirty="0">
                <a:solidFill>
                  <a:srgbClr val="00B050"/>
                </a:solidFill>
                <a:latin typeface="Consolas" panose="020B0609020204030204" pitchFamily="49" charset="0"/>
                <a:ea typeface="Menlo" charset="0"/>
                <a:cs typeface="Menlo" charset="0"/>
              </a:rPr>
              <a:t>char</a:t>
            </a:r>
            <a:r>
              <a:rPr lang="en-US" sz="2200" b="1" dirty="0">
                <a:latin typeface="Consolas" panose="020B0609020204030204" pitchFamily="49" charset="0"/>
                <a:ea typeface="Menlo" charset="0"/>
                <a:cs typeface="Menlo" charset="0"/>
              </a:rPr>
              <a:t>* filename, </a:t>
            </a:r>
            <a:r>
              <a:rPr lang="en-US" sz="2200" b="1" dirty="0">
                <a:solidFill>
                  <a:srgbClr val="00B050"/>
                </a:solidFill>
                <a:latin typeface="Consolas" panose="020B0609020204030204" pitchFamily="49" charset="0"/>
                <a:ea typeface="Menlo" charset="0"/>
                <a:cs typeface="Menlo" charset="0"/>
              </a:rPr>
              <a:t>int</a:t>
            </a:r>
            <a:r>
              <a:rPr lang="en-US" sz="2200" b="1" dirty="0">
                <a:latin typeface="Consolas" panose="020B0609020204030204" pitchFamily="49" charset="0"/>
                <a:ea typeface="Menlo" charset="0"/>
                <a:cs typeface="Menlo" charset="0"/>
              </a:rPr>
              <a:t> flags, </a:t>
            </a:r>
            <a:r>
              <a:rPr lang="en-US" sz="2200" b="1" dirty="0" err="1">
                <a:solidFill>
                  <a:srgbClr val="00B050"/>
                </a:solidFill>
                <a:latin typeface="Consolas" panose="020B0609020204030204" pitchFamily="49" charset="0"/>
                <a:ea typeface="Menlo" charset="0"/>
                <a:cs typeface="Menlo" charset="0"/>
              </a:rPr>
              <a:t>mode_t</a:t>
            </a:r>
            <a:r>
              <a:rPr lang="en-US" sz="2200" b="1" dirty="0">
                <a:latin typeface="Consolas" panose="020B0609020204030204" pitchFamily="49" charset="0"/>
                <a:ea typeface="Menlo" charset="0"/>
                <a:cs typeface="Menlo" charset="0"/>
              </a:rPr>
              <a:t> mode);</a:t>
            </a:r>
          </a:p>
          <a:p>
            <a:pPr marL="0" indent="0">
              <a:buNone/>
            </a:pPr>
            <a:endParaRPr lang="en-US" sz="2000" b="1" dirty="0">
              <a:latin typeface="Courier New" pitchFamily="49" charset="0"/>
              <a:cs typeface="Courier New" pitchFamily="49" charset="0"/>
            </a:endParaRPr>
          </a:p>
          <a:p>
            <a:pPr marL="0" indent="0">
              <a:buNone/>
            </a:pPr>
            <a:r>
              <a:rPr lang="en-US" sz="2000" dirty="0">
                <a:cs typeface="Courier New" pitchFamily="49" charset="0"/>
              </a:rPr>
              <a:t>Returns an integer which is the file descriptor.</a:t>
            </a:r>
          </a:p>
          <a:p>
            <a:pPr marL="0" indent="0">
              <a:buNone/>
            </a:pPr>
            <a:r>
              <a:rPr lang="en-US" sz="2000" dirty="0">
                <a:cs typeface="Courier New" pitchFamily="49" charset="0"/>
              </a:rPr>
              <a:t>Returns -1 if there is a failure. </a:t>
            </a:r>
          </a:p>
          <a:p>
            <a:pPr marL="0" indent="0">
              <a:buNone/>
            </a:pPr>
            <a:endParaRPr lang="en-US" sz="2000" b="1" dirty="0">
              <a:latin typeface="Courier New" pitchFamily="49" charset="0"/>
              <a:cs typeface="Courier New" pitchFamily="49" charset="0"/>
            </a:endParaRPr>
          </a:p>
          <a:p>
            <a:pPr marL="0" indent="0">
              <a:buNone/>
            </a:pPr>
            <a:r>
              <a:rPr lang="en-US" sz="2000" b="1" dirty="0">
                <a:latin typeface="Menlo" charset="0"/>
                <a:ea typeface="Menlo" charset="0"/>
                <a:cs typeface="Menlo" charset="0"/>
              </a:rPr>
              <a:t>filename</a:t>
            </a:r>
            <a:r>
              <a:rPr lang="en-US" sz="2000" b="1" dirty="0">
                <a:latin typeface="Courier New" pitchFamily="49" charset="0"/>
                <a:cs typeface="Courier New" pitchFamily="49" charset="0"/>
              </a:rPr>
              <a:t>:</a:t>
            </a:r>
            <a:r>
              <a:rPr lang="en-US" sz="2000" dirty="0">
                <a:latin typeface="Courier New" pitchFamily="49" charset="0"/>
                <a:cs typeface="Courier New" pitchFamily="49" charset="0"/>
              </a:rPr>
              <a:t> </a:t>
            </a:r>
            <a:r>
              <a:rPr lang="en-US" sz="2000" dirty="0">
                <a:cs typeface="Courier New" pitchFamily="49" charset="0"/>
              </a:rPr>
              <a:t>A string representing the name of the file.</a:t>
            </a:r>
          </a:p>
          <a:p>
            <a:pPr marL="0" indent="0">
              <a:buNone/>
            </a:pPr>
            <a:r>
              <a:rPr lang="en-US" sz="2000" b="1" dirty="0">
                <a:latin typeface="Menlo" charset="0"/>
                <a:ea typeface="Menlo" charset="0"/>
                <a:cs typeface="Menlo" charset="0"/>
              </a:rPr>
              <a:t>flags</a:t>
            </a:r>
            <a:r>
              <a:rPr lang="en-US" sz="2000" b="1" dirty="0">
                <a:latin typeface="Courier New" pitchFamily="49" charset="0"/>
                <a:cs typeface="Courier New" pitchFamily="49" charset="0"/>
              </a:rPr>
              <a:t>: </a:t>
            </a:r>
            <a:r>
              <a:rPr lang="en-US" sz="2000" dirty="0">
                <a:cs typeface="Courier New" pitchFamily="49" charset="0"/>
              </a:rPr>
              <a:t>An integer code describing the access.</a:t>
            </a:r>
          </a:p>
          <a:p>
            <a:pPr marL="0" indent="0">
              <a:buNone/>
            </a:pPr>
            <a:r>
              <a:rPr lang="en-US" sz="2000" dirty="0">
                <a:cs typeface="Courier New" pitchFamily="49" charset="0"/>
              </a:rPr>
              <a:t>	O_RDONLY -- opens file for read only </a:t>
            </a:r>
          </a:p>
          <a:p>
            <a:pPr marL="0" indent="0">
              <a:buNone/>
            </a:pPr>
            <a:r>
              <a:rPr lang="en-US" sz="2000" dirty="0">
                <a:cs typeface="Courier New" pitchFamily="49" charset="0"/>
              </a:rPr>
              <a:t>	O_WRONLY – opens file for write only </a:t>
            </a:r>
          </a:p>
          <a:p>
            <a:pPr marL="0" indent="0">
              <a:buNone/>
            </a:pPr>
            <a:r>
              <a:rPr lang="en-US" sz="2000" dirty="0">
                <a:cs typeface="Courier New" pitchFamily="49" charset="0"/>
              </a:rPr>
              <a:t>	O_RDWR – opens file for reading and writing </a:t>
            </a:r>
          </a:p>
          <a:p>
            <a:pPr marL="0" indent="0">
              <a:buNone/>
            </a:pPr>
            <a:r>
              <a:rPr lang="en-US" sz="2000" dirty="0">
                <a:cs typeface="Courier New" pitchFamily="49" charset="0"/>
              </a:rPr>
              <a:t>	O_APPEND --- opens the file for appending</a:t>
            </a:r>
          </a:p>
          <a:p>
            <a:pPr marL="0" indent="0">
              <a:buNone/>
            </a:pPr>
            <a:r>
              <a:rPr lang="en-US" sz="2000" dirty="0">
                <a:cs typeface="Courier New" pitchFamily="49" charset="0"/>
              </a:rPr>
              <a:t>	O_CREAT -- creates the file if it does not exist</a:t>
            </a:r>
          </a:p>
          <a:p>
            <a:pPr marL="0" indent="0">
              <a:buNone/>
            </a:pPr>
            <a:r>
              <a:rPr lang="en-US" sz="2000" dirty="0">
                <a:cs typeface="Courier New" pitchFamily="49" charset="0"/>
              </a:rPr>
              <a:t>	O_TRUNC -- overwrite the file if it exists</a:t>
            </a:r>
          </a:p>
          <a:p>
            <a:pPr marL="0" indent="0">
              <a:buNone/>
            </a:pPr>
            <a:r>
              <a:rPr lang="en-US" sz="2000" b="1" dirty="0">
                <a:latin typeface="Menlo" charset="0"/>
                <a:ea typeface="Menlo" charset="0"/>
                <a:cs typeface="Menlo" charset="0"/>
              </a:rPr>
              <a:t>mode</a:t>
            </a:r>
            <a:r>
              <a:rPr lang="en-US" sz="2000" dirty="0">
                <a:cs typeface="Courier New" pitchFamily="49" charset="0"/>
              </a:rPr>
              <a:t>: File protection mode. Ignored if O_CREAT is not specified.</a:t>
            </a:r>
          </a:p>
          <a:p>
            <a:pPr marL="0" indent="0">
              <a:buNone/>
            </a:pPr>
            <a:endParaRPr lang="en-US" sz="800" dirty="0">
              <a:cs typeface="Courier New" pitchFamily="49" charset="0"/>
            </a:endParaRPr>
          </a:p>
          <a:p>
            <a:pPr marL="0" indent="0">
              <a:buNone/>
            </a:pPr>
            <a:r>
              <a:rPr lang="en-US" sz="1500" dirty="0">
                <a:latin typeface="Courier New" panose="02070309020205020404" pitchFamily="49" charset="0"/>
                <a:cs typeface="Courier New" panose="02070309020205020404" pitchFamily="49" charset="0"/>
              </a:rPr>
              <a:t>[man 2 open]</a:t>
            </a:r>
          </a:p>
        </p:txBody>
      </p:sp>
    </p:spTree>
    <p:extLst>
      <p:ext uri="{BB962C8B-B14F-4D97-AF65-F5344CB8AC3E}">
        <p14:creationId xmlns:p14="http://schemas.microsoft.com/office/powerpoint/2010/main" val="4248494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I/O Calls</a:t>
            </a:r>
          </a:p>
        </p:txBody>
      </p:sp>
      <p:sp>
        <p:nvSpPr>
          <p:cNvPr id="3" name="Content Placeholder 2"/>
          <p:cNvSpPr>
            <a:spLocks noGrp="1"/>
          </p:cNvSpPr>
          <p:nvPr>
            <p:ph idx="1"/>
          </p:nvPr>
        </p:nvSpPr>
        <p:spPr>
          <a:xfrm>
            <a:off x="457200" y="1600200"/>
            <a:ext cx="8534400" cy="4876800"/>
          </a:xfrm>
        </p:spPr>
        <p:txBody>
          <a:bodyPr>
            <a:normAutofit lnSpcReduction="10000"/>
          </a:bodyPr>
          <a:lstStyle/>
          <a:p>
            <a:pPr marL="0" indent="0" algn="just">
              <a:buNone/>
            </a:pPr>
            <a:r>
              <a:rPr lang="en-US" sz="2000" b="1" dirty="0" err="1">
                <a:solidFill>
                  <a:srgbClr val="00B050"/>
                </a:solidFill>
                <a:latin typeface="Consolas" panose="020B0609020204030204" pitchFamily="49" charset="0"/>
                <a:ea typeface="Menlo" charset="0"/>
                <a:cs typeface="Menlo" charset="0"/>
              </a:rPr>
              <a:t>ssize_t</a:t>
            </a:r>
            <a:r>
              <a:rPr lang="en-US" sz="2000" b="1" dirty="0">
                <a:latin typeface="Consolas" panose="020B0609020204030204" pitchFamily="49" charset="0"/>
                <a:ea typeface="Menlo" charset="0"/>
                <a:cs typeface="Menlo" charset="0"/>
              </a:rPr>
              <a:t> read(</a:t>
            </a:r>
            <a:r>
              <a:rPr lang="en-US" sz="2000" b="1" dirty="0" err="1">
                <a:solidFill>
                  <a:srgbClr val="00B050"/>
                </a:solidFill>
                <a:latin typeface="Consolas" panose="020B0609020204030204" pitchFamily="49" charset="0"/>
                <a:ea typeface="Menlo" charset="0"/>
                <a:cs typeface="Menlo" charset="0"/>
              </a:rPr>
              <a:t>int</a:t>
            </a:r>
            <a:r>
              <a:rPr lang="en-US" sz="2000" b="1" dirty="0">
                <a:latin typeface="Consolas" panose="020B0609020204030204" pitchFamily="49" charset="0"/>
                <a:ea typeface="Menlo" charset="0"/>
                <a:cs typeface="Menlo" charset="0"/>
              </a:rPr>
              <a:t> </a:t>
            </a:r>
            <a:r>
              <a:rPr lang="en-US" sz="2000" b="1" dirty="0" err="1">
                <a:latin typeface="Consolas" panose="020B0609020204030204" pitchFamily="49" charset="0"/>
                <a:ea typeface="Menlo" charset="0"/>
                <a:cs typeface="Menlo" charset="0"/>
              </a:rPr>
              <a:t>fd</a:t>
            </a:r>
            <a:r>
              <a:rPr lang="en-US" sz="2000" b="1" dirty="0">
                <a:latin typeface="Consolas" panose="020B0609020204030204" pitchFamily="49" charset="0"/>
                <a:ea typeface="Menlo" charset="0"/>
                <a:cs typeface="Menlo" charset="0"/>
              </a:rPr>
              <a:t>, </a:t>
            </a:r>
            <a:r>
              <a:rPr lang="en-US" sz="2000" b="1" dirty="0">
                <a:solidFill>
                  <a:srgbClr val="00B050"/>
                </a:solidFill>
                <a:latin typeface="Consolas" panose="020B0609020204030204" pitchFamily="49" charset="0"/>
                <a:ea typeface="Menlo" charset="0"/>
                <a:cs typeface="Menlo" charset="0"/>
              </a:rPr>
              <a:t>void</a:t>
            </a:r>
            <a:r>
              <a:rPr lang="en-US" sz="2000" b="1" dirty="0">
                <a:latin typeface="Consolas" panose="020B0609020204030204" pitchFamily="49" charset="0"/>
                <a:ea typeface="Menlo" charset="0"/>
                <a:cs typeface="Menlo" charset="0"/>
              </a:rPr>
              <a:t> *</a:t>
            </a:r>
            <a:r>
              <a:rPr lang="en-US" sz="2000" b="1" dirty="0" err="1">
                <a:latin typeface="Consolas" panose="020B0609020204030204" pitchFamily="49" charset="0"/>
                <a:ea typeface="Menlo" charset="0"/>
                <a:cs typeface="Menlo" charset="0"/>
              </a:rPr>
              <a:t>buf</a:t>
            </a:r>
            <a:r>
              <a:rPr lang="en-US" sz="2000" b="1" dirty="0">
                <a:latin typeface="Consolas" panose="020B0609020204030204" pitchFamily="49" charset="0"/>
                <a:ea typeface="Menlo" charset="0"/>
                <a:cs typeface="Menlo" charset="0"/>
              </a:rPr>
              <a:t>, </a:t>
            </a:r>
            <a:r>
              <a:rPr lang="en-US" sz="2000" b="1" dirty="0" err="1">
                <a:solidFill>
                  <a:srgbClr val="00B050"/>
                </a:solidFill>
                <a:latin typeface="Consolas" panose="020B0609020204030204" pitchFamily="49" charset="0"/>
                <a:ea typeface="Menlo" charset="0"/>
                <a:cs typeface="Menlo" charset="0"/>
              </a:rPr>
              <a:t>size_t</a:t>
            </a:r>
            <a:r>
              <a:rPr lang="en-US" sz="2000" b="1" dirty="0">
                <a:latin typeface="Consolas" panose="020B0609020204030204" pitchFamily="49" charset="0"/>
                <a:ea typeface="Menlo" charset="0"/>
                <a:cs typeface="Menlo" charset="0"/>
              </a:rPr>
              <a:t> count); </a:t>
            </a:r>
          </a:p>
          <a:p>
            <a:pPr marL="0" indent="0">
              <a:buNone/>
            </a:pPr>
            <a:r>
              <a:rPr lang="en-US" sz="2000" b="1" dirty="0" err="1">
                <a:solidFill>
                  <a:srgbClr val="00B050"/>
                </a:solidFill>
                <a:latin typeface="Consolas" panose="020B0609020204030204" pitchFamily="49" charset="0"/>
                <a:ea typeface="Menlo" charset="0"/>
                <a:cs typeface="Menlo" charset="0"/>
              </a:rPr>
              <a:t>ssize_t</a:t>
            </a:r>
            <a:r>
              <a:rPr lang="en-US" sz="2000" b="1" dirty="0">
                <a:latin typeface="Consolas" panose="020B0609020204030204" pitchFamily="49" charset="0"/>
                <a:ea typeface="Menlo" charset="0"/>
                <a:cs typeface="Menlo" charset="0"/>
              </a:rPr>
              <a:t> write(</a:t>
            </a:r>
            <a:r>
              <a:rPr lang="en-US" sz="2000" b="1" dirty="0" err="1">
                <a:solidFill>
                  <a:srgbClr val="00B050"/>
                </a:solidFill>
                <a:latin typeface="Consolas" panose="020B0609020204030204" pitchFamily="49" charset="0"/>
                <a:ea typeface="Menlo" charset="0"/>
                <a:cs typeface="Menlo" charset="0"/>
              </a:rPr>
              <a:t>int</a:t>
            </a:r>
            <a:r>
              <a:rPr lang="en-US" sz="2000" b="1" dirty="0">
                <a:latin typeface="Consolas" panose="020B0609020204030204" pitchFamily="49" charset="0"/>
                <a:ea typeface="Menlo" charset="0"/>
                <a:cs typeface="Menlo" charset="0"/>
              </a:rPr>
              <a:t> </a:t>
            </a:r>
            <a:r>
              <a:rPr lang="en-US" sz="2000" b="1" dirty="0" err="1">
                <a:latin typeface="Consolas" panose="020B0609020204030204" pitchFamily="49" charset="0"/>
                <a:ea typeface="Menlo" charset="0"/>
                <a:cs typeface="Menlo" charset="0"/>
              </a:rPr>
              <a:t>fd</a:t>
            </a:r>
            <a:r>
              <a:rPr lang="en-US" sz="2000" b="1" dirty="0">
                <a:latin typeface="Consolas" panose="020B0609020204030204" pitchFamily="49" charset="0"/>
                <a:ea typeface="Menlo" charset="0"/>
                <a:cs typeface="Menlo" charset="0"/>
              </a:rPr>
              <a:t>, </a:t>
            </a:r>
            <a:r>
              <a:rPr lang="en-US" sz="2000" b="1" dirty="0" err="1">
                <a:solidFill>
                  <a:srgbClr val="00B050"/>
                </a:solidFill>
                <a:latin typeface="Consolas" panose="020B0609020204030204" pitchFamily="49" charset="0"/>
                <a:ea typeface="Menlo" charset="0"/>
                <a:cs typeface="Menlo" charset="0"/>
              </a:rPr>
              <a:t>const</a:t>
            </a:r>
            <a:r>
              <a:rPr lang="en-US" sz="2000" b="1" dirty="0">
                <a:solidFill>
                  <a:srgbClr val="00B050"/>
                </a:solidFill>
                <a:latin typeface="Consolas" panose="020B0609020204030204" pitchFamily="49" charset="0"/>
                <a:ea typeface="Menlo" charset="0"/>
                <a:cs typeface="Menlo" charset="0"/>
              </a:rPr>
              <a:t> void</a:t>
            </a:r>
            <a:r>
              <a:rPr lang="en-US" sz="2000" b="1" dirty="0">
                <a:latin typeface="Consolas" panose="020B0609020204030204" pitchFamily="49" charset="0"/>
                <a:ea typeface="Menlo" charset="0"/>
                <a:cs typeface="Menlo" charset="0"/>
              </a:rPr>
              <a:t> *</a:t>
            </a:r>
            <a:r>
              <a:rPr lang="en-US" sz="2000" b="1" dirty="0" err="1">
                <a:latin typeface="Consolas" panose="020B0609020204030204" pitchFamily="49" charset="0"/>
                <a:ea typeface="Menlo" charset="0"/>
                <a:cs typeface="Menlo" charset="0"/>
              </a:rPr>
              <a:t>buf</a:t>
            </a:r>
            <a:r>
              <a:rPr lang="en-US" sz="2000" b="1" dirty="0">
                <a:latin typeface="Consolas" panose="020B0609020204030204" pitchFamily="49" charset="0"/>
                <a:ea typeface="Menlo" charset="0"/>
                <a:cs typeface="Menlo" charset="0"/>
              </a:rPr>
              <a:t>, </a:t>
            </a:r>
            <a:r>
              <a:rPr lang="en-US" sz="2000" b="1" dirty="0" err="1">
                <a:solidFill>
                  <a:srgbClr val="00B050"/>
                </a:solidFill>
                <a:latin typeface="Consolas" panose="020B0609020204030204" pitchFamily="49" charset="0"/>
                <a:ea typeface="Menlo" charset="0"/>
                <a:cs typeface="Menlo" charset="0"/>
              </a:rPr>
              <a:t>size_t</a:t>
            </a:r>
            <a:r>
              <a:rPr lang="en-US" sz="2000" b="1" dirty="0">
                <a:latin typeface="Consolas" panose="020B0609020204030204" pitchFamily="49" charset="0"/>
                <a:ea typeface="Menlo" charset="0"/>
                <a:cs typeface="Menlo" charset="0"/>
              </a:rPr>
              <a:t> count);</a:t>
            </a:r>
          </a:p>
          <a:p>
            <a:pPr marL="0" indent="0" algn="just">
              <a:buNone/>
            </a:pPr>
            <a:endParaRPr lang="en-US" sz="2000" b="1" dirty="0">
              <a:latin typeface="Courier New" pitchFamily="49" charset="0"/>
              <a:cs typeface="Courier New" pitchFamily="49" charset="0"/>
            </a:endParaRPr>
          </a:p>
          <a:p>
            <a:pPr marL="0" indent="0">
              <a:buNone/>
            </a:pPr>
            <a:r>
              <a:rPr lang="en-US" sz="2000" b="1" dirty="0" err="1">
                <a:latin typeface="Courier New" pitchFamily="49" charset="0"/>
                <a:cs typeface="Courier New" pitchFamily="49" charset="0"/>
              </a:rPr>
              <a:t>fd</a:t>
            </a:r>
            <a:r>
              <a:rPr lang="en-US" sz="2000" b="1" dirty="0">
                <a:latin typeface="Courier New" pitchFamily="49" charset="0"/>
                <a:cs typeface="Courier New" pitchFamily="49" charset="0"/>
              </a:rPr>
              <a:t>:</a:t>
            </a:r>
            <a:r>
              <a:rPr lang="en-US" dirty="0"/>
              <a:t> </a:t>
            </a:r>
            <a:r>
              <a:rPr lang="en-US" sz="2000" dirty="0"/>
              <a:t>file descriptor</a:t>
            </a:r>
            <a:r>
              <a:rPr lang="en-US" dirty="0"/>
              <a:t>.</a:t>
            </a:r>
          </a:p>
          <a:p>
            <a:pPr marL="0" indent="0">
              <a:buNone/>
            </a:pPr>
            <a:r>
              <a:rPr lang="en-US" sz="2000" b="1" dirty="0" err="1">
                <a:latin typeface="Menlo" charset="0"/>
                <a:ea typeface="Menlo" charset="0"/>
                <a:cs typeface="Menlo" charset="0"/>
              </a:rPr>
              <a:t>buf</a:t>
            </a:r>
            <a:r>
              <a:rPr lang="en-US" sz="2000" b="1" dirty="0">
                <a:latin typeface="Courier New" pitchFamily="49" charset="0"/>
                <a:cs typeface="Courier New" pitchFamily="49" charset="0"/>
              </a:rPr>
              <a:t>:</a:t>
            </a:r>
            <a:r>
              <a:rPr lang="en-US" dirty="0"/>
              <a:t> </a:t>
            </a:r>
            <a:r>
              <a:rPr lang="en-US" sz="2000" dirty="0"/>
              <a:t>address of a memory area into which the data is read. </a:t>
            </a:r>
          </a:p>
          <a:p>
            <a:pPr marL="0" indent="0">
              <a:buNone/>
            </a:pPr>
            <a:r>
              <a:rPr lang="en-US" sz="2000" b="1" dirty="0">
                <a:latin typeface="Menlo" charset="0"/>
                <a:ea typeface="Menlo" charset="0"/>
                <a:cs typeface="Menlo" charset="0"/>
              </a:rPr>
              <a:t>count</a:t>
            </a:r>
            <a:r>
              <a:rPr lang="en-US" sz="2000" b="1" dirty="0">
                <a:latin typeface="Courier New" pitchFamily="49" charset="0"/>
                <a:cs typeface="Courier New" pitchFamily="49" charset="0"/>
              </a:rPr>
              <a:t>:</a:t>
            </a:r>
            <a:r>
              <a:rPr lang="en-US" sz="2000" dirty="0"/>
              <a:t> the maximum amount of data to read from the stream.</a:t>
            </a:r>
          </a:p>
          <a:p>
            <a:pPr marL="0" indent="0">
              <a:buNone/>
            </a:pPr>
            <a:r>
              <a:rPr lang="en-US" sz="2000" dirty="0"/>
              <a:t>The return value is the actual amount of data read from the file.</a:t>
            </a:r>
          </a:p>
          <a:p>
            <a:pPr marL="0" indent="0">
              <a:buNone/>
            </a:pPr>
            <a:endParaRPr lang="en-US" sz="2000" dirty="0"/>
          </a:p>
          <a:p>
            <a:pPr marL="0" indent="0">
              <a:buNone/>
            </a:pPr>
            <a:r>
              <a:rPr lang="en-US" sz="2000" b="1" dirty="0">
                <a:solidFill>
                  <a:srgbClr val="00B050"/>
                </a:solidFill>
                <a:latin typeface="Consolas" panose="020B0609020204030204" pitchFamily="49" charset="0"/>
                <a:ea typeface="Menlo" charset="0"/>
                <a:cs typeface="Menlo" charset="0"/>
              </a:rPr>
              <a:t>int</a:t>
            </a:r>
            <a:r>
              <a:rPr lang="en-US" sz="2000" b="1" dirty="0">
                <a:latin typeface="Consolas" panose="020B0609020204030204" pitchFamily="49" charset="0"/>
                <a:ea typeface="Menlo" charset="0"/>
                <a:cs typeface="Menlo" charset="0"/>
              </a:rPr>
              <a:t> close(</a:t>
            </a:r>
            <a:r>
              <a:rPr lang="en-US" sz="2000" b="1" dirty="0">
                <a:solidFill>
                  <a:srgbClr val="00B050"/>
                </a:solidFill>
                <a:latin typeface="Consolas" panose="020B0609020204030204" pitchFamily="49" charset="0"/>
                <a:ea typeface="Menlo" charset="0"/>
                <a:cs typeface="Menlo" charset="0"/>
              </a:rPr>
              <a:t>int</a:t>
            </a:r>
            <a:r>
              <a:rPr lang="en-US" sz="2000" b="1" dirty="0">
                <a:latin typeface="Consolas" panose="020B0609020204030204" pitchFamily="49" charset="0"/>
                <a:ea typeface="Menlo" charset="0"/>
                <a:cs typeface="Menlo" charset="0"/>
              </a:rPr>
              <a:t> </a:t>
            </a:r>
            <a:r>
              <a:rPr lang="en-US" sz="2000" b="1" dirty="0" err="1">
                <a:latin typeface="Consolas" panose="020B0609020204030204" pitchFamily="49" charset="0"/>
                <a:ea typeface="Menlo" charset="0"/>
                <a:cs typeface="Menlo" charset="0"/>
              </a:rPr>
              <a:t>fd</a:t>
            </a:r>
            <a:r>
              <a:rPr lang="en-US" sz="2000" b="1" dirty="0">
                <a:latin typeface="Consolas" panose="020B0609020204030204" pitchFamily="49" charset="0"/>
                <a:ea typeface="Menlo" charset="0"/>
                <a:cs typeface="Menlo" charset="0"/>
              </a:rPr>
              <a:t>); </a:t>
            </a:r>
          </a:p>
          <a:p>
            <a:pPr marL="0" indent="0">
              <a:buNone/>
            </a:pPr>
            <a:r>
              <a:rPr lang="en-US" sz="2000" dirty="0">
                <a:cs typeface="Courier New" pitchFamily="49" charset="0"/>
              </a:rPr>
              <a:t>Returns 0 on success, -1 on failure. </a:t>
            </a:r>
            <a:endParaRPr lang="en-US" sz="2000" dirty="0"/>
          </a:p>
          <a:p>
            <a:pPr marL="0" indent="0">
              <a:buNone/>
            </a:pPr>
            <a:endParaRPr lang="en-US" sz="2800" dirty="0">
              <a:cs typeface="Courier New" pitchFamily="49" charset="0"/>
            </a:endParaRPr>
          </a:p>
          <a:p>
            <a:pPr marL="0" indent="0">
              <a:buNone/>
            </a:pPr>
            <a:r>
              <a:rPr lang="en-US" sz="1200" dirty="0">
                <a:latin typeface="Courier New" panose="02070309020205020404" pitchFamily="49" charset="0"/>
                <a:cs typeface="Courier New" panose="02070309020205020404" pitchFamily="49" charset="0"/>
              </a:rPr>
              <a:t>[man 2 read]</a:t>
            </a:r>
          </a:p>
          <a:p>
            <a:pPr marL="0" indent="0">
              <a:buNone/>
            </a:pPr>
            <a:r>
              <a:rPr lang="en-US" sz="1200" dirty="0">
                <a:latin typeface="Courier New" panose="02070309020205020404" pitchFamily="49" charset="0"/>
                <a:cs typeface="Courier New" panose="02070309020205020404" pitchFamily="49" charset="0"/>
              </a:rPr>
              <a:t>[man 2 write]</a:t>
            </a:r>
          </a:p>
          <a:p>
            <a:pPr marL="0" indent="0">
              <a:buNone/>
            </a:pPr>
            <a:r>
              <a:rPr lang="en-US" sz="1200" dirty="0">
                <a:latin typeface="Courier New" panose="02070309020205020404" pitchFamily="49" charset="0"/>
                <a:cs typeface="Courier New" panose="02070309020205020404" pitchFamily="49" charset="0"/>
              </a:rPr>
              <a:t>[man 2 close]</a:t>
            </a:r>
          </a:p>
        </p:txBody>
      </p:sp>
    </p:spTree>
    <p:extLst>
      <p:ext uri="{BB962C8B-B14F-4D97-AF65-F5344CB8AC3E}">
        <p14:creationId xmlns:p14="http://schemas.microsoft.com/office/powerpoint/2010/main" val="4032533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Errors</a:t>
            </a:r>
          </a:p>
        </p:txBody>
      </p:sp>
      <p:sp>
        <p:nvSpPr>
          <p:cNvPr id="3" name="Content Placeholder 2"/>
          <p:cNvSpPr>
            <a:spLocks noGrp="1"/>
          </p:cNvSpPr>
          <p:nvPr>
            <p:ph idx="1"/>
          </p:nvPr>
        </p:nvSpPr>
        <p:spPr>
          <a:xfrm>
            <a:off x="457200" y="1600200"/>
            <a:ext cx="8229600" cy="5257800"/>
          </a:xfrm>
        </p:spPr>
        <p:txBody>
          <a:bodyPr>
            <a:normAutofit fontScale="92500"/>
          </a:bodyPr>
          <a:lstStyle/>
          <a:p>
            <a:r>
              <a:rPr lang="en-US" dirty="0"/>
              <a:t>When an error occurs, the error number is stored in </a:t>
            </a:r>
            <a:r>
              <a:rPr lang="en-US" sz="2200" b="1" dirty="0" err="1">
                <a:latin typeface="Menlo" charset="0"/>
                <a:ea typeface="Menlo" charset="0"/>
                <a:cs typeface="Menlo" charset="0"/>
              </a:rPr>
              <a:t>errno</a:t>
            </a:r>
            <a:r>
              <a:rPr lang="en-US" dirty="0"/>
              <a:t>, which is defined under </a:t>
            </a:r>
            <a:r>
              <a:rPr lang="en-US" sz="1900" dirty="0">
                <a:latin typeface="Menlo" charset="0"/>
                <a:ea typeface="Menlo" charset="0"/>
                <a:cs typeface="Menlo" charset="0"/>
              </a:rPr>
              <a:t>&lt;</a:t>
            </a:r>
            <a:r>
              <a:rPr lang="en-US" sz="1900" dirty="0" err="1">
                <a:latin typeface="Menlo" charset="0"/>
                <a:ea typeface="Menlo" charset="0"/>
                <a:cs typeface="Menlo" charset="0"/>
              </a:rPr>
              <a:t>errno.h</a:t>
            </a:r>
            <a:r>
              <a:rPr lang="en-US" sz="1900" dirty="0">
                <a:latin typeface="Menlo" charset="0"/>
                <a:ea typeface="Menlo" charset="0"/>
                <a:cs typeface="Menlo" charset="0"/>
              </a:rPr>
              <a:t>&gt;</a:t>
            </a:r>
            <a:endParaRPr lang="en-US" sz="1700" dirty="0">
              <a:latin typeface="Menlo" charset="0"/>
              <a:ea typeface="Menlo" charset="0"/>
              <a:cs typeface="Menlo" charset="0"/>
            </a:endParaRPr>
          </a:p>
          <a:p>
            <a:r>
              <a:rPr lang="en-US" dirty="0"/>
              <a:t>View/Print details of the error using </a:t>
            </a:r>
            <a:r>
              <a:rPr lang="en-US" sz="2200" b="1" dirty="0" err="1">
                <a:latin typeface="Menlo" charset="0"/>
                <a:ea typeface="Menlo" charset="0"/>
                <a:cs typeface="Menlo" charset="0"/>
              </a:rPr>
              <a:t>perror</a:t>
            </a:r>
            <a:r>
              <a:rPr lang="en-US" sz="2200" b="1" dirty="0">
                <a:latin typeface="Menlo" charset="0"/>
                <a:ea typeface="Menlo" charset="0"/>
                <a:cs typeface="Menlo" charset="0"/>
              </a:rPr>
              <a:t>()</a:t>
            </a:r>
            <a:r>
              <a:rPr lang="en-US" dirty="0"/>
              <a:t> and </a:t>
            </a:r>
            <a:r>
              <a:rPr lang="en-US" sz="2200" b="1" dirty="0" err="1">
                <a:latin typeface="Menlo" charset="0"/>
                <a:ea typeface="Menlo" charset="0"/>
                <a:cs typeface="Menlo" charset="0"/>
              </a:rPr>
              <a:t>errno</a:t>
            </a:r>
            <a:r>
              <a:rPr lang="en-US" dirty="0"/>
              <a:t>.</a:t>
            </a:r>
          </a:p>
          <a:p>
            <a:r>
              <a:rPr lang="en-US" dirty="0"/>
              <a:t>POSIX functions have a variety of error codes to represent different errors. Some common error conditions:</a:t>
            </a:r>
          </a:p>
          <a:p>
            <a:pPr lvl="1"/>
            <a:r>
              <a:rPr lang="en-US" sz="2200" b="1" dirty="0">
                <a:latin typeface="Menlo" charset="0"/>
                <a:ea typeface="Menlo" charset="0"/>
                <a:cs typeface="Menlo" charset="0"/>
              </a:rPr>
              <a:t>EBADF</a:t>
            </a:r>
            <a:r>
              <a:rPr lang="en-US" sz="2200" b="1" dirty="0"/>
              <a:t> </a:t>
            </a:r>
            <a:r>
              <a:rPr lang="en-US" b="1" dirty="0"/>
              <a:t>- </a:t>
            </a:r>
            <a:r>
              <a:rPr lang="en-US" i="1" dirty="0" err="1"/>
              <a:t>fd</a:t>
            </a:r>
            <a:r>
              <a:rPr lang="en-US" dirty="0"/>
              <a:t> is not a valid file descriptor or is not open for reading.</a:t>
            </a:r>
          </a:p>
          <a:p>
            <a:pPr lvl="1"/>
            <a:r>
              <a:rPr lang="en-US" sz="2200" b="1" dirty="0">
                <a:latin typeface="Menlo" charset="0"/>
                <a:ea typeface="Menlo" charset="0"/>
                <a:cs typeface="Menlo" charset="0"/>
              </a:rPr>
              <a:t>EFAULT</a:t>
            </a:r>
            <a:r>
              <a:rPr lang="en-US" sz="2200" b="1" dirty="0"/>
              <a:t> </a:t>
            </a:r>
            <a:r>
              <a:rPr lang="en-US" b="1" dirty="0"/>
              <a:t>- </a:t>
            </a:r>
            <a:r>
              <a:rPr lang="en-US" i="1" dirty="0" err="1"/>
              <a:t>buf</a:t>
            </a:r>
            <a:r>
              <a:rPr lang="en-US" dirty="0"/>
              <a:t> is outside your accessible address space.</a:t>
            </a:r>
          </a:p>
          <a:p>
            <a:pPr lvl="1"/>
            <a:r>
              <a:rPr lang="en-US" sz="2200" b="1" dirty="0">
                <a:latin typeface="Menlo" charset="0"/>
                <a:ea typeface="Menlo" charset="0"/>
                <a:cs typeface="Menlo" charset="0"/>
              </a:rPr>
              <a:t>EINTR </a:t>
            </a:r>
            <a:r>
              <a:rPr lang="en-US" b="1" dirty="0"/>
              <a:t>- </a:t>
            </a:r>
            <a:r>
              <a:rPr lang="en-US" dirty="0"/>
              <a:t>The call was interrupted by a signal before any data was read.</a:t>
            </a:r>
          </a:p>
          <a:p>
            <a:pPr lvl="1"/>
            <a:r>
              <a:rPr lang="en-US" sz="2200" b="1" dirty="0">
                <a:latin typeface="Menlo" charset="0"/>
                <a:ea typeface="Menlo" charset="0"/>
                <a:cs typeface="Menlo" charset="0"/>
              </a:rPr>
              <a:t>EISDIR</a:t>
            </a:r>
            <a:r>
              <a:rPr lang="en-US" sz="2200" b="1" dirty="0"/>
              <a:t> </a:t>
            </a:r>
            <a:r>
              <a:rPr lang="en-US" b="1" dirty="0"/>
              <a:t>- </a:t>
            </a:r>
            <a:r>
              <a:rPr lang="en-US" i="1" dirty="0" err="1"/>
              <a:t>fd</a:t>
            </a:r>
            <a:r>
              <a:rPr lang="en-US" dirty="0"/>
              <a:t> refers to a directory.</a:t>
            </a:r>
          </a:p>
          <a:p>
            <a:r>
              <a:rPr lang="en-US" dirty="0" err="1">
                <a:latin typeface="Menlo" charset="0"/>
                <a:ea typeface="Menlo" charset="0"/>
                <a:cs typeface="Menlo" charset="0"/>
              </a:rPr>
              <a:t>errno</a:t>
            </a:r>
            <a:r>
              <a:rPr lang="en-US" dirty="0"/>
              <a:t> is shared by all library functions and overwritten frequently, so you must read it right after an error to be sure of getting the right code</a:t>
            </a:r>
          </a:p>
          <a:p>
            <a:pPr marL="0" indent="0">
              <a:buNone/>
            </a:pPr>
            <a:endParaRPr lang="en-US" sz="1300" dirty="0">
              <a:latin typeface="Courier New" panose="02070309020205020404" pitchFamily="49" charset="0"/>
              <a:cs typeface="Courier New" panose="02070309020205020404" pitchFamily="49" charset="0"/>
            </a:endParaRPr>
          </a:p>
          <a:p>
            <a:pPr marL="0" indent="0">
              <a:buNone/>
            </a:pPr>
            <a:r>
              <a:rPr lang="en-US" sz="1300" dirty="0">
                <a:latin typeface="Courier New" panose="02070309020205020404" pitchFamily="49" charset="0"/>
                <a:cs typeface="Courier New" panose="02070309020205020404" pitchFamily="49" charset="0"/>
              </a:rPr>
              <a:t>[man 3 </a:t>
            </a:r>
            <a:r>
              <a:rPr lang="en-US" sz="1300" dirty="0" err="1">
                <a:latin typeface="Courier New" panose="02070309020205020404" pitchFamily="49" charset="0"/>
                <a:cs typeface="Courier New" panose="02070309020205020404" pitchFamily="49" charset="0"/>
              </a:rPr>
              <a:t>errno</a:t>
            </a:r>
            <a:r>
              <a:rPr lang="en-US" sz="1300" dirty="0">
                <a:latin typeface="Courier New" panose="02070309020205020404" pitchFamily="49" charset="0"/>
                <a:cs typeface="Courier New" panose="02070309020205020404" pitchFamily="49" charset="0"/>
              </a:rPr>
              <a:t>]</a:t>
            </a:r>
          </a:p>
          <a:p>
            <a:pPr marL="0" indent="0">
              <a:buNone/>
            </a:pPr>
            <a:r>
              <a:rPr lang="en-US" sz="1300" dirty="0">
                <a:latin typeface="Courier New" panose="02070309020205020404" pitchFamily="49" charset="0"/>
                <a:cs typeface="Courier New" panose="02070309020205020404" pitchFamily="49" charset="0"/>
              </a:rPr>
              <a:t>[man 3 </a:t>
            </a:r>
            <a:r>
              <a:rPr lang="en-US" sz="1300" dirty="0" err="1">
                <a:latin typeface="Courier New" panose="02070309020205020404" pitchFamily="49" charset="0"/>
                <a:cs typeface="Courier New" panose="02070309020205020404" pitchFamily="49" charset="0"/>
              </a:rPr>
              <a:t>perror</a:t>
            </a:r>
            <a:r>
              <a:rPr lang="en-US" sz="1300"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715992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a file</a:t>
            </a:r>
          </a:p>
        </p:txBody>
      </p:sp>
      <p:sp>
        <p:nvSpPr>
          <p:cNvPr id="3" name="Content Placeholder 2"/>
          <p:cNvSpPr>
            <a:spLocks noGrp="1"/>
          </p:cNvSpPr>
          <p:nvPr>
            <p:ph idx="1"/>
          </p:nvPr>
        </p:nvSpPr>
        <p:spPr/>
        <p:txBody>
          <a:bodyPr>
            <a:normAutofit fontScale="70000" lnSpcReduction="20000"/>
          </a:bodyPr>
          <a:lstStyle/>
          <a:p>
            <a:pPr marL="0" indent="0">
              <a:spcBef>
                <a:spcPts val="0"/>
              </a:spcBef>
              <a:buNone/>
            </a:pPr>
            <a:r>
              <a:rPr lang="en-US" sz="2300" b="1" dirty="0">
                <a:solidFill>
                  <a:schemeClr val="accent5">
                    <a:lumMod val="75000"/>
                  </a:schemeClr>
                </a:solidFill>
                <a:latin typeface="Consolas" panose="020B0609020204030204" pitchFamily="49" charset="0"/>
                <a:ea typeface="Menlo" charset="0"/>
                <a:cs typeface="Menlo" charset="0"/>
              </a:rPr>
              <a:t>#include &lt;</a:t>
            </a:r>
            <a:r>
              <a:rPr lang="en-US" sz="2300" b="1" dirty="0" err="1">
                <a:solidFill>
                  <a:schemeClr val="accent5">
                    <a:lumMod val="75000"/>
                  </a:schemeClr>
                </a:solidFill>
                <a:latin typeface="Consolas" panose="020B0609020204030204" pitchFamily="49" charset="0"/>
                <a:ea typeface="Menlo" charset="0"/>
                <a:cs typeface="Menlo" charset="0"/>
              </a:rPr>
              <a:t>errno.h</a:t>
            </a:r>
            <a:r>
              <a:rPr lang="en-US" sz="2300" b="1" dirty="0">
                <a:solidFill>
                  <a:schemeClr val="accent5">
                    <a:lumMod val="75000"/>
                  </a:schemeClr>
                </a:solidFill>
                <a:latin typeface="Consolas" panose="020B0609020204030204" pitchFamily="49" charset="0"/>
                <a:ea typeface="Menlo" charset="0"/>
                <a:cs typeface="Menlo" charset="0"/>
              </a:rPr>
              <a:t>&gt;</a:t>
            </a:r>
          </a:p>
          <a:p>
            <a:pPr marL="0" indent="0">
              <a:spcBef>
                <a:spcPts val="0"/>
              </a:spcBef>
              <a:buNone/>
            </a:pPr>
            <a:r>
              <a:rPr lang="en-US" sz="2300" b="1" dirty="0">
                <a:solidFill>
                  <a:schemeClr val="accent5">
                    <a:lumMod val="75000"/>
                  </a:schemeClr>
                </a:solidFill>
                <a:latin typeface="Consolas" panose="020B0609020204030204" pitchFamily="49" charset="0"/>
                <a:ea typeface="Menlo" charset="0"/>
                <a:cs typeface="Menlo" charset="0"/>
              </a:rPr>
              <a:t>#include &lt;</a:t>
            </a:r>
            <a:r>
              <a:rPr lang="en-US" sz="2300" b="1" dirty="0" err="1">
                <a:solidFill>
                  <a:schemeClr val="accent5">
                    <a:lumMod val="75000"/>
                  </a:schemeClr>
                </a:solidFill>
                <a:latin typeface="Consolas" panose="020B0609020204030204" pitchFamily="49" charset="0"/>
                <a:ea typeface="Menlo" charset="0"/>
                <a:cs typeface="Menlo" charset="0"/>
              </a:rPr>
              <a:t>unistd.h</a:t>
            </a:r>
            <a:r>
              <a:rPr lang="en-US" sz="2300" b="1" dirty="0">
                <a:solidFill>
                  <a:schemeClr val="accent5">
                    <a:lumMod val="75000"/>
                  </a:schemeClr>
                </a:solidFill>
                <a:latin typeface="Consolas" panose="020B0609020204030204" pitchFamily="49" charset="0"/>
                <a:ea typeface="Menlo" charset="0"/>
                <a:cs typeface="Menlo" charset="0"/>
              </a:rPr>
              <a:t>&gt;</a:t>
            </a:r>
          </a:p>
          <a:p>
            <a:pPr marL="0" indent="0">
              <a:spcBef>
                <a:spcPts val="0"/>
              </a:spcBef>
              <a:buNone/>
            </a:pPr>
            <a:endParaRPr lang="en-US" sz="2600" b="1" dirty="0">
              <a:latin typeface="Consolas" panose="020B0609020204030204" pitchFamily="49" charset="0"/>
              <a:ea typeface="Menlo" charset="0"/>
              <a:cs typeface="Menlo" charset="0"/>
            </a:endParaRPr>
          </a:p>
          <a:p>
            <a:pPr marL="0" indent="0">
              <a:spcBef>
                <a:spcPts val="0"/>
              </a:spcBef>
              <a:buNone/>
            </a:pPr>
            <a:r>
              <a:rPr lang="en-US" sz="2600" b="1" dirty="0">
                <a:latin typeface="Consolas" panose="020B0609020204030204" pitchFamily="49" charset="0"/>
                <a:ea typeface="Menlo" charset="0"/>
                <a:cs typeface="Menlo" charset="0"/>
              </a:rPr>
              <a:t>...</a:t>
            </a:r>
          </a:p>
          <a:p>
            <a:pPr marL="0" indent="0">
              <a:spcBef>
                <a:spcPts val="0"/>
              </a:spcBef>
              <a:buNone/>
            </a:pPr>
            <a:r>
              <a:rPr lang="en-US" sz="2600" b="1" dirty="0">
                <a:latin typeface="Consolas" panose="020B0609020204030204" pitchFamily="49" charset="0"/>
                <a:ea typeface="Menlo" charset="0"/>
                <a:cs typeface="Menlo" charset="0"/>
              </a:rPr>
              <a:t>  </a:t>
            </a:r>
          </a:p>
          <a:p>
            <a:pPr marL="0" indent="0">
              <a:spcBef>
                <a:spcPts val="0"/>
              </a:spcBef>
              <a:buNone/>
            </a:pPr>
            <a:r>
              <a:rPr lang="en-US" sz="2600" b="1" dirty="0">
                <a:latin typeface="Consolas" panose="020B0609020204030204" pitchFamily="49" charset="0"/>
                <a:ea typeface="Menlo" charset="0"/>
                <a:cs typeface="Menlo" charset="0"/>
              </a:rPr>
              <a:t>  </a:t>
            </a:r>
            <a:r>
              <a:rPr lang="en-US" sz="2300" b="1" dirty="0">
                <a:solidFill>
                  <a:srgbClr val="008000"/>
                </a:solidFill>
                <a:latin typeface="Consolas" panose="020B0609020204030204" pitchFamily="49" charset="0"/>
                <a:ea typeface="Menlo" charset="0"/>
                <a:cs typeface="Menlo" charset="0"/>
              </a:rPr>
              <a:t>char</a:t>
            </a:r>
            <a:r>
              <a:rPr lang="en-US" sz="2600" b="1" dirty="0">
                <a:latin typeface="Consolas" panose="020B0609020204030204" pitchFamily="49" charset="0"/>
                <a:ea typeface="Menlo" charset="0"/>
                <a:cs typeface="Menlo" charset="0"/>
              </a:rPr>
              <a:t> *</a:t>
            </a:r>
            <a:r>
              <a:rPr lang="en-US" sz="2600" b="1" dirty="0" err="1">
                <a:latin typeface="Consolas" panose="020B0609020204030204" pitchFamily="49" charset="0"/>
                <a:ea typeface="Menlo" charset="0"/>
                <a:cs typeface="Menlo" charset="0"/>
              </a:rPr>
              <a:t>buf</a:t>
            </a:r>
            <a:r>
              <a:rPr lang="en-US" sz="2600" b="1" dirty="0">
                <a:latin typeface="Consolas" panose="020B0609020204030204" pitchFamily="49" charset="0"/>
                <a:ea typeface="Menlo" charset="0"/>
                <a:cs typeface="Menlo" charset="0"/>
              </a:rPr>
              <a:t> = ...;     </a:t>
            </a:r>
            <a:r>
              <a:rPr lang="en-US" sz="2600" b="1" dirty="0">
                <a:solidFill>
                  <a:schemeClr val="tx1">
                    <a:lumMod val="50000"/>
                    <a:lumOff val="50000"/>
                  </a:schemeClr>
                </a:solidFill>
                <a:latin typeface="Consolas" panose="020B0609020204030204" pitchFamily="49" charset="0"/>
                <a:ea typeface="Menlo" charset="0"/>
                <a:cs typeface="Menlo" charset="0"/>
              </a:rPr>
              <a:t>// buffer has size n</a:t>
            </a:r>
          </a:p>
          <a:p>
            <a:pPr marL="0" indent="0">
              <a:spcBef>
                <a:spcPts val="0"/>
              </a:spcBef>
              <a:buNone/>
            </a:pPr>
            <a:r>
              <a:rPr lang="en-US" sz="2600" b="1" dirty="0">
                <a:latin typeface="Consolas" panose="020B0609020204030204" pitchFamily="49" charset="0"/>
                <a:ea typeface="Menlo" charset="0"/>
                <a:cs typeface="Menlo" charset="0"/>
              </a:rPr>
              <a:t>  </a:t>
            </a:r>
            <a:r>
              <a:rPr lang="en-US" sz="2300" b="1" dirty="0">
                <a:solidFill>
                  <a:srgbClr val="008000"/>
                </a:solidFill>
                <a:latin typeface="Consolas" panose="020B0609020204030204" pitchFamily="49" charset="0"/>
                <a:ea typeface="Menlo" charset="0"/>
                <a:cs typeface="Menlo" charset="0"/>
              </a:rPr>
              <a:t>int</a:t>
            </a:r>
            <a:r>
              <a:rPr lang="en-US" sz="2600" b="1" dirty="0">
                <a:latin typeface="Consolas" panose="020B0609020204030204" pitchFamily="49" charset="0"/>
                <a:ea typeface="Menlo" charset="0"/>
                <a:cs typeface="Menlo" charset="0"/>
              </a:rPr>
              <a:t> </a:t>
            </a:r>
            <a:r>
              <a:rPr lang="en-US" sz="2600" b="1" dirty="0" err="1">
                <a:latin typeface="Consolas" panose="020B0609020204030204" pitchFamily="49" charset="0"/>
                <a:ea typeface="Menlo" charset="0"/>
                <a:cs typeface="Menlo" charset="0"/>
              </a:rPr>
              <a:t>bytes_left</a:t>
            </a:r>
            <a:r>
              <a:rPr lang="en-US" sz="2600" b="1" dirty="0">
                <a:latin typeface="Consolas" panose="020B0609020204030204" pitchFamily="49" charset="0"/>
                <a:ea typeface="Menlo" charset="0"/>
                <a:cs typeface="Menlo" charset="0"/>
              </a:rPr>
              <a:t> = n;  </a:t>
            </a:r>
            <a:r>
              <a:rPr lang="en-US" sz="2600" b="1" dirty="0">
                <a:solidFill>
                  <a:schemeClr val="tx1">
                    <a:lumMod val="50000"/>
                    <a:lumOff val="50000"/>
                  </a:schemeClr>
                </a:solidFill>
                <a:latin typeface="Consolas" panose="020B0609020204030204" pitchFamily="49" charset="0"/>
                <a:ea typeface="Menlo" charset="0"/>
                <a:cs typeface="Menlo" charset="0"/>
              </a:rPr>
              <a:t>// where n is the length of file in bytes</a:t>
            </a:r>
          </a:p>
          <a:p>
            <a:pPr marL="0" indent="0">
              <a:spcBef>
                <a:spcPts val="0"/>
              </a:spcBef>
              <a:buNone/>
            </a:pPr>
            <a:r>
              <a:rPr lang="en-US" sz="2600" b="1" dirty="0">
                <a:latin typeface="Consolas" panose="020B0609020204030204" pitchFamily="49" charset="0"/>
                <a:ea typeface="Menlo" charset="0"/>
                <a:cs typeface="Menlo" charset="0"/>
              </a:rPr>
              <a:t>  </a:t>
            </a:r>
            <a:r>
              <a:rPr lang="en-US" sz="2300" b="1" dirty="0">
                <a:solidFill>
                  <a:srgbClr val="008000"/>
                </a:solidFill>
                <a:latin typeface="Consolas" panose="020B0609020204030204" pitchFamily="49" charset="0"/>
                <a:ea typeface="Menlo" charset="0"/>
                <a:cs typeface="Menlo" charset="0"/>
              </a:rPr>
              <a:t>int</a:t>
            </a:r>
            <a:r>
              <a:rPr lang="en-US" sz="2600" b="1" dirty="0">
                <a:latin typeface="Consolas" panose="020B0609020204030204" pitchFamily="49" charset="0"/>
                <a:ea typeface="Menlo" charset="0"/>
                <a:cs typeface="Menlo" charset="0"/>
              </a:rPr>
              <a:t> result = 0;</a:t>
            </a:r>
          </a:p>
          <a:p>
            <a:pPr marL="0" indent="0">
              <a:spcBef>
                <a:spcPts val="0"/>
              </a:spcBef>
              <a:buNone/>
            </a:pPr>
            <a:endParaRPr lang="en-US" sz="2600" b="1" dirty="0">
              <a:latin typeface="Consolas" panose="020B0609020204030204" pitchFamily="49" charset="0"/>
              <a:ea typeface="Menlo" charset="0"/>
              <a:cs typeface="Menlo" charset="0"/>
            </a:endParaRPr>
          </a:p>
          <a:p>
            <a:pPr marL="0" indent="0">
              <a:spcBef>
                <a:spcPts val="0"/>
              </a:spcBef>
              <a:buNone/>
            </a:pPr>
            <a:r>
              <a:rPr lang="en-US" sz="2300" b="1" dirty="0">
                <a:solidFill>
                  <a:srgbClr val="008000"/>
                </a:solidFill>
                <a:latin typeface="Consolas" panose="020B0609020204030204" pitchFamily="49" charset="0"/>
                <a:ea typeface="Menlo" charset="0"/>
                <a:cs typeface="Menlo" charset="0"/>
              </a:rPr>
              <a:t>  while </a:t>
            </a:r>
            <a:r>
              <a:rPr lang="en-US" sz="2600" b="1" dirty="0">
                <a:latin typeface="Consolas" panose="020B0609020204030204" pitchFamily="49" charset="0"/>
                <a:ea typeface="Menlo" charset="0"/>
                <a:cs typeface="Menlo" charset="0"/>
              </a:rPr>
              <a:t>(</a:t>
            </a:r>
            <a:r>
              <a:rPr lang="en-US" sz="2600" b="1" dirty="0" err="1">
                <a:latin typeface="Consolas" panose="020B0609020204030204" pitchFamily="49" charset="0"/>
                <a:ea typeface="Menlo" charset="0"/>
                <a:cs typeface="Menlo" charset="0"/>
              </a:rPr>
              <a:t>bytes_left</a:t>
            </a:r>
            <a:r>
              <a:rPr lang="en-US" sz="2600" b="1" dirty="0">
                <a:latin typeface="Consolas" panose="020B0609020204030204" pitchFamily="49" charset="0"/>
                <a:ea typeface="Menlo" charset="0"/>
                <a:cs typeface="Menlo" charset="0"/>
              </a:rPr>
              <a:t> &gt; 0) {</a:t>
            </a:r>
          </a:p>
          <a:p>
            <a:pPr marL="0" indent="0">
              <a:spcBef>
                <a:spcPts val="0"/>
              </a:spcBef>
              <a:buNone/>
            </a:pPr>
            <a:r>
              <a:rPr lang="en-US" sz="2600" b="1" dirty="0">
                <a:latin typeface="Consolas" panose="020B0609020204030204" pitchFamily="49" charset="0"/>
                <a:ea typeface="Menlo" charset="0"/>
                <a:cs typeface="Menlo" charset="0"/>
              </a:rPr>
              <a:t>     result = </a:t>
            </a:r>
            <a:r>
              <a:rPr lang="en-US" sz="2300" b="1" dirty="0">
                <a:solidFill>
                  <a:srgbClr val="008000"/>
                </a:solidFill>
                <a:latin typeface="Consolas" panose="020B0609020204030204" pitchFamily="49" charset="0"/>
                <a:ea typeface="Menlo" charset="0"/>
                <a:cs typeface="Menlo" charset="0"/>
              </a:rPr>
              <a:t>read</a:t>
            </a:r>
            <a:r>
              <a:rPr lang="en-US" sz="2600" b="1" dirty="0">
                <a:latin typeface="Consolas" panose="020B0609020204030204" pitchFamily="49" charset="0"/>
                <a:ea typeface="Menlo" charset="0"/>
                <a:cs typeface="Menlo" charset="0"/>
              </a:rPr>
              <a:t>(</a:t>
            </a:r>
            <a:r>
              <a:rPr lang="en-US" sz="2600" b="1" dirty="0" err="1">
                <a:latin typeface="Consolas" panose="020B0609020204030204" pitchFamily="49" charset="0"/>
                <a:ea typeface="Menlo" charset="0"/>
                <a:cs typeface="Menlo" charset="0"/>
              </a:rPr>
              <a:t>fd</a:t>
            </a:r>
            <a:r>
              <a:rPr lang="en-US" sz="2600" b="1" dirty="0">
                <a:latin typeface="Consolas" panose="020B0609020204030204" pitchFamily="49" charset="0"/>
                <a:ea typeface="Menlo" charset="0"/>
                <a:cs typeface="Menlo" charset="0"/>
              </a:rPr>
              <a:t>, </a:t>
            </a:r>
            <a:r>
              <a:rPr lang="en-US" sz="2600" b="1" dirty="0" err="1">
                <a:latin typeface="Consolas" panose="020B0609020204030204" pitchFamily="49" charset="0"/>
                <a:ea typeface="Menlo" charset="0"/>
                <a:cs typeface="Menlo" charset="0"/>
              </a:rPr>
              <a:t>buf</a:t>
            </a:r>
            <a:r>
              <a:rPr lang="en-US" sz="2600" b="1" dirty="0">
                <a:latin typeface="Consolas" panose="020B0609020204030204" pitchFamily="49" charset="0"/>
                <a:ea typeface="Menlo" charset="0"/>
                <a:cs typeface="Menlo" charset="0"/>
              </a:rPr>
              <a:t> + (n-</a:t>
            </a:r>
            <a:r>
              <a:rPr lang="en-US" sz="2600" b="1" dirty="0" err="1">
                <a:latin typeface="Consolas" panose="020B0609020204030204" pitchFamily="49" charset="0"/>
                <a:ea typeface="Menlo" charset="0"/>
                <a:cs typeface="Menlo" charset="0"/>
              </a:rPr>
              <a:t>bytes_left</a:t>
            </a:r>
            <a:r>
              <a:rPr lang="en-US" sz="2600" b="1" dirty="0">
                <a:latin typeface="Consolas" panose="020B0609020204030204" pitchFamily="49" charset="0"/>
                <a:ea typeface="Menlo" charset="0"/>
                <a:cs typeface="Menlo" charset="0"/>
              </a:rPr>
              <a:t>), </a:t>
            </a:r>
            <a:r>
              <a:rPr lang="en-US" sz="2600" b="1" dirty="0" err="1">
                <a:latin typeface="Consolas" panose="020B0609020204030204" pitchFamily="49" charset="0"/>
                <a:ea typeface="Menlo" charset="0"/>
                <a:cs typeface="Menlo" charset="0"/>
              </a:rPr>
              <a:t>bytes_left</a:t>
            </a:r>
            <a:r>
              <a:rPr lang="en-US" sz="2600" b="1" dirty="0">
                <a:latin typeface="Consolas" panose="020B0609020204030204" pitchFamily="49" charset="0"/>
                <a:ea typeface="Menlo" charset="0"/>
                <a:cs typeface="Menlo" charset="0"/>
              </a:rPr>
              <a:t>);</a:t>
            </a:r>
          </a:p>
          <a:p>
            <a:pPr marL="0" indent="0">
              <a:spcBef>
                <a:spcPts val="0"/>
              </a:spcBef>
              <a:buNone/>
            </a:pPr>
            <a:r>
              <a:rPr lang="en-US" sz="2600" b="1" dirty="0">
                <a:latin typeface="Consolas" panose="020B0609020204030204" pitchFamily="49" charset="0"/>
                <a:ea typeface="Menlo" charset="0"/>
                <a:cs typeface="Menlo" charset="0"/>
              </a:rPr>
              <a:t>     </a:t>
            </a:r>
            <a:r>
              <a:rPr lang="en-US" sz="2300" b="1" dirty="0">
                <a:solidFill>
                  <a:srgbClr val="008000"/>
                </a:solidFill>
                <a:latin typeface="Consolas" panose="020B0609020204030204" pitchFamily="49" charset="0"/>
                <a:ea typeface="Menlo" charset="0"/>
                <a:cs typeface="Menlo" charset="0"/>
              </a:rPr>
              <a:t>if</a:t>
            </a:r>
            <a:r>
              <a:rPr lang="en-US" sz="2600" b="1" dirty="0">
                <a:latin typeface="Consolas" panose="020B0609020204030204" pitchFamily="49" charset="0"/>
                <a:ea typeface="Menlo" charset="0"/>
                <a:cs typeface="Menlo" charset="0"/>
              </a:rPr>
              <a:t> (result == -1) {</a:t>
            </a:r>
          </a:p>
          <a:p>
            <a:pPr marL="0" indent="0">
              <a:spcBef>
                <a:spcPts val="0"/>
              </a:spcBef>
              <a:buNone/>
            </a:pPr>
            <a:r>
              <a:rPr lang="en-US" sz="2600" b="1" dirty="0">
                <a:latin typeface="Consolas" panose="020B0609020204030204" pitchFamily="49" charset="0"/>
                <a:ea typeface="Menlo" charset="0"/>
                <a:cs typeface="Menlo" charset="0"/>
              </a:rPr>
              <a:t>       </a:t>
            </a:r>
            <a:r>
              <a:rPr lang="en-US" sz="2300" b="1" dirty="0">
                <a:solidFill>
                  <a:srgbClr val="008000"/>
                </a:solidFill>
                <a:latin typeface="Consolas" panose="020B0609020204030204" pitchFamily="49" charset="0"/>
                <a:ea typeface="Menlo" charset="0"/>
                <a:cs typeface="Menlo" charset="0"/>
              </a:rPr>
              <a:t>if </a:t>
            </a:r>
            <a:r>
              <a:rPr lang="en-US" sz="2600" b="1" dirty="0">
                <a:latin typeface="Consolas" panose="020B0609020204030204" pitchFamily="49" charset="0"/>
                <a:ea typeface="Menlo" charset="0"/>
                <a:cs typeface="Menlo" charset="0"/>
              </a:rPr>
              <a:t>(</a:t>
            </a:r>
            <a:r>
              <a:rPr lang="en-US" sz="2600" b="1" dirty="0" err="1">
                <a:latin typeface="Consolas" panose="020B0609020204030204" pitchFamily="49" charset="0"/>
                <a:ea typeface="Menlo" charset="0"/>
                <a:cs typeface="Menlo" charset="0"/>
              </a:rPr>
              <a:t>errno</a:t>
            </a:r>
            <a:r>
              <a:rPr lang="en-US" sz="2600" b="1" dirty="0">
                <a:latin typeface="Consolas" panose="020B0609020204030204" pitchFamily="49" charset="0"/>
                <a:ea typeface="Menlo" charset="0"/>
                <a:cs typeface="Menlo" charset="0"/>
              </a:rPr>
              <a:t> != </a:t>
            </a:r>
            <a:r>
              <a:rPr lang="en-US" sz="2300" b="1" dirty="0">
                <a:solidFill>
                  <a:srgbClr val="002060"/>
                </a:solidFill>
                <a:latin typeface="Consolas" panose="020B0609020204030204" pitchFamily="49" charset="0"/>
                <a:ea typeface="Menlo" charset="0"/>
                <a:cs typeface="Menlo" charset="0"/>
              </a:rPr>
              <a:t>EINTR</a:t>
            </a:r>
            <a:r>
              <a:rPr lang="en-US" sz="2600" b="1" dirty="0">
                <a:latin typeface="Consolas" panose="020B0609020204030204" pitchFamily="49" charset="0"/>
                <a:ea typeface="Menlo" charset="0"/>
                <a:cs typeface="Menlo" charset="0"/>
              </a:rPr>
              <a:t>) {</a:t>
            </a:r>
          </a:p>
          <a:p>
            <a:pPr marL="0" indent="0">
              <a:spcBef>
                <a:spcPts val="0"/>
              </a:spcBef>
              <a:buNone/>
            </a:pPr>
            <a:r>
              <a:rPr lang="en-US" sz="2600" b="1" dirty="0">
                <a:latin typeface="Consolas" panose="020B0609020204030204" pitchFamily="49" charset="0"/>
                <a:ea typeface="Menlo" charset="0"/>
                <a:cs typeface="Menlo" charset="0"/>
              </a:rPr>
              <a:t>        </a:t>
            </a:r>
            <a:r>
              <a:rPr lang="en-US" sz="2600" b="1" dirty="0">
                <a:solidFill>
                  <a:schemeClr val="tx1">
                    <a:lumMod val="50000"/>
                    <a:lumOff val="50000"/>
                  </a:schemeClr>
                </a:solidFill>
                <a:latin typeface="Consolas" panose="020B0609020204030204" pitchFamily="49" charset="0"/>
                <a:ea typeface="Menlo" charset="0"/>
                <a:cs typeface="Menlo" charset="0"/>
              </a:rPr>
              <a:t>// a real error happened, return an error result</a:t>
            </a:r>
          </a:p>
          <a:p>
            <a:pPr marL="0" indent="0">
              <a:spcBef>
                <a:spcPts val="0"/>
              </a:spcBef>
              <a:buNone/>
            </a:pPr>
            <a:r>
              <a:rPr lang="en-US" sz="2600" b="1" dirty="0">
                <a:latin typeface="Consolas" panose="020B0609020204030204" pitchFamily="49" charset="0"/>
                <a:ea typeface="Menlo" charset="0"/>
                <a:cs typeface="Menlo" charset="0"/>
              </a:rPr>
              <a:t>       }</a:t>
            </a:r>
          </a:p>
          <a:p>
            <a:pPr marL="0" indent="0">
              <a:spcBef>
                <a:spcPts val="0"/>
              </a:spcBef>
              <a:buNone/>
            </a:pPr>
            <a:r>
              <a:rPr lang="en-US" sz="2600" b="1" dirty="0">
                <a:latin typeface="Consolas" panose="020B0609020204030204" pitchFamily="49" charset="0"/>
                <a:ea typeface="Menlo" charset="0"/>
                <a:cs typeface="Menlo" charset="0"/>
              </a:rPr>
              <a:t>       </a:t>
            </a:r>
            <a:r>
              <a:rPr lang="en-US" sz="2600" b="1" dirty="0">
                <a:solidFill>
                  <a:schemeClr val="tx1">
                    <a:lumMod val="50000"/>
                    <a:lumOff val="50000"/>
                  </a:schemeClr>
                </a:solidFill>
                <a:latin typeface="Consolas" panose="020B0609020204030204" pitchFamily="49" charset="0"/>
                <a:ea typeface="Menlo" charset="0"/>
                <a:cs typeface="Menlo" charset="0"/>
              </a:rPr>
              <a:t>// EINTR happened, do nothing and loop back around</a:t>
            </a:r>
          </a:p>
          <a:p>
            <a:pPr marL="0" indent="0">
              <a:spcBef>
                <a:spcPts val="0"/>
              </a:spcBef>
              <a:buNone/>
            </a:pPr>
            <a:r>
              <a:rPr lang="en-US" sz="2600" b="1" dirty="0">
                <a:latin typeface="Consolas" panose="020B0609020204030204" pitchFamily="49" charset="0"/>
                <a:ea typeface="Menlo" charset="0"/>
                <a:cs typeface="Menlo" charset="0"/>
              </a:rPr>
              <a:t>      </a:t>
            </a:r>
            <a:r>
              <a:rPr lang="en-US" sz="2300" b="1" dirty="0">
                <a:solidFill>
                  <a:srgbClr val="008000"/>
                </a:solidFill>
                <a:latin typeface="Consolas" panose="020B0609020204030204" pitchFamily="49" charset="0"/>
                <a:ea typeface="Menlo" charset="0"/>
                <a:cs typeface="Menlo" charset="0"/>
              </a:rPr>
              <a:t> continue;</a:t>
            </a:r>
          </a:p>
          <a:p>
            <a:pPr marL="0" indent="0">
              <a:spcBef>
                <a:spcPts val="0"/>
              </a:spcBef>
              <a:buNone/>
            </a:pPr>
            <a:r>
              <a:rPr lang="en-US" sz="2600" b="1" dirty="0">
                <a:latin typeface="Consolas" panose="020B0609020204030204" pitchFamily="49" charset="0"/>
                <a:ea typeface="Menlo" charset="0"/>
                <a:cs typeface="Menlo" charset="0"/>
              </a:rPr>
              <a:t>     }</a:t>
            </a:r>
          </a:p>
          <a:p>
            <a:pPr marL="0" indent="0">
              <a:spcBef>
                <a:spcPts val="0"/>
              </a:spcBef>
              <a:buNone/>
            </a:pPr>
            <a:r>
              <a:rPr lang="en-US" sz="2600" b="1" dirty="0">
                <a:latin typeface="Consolas" panose="020B0609020204030204" pitchFamily="49" charset="0"/>
                <a:ea typeface="Menlo" charset="0"/>
                <a:cs typeface="Menlo" charset="0"/>
              </a:rPr>
              <a:t>     </a:t>
            </a:r>
            <a:r>
              <a:rPr lang="en-US" sz="2600" b="1" dirty="0" err="1">
                <a:latin typeface="Consolas" panose="020B0609020204030204" pitchFamily="49" charset="0"/>
                <a:ea typeface="Menlo" charset="0"/>
                <a:cs typeface="Menlo" charset="0"/>
              </a:rPr>
              <a:t>bytes_left</a:t>
            </a:r>
            <a:r>
              <a:rPr lang="en-US" sz="2600" b="1" dirty="0">
                <a:latin typeface="Consolas" panose="020B0609020204030204" pitchFamily="49" charset="0"/>
                <a:ea typeface="Menlo" charset="0"/>
                <a:cs typeface="Menlo" charset="0"/>
              </a:rPr>
              <a:t> -= result;</a:t>
            </a:r>
          </a:p>
          <a:p>
            <a:pPr marL="0" indent="0">
              <a:spcBef>
                <a:spcPts val="0"/>
              </a:spcBef>
              <a:buNone/>
            </a:pPr>
            <a:r>
              <a:rPr lang="en-US" sz="2600" b="1" dirty="0">
                <a:latin typeface="Consolas" panose="020B0609020204030204" pitchFamily="49" charset="0"/>
                <a:ea typeface="Menlo" charset="0"/>
                <a:cs typeface="Menlo" charset="0"/>
              </a:rPr>
              <a:t>  }</a:t>
            </a:r>
          </a:p>
          <a:p>
            <a:endParaRPr lang="en-US" b="1" dirty="0">
              <a:latin typeface="Consolas" panose="020B0609020204030204" pitchFamily="49" charset="0"/>
              <a:ea typeface="Menlo" charset="0"/>
              <a:cs typeface="Menlo" charset="0"/>
            </a:endParaRPr>
          </a:p>
        </p:txBody>
      </p:sp>
    </p:spTree>
    <p:extLst>
      <p:ext uri="{BB962C8B-B14F-4D97-AF65-F5344CB8AC3E}">
        <p14:creationId xmlns:p14="http://schemas.microsoft.com/office/powerpoint/2010/main" val="384677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a file</a:t>
            </a:r>
          </a:p>
        </p:txBody>
      </p:sp>
      <p:sp>
        <p:nvSpPr>
          <p:cNvPr id="3" name="Content Placeholder 2"/>
          <p:cNvSpPr>
            <a:spLocks noGrp="1"/>
          </p:cNvSpPr>
          <p:nvPr>
            <p:ph idx="1"/>
          </p:nvPr>
        </p:nvSpPr>
        <p:spPr>
          <a:xfrm>
            <a:off x="457200" y="1524000"/>
            <a:ext cx="8229600" cy="4876800"/>
          </a:xfrm>
        </p:spPr>
        <p:txBody>
          <a:bodyPr>
            <a:noAutofit/>
          </a:bodyPr>
          <a:lstStyle/>
          <a:p>
            <a:pPr marL="0" indent="0">
              <a:spcBef>
                <a:spcPts val="0"/>
              </a:spcBef>
              <a:buNone/>
            </a:pPr>
            <a:r>
              <a:rPr lang="en-US" sz="1600" b="1" dirty="0">
                <a:solidFill>
                  <a:schemeClr val="accent5">
                    <a:lumMod val="75000"/>
                  </a:schemeClr>
                </a:solidFill>
                <a:latin typeface="Consolas" panose="020B0609020204030204" pitchFamily="49" charset="0"/>
                <a:ea typeface="Menlo" charset="0"/>
                <a:cs typeface="Menlo" charset="0"/>
              </a:rPr>
              <a:t>#include &lt;</a:t>
            </a:r>
            <a:r>
              <a:rPr lang="en-US" sz="1600" b="1" dirty="0" err="1">
                <a:solidFill>
                  <a:schemeClr val="accent5">
                    <a:lumMod val="75000"/>
                  </a:schemeClr>
                </a:solidFill>
                <a:latin typeface="Consolas" panose="020B0609020204030204" pitchFamily="49" charset="0"/>
                <a:ea typeface="Menlo" charset="0"/>
                <a:cs typeface="Menlo" charset="0"/>
              </a:rPr>
              <a:t>errno.h</a:t>
            </a:r>
            <a:r>
              <a:rPr lang="en-US" sz="1600" b="1" dirty="0">
                <a:solidFill>
                  <a:schemeClr val="accent5">
                    <a:lumMod val="75000"/>
                  </a:schemeClr>
                </a:solidFill>
                <a:latin typeface="Consolas" panose="020B0609020204030204" pitchFamily="49" charset="0"/>
                <a:ea typeface="Menlo" charset="0"/>
                <a:cs typeface="Menlo" charset="0"/>
              </a:rPr>
              <a:t>&gt; </a:t>
            </a:r>
          </a:p>
          <a:p>
            <a:pPr marL="0" indent="0">
              <a:spcBef>
                <a:spcPts val="0"/>
              </a:spcBef>
              <a:buNone/>
            </a:pPr>
            <a:r>
              <a:rPr lang="en-US" sz="1600" b="1" dirty="0">
                <a:solidFill>
                  <a:schemeClr val="accent5">
                    <a:lumMod val="75000"/>
                  </a:schemeClr>
                </a:solidFill>
                <a:latin typeface="Consolas" panose="020B0609020204030204" pitchFamily="49" charset="0"/>
                <a:ea typeface="Menlo" charset="0"/>
                <a:cs typeface="Menlo" charset="0"/>
              </a:rPr>
              <a:t>#include &lt;</a:t>
            </a:r>
            <a:r>
              <a:rPr lang="en-US" sz="1600" b="1" dirty="0" err="1">
                <a:solidFill>
                  <a:schemeClr val="accent5">
                    <a:lumMod val="75000"/>
                  </a:schemeClr>
                </a:solidFill>
                <a:latin typeface="Consolas" panose="020B0609020204030204" pitchFamily="49" charset="0"/>
                <a:ea typeface="Menlo" charset="0"/>
                <a:cs typeface="Menlo" charset="0"/>
              </a:rPr>
              <a:t>unistd.h</a:t>
            </a:r>
            <a:r>
              <a:rPr lang="en-US" sz="1600" b="1" dirty="0">
                <a:solidFill>
                  <a:schemeClr val="accent5">
                    <a:lumMod val="75000"/>
                  </a:schemeClr>
                </a:solidFill>
                <a:latin typeface="Consolas" panose="020B0609020204030204" pitchFamily="49" charset="0"/>
                <a:ea typeface="Menlo" charset="0"/>
                <a:cs typeface="Menlo" charset="0"/>
              </a:rPr>
              <a:t>&gt; </a:t>
            </a:r>
          </a:p>
          <a:p>
            <a:pPr marL="0" indent="0">
              <a:spcBef>
                <a:spcPts val="0"/>
              </a:spcBef>
              <a:buNone/>
            </a:pPr>
            <a:r>
              <a:rPr lang="en-US" sz="1600" b="1" dirty="0">
                <a:solidFill>
                  <a:schemeClr val="accent5">
                    <a:lumMod val="75000"/>
                  </a:schemeClr>
                </a:solidFill>
                <a:latin typeface="Consolas" panose="020B0609020204030204" pitchFamily="49" charset="0"/>
                <a:ea typeface="Menlo" charset="0"/>
                <a:cs typeface="Menlo" charset="0"/>
              </a:rPr>
              <a:t>#define N 2048</a:t>
            </a:r>
          </a:p>
          <a:p>
            <a:pPr marL="0" indent="0">
              <a:spcBef>
                <a:spcPts val="0"/>
              </a:spcBef>
              <a:buNone/>
            </a:pPr>
            <a:endParaRPr lang="en-US" sz="1600" b="1" dirty="0">
              <a:latin typeface="Consolas" panose="020B0609020204030204" pitchFamily="49" charset="0"/>
              <a:ea typeface="Menlo" charset="0"/>
              <a:cs typeface="Menlo" charset="0"/>
            </a:endParaRPr>
          </a:p>
          <a:p>
            <a:pPr marL="0" indent="0">
              <a:spcBef>
                <a:spcPts val="0"/>
              </a:spcBef>
              <a:buNone/>
            </a:pPr>
            <a:r>
              <a:rPr lang="en-US" sz="1600" b="1" dirty="0">
                <a:solidFill>
                  <a:srgbClr val="008000"/>
                </a:solidFill>
                <a:latin typeface="Consolas" panose="020B0609020204030204" pitchFamily="49" charset="0"/>
                <a:ea typeface="Menlo" charset="0"/>
                <a:cs typeface="Menlo" charset="0"/>
              </a:rPr>
              <a:t>char</a:t>
            </a:r>
            <a:r>
              <a:rPr lang="en-US" sz="1600" b="1" dirty="0">
                <a:latin typeface="Consolas" panose="020B0609020204030204" pitchFamily="49" charset="0"/>
                <a:ea typeface="Menlo" charset="0"/>
                <a:cs typeface="Menlo" charset="0"/>
              </a:rPr>
              <a:t> </a:t>
            </a:r>
            <a:r>
              <a:rPr lang="en-US" sz="1600" b="1" dirty="0" err="1">
                <a:latin typeface="Consolas" panose="020B0609020204030204" pitchFamily="49" charset="0"/>
                <a:ea typeface="Menlo" charset="0"/>
                <a:cs typeface="Menlo" charset="0"/>
              </a:rPr>
              <a:t>buf</a:t>
            </a:r>
            <a:r>
              <a:rPr lang="en-US" sz="1600" b="1" dirty="0">
                <a:latin typeface="Consolas" panose="020B0609020204030204" pitchFamily="49" charset="0"/>
                <a:ea typeface="Menlo" charset="0"/>
                <a:cs typeface="Menlo" charset="0"/>
              </a:rPr>
              <a:t>...;  </a:t>
            </a:r>
            <a:r>
              <a:rPr lang="en-US" sz="1600" b="1" dirty="0">
                <a:solidFill>
                  <a:schemeClr val="tx1">
                    <a:lumMod val="50000"/>
                    <a:lumOff val="50000"/>
                  </a:schemeClr>
                </a:solidFill>
                <a:latin typeface="Consolas" panose="020B0609020204030204" pitchFamily="49" charset="0"/>
                <a:ea typeface="Menlo" charset="0"/>
                <a:cs typeface="Menlo" charset="0"/>
              </a:rPr>
              <a:t>// buffer size unspecified</a:t>
            </a:r>
          </a:p>
          <a:p>
            <a:pPr marL="0" indent="0">
              <a:spcBef>
                <a:spcPts val="0"/>
              </a:spcBef>
              <a:buNone/>
            </a:pPr>
            <a:r>
              <a:rPr lang="en-US" sz="1600" b="1" dirty="0">
                <a:solidFill>
                  <a:srgbClr val="008000"/>
                </a:solidFill>
                <a:latin typeface="Consolas" panose="020B0609020204030204" pitchFamily="49" charset="0"/>
                <a:ea typeface="Menlo" charset="0"/>
                <a:cs typeface="Menlo" charset="0"/>
              </a:rPr>
              <a:t>int</a:t>
            </a:r>
            <a:r>
              <a:rPr lang="en-US" sz="1600" b="1" dirty="0">
                <a:latin typeface="Consolas" panose="020B0609020204030204" pitchFamily="49" charset="0"/>
                <a:ea typeface="Menlo" charset="0"/>
                <a:cs typeface="Menlo" charset="0"/>
              </a:rPr>
              <a:t> </a:t>
            </a:r>
            <a:r>
              <a:rPr lang="en-US" sz="1600" b="1" dirty="0" err="1">
                <a:latin typeface="Consolas" panose="020B0609020204030204" pitchFamily="49" charset="0"/>
                <a:ea typeface="Menlo" charset="0"/>
                <a:cs typeface="Menlo" charset="0"/>
              </a:rPr>
              <a:t>bytes_read</a:t>
            </a:r>
            <a:r>
              <a:rPr lang="en-US" sz="1600" b="1" dirty="0">
                <a:latin typeface="Consolas" panose="020B0609020204030204" pitchFamily="49" charset="0"/>
                <a:ea typeface="Menlo" charset="0"/>
                <a:cs typeface="Menlo" charset="0"/>
              </a:rPr>
              <a:t> = 0; </a:t>
            </a:r>
          </a:p>
          <a:p>
            <a:pPr marL="0" indent="0">
              <a:spcBef>
                <a:spcPts val="0"/>
              </a:spcBef>
              <a:buNone/>
            </a:pPr>
            <a:r>
              <a:rPr lang="en-US" sz="1600" b="1" dirty="0">
                <a:solidFill>
                  <a:srgbClr val="008000"/>
                </a:solidFill>
                <a:latin typeface="Consolas" panose="020B0609020204030204" pitchFamily="49" charset="0"/>
                <a:ea typeface="Menlo" charset="0"/>
                <a:cs typeface="Menlo" charset="0"/>
              </a:rPr>
              <a:t>int</a:t>
            </a:r>
            <a:r>
              <a:rPr lang="en-US" sz="1600" b="1" dirty="0">
                <a:latin typeface="Consolas" panose="020B0609020204030204" pitchFamily="49" charset="0"/>
                <a:ea typeface="Menlo" charset="0"/>
                <a:cs typeface="Menlo" charset="0"/>
              </a:rPr>
              <a:t> result = 0;</a:t>
            </a:r>
          </a:p>
          <a:p>
            <a:pPr marL="0" indent="0">
              <a:spcBef>
                <a:spcPts val="0"/>
              </a:spcBef>
              <a:buNone/>
            </a:pPr>
            <a:r>
              <a:rPr lang="en-US" sz="1600" b="1" dirty="0">
                <a:solidFill>
                  <a:srgbClr val="008000"/>
                </a:solidFill>
                <a:latin typeface="Consolas" panose="020B0609020204030204" pitchFamily="49" charset="0"/>
                <a:ea typeface="Menlo" charset="0"/>
                <a:cs typeface="Menlo" charset="0"/>
              </a:rPr>
              <a:t>int</a:t>
            </a:r>
            <a:r>
              <a:rPr lang="en-US" sz="1600" b="1" dirty="0">
                <a:latin typeface="Consolas" panose="020B0609020204030204" pitchFamily="49" charset="0"/>
                <a:ea typeface="Menlo" charset="0"/>
                <a:cs typeface="Menlo" charset="0"/>
              </a:rPr>
              <a:t> </a:t>
            </a:r>
            <a:r>
              <a:rPr lang="en-US" sz="1600" b="1" dirty="0" err="1">
                <a:latin typeface="Consolas" panose="020B0609020204030204" pitchFamily="49" charset="0"/>
                <a:ea typeface="Menlo" charset="0"/>
                <a:cs typeface="Menlo" charset="0"/>
              </a:rPr>
              <a:t>fd</a:t>
            </a:r>
            <a:r>
              <a:rPr lang="en-US" sz="1600" b="1" dirty="0">
                <a:latin typeface="Consolas" panose="020B0609020204030204" pitchFamily="49" charset="0"/>
                <a:ea typeface="Menlo" charset="0"/>
                <a:cs typeface="Menlo" charset="0"/>
              </a:rPr>
              <a:t> = open("filename", O_RDONLY);</a:t>
            </a:r>
          </a:p>
          <a:p>
            <a:pPr marL="0" indent="0">
              <a:spcBef>
                <a:spcPts val="0"/>
              </a:spcBef>
              <a:buNone/>
            </a:pPr>
            <a:endParaRPr lang="en-US" sz="1600" b="1" dirty="0">
              <a:solidFill>
                <a:srgbClr val="FF0000"/>
              </a:solidFill>
              <a:latin typeface="Consolas" panose="020B0609020204030204" pitchFamily="49" charset="0"/>
              <a:ea typeface="Menlo" charset="0"/>
              <a:cs typeface="Menlo" charset="0"/>
            </a:endParaRPr>
          </a:p>
          <a:p>
            <a:pPr marL="0" indent="0">
              <a:spcBef>
                <a:spcPts val="0"/>
              </a:spcBef>
              <a:buNone/>
            </a:pPr>
            <a:r>
              <a:rPr lang="en-US" sz="1600" b="1" dirty="0">
                <a:solidFill>
                  <a:srgbClr val="008000"/>
                </a:solidFill>
                <a:latin typeface="Consolas" panose="020B0609020204030204" pitchFamily="49" charset="0"/>
                <a:ea typeface="Menlo" charset="0"/>
                <a:cs typeface="Menlo" charset="0"/>
              </a:rPr>
              <a:t>while</a:t>
            </a:r>
            <a:r>
              <a:rPr lang="en-US" sz="1600" b="1" dirty="0">
                <a:latin typeface="Consolas" panose="020B0609020204030204" pitchFamily="49" charset="0"/>
                <a:ea typeface="Menlo" charset="0"/>
                <a:cs typeface="Menlo" charset="0"/>
              </a:rPr>
              <a:t> (</a:t>
            </a:r>
            <a:r>
              <a:rPr lang="en-US" sz="1600" b="1" dirty="0" err="1">
                <a:latin typeface="Consolas" panose="020B0609020204030204" pitchFamily="49" charset="0"/>
                <a:ea typeface="Menlo" charset="0"/>
                <a:cs typeface="Menlo" charset="0"/>
              </a:rPr>
              <a:t>bytes_read</a:t>
            </a:r>
            <a:r>
              <a:rPr lang="en-US" sz="1600" b="1" dirty="0">
                <a:latin typeface="Consolas" panose="020B0609020204030204" pitchFamily="49" charset="0"/>
                <a:ea typeface="Menlo" charset="0"/>
                <a:cs typeface="Menlo" charset="0"/>
              </a:rPr>
              <a:t> &lt; N) { </a:t>
            </a:r>
          </a:p>
          <a:p>
            <a:pPr marL="0" indent="0">
              <a:spcBef>
                <a:spcPts val="0"/>
              </a:spcBef>
              <a:buNone/>
            </a:pPr>
            <a:r>
              <a:rPr lang="en-US" sz="1600" b="1" dirty="0">
                <a:latin typeface="Consolas" panose="020B0609020204030204" pitchFamily="49" charset="0"/>
                <a:ea typeface="Menlo" charset="0"/>
                <a:cs typeface="Menlo" charset="0"/>
              </a:rPr>
              <a:t>  </a:t>
            </a:r>
            <a:r>
              <a:rPr lang="en-US" sz="1600" b="1" dirty="0">
                <a:solidFill>
                  <a:schemeClr val="tx1">
                    <a:lumMod val="50000"/>
                    <a:lumOff val="50000"/>
                  </a:schemeClr>
                </a:solidFill>
                <a:latin typeface="Consolas" panose="020B0609020204030204" pitchFamily="49" charset="0"/>
                <a:ea typeface="Menlo" charset="0"/>
                <a:cs typeface="Menlo" charset="0"/>
              </a:rPr>
              <a:t>// Read from the file</a:t>
            </a:r>
          </a:p>
          <a:p>
            <a:pPr marL="0" indent="0">
              <a:spcBef>
                <a:spcPts val="0"/>
              </a:spcBef>
              <a:buNone/>
            </a:pPr>
            <a:r>
              <a:rPr lang="en-US" sz="1600" b="1" dirty="0">
                <a:latin typeface="Consolas" panose="020B0609020204030204" pitchFamily="49" charset="0"/>
                <a:ea typeface="Menlo" charset="0"/>
                <a:cs typeface="Menlo" charset="0"/>
              </a:rPr>
              <a:t>  result = </a:t>
            </a:r>
            <a:r>
              <a:rPr lang="en-US" sz="1600" b="1" dirty="0">
                <a:solidFill>
                  <a:srgbClr val="008000"/>
                </a:solidFill>
                <a:latin typeface="Consolas" panose="020B0609020204030204" pitchFamily="49" charset="0"/>
                <a:ea typeface="Menlo" charset="0"/>
                <a:cs typeface="Menlo" charset="0"/>
              </a:rPr>
              <a:t>read</a:t>
            </a:r>
            <a:r>
              <a:rPr lang="en-US" sz="1600" b="1" dirty="0">
                <a:latin typeface="Consolas" panose="020B0609020204030204" pitchFamily="49" charset="0"/>
                <a:ea typeface="Menlo" charset="0"/>
                <a:cs typeface="Menlo" charset="0"/>
              </a:rPr>
              <a:t>(</a:t>
            </a:r>
            <a:r>
              <a:rPr lang="en-US" sz="1600" b="1" dirty="0" err="1">
                <a:latin typeface="Consolas" panose="020B0609020204030204" pitchFamily="49" charset="0"/>
                <a:ea typeface="Menlo" charset="0"/>
                <a:cs typeface="Menlo" charset="0"/>
              </a:rPr>
              <a:t>fd</a:t>
            </a:r>
            <a:r>
              <a:rPr lang="en-US" sz="1600" b="1" dirty="0">
                <a:latin typeface="Consolas" panose="020B0609020204030204" pitchFamily="49" charset="0"/>
                <a:ea typeface="Menlo" charset="0"/>
                <a:cs typeface="Menlo" charset="0"/>
              </a:rPr>
              <a:t>, </a:t>
            </a:r>
            <a:r>
              <a:rPr lang="en-US" sz="1600" b="1" dirty="0" err="1">
                <a:latin typeface="Consolas" panose="020B0609020204030204" pitchFamily="49" charset="0"/>
                <a:ea typeface="Menlo" charset="0"/>
                <a:cs typeface="Menlo" charset="0"/>
              </a:rPr>
              <a:t>buf</a:t>
            </a:r>
            <a:r>
              <a:rPr lang="en-US" sz="1600" b="1" dirty="0">
                <a:latin typeface="Consolas" panose="020B0609020204030204" pitchFamily="49" charset="0"/>
                <a:ea typeface="Menlo" charset="0"/>
                <a:cs typeface="Menlo" charset="0"/>
              </a:rPr>
              <a:t> + </a:t>
            </a:r>
            <a:r>
              <a:rPr lang="en-US" sz="1600" b="1" dirty="0" err="1">
                <a:latin typeface="Consolas" panose="020B0609020204030204" pitchFamily="49" charset="0"/>
                <a:ea typeface="Menlo" charset="0"/>
                <a:cs typeface="Menlo" charset="0"/>
              </a:rPr>
              <a:t>bytes_read</a:t>
            </a:r>
            <a:r>
              <a:rPr lang="en-US" sz="1600" b="1" dirty="0">
                <a:latin typeface="Consolas" panose="020B0609020204030204" pitchFamily="49" charset="0"/>
                <a:ea typeface="Menlo" charset="0"/>
                <a:cs typeface="Menlo" charset="0"/>
              </a:rPr>
              <a:t>, N - </a:t>
            </a:r>
            <a:r>
              <a:rPr lang="en-US" sz="1600" b="1" dirty="0" err="1">
                <a:latin typeface="Consolas" panose="020B0609020204030204" pitchFamily="49" charset="0"/>
                <a:ea typeface="Menlo" charset="0"/>
                <a:cs typeface="Menlo" charset="0"/>
              </a:rPr>
              <a:t>bytes_read</a:t>
            </a:r>
            <a:r>
              <a:rPr lang="en-US" sz="1600" b="1" dirty="0">
                <a:latin typeface="Consolas" panose="020B0609020204030204" pitchFamily="49" charset="0"/>
                <a:ea typeface="Menlo" charset="0"/>
                <a:cs typeface="Menlo" charset="0"/>
              </a:rPr>
              <a:t>); </a:t>
            </a:r>
          </a:p>
          <a:p>
            <a:pPr marL="0" indent="0">
              <a:spcBef>
                <a:spcPts val="0"/>
              </a:spcBef>
              <a:buNone/>
            </a:pPr>
            <a:r>
              <a:rPr lang="en-US" sz="1600" b="1" dirty="0">
                <a:latin typeface="Consolas" panose="020B0609020204030204" pitchFamily="49" charset="0"/>
                <a:ea typeface="Menlo" charset="0"/>
                <a:cs typeface="Menlo" charset="0"/>
              </a:rPr>
              <a:t>  </a:t>
            </a:r>
            <a:r>
              <a:rPr lang="en-US" sz="1600" b="1" dirty="0">
                <a:solidFill>
                  <a:srgbClr val="008000"/>
                </a:solidFill>
                <a:latin typeface="Consolas" panose="020B0609020204030204" pitchFamily="49" charset="0"/>
                <a:ea typeface="Menlo" charset="0"/>
                <a:cs typeface="Menlo" charset="0"/>
              </a:rPr>
              <a:t>if</a:t>
            </a:r>
            <a:r>
              <a:rPr lang="en-US" sz="1600" b="1" dirty="0">
                <a:latin typeface="Consolas" panose="020B0609020204030204" pitchFamily="49" charset="0"/>
                <a:ea typeface="Menlo" charset="0"/>
                <a:cs typeface="Menlo" charset="0"/>
              </a:rPr>
              <a:t> (result == -1) { </a:t>
            </a:r>
          </a:p>
          <a:p>
            <a:pPr marL="0" indent="0">
              <a:spcBef>
                <a:spcPts val="0"/>
              </a:spcBef>
              <a:buNone/>
            </a:pPr>
            <a:r>
              <a:rPr lang="en-US" sz="1600" b="1" dirty="0">
                <a:latin typeface="Consolas" panose="020B0609020204030204" pitchFamily="49" charset="0"/>
                <a:ea typeface="Menlo" charset="0"/>
                <a:cs typeface="Menlo" charset="0"/>
              </a:rPr>
              <a:t>    </a:t>
            </a:r>
            <a:r>
              <a:rPr lang="en-US" sz="1600" b="1" dirty="0">
                <a:solidFill>
                  <a:srgbClr val="008000"/>
                </a:solidFill>
                <a:latin typeface="Consolas" panose="020B0609020204030204" pitchFamily="49" charset="0"/>
                <a:ea typeface="Menlo" charset="0"/>
                <a:cs typeface="Menlo" charset="0"/>
              </a:rPr>
              <a:t>if</a:t>
            </a:r>
            <a:r>
              <a:rPr lang="en-US" sz="1600" b="1" dirty="0">
                <a:latin typeface="Consolas" panose="020B0609020204030204" pitchFamily="49" charset="0"/>
                <a:ea typeface="Menlo" charset="0"/>
                <a:cs typeface="Menlo" charset="0"/>
              </a:rPr>
              <a:t> (</a:t>
            </a:r>
            <a:r>
              <a:rPr lang="en-US" sz="1600" b="1" dirty="0" err="1">
                <a:latin typeface="Consolas" panose="020B0609020204030204" pitchFamily="49" charset="0"/>
                <a:ea typeface="Menlo" charset="0"/>
                <a:cs typeface="Menlo" charset="0"/>
              </a:rPr>
              <a:t>errno</a:t>
            </a:r>
            <a:r>
              <a:rPr lang="en-US" sz="1600" b="1" dirty="0">
                <a:latin typeface="Consolas" panose="020B0609020204030204" pitchFamily="49" charset="0"/>
                <a:ea typeface="Menlo" charset="0"/>
                <a:cs typeface="Menlo" charset="0"/>
              </a:rPr>
              <a:t> != </a:t>
            </a:r>
            <a:r>
              <a:rPr lang="en-US" sz="1600" b="1" dirty="0">
                <a:solidFill>
                  <a:srgbClr val="002060"/>
                </a:solidFill>
                <a:latin typeface="Consolas" panose="020B0609020204030204" pitchFamily="49" charset="0"/>
                <a:ea typeface="Menlo" charset="0"/>
                <a:cs typeface="Menlo" charset="0"/>
              </a:rPr>
              <a:t>EINTR</a:t>
            </a:r>
            <a:r>
              <a:rPr lang="en-US" sz="1600" b="1" dirty="0">
                <a:latin typeface="Consolas" panose="020B0609020204030204" pitchFamily="49" charset="0"/>
                <a:ea typeface="Menlo" charset="0"/>
                <a:cs typeface="Menlo" charset="0"/>
              </a:rPr>
              <a:t>) { </a:t>
            </a:r>
          </a:p>
          <a:p>
            <a:pPr marL="0" indent="0">
              <a:spcBef>
                <a:spcPts val="0"/>
              </a:spcBef>
              <a:buNone/>
            </a:pPr>
            <a:r>
              <a:rPr lang="en-US" sz="1600" b="1" dirty="0">
                <a:latin typeface="Consolas" panose="020B0609020204030204" pitchFamily="49" charset="0"/>
                <a:ea typeface="Menlo" charset="0"/>
                <a:cs typeface="Menlo" charset="0"/>
              </a:rPr>
              <a:t>      </a:t>
            </a:r>
            <a:r>
              <a:rPr lang="en-US" sz="1600" b="1" dirty="0">
                <a:solidFill>
                  <a:schemeClr val="tx2">
                    <a:lumMod val="50000"/>
                  </a:schemeClr>
                </a:solidFill>
                <a:latin typeface="Consolas" panose="020B0609020204030204" pitchFamily="49" charset="0"/>
                <a:ea typeface="Menlo" charset="0"/>
                <a:cs typeface="Menlo" charset="0"/>
              </a:rPr>
              <a:t>// a real error happened, return an error result</a:t>
            </a:r>
            <a:endParaRPr lang="en-US" sz="1600" b="1" dirty="0">
              <a:latin typeface="Consolas" panose="020B0609020204030204" pitchFamily="49" charset="0"/>
              <a:ea typeface="Menlo" charset="0"/>
              <a:cs typeface="Menlo" charset="0"/>
            </a:endParaRPr>
          </a:p>
          <a:p>
            <a:pPr marL="0" indent="0">
              <a:spcBef>
                <a:spcPts val="0"/>
              </a:spcBef>
              <a:buNone/>
            </a:pPr>
            <a:r>
              <a:rPr lang="en-US" sz="1600" b="1" dirty="0">
                <a:latin typeface="Consolas" panose="020B0609020204030204" pitchFamily="49" charset="0"/>
                <a:ea typeface="Menlo" charset="0"/>
                <a:cs typeface="Menlo" charset="0"/>
              </a:rPr>
              <a:t>    }   </a:t>
            </a:r>
          </a:p>
          <a:p>
            <a:pPr marL="0" indent="0">
              <a:spcBef>
                <a:spcPts val="0"/>
              </a:spcBef>
              <a:buNone/>
            </a:pPr>
            <a:r>
              <a:rPr lang="en-US" sz="1600" b="1" dirty="0">
                <a:latin typeface="Consolas" panose="020B0609020204030204" pitchFamily="49" charset="0"/>
                <a:ea typeface="Menlo" charset="0"/>
                <a:cs typeface="Menlo" charset="0"/>
              </a:rPr>
              <a:t>    </a:t>
            </a:r>
            <a:r>
              <a:rPr lang="en-US" sz="1600" b="1" dirty="0">
                <a:solidFill>
                  <a:srgbClr val="008000"/>
                </a:solidFill>
                <a:latin typeface="Consolas" panose="020B0609020204030204" pitchFamily="49" charset="0"/>
                <a:ea typeface="Menlo" charset="0"/>
                <a:cs typeface="Menlo" charset="0"/>
              </a:rPr>
              <a:t>continue</a:t>
            </a:r>
            <a:r>
              <a:rPr lang="en-US" sz="1600" b="1" dirty="0">
                <a:latin typeface="Consolas" panose="020B0609020204030204" pitchFamily="49" charset="0"/>
                <a:ea typeface="Menlo" charset="0"/>
                <a:cs typeface="Menlo" charset="0"/>
              </a:rPr>
              <a:t>;  </a:t>
            </a:r>
            <a:r>
              <a:rPr lang="en-US" sz="1600" b="1" dirty="0">
                <a:solidFill>
                  <a:schemeClr val="tx2">
                    <a:lumMod val="50000"/>
                  </a:schemeClr>
                </a:solidFill>
                <a:latin typeface="Consolas" panose="020B0609020204030204" pitchFamily="49" charset="0"/>
                <a:ea typeface="Menlo" charset="0"/>
                <a:cs typeface="Menlo" charset="0"/>
              </a:rPr>
              <a:t>// EINTR happened, loop back and try again</a:t>
            </a:r>
            <a:endParaRPr lang="en-US" sz="1600" b="1" dirty="0">
              <a:latin typeface="Consolas" panose="020B0609020204030204" pitchFamily="49" charset="0"/>
              <a:ea typeface="Menlo" charset="0"/>
              <a:cs typeface="Menlo" charset="0"/>
            </a:endParaRPr>
          </a:p>
          <a:p>
            <a:pPr marL="0" indent="0">
              <a:spcBef>
                <a:spcPts val="0"/>
              </a:spcBef>
              <a:buNone/>
            </a:pPr>
            <a:r>
              <a:rPr lang="en-US" sz="1600" b="1" dirty="0">
                <a:latin typeface="Consolas" panose="020B0609020204030204" pitchFamily="49" charset="0"/>
                <a:ea typeface="Menlo" charset="0"/>
                <a:cs typeface="Menlo" charset="0"/>
              </a:rPr>
              <a:t>  } </a:t>
            </a:r>
          </a:p>
          <a:p>
            <a:pPr marL="0" indent="0">
              <a:spcBef>
                <a:spcPts val="0"/>
              </a:spcBef>
              <a:buNone/>
            </a:pPr>
            <a:r>
              <a:rPr lang="en-US" sz="1600" b="1" dirty="0">
                <a:latin typeface="Consolas" panose="020B0609020204030204" pitchFamily="49" charset="0"/>
                <a:ea typeface="Menlo" charset="0"/>
                <a:cs typeface="Menlo" charset="0"/>
              </a:rPr>
              <a:t>  </a:t>
            </a:r>
            <a:r>
              <a:rPr lang="en-US" sz="1600" b="1" dirty="0" err="1">
                <a:latin typeface="Consolas" panose="020B0609020204030204" pitchFamily="49" charset="0"/>
                <a:ea typeface="Menlo" charset="0"/>
                <a:cs typeface="Menlo" charset="0"/>
              </a:rPr>
              <a:t>bytes_read</a:t>
            </a:r>
            <a:r>
              <a:rPr lang="en-US" sz="1600" b="1" dirty="0">
                <a:latin typeface="Consolas" panose="020B0609020204030204" pitchFamily="49" charset="0"/>
                <a:ea typeface="Menlo" charset="0"/>
                <a:cs typeface="Menlo" charset="0"/>
              </a:rPr>
              <a:t> += result; </a:t>
            </a:r>
          </a:p>
          <a:p>
            <a:pPr marL="0" indent="0">
              <a:spcBef>
                <a:spcPts val="0"/>
              </a:spcBef>
              <a:buNone/>
            </a:pPr>
            <a:r>
              <a:rPr lang="en-US" sz="1600" b="1" dirty="0">
                <a:latin typeface="Consolas" panose="020B0609020204030204" pitchFamily="49" charset="0"/>
                <a:ea typeface="Menlo" charset="0"/>
                <a:cs typeface="Menlo" charset="0"/>
              </a:rPr>
              <a:t>}</a:t>
            </a:r>
          </a:p>
        </p:txBody>
      </p:sp>
    </p:spTree>
    <p:extLst>
      <p:ext uri="{BB962C8B-B14F-4D97-AF65-F5344CB8AC3E}">
        <p14:creationId xmlns:p14="http://schemas.microsoft.com/office/powerpoint/2010/main" val="2131644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a file</a:t>
            </a:r>
          </a:p>
        </p:txBody>
      </p:sp>
      <p:sp>
        <p:nvSpPr>
          <p:cNvPr id="3" name="Content Placeholder 2"/>
          <p:cNvSpPr>
            <a:spLocks noGrp="1"/>
          </p:cNvSpPr>
          <p:nvPr>
            <p:ph idx="1"/>
          </p:nvPr>
        </p:nvSpPr>
        <p:spPr>
          <a:xfrm>
            <a:off x="457200" y="1524000"/>
            <a:ext cx="8229600" cy="4876800"/>
          </a:xfrm>
        </p:spPr>
        <p:txBody>
          <a:bodyPr>
            <a:noAutofit/>
          </a:bodyPr>
          <a:lstStyle/>
          <a:p>
            <a:pPr marL="0" indent="0">
              <a:spcBef>
                <a:spcPts val="0"/>
              </a:spcBef>
              <a:buNone/>
            </a:pPr>
            <a:r>
              <a:rPr lang="en-US" sz="1600" b="1" dirty="0">
                <a:solidFill>
                  <a:schemeClr val="accent5">
                    <a:lumMod val="75000"/>
                  </a:schemeClr>
                </a:solidFill>
                <a:latin typeface="Consolas" panose="020B0609020204030204" pitchFamily="49" charset="0"/>
                <a:ea typeface="Menlo" charset="0"/>
                <a:cs typeface="Menlo" charset="0"/>
              </a:rPr>
              <a:t>#include &lt;</a:t>
            </a:r>
            <a:r>
              <a:rPr lang="en-US" sz="1600" b="1" dirty="0" err="1">
                <a:solidFill>
                  <a:schemeClr val="accent5">
                    <a:lumMod val="75000"/>
                  </a:schemeClr>
                </a:solidFill>
                <a:latin typeface="Consolas" panose="020B0609020204030204" pitchFamily="49" charset="0"/>
                <a:ea typeface="Menlo" charset="0"/>
                <a:cs typeface="Menlo" charset="0"/>
              </a:rPr>
              <a:t>errno.h</a:t>
            </a:r>
            <a:r>
              <a:rPr lang="en-US" sz="1600" b="1" dirty="0">
                <a:solidFill>
                  <a:schemeClr val="accent5">
                    <a:lumMod val="75000"/>
                  </a:schemeClr>
                </a:solidFill>
                <a:latin typeface="Consolas" panose="020B0609020204030204" pitchFamily="49" charset="0"/>
                <a:ea typeface="Menlo" charset="0"/>
                <a:cs typeface="Menlo" charset="0"/>
              </a:rPr>
              <a:t>&gt; </a:t>
            </a:r>
          </a:p>
          <a:p>
            <a:pPr marL="0" indent="0">
              <a:spcBef>
                <a:spcPts val="0"/>
              </a:spcBef>
              <a:buNone/>
            </a:pPr>
            <a:r>
              <a:rPr lang="en-US" sz="1600" b="1" dirty="0">
                <a:solidFill>
                  <a:schemeClr val="accent5">
                    <a:lumMod val="75000"/>
                  </a:schemeClr>
                </a:solidFill>
                <a:latin typeface="Consolas" panose="020B0609020204030204" pitchFamily="49" charset="0"/>
                <a:ea typeface="Menlo" charset="0"/>
                <a:cs typeface="Menlo" charset="0"/>
              </a:rPr>
              <a:t>#include &lt;</a:t>
            </a:r>
            <a:r>
              <a:rPr lang="en-US" sz="1600" b="1" dirty="0" err="1">
                <a:solidFill>
                  <a:schemeClr val="accent5">
                    <a:lumMod val="75000"/>
                  </a:schemeClr>
                </a:solidFill>
                <a:latin typeface="Consolas" panose="020B0609020204030204" pitchFamily="49" charset="0"/>
                <a:ea typeface="Menlo" charset="0"/>
                <a:cs typeface="Menlo" charset="0"/>
              </a:rPr>
              <a:t>unistd.h</a:t>
            </a:r>
            <a:r>
              <a:rPr lang="en-US" sz="1600" b="1" dirty="0">
                <a:solidFill>
                  <a:schemeClr val="accent5">
                    <a:lumMod val="75000"/>
                  </a:schemeClr>
                </a:solidFill>
                <a:latin typeface="Consolas" panose="020B0609020204030204" pitchFamily="49" charset="0"/>
                <a:ea typeface="Menlo" charset="0"/>
                <a:cs typeface="Menlo" charset="0"/>
              </a:rPr>
              <a:t>&gt; </a:t>
            </a:r>
          </a:p>
          <a:p>
            <a:pPr marL="0" indent="0">
              <a:spcBef>
                <a:spcPts val="0"/>
              </a:spcBef>
              <a:buNone/>
            </a:pPr>
            <a:r>
              <a:rPr lang="en-US" sz="1600" b="1" dirty="0">
                <a:solidFill>
                  <a:schemeClr val="accent5">
                    <a:lumMod val="75000"/>
                  </a:schemeClr>
                </a:solidFill>
                <a:latin typeface="Consolas" panose="020B0609020204030204" pitchFamily="49" charset="0"/>
                <a:ea typeface="Menlo" charset="0"/>
                <a:cs typeface="Menlo" charset="0"/>
              </a:rPr>
              <a:t>#define N 2048</a:t>
            </a:r>
          </a:p>
          <a:p>
            <a:pPr marL="0" indent="0">
              <a:spcBef>
                <a:spcPts val="0"/>
              </a:spcBef>
              <a:buNone/>
            </a:pPr>
            <a:endParaRPr lang="en-US" sz="1600" b="1" dirty="0">
              <a:latin typeface="Consolas" panose="020B0609020204030204" pitchFamily="49" charset="0"/>
              <a:ea typeface="Menlo" charset="0"/>
              <a:cs typeface="Menlo" charset="0"/>
            </a:endParaRPr>
          </a:p>
          <a:p>
            <a:pPr marL="0" indent="0">
              <a:spcBef>
                <a:spcPts val="0"/>
              </a:spcBef>
              <a:buNone/>
            </a:pPr>
            <a:r>
              <a:rPr lang="en-US" sz="1600" b="1" dirty="0">
                <a:solidFill>
                  <a:srgbClr val="008000"/>
                </a:solidFill>
                <a:latin typeface="Consolas" panose="020B0609020204030204" pitchFamily="49" charset="0"/>
                <a:ea typeface="Menlo" charset="0"/>
                <a:cs typeface="Menlo" charset="0"/>
              </a:rPr>
              <a:t>char</a:t>
            </a:r>
            <a:r>
              <a:rPr lang="en-US" sz="1600" b="1" dirty="0">
                <a:latin typeface="Consolas" panose="020B0609020204030204" pitchFamily="49" charset="0"/>
                <a:ea typeface="Menlo" charset="0"/>
                <a:cs typeface="Menlo" charset="0"/>
              </a:rPr>
              <a:t> </a:t>
            </a:r>
            <a:r>
              <a:rPr lang="en-US" sz="1600" b="1" dirty="0" err="1">
                <a:latin typeface="Consolas" panose="020B0609020204030204" pitchFamily="49" charset="0"/>
                <a:ea typeface="Menlo" charset="0"/>
                <a:cs typeface="Menlo" charset="0"/>
              </a:rPr>
              <a:t>buf</a:t>
            </a:r>
            <a:r>
              <a:rPr lang="en-US" sz="1600" b="1" dirty="0">
                <a:latin typeface="Consolas" panose="020B0609020204030204" pitchFamily="49" charset="0"/>
                <a:ea typeface="Menlo" charset="0"/>
                <a:cs typeface="Menlo" charset="0"/>
              </a:rPr>
              <a:t>...;  </a:t>
            </a:r>
            <a:r>
              <a:rPr lang="en-US" sz="1600" b="1" dirty="0">
                <a:solidFill>
                  <a:schemeClr val="tx1">
                    <a:lumMod val="50000"/>
                    <a:lumOff val="50000"/>
                  </a:schemeClr>
                </a:solidFill>
                <a:latin typeface="Consolas" panose="020B0609020204030204" pitchFamily="49" charset="0"/>
                <a:ea typeface="Menlo" charset="0"/>
                <a:cs typeface="Menlo" charset="0"/>
              </a:rPr>
              <a:t>// buffer size unspecified</a:t>
            </a:r>
            <a:endParaRPr lang="en-US" sz="1600" b="1" dirty="0">
              <a:latin typeface="Consolas" panose="020B0609020204030204" pitchFamily="49" charset="0"/>
              <a:ea typeface="Menlo" charset="0"/>
              <a:cs typeface="Menlo" charset="0"/>
            </a:endParaRPr>
          </a:p>
          <a:p>
            <a:pPr marL="0" indent="0">
              <a:spcBef>
                <a:spcPts val="0"/>
              </a:spcBef>
              <a:buNone/>
            </a:pPr>
            <a:r>
              <a:rPr lang="en-US" sz="1600" b="1" dirty="0">
                <a:solidFill>
                  <a:srgbClr val="008000"/>
                </a:solidFill>
                <a:latin typeface="Consolas" panose="020B0609020204030204" pitchFamily="49" charset="0"/>
                <a:ea typeface="Menlo" charset="0"/>
                <a:cs typeface="Menlo" charset="0"/>
              </a:rPr>
              <a:t>int</a:t>
            </a:r>
            <a:r>
              <a:rPr lang="en-US" sz="1600" b="1" dirty="0">
                <a:latin typeface="Consolas" panose="020B0609020204030204" pitchFamily="49" charset="0"/>
                <a:ea typeface="Menlo" charset="0"/>
                <a:cs typeface="Menlo" charset="0"/>
              </a:rPr>
              <a:t> </a:t>
            </a:r>
            <a:r>
              <a:rPr lang="en-US" sz="1600" b="1" dirty="0" err="1">
                <a:latin typeface="Consolas" panose="020B0609020204030204" pitchFamily="49" charset="0"/>
                <a:ea typeface="Menlo" charset="0"/>
                <a:cs typeface="Menlo" charset="0"/>
              </a:rPr>
              <a:t>bytes_read</a:t>
            </a:r>
            <a:r>
              <a:rPr lang="en-US" sz="1600" b="1" dirty="0">
                <a:latin typeface="Consolas" panose="020B0609020204030204" pitchFamily="49" charset="0"/>
                <a:ea typeface="Menlo" charset="0"/>
                <a:cs typeface="Menlo" charset="0"/>
              </a:rPr>
              <a:t> = 0; </a:t>
            </a:r>
          </a:p>
          <a:p>
            <a:pPr marL="0" indent="0">
              <a:spcBef>
                <a:spcPts val="0"/>
              </a:spcBef>
              <a:buNone/>
            </a:pPr>
            <a:r>
              <a:rPr lang="en-US" sz="1600" b="1" dirty="0">
                <a:solidFill>
                  <a:srgbClr val="008000"/>
                </a:solidFill>
                <a:latin typeface="Consolas" panose="020B0609020204030204" pitchFamily="49" charset="0"/>
                <a:ea typeface="Menlo" charset="0"/>
                <a:cs typeface="Menlo" charset="0"/>
              </a:rPr>
              <a:t>int</a:t>
            </a:r>
            <a:r>
              <a:rPr lang="en-US" sz="1600" b="1" dirty="0">
                <a:latin typeface="Consolas" panose="020B0609020204030204" pitchFamily="49" charset="0"/>
                <a:ea typeface="Menlo" charset="0"/>
                <a:cs typeface="Menlo" charset="0"/>
              </a:rPr>
              <a:t> result = 0;</a:t>
            </a:r>
          </a:p>
          <a:p>
            <a:pPr marL="0" indent="0">
              <a:spcBef>
                <a:spcPts val="0"/>
              </a:spcBef>
              <a:buNone/>
            </a:pPr>
            <a:r>
              <a:rPr lang="en-US" sz="1600" b="1" dirty="0">
                <a:solidFill>
                  <a:srgbClr val="008000"/>
                </a:solidFill>
                <a:latin typeface="Consolas" panose="020B0609020204030204" pitchFamily="49" charset="0"/>
                <a:ea typeface="Menlo" charset="0"/>
                <a:cs typeface="Menlo" charset="0"/>
              </a:rPr>
              <a:t>int</a:t>
            </a:r>
            <a:r>
              <a:rPr lang="en-US" sz="1600" b="1" dirty="0">
                <a:latin typeface="Consolas" panose="020B0609020204030204" pitchFamily="49" charset="0"/>
                <a:ea typeface="Menlo" charset="0"/>
                <a:cs typeface="Menlo" charset="0"/>
              </a:rPr>
              <a:t> </a:t>
            </a:r>
            <a:r>
              <a:rPr lang="en-US" sz="1600" b="1" dirty="0" err="1">
                <a:latin typeface="Consolas" panose="020B0609020204030204" pitchFamily="49" charset="0"/>
                <a:ea typeface="Menlo" charset="0"/>
                <a:cs typeface="Menlo" charset="0"/>
              </a:rPr>
              <a:t>fd</a:t>
            </a:r>
            <a:r>
              <a:rPr lang="en-US" sz="1600" b="1" dirty="0">
                <a:latin typeface="Consolas" panose="020B0609020204030204" pitchFamily="49" charset="0"/>
                <a:ea typeface="Menlo" charset="0"/>
                <a:cs typeface="Menlo" charset="0"/>
              </a:rPr>
              <a:t> = open("filename", O_RDONLY);</a:t>
            </a:r>
          </a:p>
          <a:p>
            <a:pPr marL="0" indent="0">
              <a:spcBef>
                <a:spcPts val="0"/>
              </a:spcBef>
              <a:buNone/>
            </a:pPr>
            <a:r>
              <a:rPr lang="en-US" sz="1600" b="1" dirty="0">
                <a:solidFill>
                  <a:srgbClr val="FF0000"/>
                </a:solidFill>
                <a:latin typeface="Consolas" panose="020B0609020204030204" pitchFamily="49" charset="0"/>
                <a:ea typeface="Menlo" charset="0"/>
                <a:cs typeface="Menlo" charset="0"/>
              </a:rPr>
              <a:t>// BUG: if </a:t>
            </a:r>
            <a:r>
              <a:rPr lang="en-US" sz="1600" b="1" dirty="0" err="1">
                <a:solidFill>
                  <a:srgbClr val="FF0000"/>
                </a:solidFill>
                <a:latin typeface="Consolas" panose="020B0609020204030204" pitchFamily="49" charset="0"/>
                <a:ea typeface="Menlo" charset="0"/>
                <a:cs typeface="Menlo" charset="0"/>
              </a:rPr>
              <a:t>filesize</a:t>
            </a:r>
            <a:r>
              <a:rPr lang="en-US" sz="1600" b="1" dirty="0">
                <a:solidFill>
                  <a:srgbClr val="FF0000"/>
                </a:solidFill>
                <a:latin typeface="Consolas" panose="020B0609020204030204" pitchFamily="49" charset="0"/>
                <a:ea typeface="Menlo" charset="0"/>
                <a:cs typeface="Menlo" charset="0"/>
              </a:rPr>
              <a:t> &lt; N, infinite loop!</a:t>
            </a:r>
          </a:p>
          <a:p>
            <a:pPr marL="0" indent="0">
              <a:spcBef>
                <a:spcPts val="0"/>
              </a:spcBef>
              <a:buNone/>
            </a:pPr>
            <a:r>
              <a:rPr lang="en-US" sz="1600" b="1" dirty="0">
                <a:solidFill>
                  <a:srgbClr val="008000"/>
                </a:solidFill>
                <a:latin typeface="Consolas" panose="020B0609020204030204" pitchFamily="49" charset="0"/>
                <a:ea typeface="Menlo" charset="0"/>
                <a:cs typeface="Menlo" charset="0"/>
              </a:rPr>
              <a:t>while</a:t>
            </a:r>
            <a:r>
              <a:rPr lang="en-US" sz="1600" b="1" dirty="0">
                <a:latin typeface="Consolas" panose="020B0609020204030204" pitchFamily="49" charset="0"/>
                <a:ea typeface="Menlo" charset="0"/>
                <a:cs typeface="Menlo" charset="0"/>
              </a:rPr>
              <a:t> (</a:t>
            </a:r>
            <a:r>
              <a:rPr lang="en-US" sz="1600" b="1" dirty="0" err="1">
                <a:latin typeface="Consolas" panose="020B0609020204030204" pitchFamily="49" charset="0"/>
                <a:ea typeface="Menlo" charset="0"/>
                <a:cs typeface="Menlo" charset="0"/>
              </a:rPr>
              <a:t>bytes_read</a:t>
            </a:r>
            <a:r>
              <a:rPr lang="en-US" sz="1600" b="1" dirty="0">
                <a:latin typeface="Consolas" panose="020B0609020204030204" pitchFamily="49" charset="0"/>
                <a:ea typeface="Menlo" charset="0"/>
                <a:cs typeface="Menlo" charset="0"/>
              </a:rPr>
              <a:t> &lt; N) { </a:t>
            </a:r>
          </a:p>
          <a:p>
            <a:pPr marL="0" indent="0">
              <a:spcBef>
                <a:spcPts val="0"/>
              </a:spcBef>
              <a:buNone/>
            </a:pPr>
            <a:r>
              <a:rPr lang="en-US" sz="1600" b="1" dirty="0">
                <a:latin typeface="Consolas" panose="020B0609020204030204" pitchFamily="49" charset="0"/>
                <a:ea typeface="Menlo" charset="0"/>
                <a:cs typeface="Menlo" charset="0"/>
              </a:rPr>
              <a:t>  </a:t>
            </a:r>
            <a:r>
              <a:rPr lang="en-US" sz="1600" b="1" dirty="0">
                <a:solidFill>
                  <a:srgbClr val="FF0000"/>
                </a:solidFill>
                <a:latin typeface="Consolas" panose="020B0609020204030204" pitchFamily="49" charset="0"/>
                <a:ea typeface="Menlo" charset="0"/>
                <a:cs typeface="Menlo" charset="0"/>
              </a:rPr>
              <a:t>// BUG: if N &gt;= </a:t>
            </a:r>
            <a:r>
              <a:rPr lang="en-US" sz="1600" b="1" dirty="0" err="1">
                <a:solidFill>
                  <a:srgbClr val="FF0000"/>
                </a:solidFill>
                <a:latin typeface="Consolas" panose="020B0609020204030204" pitchFamily="49" charset="0"/>
                <a:ea typeface="Menlo" charset="0"/>
                <a:cs typeface="Menlo" charset="0"/>
              </a:rPr>
              <a:t>buf</a:t>
            </a:r>
            <a:r>
              <a:rPr lang="en-US" sz="1600" b="1" dirty="0">
                <a:solidFill>
                  <a:srgbClr val="FF0000"/>
                </a:solidFill>
                <a:latin typeface="Consolas" panose="020B0609020204030204" pitchFamily="49" charset="0"/>
                <a:ea typeface="Menlo" charset="0"/>
                <a:cs typeface="Menlo" charset="0"/>
              </a:rPr>
              <a:t> size, buffer overflow!</a:t>
            </a:r>
            <a:endParaRPr lang="en-US" sz="1600" b="1" dirty="0">
              <a:latin typeface="Consolas" panose="020B0609020204030204" pitchFamily="49" charset="0"/>
              <a:ea typeface="Menlo" charset="0"/>
              <a:cs typeface="Menlo" charset="0"/>
            </a:endParaRPr>
          </a:p>
          <a:p>
            <a:pPr marL="0" indent="0">
              <a:spcBef>
                <a:spcPts val="0"/>
              </a:spcBef>
              <a:buNone/>
            </a:pPr>
            <a:r>
              <a:rPr lang="en-US" sz="1600" b="1" dirty="0">
                <a:latin typeface="Consolas" panose="020B0609020204030204" pitchFamily="49" charset="0"/>
                <a:ea typeface="Menlo" charset="0"/>
                <a:cs typeface="Menlo" charset="0"/>
              </a:rPr>
              <a:t>  result = </a:t>
            </a:r>
            <a:r>
              <a:rPr lang="en-US" sz="1600" b="1" dirty="0">
                <a:solidFill>
                  <a:srgbClr val="008000"/>
                </a:solidFill>
                <a:latin typeface="Consolas" panose="020B0609020204030204" pitchFamily="49" charset="0"/>
                <a:ea typeface="Menlo" charset="0"/>
                <a:cs typeface="Menlo" charset="0"/>
              </a:rPr>
              <a:t>read</a:t>
            </a:r>
            <a:r>
              <a:rPr lang="en-US" sz="1600" b="1" dirty="0">
                <a:latin typeface="Consolas" panose="020B0609020204030204" pitchFamily="49" charset="0"/>
                <a:ea typeface="Menlo" charset="0"/>
                <a:cs typeface="Menlo" charset="0"/>
              </a:rPr>
              <a:t>(</a:t>
            </a:r>
            <a:r>
              <a:rPr lang="en-US" sz="1600" b="1" dirty="0" err="1">
                <a:latin typeface="Consolas" panose="020B0609020204030204" pitchFamily="49" charset="0"/>
                <a:ea typeface="Menlo" charset="0"/>
                <a:cs typeface="Menlo" charset="0"/>
              </a:rPr>
              <a:t>fd</a:t>
            </a:r>
            <a:r>
              <a:rPr lang="en-US" sz="1600" b="1" dirty="0">
                <a:latin typeface="Consolas" panose="020B0609020204030204" pitchFamily="49" charset="0"/>
                <a:ea typeface="Menlo" charset="0"/>
                <a:cs typeface="Menlo" charset="0"/>
              </a:rPr>
              <a:t>, </a:t>
            </a:r>
            <a:r>
              <a:rPr lang="en-US" sz="1600" b="1" dirty="0" err="1">
                <a:latin typeface="Consolas" panose="020B0609020204030204" pitchFamily="49" charset="0"/>
                <a:ea typeface="Menlo" charset="0"/>
                <a:cs typeface="Menlo" charset="0"/>
              </a:rPr>
              <a:t>buf</a:t>
            </a:r>
            <a:r>
              <a:rPr lang="en-US" sz="1600" b="1" dirty="0">
                <a:latin typeface="Consolas" panose="020B0609020204030204" pitchFamily="49" charset="0"/>
                <a:ea typeface="Menlo" charset="0"/>
                <a:cs typeface="Menlo" charset="0"/>
              </a:rPr>
              <a:t> + </a:t>
            </a:r>
            <a:r>
              <a:rPr lang="en-US" sz="1600" b="1" dirty="0" err="1">
                <a:latin typeface="Consolas" panose="020B0609020204030204" pitchFamily="49" charset="0"/>
                <a:ea typeface="Menlo" charset="0"/>
                <a:cs typeface="Menlo" charset="0"/>
              </a:rPr>
              <a:t>bytes_read</a:t>
            </a:r>
            <a:r>
              <a:rPr lang="en-US" sz="1600" b="1" dirty="0">
                <a:latin typeface="Consolas" panose="020B0609020204030204" pitchFamily="49" charset="0"/>
                <a:ea typeface="Menlo" charset="0"/>
                <a:cs typeface="Menlo" charset="0"/>
              </a:rPr>
              <a:t>, N - </a:t>
            </a:r>
            <a:r>
              <a:rPr lang="en-US" sz="1600" b="1" dirty="0" err="1">
                <a:latin typeface="Consolas" panose="020B0609020204030204" pitchFamily="49" charset="0"/>
                <a:ea typeface="Menlo" charset="0"/>
                <a:cs typeface="Menlo" charset="0"/>
              </a:rPr>
              <a:t>bytes_read</a:t>
            </a:r>
            <a:r>
              <a:rPr lang="en-US" sz="1600" b="1" dirty="0">
                <a:latin typeface="Consolas" panose="020B0609020204030204" pitchFamily="49" charset="0"/>
                <a:ea typeface="Menlo" charset="0"/>
                <a:cs typeface="Menlo" charset="0"/>
              </a:rPr>
              <a:t>); </a:t>
            </a:r>
          </a:p>
          <a:p>
            <a:pPr marL="0" indent="0">
              <a:spcBef>
                <a:spcPts val="0"/>
              </a:spcBef>
              <a:buNone/>
            </a:pPr>
            <a:r>
              <a:rPr lang="en-US" sz="1600" b="1" dirty="0">
                <a:latin typeface="Consolas" panose="020B0609020204030204" pitchFamily="49" charset="0"/>
                <a:ea typeface="Menlo" charset="0"/>
                <a:cs typeface="Menlo" charset="0"/>
              </a:rPr>
              <a:t>  </a:t>
            </a:r>
            <a:r>
              <a:rPr lang="en-US" sz="1600" b="1" dirty="0">
                <a:solidFill>
                  <a:srgbClr val="008000"/>
                </a:solidFill>
                <a:latin typeface="Consolas" panose="020B0609020204030204" pitchFamily="49" charset="0"/>
                <a:ea typeface="Menlo" charset="0"/>
                <a:cs typeface="Menlo" charset="0"/>
              </a:rPr>
              <a:t>if</a:t>
            </a:r>
            <a:r>
              <a:rPr lang="en-US" sz="1600" b="1" dirty="0">
                <a:latin typeface="Consolas" panose="020B0609020204030204" pitchFamily="49" charset="0"/>
                <a:ea typeface="Menlo" charset="0"/>
                <a:cs typeface="Menlo" charset="0"/>
              </a:rPr>
              <a:t> (result == -1) { </a:t>
            </a:r>
          </a:p>
          <a:p>
            <a:pPr marL="0" indent="0">
              <a:spcBef>
                <a:spcPts val="0"/>
              </a:spcBef>
              <a:buNone/>
            </a:pPr>
            <a:r>
              <a:rPr lang="en-US" sz="1600" b="1" dirty="0">
                <a:latin typeface="Consolas" panose="020B0609020204030204" pitchFamily="49" charset="0"/>
                <a:ea typeface="Menlo" charset="0"/>
                <a:cs typeface="Menlo" charset="0"/>
              </a:rPr>
              <a:t>    </a:t>
            </a:r>
            <a:r>
              <a:rPr lang="en-US" sz="1600" b="1" dirty="0">
                <a:solidFill>
                  <a:srgbClr val="008000"/>
                </a:solidFill>
                <a:latin typeface="Consolas" panose="020B0609020204030204" pitchFamily="49" charset="0"/>
                <a:ea typeface="Menlo" charset="0"/>
                <a:cs typeface="Menlo" charset="0"/>
              </a:rPr>
              <a:t>if</a:t>
            </a:r>
            <a:r>
              <a:rPr lang="en-US" sz="1600" b="1" dirty="0">
                <a:latin typeface="Consolas" panose="020B0609020204030204" pitchFamily="49" charset="0"/>
                <a:ea typeface="Menlo" charset="0"/>
                <a:cs typeface="Menlo" charset="0"/>
              </a:rPr>
              <a:t> (</a:t>
            </a:r>
            <a:r>
              <a:rPr lang="en-US" sz="1600" b="1" dirty="0" err="1">
                <a:latin typeface="Consolas" panose="020B0609020204030204" pitchFamily="49" charset="0"/>
                <a:ea typeface="Menlo" charset="0"/>
                <a:cs typeface="Menlo" charset="0"/>
              </a:rPr>
              <a:t>errno</a:t>
            </a:r>
            <a:r>
              <a:rPr lang="en-US" sz="1600" b="1" dirty="0">
                <a:latin typeface="Consolas" panose="020B0609020204030204" pitchFamily="49" charset="0"/>
                <a:ea typeface="Menlo" charset="0"/>
                <a:cs typeface="Menlo" charset="0"/>
              </a:rPr>
              <a:t> != </a:t>
            </a:r>
            <a:r>
              <a:rPr lang="en-US" sz="1600" b="1" dirty="0">
                <a:solidFill>
                  <a:srgbClr val="002060"/>
                </a:solidFill>
                <a:latin typeface="Consolas" panose="020B0609020204030204" pitchFamily="49" charset="0"/>
                <a:ea typeface="Menlo" charset="0"/>
                <a:cs typeface="Menlo" charset="0"/>
              </a:rPr>
              <a:t>EINTR</a:t>
            </a:r>
            <a:r>
              <a:rPr lang="en-US" sz="1600" b="1" dirty="0">
                <a:latin typeface="Consolas" panose="020B0609020204030204" pitchFamily="49" charset="0"/>
                <a:ea typeface="Menlo" charset="0"/>
                <a:cs typeface="Menlo" charset="0"/>
              </a:rPr>
              <a:t>) { </a:t>
            </a:r>
          </a:p>
          <a:p>
            <a:pPr marL="0" indent="0">
              <a:spcBef>
                <a:spcPts val="0"/>
              </a:spcBef>
              <a:buNone/>
            </a:pPr>
            <a:r>
              <a:rPr lang="en-US" sz="1600" b="1" dirty="0">
                <a:latin typeface="Consolas" panose="020B0609020204030204" pitchFamily="49" charset="0"/>
                <a:ea typeface="Menlo" charset="0"/>
                <a:cs typeface="Menlo" charset="0"/>
              </a:rPr>
              <a:t>      </a:t>
            </a:r>
            <a:r>
              <a:rPr lang="en-US" sz="1600" b="1" dirty="0">
                <a:solidFill>
                  <a:schemeClr val="tx2">
                    <a:lumMod val="50000"/>
                  </a:schemeClr>
                </a:solidFill>
                <a:latin typeface="Consolas" panose="020B0609020204030204" pitchFamily="49" charset="0"/>
                <a:ea typeface="Menlo" charset="0"/>
                <a:cs typeface="Menlo" charset="0"/>
              </a:rPr>
              <a:t>// a real error happened, return an error result</a:t>
            </a:r>
            <a:endParaRPr lang="en-US" sz="1600" b="1" dirty="0">
              <a:latin typeface="Consolas" panose="020B0609020204030204" pitchFamily="49" charset="0"/>
              <a:ea typeface="Menlo" charset="0"/>
              <a:cs typeface="Menlo" charset="0"/>
            </a:endParaRPr>
          </a:p>
          <a:p>
            <a:pPr marL="0" indent="0">
              <a:spcBef>
                <a:spcPts val="0"/>
              </a:spcBef>
              <a:buNone/>
            </a:pPr>
            <a:r>
              <a:rPr lang="en-US" sz="1600" b="1" dirty="0">
                <a:latin typeface="Consolas" panose="020B0609020204030204" pitchFamily="49" charset="0"/>
                <a:ea typeface="Menlo" charset="0"/>
                <a:cs typeface="Menlo" charset="0"/>
              </a:rPr>
              <a:t>    }   </a:t>
            </a:r>
          </a:p>
          <a:p>
            <a:pPr marL="0" indent="0">
              <a:spcBef>
                <a:spcPts val="0"/>
              </a:spcBef>
              <a:buNone/>
            </a:pPr>
            <a:r>
              <a:rPr lang="en-US" sz="1600" b="1" dirty="0">
                <a:latin typeface="Consolas" panose="020B0609020204030204" pitchFamily="49" charset="0"/>
                <a:ea typeface="Menlo" charset="0"/>
                <a:cs typeface="Menlo" charset="0"/>
              </a:rPr>
              <a:t>    </a:t>
            </a:r>
            <a:r>
              <a:rPr lang="en-US" sz="1600" b="1" dirty="0">
                <a:solidFill>
                  <a:srgbClr val="008000"/>
                </a:solidFill>
                <a:latin typeface="Consolas" panose="020B0609020204030204" pitchFamily="49" charset="0"/>
                <a:ea typeface="Menlo" charset="0"/>
                <a:cs typeface="Menlo" charset="0"/>
              </a:rPr>
              <a:t>continue</a:t>
            </a:r>
            <a:r>
              <a:rPr lang="en-US" sz="1600" b="1" dirty="0">
                <a:latin typeface="Consolas" panose="020B0609020204030204" pitchFamily="49" charset="0"/>
                <a:ea typeface="Menlo" charset="0"/>
                <a:cs typeface="Menlo" charset="0"/>
              </a:rPr>
              <a:t>;  </a:t>
            </a:r>
            <a:r>
              <a:rPr lang="en-US" sz="1600" b="1" dirty="0">
                <a:solidFill>
                  <a:schemeClr val="tx2">
                    <a:lumMod val="50000"/>
                  </a:schemeClr>
                </a:solidFill>
                <a:latin typeface="Consolas" panose="020B0609020204030204" pitchFamily="49" charset="0"/>
                <a:ea typeface="Menlo" charset="0"/>
                <a:cs typeface="Menlo" charset="0"/>
              </a:rPr>
              <a:t>// EINTR happened, loop back and try again</a:t>
            </a:r>
            <a:endParaRPr lang="en-US" sz="1600" b="1" dirty="0">
              <a:latin typeface="Consolas" panose="020B0609020204030204" pitchFamily="49" charset="0"/>
              <a:ea typeface="Menlo" charset="0"/>
              <a:cs typeface="Menlo" charset="0"/>
            </a:endParaRPr>
          </a:p>
          <a:p>
            <a:pPr marL="0" indent="0">
              <a:spcBef>
                <a:spcPts val="0"/>
              </a:spcBef>
              <a:buNone/>
            </a:pPr>
            <a:r>
              <a:rPr lang="en-US" sz="1600" b="1" dirty="0">
                <a:latin typeface="Consolas" panose="020B0609020204030204" pitchFamily="49" charset="0"/>
                <a:ea typeface="Menlo" charset="0"/>
                <a:cs typeface="Menlo" charset="0"/>
              </a:rPr>
              <a:t>  } </a:t>
            </a:r>
          </a:p>
          <a:p>
            <a:pPr marL="0" indent="0">
              <a:spcBef>
                <a:spcPts val="0"/>
              </a:spcBef>
              <a:buNone/>
            </a:pPr>
            <a:r>
              <a:rPr lang="en-US" sz="1600" b="1" dirty="0">
                <a:latin typeface="Consolas" panose="020B0609020204030204" pitchFamily="49" charset="0"/>
                <a:ea typeface="Menlo" charset="0"/>
                <a:cs typeface="Menlo" charset="0"/>
              </a:rPr>
              <a:t>  </a:t>
            </a:r>
            <a:r>
              <a:rPr lang="en-US" sz="1600" b="1" dirty="0" err="1">
                <a:latin typeface="Consolas" panose="020B0609020204030204" pitchFamily="49" charset="0"/>
                <a:ea typeface="Menlo" charset="0"/>
                <a:cs typeface="Menlo" charset="0"/>
              </a:rPr>
              <a:t>bytes_read</a:t>
            </a:r>
            <a:r>
              <a:rPr lang="en-US" sz="1600" b="1" dirty="0">
                <a:latin typeface="Consolas" panose="020B0609020204030204" pitchFamily="49" charset="0"/>
                <a:ea typeface="Menlo" charset="0"/>
                <a:cs typeface="Menlo" charset="0"/>
              </a:rPr>
              <a:t> += result; </a:t>
            </a:r>
          </a:p>
          <a:p>
            <a:pPr marL="0" indent="0">
              <a:spcBef>
                <a:spcPts val="0"/>
              </a:spcBef>
              <a:buNone/>
            </a:pPr>
            <a:r>
              <a:rPr lang="en-US" sz="1600" b="1" dirty="0">
                <a:latin typeface="Consolas" panose="020B0609020204030204" pitchFamily="49" charset="0"/>
                <a:ea typeface="Menlo" charset="0"/>
                <a:cs typeface="Menlo" charset="0"/>
              </a:rPr>
              <a:t>}</a:t>
            </a:r>
          </a:p>
        </p:txBody>
      </p:sp>
    </p:spTree>
    <p:extLst>
      <p:ext uri="{BB962C8B-B14F-4D97-AF65-F5344CB8AC3E}">
        <p14:creationId xmlns:p14="http://schemas.microsoft.com/office/powerpoint/2010/main" val="19613858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17083</TotalTime>
  <Words>2450</Words>
  <Application>Microsoft Office PowerPoint</Application>
  <PresentationFormat>On-screen Show (4:3)</PresentationFormat>
  <Paragraphs>338</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方正舒体</vt:lpstr>
      <vt:lpstr>Menlo</vt:lpstr>
      <vt:lpstr>Arial</vt:lpstr>
      <vt:lpstr>Calibri</vt:lpstr>
      <vt:lpstr>Consolas</vt:lpstr>
      <vt:lpstr>Courier New</vt:lpstr>
      <vt:lpstr>Wingdings</vt:lpstr>
      <vt:lpstr>Clarity</vt:lpstr>
      <vt:lpstr>CSE 333 – Section 3</vt:lpstr>
      <vt:lpstr>Administrivia</vt:lpstr>
      <vt:lpstr>Basic File Operations</vt:lpstr>
      <vt:lpstr>System I/O Calls</vt:lpstr>
      <vt:lpstr>System I/O Calls</vt:lpstr>
      <vt:lpstr>Errors</vt:lpstr>
      <vt:lpstr>Reading a file</vt:lpstr>
      <vt:lpstr>Reading a file</vt:lpstr>
      <vt:lpstr>Reading a file</vt:lpstr>
      <vt:lpstr>Again, why are we learning POSIX functions?</vt:lpstr>
      <vt:lpstr>STDIO vs. POSIX Functions</vt:lpstr>
      <vt:lpstr>Directories</vt:lpstr>
      <vt:lpstr>Directories</vt:lpstr>
      <vt:lpstr>Read the man pages</vt:lpstr>
      <vt:lpstr>Section Exercises 1 &amp; 2</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333 – Section 3</dc:title>
  <dc:creator>sunjayc</dc:creator>
  <cp:lastModifiedBy>Josue Rios</cp:lastModifiedBy>
  <cp:revision>146</cp:revision>
  <dcterms:created xsi:type="dcterms:W3CDTF">2013-04-25T02:33:25Z</dcterms:created>
  <dcterms:modified xsi:type="dcterms:W3CDTF">2017-04-13T17:00:37Z</dcterms:modified>
</cp:coreProperties>
</file>