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3" r:id="rId3"/>
    <p:sldId id="274" r:id="rId4"/>
    <p:sldId id="280" r:id="rId5"/>
    <p:sldId id="275" r:id="rId6"/>
    <p:sldId id="282" r:id="rId7"/>
    <p:sldId id="279" r:id="rId8"/>
    <p:sldId id="281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2"/>
    <p:restoredTop sz="62963" autoAdjust="0"/>
  </p:normalViewPr>
  <p:slideViewPr>
    <p:cSldViewPr>
      <p:cViewPr varScale="1">
        <p:scale>
          <a:sx n="77" d="100"/>
          <a:sy n="77" d="100"/>
        </p:scale>
        <p:origin x="2240" y="1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6BF26-0D44-5B43-B384-D400A4E7C845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39E1F-9F24-C44C-8594-5ADFFC1A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1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(Before starting,</a:t>
            </a:r>
            <a:r>
              <a:rPr lang="en-US" baseline="0" dirty="0" smtClean="0"/>
              <a:t> write out the </a:t>
            </a:r>
            <a:r>
              <a:rPr lang="en-US" baseline="0" dirty="0" err="1" smtClean="0"/>
              <a:t>gdb</a:t>
            </a:r>
            <a:r>
              <a:rPr lang="en-US" baseline="0" dirty="0" smtClean="0"/>
              <a:t> commands list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How to manage</a:t>
            </a:r>
            <a:r>
              <a:rPr lang="en-US" baseline="0" dirty="0" smtClean="0"/>
              <a:t> memory, draw diagrams, use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/</a:t>
            </a:r>
            <a:r>
              <a:rPr lang="en-US" baseline="0" dirty="0" err="1" smtClean="0"/>
              <a:t>gdb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Today’s Spanish Lesson:</a:t>
            </a:r>
          </a:p>
          <a:p>
            <a:r>
              <a:rPr lang="en-US" baseline="0" dirty="0" smtClean="0"/>
              <a:t>(Write on the board) “</a:t>
            </a:r>
            <a:r>
              <a:rPr lang="en-US" baseline="0" dirty="0" err="1" smtClean="0"/>
              <a:t>Programación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Sistemas</a:t>
            </a:r>
            <a:r>
              <a:rPr lang="en-US" baseline="0" dirty="0" smtClean="0"/>
              <a:t>”</a:t>
            </a:r>
            <a:r>
              <a:rPr lang="en-US" baseline="0" dirty="0"/>
              <a:t> </a:t>
            </a:r>
            <a:r>
              <a:rPr lang="en-US" baseline="0" dirty="0" smtClean="0"/>
              <a:t>– What does this say? Somebody translate the Spanish! This is how you say “Systems Programming” in Spanish! Now if you ever travel to a Spanish speaking country and they ask you what your favorite class is/was, (or</a:t>
            </a:r>
            <a:r>
              <a:rPr lang="is-IS" baseline="0" dirty="0" smtClean="0"/>
              <a:t>…</a:t>
            </a:r>
            <a:r>
              <a:rPr lang="en-US" baseline="0" dirty="0" smtClean="0"/>
              <a:t> they ask you which class had the best TA) you now know how to say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55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You’ll actually</a:t>
            </a:r>
            <a:r>
              <a:rPr lang="en-US" baseline="0" dirty="0" smtClean="0"/>
              <a:t> be working on an improved version of </a:t>
            </a:r>
            <a:r>
              <a:rPr lang="en-US" baseline="0" dirty="0" err="1" smtClean="0"/>
              <a:t>imsobuggy.c</a:t>
            </a:r>
            <a:r>
              <a:rPr lang="en-US" baseline="0" dirty="0" smtClean="0"/>
              <a:t> for exercise 5</a:t>
            </a:r>
          </a:p>
          <a:p>
            <a:endParaRPr lang="en-US" baseline="0" dirty="0" smtClean="0"/>
          </a:p>
          <a:p>
            <a:r>
              <a:rPr lang="en-US" baseline="0" dirty="0" smtClean="0"/>
              <a:t>HW TIPS: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Ctags</a:t>
            </a:r>
            <a:r>
              <a:rPr lang="en-US" baseline="0" dirty="0" smtClean="0"/>
              <a:t> *.c *.h to get tags for </a:t>
            </a:r>
            <a:r>
              <a:rPr lang="en-US" baseline="0" dirty="0" err="1" smtClean="0"/>
              <a:t>emacs</a:t>
            </a:r>
            <a:r>
              <a:rPr lang="en-US" baseline="0" dirty="0" smtClean="0"/>
              <a:t>/vim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Use Ctrl-[ to go to the definition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Use Ctrl-T to go back to where you were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Use Ctrl-x Ctrl-o to pull up </a:t>
            </a:r>
            <a:r>
              <a:rPr lang="en-US" baseline="0" dirty="0" err="1" smtClean="0"/>
              <a:t>omni</a:t>
            </a:r>
            <a:r>
              <a:rPr lang="en-US" baseline="0" dirty="0" smtClean="0"/>
              <a:t> completion for those tags</a:t>
            </a:r>
          </a:p>
          <a:p>
            <a:endParaRPr lang="en-US" baseline="0" dirty="0" smtClean="0"/>
          </a:p>
          <a:p>
            <a:r>
              <a:rPr lang="en-US" baseline="0" dirty="0" smtClean="0"/>
              <a:t>VIM TIP:</a:t>
            </a:r>
          </a:p>
          <a:p>
            <a:r>
              <a:rPr lang="en-US" baseline="0" dirty="0" smtClean="0"/>
              <a:t>If you guys are using vim, I would like to advertise using this plugin called (write on Board) </a:t>
            </a:r>
            <a:r>
              <a:rPr lang="en-US" baseline="0" dirty="0" err="1" smtClean="0"/>
              <a:t>snipmate.vim</a:t>
            </a:r>
            <a:r>
              <a:rPr lang="en-US" baseline="0" dirty="0" smtClean="0"/>
              <a:t>. (Demo) Check this out, copyright statement, include statement, main function, for loop over arguments, if statement, etc. This is actually a great time saver once you’re familiar with all the shortcuts.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COMMAND LINE TIP:</a:t>
            </a:r>
          </a:p>
          <a:p>
            <a:r>
              <a:rPr lang="en-US" baseline="0" dirty="0" smtClean="0"/>
              <a:t>Another tip, create an alias for </a:t>
            </a:r>
            <a:r>
              <a:rPr lang="en-US" baseline="0" dirty="0" err="1" smtClean="0"/>
              <a:t>gcc</a:t>
            </a:r>
            <a:r>
              <a:rPr lang="en-US" baseline="0" dirty="0" smtClean="0"/>
              <a:t> with arguments (gcc11 here) and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 checks (vg here) and use the !$ in bash to grab the last argument from the previous command! Like after editing in vim and compiling it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And guys, I’m serious about helping you guys out, I can share with you my </a:t>
            </a:r>
            <a:r>
              <a:rPr lang="en-US" baseline="0" dirty="0" err="1" smtClean="0"/>
              <a:t>vimrc</a:t>
            </a:r>
            <a:r>
              <a:rPr lang="en-US" baseline="0" dirty="0" smtClean="0"/>
              <a:t>/</a:t>
            </a:r>
            <a:r>
              <a:rPr lang="en-US" baseline="0" dirty="0" err="1" smtClean="0"/>
              <a:t>bashrc</a:t>
            </a:r>
            <a:r>
              <a:rPr lang="en-US" baseline="0" dirty="0" smtClean="0"/>
              <a:t> if you’d like, just come to office hours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Aside:</a:t>
            </a:r>
            <a:r>
              <a:rPr lang="en-US" baseline="0" dirty="0" smtClean="0"/>
              <a:t> 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-   Comments</a:t>
            </a:r>
            <a:r>
              <a:rPr lang="en-US" baseline="0" dirty="0" smtClean="0"/>
              <a:t> should be on top of prototype/declaration NOT the definition for things in header files. (i.e. header file for public functions, in declaration for source private functions).  Local functions – ok on the definition as long as you’re consistent.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**(In case) Header guard error can be ignored for this exercise,</a:t>
            </a:r>
            <a:r>
              <a:rPr lang="en-US" baseline="0" dirty="0" smtClean="0"/>
              <a:t> but this exercise only. You’ll learn about header guards tomorrow.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Clint/</a:t>
            </a:r>
            <a:r>
              <a:rPr lang="en-US" dirty="0" err="1" smtClean="0"/>
              <a:t>Cpplint</a:t>
            </a:r>
            <a:r>
              <a:rPr lang="en-US" baseline="0" dirty="0" smtClean="0"/>
              <a:t> errors: trailing spaces, too many newlines, tabs instead of spaces, etc.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err="1" smtClean="0"/>
              <a:t>Valgrind</a:t>
            </a:r>
            <a:r>
              <a:rPr lang="en-US" baseline="0" dirty="0" smtClean="0"/>
              <a:t> errors: mainly uninitialized values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err="1" smtClean="0"/>
              <a:t>Sizeof</a:t>
            </a:r>
            <a:r>
              <a:rPr lang="en-US" dirty="0" smtClean="0"/>
              <a:t>() </a:t>
            </a:r>
            <a:r>
              <a:rPr lang="en-US" dirty="0" err="1" smtClean="0"/>
              <a:t>clint</a:t>
            </a:r>
            <a:r>
              <a:rPr lang="en-US" dirty="0" smtClean="0"/>
              <a:t>/</a:t>
            </a:r>
            <a:r>
              <a:rPr lang="en-US" dirty="0" err="1" smtClean="0"/>
              <a:t>cpplint</a:t>
            </a:r>
            <a:r>
              <a:rPr lang="en-US" dirty="0" smtClean="0"/>
              <a:t> errors can be ignored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1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r>
              <a:rPr lang="en-US" baseline="0" dirty="0" smtClean="0"/>
              <a:t> 351, you’ll remember we have the stack and the heap...</a:t>
            </a:r>
          </a:p>
          <a:p>
            <a:endParaRPr lang="en-US" baseline="0" dirty="0" smtClean="0"/>
          </a:p>
          <a:p>
            <a:r>
              <a:rPr lang="en-US" baseline="0" dirty="0" smtClean="0"/>
              <a:t>(Briefly explain the diagram)</a:t>
            </a:r>
          </a:p>
          <a:p>
            <a:endParaRPr lang="en-US" baseline="0" dirty="0" smtClean="0"/>
          </a:p>
          <a:p>
            <a:r>
              <a:rPr lang="en-US" baseline="0" dirty="0" smtClean="0"/>
              <a:t>.text is code, .</a:t>
            </a:r>
            <a:r>
              <a:rPr lang="en-US" baseline="0" dirty="0" err="1" smtClean="0"/>
              <a:t>rodata</a:t>
            </a:r>
            <a:r>
              <a:rPr lang="en-US" baseline="0" dirty="0" smtClean="0"/>
              <a:t> is read only data, such as literal strings in the program, .data is read/write data such as static values</a:t>
            </a:r>
          </a:p>
          <a:p>
            <a:r>
              <a:rPr lang="en-US" baseline="0" dirty="0" smtClean="0"/>
              <a:t>()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Shared libraries may be loaded into the executable or dynamically at runtime (the executable says to link to that library)</a:t>
            </a:r>
          </a:p>
          <a:p>
            <a:r>
              <a:rPr lang="en-US" baseline="0" dirty="0" smtClean="0"/>
              <a:t>	Dynamic would be better to avoid copying shared libraries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Questions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W</a:t>
            </a:r>
            <a:r>
              <a:rPr lang="en-US" baseline="0" dirty="0" smtClean="0"/>
              <a:t>hat’s the lifetime of a variable that is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on the stack?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on the heap?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How about if it’s a global variable?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notes: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if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fails? In this class always check for the return value of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: wrap up, close something, or return error. In general if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does fail then there’s probably a bigger issue going on with your program or the machine. Dependent on what you’re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36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(From </a:t>
            </a:r>
            <a:r>
              <a:rPr lang="en-US" dirty="0" err="1" smtClean="0"/>
              <a:t>Sunjay</a:t>
            </a:r>
            <a:r>
              <a:rPr lang="en-US" dirty="0" smtClean="0"/>
              <a:t> teaching):</a:t>
            </a:r>
          </a:p>
          <a:p>
            <a:r>
              <a:rPr lang="en-US" dirty="0" smtClean="0"/>
              <a:t>Big</a:t>
            </a:r>
            <a:r>
              <a:rPr lang="en-US" baseline="0" dirty="0" smtClean="0"/>
              <a:t> advocate</a:t>
            </a:r>
          </a:p>
          <a:p>
            <a:r>
              <a:rPr lang="en-US" baseline="0" dirty="0" smtClean="0"/>
              <a:t>Look at the homework, we have nice diagrams. Be sure to draw these as there will be high pointer abstractions in later </a:t>
            </a:r>
            <a:r>
              <a:rPr lang="en-US" baseline="0" dirty="0" err="1" smtClean="0"/>
              <a:t>homeworks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Memory Diagram notes: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Inspect </a:t>
            </a:r>
            <a:r>
              <a:rPr lang="en-US" baseline="0" dirty="0" err="1" smtClean="0"/>
              <a:t>ll.c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example_ll_customer.c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Comment out the free statements in </a:t>
            </a:r>
            <a:r>
              <a:rPr lang="en-US" baseline="0" dirty="0" err="1" smtClean="0"/>
              <a:t>example_ll_customer.c</a:t>
            </a:r>
            <a:r>
              <a:rPr lang="en-US" baseline="0" dirty="0" smtClean="0"/>
              <a:t> to show them what “directly lost” and “indirectly lost” bytes look </a:t>
            </a:r>
            <a:r>
              <a:rPr lang="en-US" baseline="0" dirty="0" smtClean="0"/>
              <a:t>like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"definitely lost" means your program is leaking memory -- fix those leaks!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 "indirectly lost" means your program is leaking memory in a pointer-based structure. (E.g. if the root node of a binary tree is  "definitely lost", all the children will be "indirectly lost".) If you fix the "definitely lost" leaks, the "indirectly lost" leaks should go away.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Show them how to use </a:t>
            </a:r>
            <a:r>
              <a:rPr lang="en-US" baseline="0" dirty="0" err="1" smtClean="0"/>
              <a:t>gdb</a:t>
            </a:r>
            <a:r>
              <a:rPr lang="en-US" baseline="0" dirty="0" smtClean="0"/>
              <a:t> in debugging this program or some other program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let’s talk memory errors, based on what you guys have seen so far, what are some possible memory errors that can occur? Like, what’s something with memory you can do in C that you can’t in Java?</a:t>
            </a:r>
          </a:p>
          <a:p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Dangling pointers (invalid pointers, either points to freed heap or out of scope stack)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Invalid writes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Invalid reads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Use of uninitialized memory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  <a:p>
            <a:r>
              <a:rPr lang="en-US" b="1" u="sng" baseline="0" dirty="0" smtClean="0"/>
              <a:t>Old notes from </a:t>
            </a:r>
            <a:r>
              <a:rPr lang="en-US" b="1" u="sng" baseline="0" dirty="0" err="1" smtClean="0"/>
              <a:t>Lec</a:t>
            </a:r>
            <a:r>
              <a:rPr lang="en-US" b="1" u="sng" baseline="0" dirty="0" smtClean="0"/>
              <a:t> 5 wrap up slides in winter 16:</a:t>
            </a:r>
          </a:p>
          <a:p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dirty="0" smtClean="0"/>
              <a:t>Slides 30-34</a:t>
            </a:r>
            <a:r>
              <a:rPr lang="en-US" baseline="0" dirty="0" smtClean="0"/>
              <a:t> on Lecture 5 slides</a:t>
            </a:r>
          </a:p>
          <a:p>
            <a:r>
              <a:rPr lang="en-US" baseline="0" dirty="0" smtClean="0"/>
              <a:t>http://</a:t>
            </a:r>
            <a:r>
              <a:rPr lang="en-US" baseline="0" dirty="0" err="1" smtClean="0"/>
              <a:t>courses.cs.washington.edu</a:t>
            </a:r>
            <a:r>
              <a:rPr lang="en-US" baseline="0" dirty="0" smtClean="0"/>
              <a:t>/courses/cse333/16wi/lectures/lec05.pdf</a:t>
            </a:r>
          </a:p>
          <a:p>
            <a:r>
              <a:rPr lang="en-US" baseline="0" dirty="0" smtClean="0"/>
              <a:t>Ask:</a:t>
            </a:r>
          </a:p>
          <a:p>
            <a:r>
              <a:rPr lang="en-US" baseline="0" dirty="0" smtClean="0"/>
              <a:t>- Someone explain to me where this comes from?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Preprocessor -&gt; compiler</a:t>
            </a:r>
            <a:r>
              <a:rPr lang="en-US" baseline="0" dirty="0" smtClean="0"/>
              <a:t> -&gt; linker -&gt; executable</a:t>
            </a:r>
          </a:p>
          <a:p>
            <a:endParaRPr lang="en-US" dirty="0" smtClean="0"/>
          </a:p>
          <a:p>
            <a:r>
              <a:rPr lang="en-US" dirty="0" err="1" smtClean="0"/>
              <a:t>cpp</a:t>
            </a:r>
            <a:r>
              <a:rPr lang="en-US" baseline="0" dirty="0" smtClean="0"/>
              <a:t> –P</a:t>
            </a:r>
          </a:p>
          <a:p>
            <a:r>
              <a:rPr lang="en-US" baseline="0" dirty="0" err="1" smtClean="0"/>
              <a:t>Gcc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 means compile but don’t do the linking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 means store the output in the given file</a:t>
            </a:r>
          </a:p>
          <a:p>
            <a:pPr marL="171450" indent="-171450">
              <a:buFontTx/>
              <a:buChar char="-"/>
            </a:pPr>
            <a:r>
              <a:rPr lang="en-US" baseline="0" dirty="0" err="1" smtClean="0"/>
              <a:t>std</a:t>
            </a:r>
            <a:r>
              <a:rPr lang="en-US" baseline="0" dirty="0" smtClean="0"/>
              <a:t>=c11 means use the C11 standard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Wall means turn on all the compiler warnings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g to include debugging information such that you can use </a:t>
            </a:r>
            <a:r>
              <a:rPr lang="en-US" baseline="0" dirty="0" err="1" smtClean="0"/>
              <a:t>gdb</a:t>
            </a:r>
            <a:r>
              <a:rPr lang="en-US" baseline="0" dirty="0" smtClean="0"/>
              <a:t> for debugging</a:t>
            </a:r>
            <a:endParaRPr lang="en-US" dirty="0" smtClean="0"/>
          </a:p>
          <a:p>
            <a:r>
              <a:rPr lang="en-US" dirty="0" smtClean="0"/>
              <a:t>(show gcc11 alias)</a:t>
            </a:r>
          </a:p>
          <a:p>
            <a:endParaRPr lang="en-US" dirty="0" smtClean="0"/>
          </a:p>
          <a:p>
            <a:r>
              <a:rPr lang="en-US" dirty="0" smtClean="0"/>
              <a:t>Does anybody know</a:t>
            </a:r>
            <a:r>
              <a:rPr lang="en-US" baseline="0" dirty="0" smtClean="0"/>
              <a:t> why we even bother creating intermediate object files for compilation?</a:t>
            </a:r>
          </a:p>
          <a:p>
            <a:r>
              <a:rPr lang="en-US" baseline="0" dirty="0" smtClean="0"/>
              <a:t>- In the case of the linked list files and the customer, if we change the implementation of </a:t>
            </a:r>
            <a:r>
              <a:rPr lang="en-US" baseline="0" dirty="0" err="1" smtClean="0"/>
              <a:t>ll.c</a:t>
            </a:r>
            <a:r>
              <a:rPr lang="en-US" baseline="0" dirty="0" smtClean="0"/>
              <a:t> we don’t have to recompile the customer’s object files if the function signature remains the same because the two object files will be linked appropriately during the creation of the executable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Memory management + diagrams!</a:t>
            </a:r>
          </a:p>
          <a:p>
            <a:r>
              <a:rPr lang="en-US" dirty="0" smtClean="0"/>
              <a:t>(Draw stack on right, heap</a:t>
            </a:r>
            <a:r>
              <a:rPr lang="en-US" baseline="0" dirty="0" smtClean="0"/>
              <a:t> on left from bottom to top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Remember,</a:t>
            </a:r>
            <a:r>
              <a:rPr lang="en-US" baseline="0" dirty="0" smtClean="0"/>
              <a:t> in computer science,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"We can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solve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any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introducing an extra level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indirection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."</a:t>
            </a:r>
            <a:endParaRPr lang="en-US" baseline="0" dirty="0" smtClean="0"/>
          </a:p>
          <a:p>
            <a:pPr marL="0" indent="0">
              <a:buFont typeface="Arial" charset="0"/>
              <a:buNone/>
            </a:pP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28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Malloc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different than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calloc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dangling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pointer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points to memory that has already been freed. The storage is no longer allocated. Trying to access it might cause a Segmentation fault (or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worse!)</a:t>
            </a:r>
            <a:endParaRPr lang="en-US" baseline="0" dirty="0" smtClean="0"/>
          </a:p>
          <a:p>
            <a:pPr marL="171450" indent="-171450" algn="l">
              <a:buFontTx/>
              <a:buChar char="-"/>
            </a:pPr>
            <a:r>
              <a:rPr lang="en-US" baseline="0" dirty="0" smtClean="0"/>
              <a:t>Double free is really bad! Undefined behavior</a:t>
            </a:r>
          </a:p>
          <a:p>
            <a:pPr marL="171450" indent="-171450" algn="l">
              <a:buFontTx/>
              <a:buChar char="-"/>
            </a:pPr>
            <a:r>
              <a:rPr lang="en-US" baseline="0" dirty="0" smtClean="0"/>
              <a:t>Reading / writing to inappropriate areas on the stack can corrupt old stack pointers, buffer overflow (351),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pPr marL="171450" indent="-171450" algn="l">
              <a:buFontTx/>
              <a:buChar char="-"/>
            </a:pPr>
            <a:r>
              <a:rPr lang="en-US" baseline="0" dirty="0" smtClean="0"/>
              <a:t>You can’t free things if you don’t have a pointer to it</a:t>
            </a:r>
          </a:p>
          <a:p>
            <a:pPr marL="171450" indent="-171450" algn="l">
              <a:buFontTx/>
              <a:buChar char="-"/>
            </a:pPr>
            <a:r>
              <a:rPr lang="en-US" baseline="0" dirty="0" smtClean="0"/>
              <a:t>(new, new[], delete, delete[] are in C++ not in 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34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these </a:t>
            </a:r>
            <a:r>
              <a:rPr lang="en-US" dirty="0" err="1" smtClean="0"/>
              <a:t>gdb</a:t>
            </a:r>
            <a:r>
              <a:rPr lang="en-US" dirty="0" smtClean="0"/>
              <a:t> commands on the</a:t>
            </a:r>
            <a:r>
              <a:rPr lang="en-US" baseline="0" dirty="0" smtClean="0"/>
              <a:t> board:</a:t>
            </a:r>
          </a:p>
          <a:p>
            <a:r>
              <a:rPr lang="en-US" baseline="0" dirty="0" smtClean="0"/>
              <a:t>Abbreviation – Name</a:t>
            </a:r>
          </a:p>
          <a:p>
            <a:r>
              <a:rPr lang="en-US" b="1" baseline="0" dirty="0" smtClean="0"/>
              <a:t>Navigation</a:t>
            </a:r>
          </a:p>
          <a:p>
            <a:r>
              <a:rPr lang="en-US" baseline="0" dirty="0" smtClean="0"/>
              <a:t>b – break – use to break on </a:t>
            </a:r>
            <a:r>
              <a:rPr lang="en-US" baseline="0" dirty="0" err="1" smtClean="0"/>
              <a:t>VerificationFailure</a:t>
            </a:r>
            <a:endParaRPr lang="en-US" baseline="0" dirty="0" smtClean="0"/>
          </a:p>
          <a:p>
            <a:r>
              <a:rPr lang="en-US" baseline="0" dirty="0" smtClean="0"/>
              <a:t>n – next</a:t>
            </a:r>
          </a:p>
          <a:p>
            <a:r>
              <a:rPr lang="en-US" baseline="0" dirty="0" smtClean="0"/>
              <a:t>l - list</a:t>
            </a:r>
          </a:p>
          <a:p>
            <a:r>
              <a:rPr lang="en-US" baseline="0" dirty="0" smtClean="0"/>
              <a:t>s – step</a:t>
            </a:r>
          </a:p>
          <a:p>
            <a:r>
              <a:rPr lang="en-US" baseline="0" dirty="0" smtClean="0"/>
              <a:t>fin – finish</a:t>
            </a:r>
          </a:p>
          <a:p>
            <a:r>
              <a:rPr lang="en-US" b="1" baseline="0" dirty="0" smtClean="0"/>
              <a:t>Inspecting</a:t>
            </a:r>
          </a:p>
          <a:p>
            <a:r>
              <a:rPr lang="en-US" baseline="0" dirty="0" err="1" smtClean="0"/>
              <a:t>i</a:t>
            </a:r>
            <a:r>
              <a:rPr lang="en-US" baseline="0" dirty="0" smtClean="0"/>
              <a:t> lo – info locals</a:t>
            </a:r>
          </a:p>
          <a:p>
            <a:r>
              <a:rPr lang="en-US" baseline="0" dirty="0" err="1" smtClean="0"/>
              <a:t>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</a:t>
            </a:r>
            <a:r>
              <a:rPr lang="en-US" baseline="0" dirty="0" smtClean="0"/>
              <a:t> – info </a:t>
            </a:r>
            <a:r>
              <a:rPr lang="en-US" baseline="0" dirty="0" err="1" smtClean="0"/>
              <a:t>args</a:t>
            </a:r>
            <a:endParaRPr lang="en-US" baseline="0" dirty="0" smtClean="0"/>
          </a:p>
          <a:p>
            <a:r>
              <a:rPr lang="en-US" baseline="0" dirty="0" err="1" smtClean="0"/>
              <a:t>disp</a:t>
            </a:r>
            <a:r>
              <a:rPr lang="en-US" baseline="0" dirty="0" smtClean="0"/>
              <a:t> – display</a:t>
            </a:r>
          </a:p>
          <a:p>
            <a:r>
              <a:rPr lang="en-US" b="1" baseline="0" dirty="0" smtClean="0"/>
              <a:t>Stack Frame</a:t>
            </a:r>
          </a:p>
          <a:p>
            <a:r>
              <a:rPr lang="en-US" baseline="0" dirty="0" smtClean="0"/>
              <a:t>f – frame</a:t>
            </a:r>
          </a:p>
          <a:p>
            <a:r>
              <a:rPr lang="en-US" baseline="0" dirty="0" err="1" smtClean="0"/>
              <a:t>bt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backtrace</a:t>
            </a:r>
            <a:r>
              <a:rPr lang="en-US" baseline="0" dirty="0" smtClean="0"/>
              <a:t> – use on </a:t>
            </a:r>
            <a:r>
              <a:rPr lang="en-US" baseline="0" dirty="0" err="1" smtClean="0"/>
              <a:t>seg</a:t>
            </a:r>
            <a:r>
              <a:rPr lang="en-US" baseline="0" dirty="0" smtClean="0"/>
              <a:t> faults!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Tip: if </a:t>
            </a:r>
            <a:r>
              <a:rPr lang="en-US" baseline="0" dirty="0" err="1" smtClean="0"/>
              <a:t>ptr</a:t>
            </a:r>
            <a:r>
              <a:rPr lang="en-US" baseline="0" dirty="0" smtClean="0"/>
              <a:t> is a void * but you know it’s a char * you can do this:</a:t>
            </a:r>
          </a:p>
          <a:p>
            <a:r>
              <a:rPr lang="en-US" baseline="0" dirty="0" smtClean="0"/>
              <a:t>p *(char *)</a:t>
            </a:r>
            <a:r>
              <a:rPr lang="en-US" baseline="0" dirty="0" err="1" smtClean="0"/>
              <a:t>ptr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Also </a:t>
            </a:r>
            <a:r>
              <a:rPr lang="en-US" baseline="0" dirty="0" err="1" smtClean="0"/>
              <a:t>tui</a:t>
            </a:r>
            <a:r>
              <a:rPr lang="en-US" baseline="0" dirty="0" smtClean="0"/>
              <a:t> mode if they like that better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43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demo</a:t>
            </a:r>
          </a:p>
          <a:p>
            <a:r>
              <a:rPr lang="en-US" dirty="0" smtClean="0"/>
              <a:t>(M</a:t>
            </a:r>
            <a:r>
              <a:rPr lang="en-US" baseline="0" dirty="0" smtClean="0"/>
              <a:t>y program compiled with no compiler warnings or errors. It must be right, right??)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35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code in Demo</a:t>
            </a:r>
          </a:p>
          <a:p>
            <a:endParaRPr lang="en-US" dirty="0" smtClean="0"/>
          </a:p>
          <a:p>
            <a:r>
              <a:rPr lang="en-US" dirty="0" err="1" smtClean="0"/>
              <a:t>Valgrind</a:t>
            </a:r>
            <a:r>
              <a:rPr lang="en-US" baseline="0" dirty="0" smtClean="0"/>
              <a:t> notes: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"definitely lost" means your program is leaking memory -- fix those leaks!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"indirectly lost" means your program is leaking memory in a pointer-based structure. (E.g. if the root node of a binary tree is "definitely lost", all the children will be "indirectly lost".) If you fix the "definitely lost" leaks, the "indirectly lost" leaks should go away.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"possibly lost" means your program is leaking memory, unless you're doing unusual things with pointers that could cause them to point into the middle of an allocated block; see the user manual for some possible causes.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"still reachable" means your program is probably ok -- it didn't free some memory it could have. This is quite common and often reasonable. Don't use --show-reachable=yes if you don't want to see these reports.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"suppressed" means that a leak error has been suppressed. There are some suppressions in the default suppression files. You can ignore suppressed errors.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(Pull up </a:t>
            </a:r>
            <a:r>
              <a:rPr lang="en-US" dirty="0" err="1" smtClean="0"/>
              <a:t>sep</a:t>
            </a:r>
            <a:r>
              <a:rPr lang="en-US" dirty="0" smtClean="0"/>
              <a:t>-compile</a:t>
            </a:r>
            <a:r>
              <a:rPr lang="en-US" baseline="0" dirty="0" smtClean="0"/>
              <a:t> files</a:t>
            </a:r>
            <a:r>
              <a:rPr lang="en-US" dirty="0" smtClean="0"/>
              <a:t>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Let’s take a look at these</a:t>
            </a:r>
            <a:r>
              <a:rPr lang="en-US" baseline="0" dirty="0" smtClean="0"/>
              <a:t> files. I’m not going to go into detail of how the code works, but rather let’s take a look at how we’d need to compile the executable. You can go about this in many ways: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Huge command that compiles everything all together, even if you only changed one file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gcc</a:t>
            </a:r>
            <a:r>
              <a:rPr lang="en-US" baseline="0" dirty="0" smtClean="0"/>
              <a:t> -Wall -g -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=c11 -o adjust </a:t>
            </a:r>
            <a:r>
              <a:rPr lang="en-US" baseline="0" dirty="0" err="1" smtClean="0"/>
              <a:t>adjust.c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grades.c</a:t>
            </a:r>
            <a:endParaRPr lang="en-US" baseline="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can imagine with 100 source files this would be too long of a command and if the compile time is really long, would be wasting your time every time you make a single edit because everything is being recompiled, including what doesn’t depend on the file you changed</a:t>
            </a:r>
            <a:endParaRPr lang="en-US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Compile the object files individually as needed so when one file changes you only have to recompile that file and any other files that depend on it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gcc</a:t>
            </a:r>
            <a:r>
              <a:rPr lang="en-US" baseline="0" dirty="0" smtClean="0"/>
              <a:t> -Wall -g -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=c11 -c -o </a:t>
            </a:r>
            <a:r>
              <a:rPr lang="en-US" baseline="0" dirty="0" err="1" smtClean="0"/>
              <a:t>adjust.o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adjust.c</a:t>
            </a:r>
            <a:r>
              <a:rPr lang="en-US" baseline="0" dirty="0" smtClean="0"/>
              <a:t>  (-c flag means stop after compilation and give me the object file)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gcc</a:t>
            </a:r>
            <a:r>
              <a:rPr lang="en-US" baseline="0" dirty="0" smtClean="0"/>
              <a:t> -Wall -g -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=c11 -c -o </a:t>
            </a:r>
            <a:r>
              <a:rPr lang="en-US" baseline="0" dirty="0" err="1" smtClean="0"/>
              <a:t>grades.o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grades.c</a:t>
            </a:r>
            <a:endParaRPr lang="en-US" baseline="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gcc</a:t>
            </a:r>
            <a:r>
              <a:rPr lang="en-US" baseline="0" dirty="0" smtClean="0"/>
              <a:t> -Wall -g -</a:t>
            </a:r>
            <a:r>
              <a:rPr lang="en-US" baseline="0" dirty="0" err="1" smtClean="0"/>
              <a:t>std</a:t>
            </a:r>
            <a:r>
              <a:rPr lang="en-US" baseline="0" dirty="0" smtClean="0"/>
              <a:t>=c11 -o adjust </a:t>
            </a:r>
            <a:r>
              <a:rPr lang="en-US" baseline="0" dirty="0" err="1" smtClean="0"/>
              <a:t>grades.o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adjust.o</a:t>
            </a:r>
            <a:endParaRPr lang="en-US" baseline="0" dirty="0" smtClean="0"/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better, particularly</a:t>
            </a:r>
            <a:r>
              <a:rPr lang="en-US" baseline="0" dirty="0" smtClean="0"/>
              <a:t> for projects that take a lot of time compiling an executable from the source code. These commands can still get lengthy and can be hard to remember though.</a:t>
            </a:r>
            <a:endParaRPr lang="en-US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lang="en-US" dirty="0" smtClean="0"/>
              <a:t>An even better way is</a:t>
            </a:r>
            <a:r>
              <a:rPr lang="en-US" baseline="0" dirty="0" smtClean="0"/>
              <a:t> to write these dependencies out in a make file so that you don’t have to memorize commands and dependencies. You’ll be using this in your </a:t>
            </a:r>
            <a:r>
              <a:rPr lang="en-US" baseline="0" dirty="0" err="1" smtClean="0"/>
              <a:t>homeworks</a:t>
            </a:r>
            <a:r>
              <a:rPr lang="en-US" baseline="0" dirty="0" smtClean="0"/>
              <a:t> and in class you’ll soon be learning how to make your own make files.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Notes (From </a:t>
            </a:r>
            <a:r>
              <a:rPr lang="en-US" dirty="0" err="1" smtClean="0"/>
              <a:t>Sunjay</a:t>
            </a:r>
            <a:r>
              <a:rPr lang="en-US" dirty="0" smtClean="0"/>
              <a:t> teaching):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Preprocessor -&gt; compiler</a:t>
            </a:r>
            <a:r>
              <a:rPr lang="en-US" baseline="0" dirty="0" smtClean="0"/>
              <a:t> -&gt; linker -&gt; executable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9E1F-9F24-C44C-8594-5ADFFC1A207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7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52D3C91-9055-4CC8-B779-A8C1A22F54C4}" type="datetimeFigureOut">
              <a:rPr lang="en-US" smtClean="0"/>
              <a:t>4/5/17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9A5B9BB8-54A1-4D78-838C-D215093A2E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courses.cs.washington.edu/courses/cse333/15sp/sections/sec2-cod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Handouts.</a:t>
            </a:r>
          </a:p>
          <a:p>
            <a:r>
              <a:rPr lang="en-US" dirty="0" smtClean="0"/>
              <a:t>Work with a partner, if you wish.</a:t>
            </a:r>
          </a:p>
          <a:p>
            <a:r>
              <a:rPr lang="en-US" dirty="0"/>
              <a:t>Look at the expandable vector code in </a:t>
            </a:r>
            <a:r>
              <a:rPr lang="en-US" dirty="0" err="1"/>
              <a:t>imsobuggy.c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/>
              <a:t>First, try to </a:t>
            </a:r>
            <a:r>
              <a:rPr lang="en-US" dirty="0" smtClean="0"/>
              <a:t>find </a:t>
            </a:r>
            <a:r>
              <a:rPr lang="en-US" dirty="0"/>
              <a:t>all the bugs by </a:t>
            </a:r>
            <a:r>
              <a:rPr lang="en-US" dirty="0" smtClean="0"/>
              <a:t>inspection.</a:t>
            </a:r>
          </a:p>
          <a:p>
            <a:r>
              <a:rPr lang="en-US" dirty="0"/>
              <a:t>Then try to use </a:t>
            </a:r>
            <a:r>
              <a:rPr lang="en-US" dirty="0" err="1"/>
              <a:t>Valgrind</a:t>
            </a:r>
            <a:r>
              <a:rPr lang="en-US" dirty="0"/>
              <a:t> on the same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Code </a:t>
            </a:r>
            <a:r>
              <a:rPr lang="en-US" dirty="0"/>
              <a:t>is located at  </a:t>
            </a:r>
            <a:r>
              <a:rPr lang="en-US" dirty="0" smtClean="0">
                <a:hlinkClick r:id="rId3"/>
              </a:rPr>
              <a:t>http://courses.cs.washington.edu/courses/cse333/16sp/sections/sec2-code/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2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1676400"/>
          </a:xfrm>
        </p:spPr>
        <p:txBody>
          <a:bodyPr/>
          <a:lstStyle/>
          <a:p>
            <a:r>
              <a:rPr lang="en-US" dirty="0" smtClean="0"/>
              <a:t>Do you have any?</a:t>
            </a:r>
          </a:p>
          <a:p>
            <a:r>
              <a:rPr lang="en-US" dirty="0" smtClean="0"/>
              <a:t>Exercises going ok?</a:t>
            </a:r>
          </a:p>
          <a:p>
            <a:r>
              <a:rPr lang="en-US" dirty="0" smtClean="0"/>
              <a:t>Lectures make sense?</a:t>
            </a:r>
          </a:p>
          <a:p>
            <a:r>
              <a:rPr lang="en-US" dirty="0" smtClean="0"/>
              <a:t>Homework 1 – If you haven’t started by now</a:t>
            </a:r>
            <a:r>
              <a:rPr lang="is-IS" dirty="0" smtClean="0"/>
              <a:t>…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276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3000" kern="1200" spc="-75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Exercises!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91000"/>
            <a:ext cx="815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371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1540" indent="-10287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0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6586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302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40180" indent="-13716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Program Comments – Author, copyright, problem description at the top</a:t>
            </a:r>
          </a:p>
          <a:p>
            <a:pPr lvl="1"/>
            <a:r>
              <a:rPr lang="en-US" dirty="0" smtClean="0"/>
              <a:t>Function Comments – Near the prototype/declaration in header files; local functions are a more complex story, but near the prototype works for those too.</a:t>
            </a:r>
          </a:p>
          <a:p>
            <a:r>
              <a:rPr lang="en-US" dirty="0" err="1" smtClean="0">
                <a:latin typeface="Consolas"/>
                <a:cs typeface="Consolas"/>
              </a:rPr>
              <a:t>clint</a:t>
            </a:r>
            <a:r>
              <a:rPr lang="en-US" dirty="0" smtClean="0"/>
              <a:t> or </a:t>
            </a:r>
            <a:r>
              <a:rPr lang="en-US" dirty="0" err="1" smtClean="0">
                <a:latin typeface="Consolas"/>
                <a:cs typeface="Consolas"/>
              </a:rPr>
              <a:t>cpplint</a:t>
            </a:r>
            <a:r>
              <a:rPr lang="en-US" dirty="0" smtClean="0"/>
              <a:t> errors</a:t>
            </a:r>
          </a:p>
          <a:p>
            <a:r>
              <a:rPr lang="en-US" dirty="0" err="1" smtClean="0"/>
              <a:t>Valgrind</a:t>
            </a:r>
            <a:r>
              <a:rPr lang="en-US" dirty="0" smtClean="0"/>
              <a:t> errors</a:t>
            </a:r>
          </a:p>
          <a:p>
            <a:r>
              <a:rPr lang="en-US" dirty="0" smtClean="0"/>
              <a:t>Check for error codes/return values and handle them correctly!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5242598" y="2398067"/>
            <a:ext cx="73531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2400" dirty="0" smtClean="0"/>
              <a:t>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149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pic>
        <p:nvPicPr>
          <p:cNvPr id="5" name="Content Placeholder 4" descr="Memory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000" r="-70000"/>
          <a:stretch>
            <a:fillRect/>
          </a:stretch>
        </p:blipFill>
        <p:spPr>
          <a:xfrm>
            <a:off x="3001566" y="1600200"/>
            <a:ext cx="7971234" cy="4953000"/>
          </a:xfrm>
        </p:spPr>
      </p:pic>
      <p:sp>
        <p:nvSpPr>
          <p:cNvPr id="6" name="TextBox 5"/>
          <p:cNvSpPr txBox="1"/>
          <p:nvPr/>
        </p:nvSpPr>
        <p:spPr>
          <a:xfrm>
            <a:off x="228600" y="1639669"/>
            <a:ext cx="5029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dirty="0" smtClean="0"/>
              <a:t>Heap</a:t>
            </a:r>
          </a:p>
          <a:p>
            <a:pPr marL="1200150" lvl="2" indent="-285750">
              <a:buFontTx/>
              <a:buChar char="-"/>
            </a:pPr>
            <a:r>
              <a:rPr lang="en-US" dirty="0" smtClean="0"/>
              <a:t>Large pool of unused memory</a:t>
            </a:r>
          </a:p>
          <a:p>
            <a:pPr marL="1200150" lvl="2" indent="-285750">
              <a:buFontTx/>
              <a:buChar char="-"/>
            </a:pPr>
            <a:r>
              <a:rPr lang="en-US" dirty="0" err="1" smtClean="0"/>
              <a:t>malloc</a:t>
            </a:r>
            <a:r>
              <a:rPr lang="en-US" dirty="0" smtClean="0"/>
              <a:t>() allocates chunks of this memory</a:t>
            </a:r>
          </a:p>
          <a:p>
            <a:pPr marL="1200150" lvl="2" indent="-285750">
              <a:buFontTx/>
              <a:buChar char="-"/>
            </a:pPr>
            <a:r>
              <a:rPr lang="en-US" dirty="0" smtClean="0"/>
              <a:t>free() </a:t>
            </a:r>
            <a:r>
              <a:rPr lang="en-US" dirty="0" err="1" smtClean="0"/>
              <a:t>deallocates</a:t>
            </a:r>
            <a:r>
              <a:rPr lang="en-US" dirty="0" smtClean="0"/>
              <a:t> memory and reclaims space</a:t>
            </a:r>
          </a:p>
          <a:p>
            <a:pPr marL="1200150" lvl="2" indent="-285750">
              <a:buFontTx/>
              <a:buChar char="-"/>
            </a:pP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Stack and stack frame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Stores temporary/local variables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Each function has its own stack frame</a:t>
            </a:r>
          </a:p>
          <a:p>
            <a:pPr lvl="2"/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Lifetime on heap vs. Lifetime on stack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lvl="2"/>
            <a:endParaRPr lang="en-US" dirty="0" smtClean="0"/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Diagram + GDB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Code</a:t>
            </a:r>
          </a:p>
          <a:p>
            <a:pPr lvl="1"/>
            <a:r>
              <a:rPr lang="en-US" dirty="0" smtClean="0"/>
              <a:t>(Lecture Example with </a:t>
            </a:r>
            <a:r>
              <a:rPr lang="en-US" dirty="0" err="1" smtClean="0"/>
              <a:t>ll.h</a:t>
            </a:r>
            <a:r>
              <a:rPr lang="en-US" dirty="0" smtClean="0"/>
              <a:t>, </a:t>
            </a:r>
            <a:r>
              <a:rPr lang="en-US" dirty="0" err="1" smtClean="0"/>
              <a:t>ll.c</a:t>
            </a:r>
            <a:r>
              <a:rPr lang="en-US" dirty="0" smtClean="0"/>
              <a:t> and </a:t>
            </a:r>
            <a:r>
              <a:rPr lang="en-US" dirty="0" err="1" smtClean="0"/>
              <a:t>example_ll_customer.c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does the diagram look like as the program executes?</a:t>
            </a:r>
            <a:endParaRPr lang="en-US" dirty="0"/>
          </a:p>
          <a:p>
            <a:r>
              <a:rPr lang="en-US" dirty="0" smtClean="0"/>
              <a:t>Is </a:t>
            </a:r>
            <a:r>
              <a:rPr lang="en-US" dirty="0" err="1" smtClean="0"/>
              <a:t>gdb</a:t>
            </a:r>
            <a:r>
              <a:rPr lang="en-US" dirty="0" smtClean="0"/>
              <a:t> consistent with your diagram?</a:t>
            </a:r>
          </a:p>
          <a:p>
            <a:r>
              <a:rPr lang="en-US" dirty="0" smtClean="0"/>
              <a:t>GDB Tip</a:t>
            </a:r>
            <a:r>
              <a:rPr lang="en-US" dirty="0"/>
              <a:t>: </a:t>
            </a:r>
            <a:r>
              <a:rPr lang="en-US" dirty="0" smtClean="0"/>
              <a:t>Use option –</a:t>
            </a:r>
            <a:r>
              <a:rPr lang="en-US" dirty="0" err="1" smtClean="0"/>
              <a:t>tui</a:t>
            </a:r>
            <a:r>
              <a:rPr lang="en-US" dirty="0" smtClean="0"/>
              <a:t> to get a visual debugging interface – Very useful!</a:t>
            </a:r>
          </a:p>
          <a:p>
            <a:r>
              <a:rPr lang="en-US" dirty="0" smtClean="0"/>
              <a:t>Typing </a:t>
            </a:r>
            <a:r>
              <a:rPr lang="en-US" dirty="0"/>
              <a:t>“help” in </a:t>
            </a:r>
            <a:r>
              <a:rPr lang="en-US" dirty="0" err="1"/>
              <a:t>gdb</a:t>
            </a:r>
            <a:r>
              <a:rPr lang="en-US" dirty="0"/>
              <a:t> </a:t>
            </a:r>
            <a:r>
              <a:rPr lang="en-US" dirty="0" smtClean="0"/>
              <a:t>pulls up </a:t>
            </a:r>
            <a:r>
              <a:rPr lang="en-US" dirty="0"/>
              <a:t>a table of contents </a:t>
            </a:r>
            <a:r>
              <a:rPr lang="en-US" dirty="0" err="1"/>
              <a:t>gdb</a:t>
            </a:r>
            <a:r>
              <a:rPr lang="en-US" dirty="0"/>
              <a:t> help manual. </a:t>
            </a:r>
            <a:r>
              <a:rPr lang="en-US" dirty="0" smtClean="0"/>
              <a:t> You can then type “help </a:t>
            </a:r>
            <a:r>
              <a:rPr lang="en-US" dirty="0" err="1" smtClean="0"/>
              <a:t>sectionName</a:t>
            </a:r>
            <a:r>
              <a:rPr lang="en-US" dirty="0" smtClean="0"/>
              <a:t>” to view </a:t>
            </a:r>
            <a:r>
              <a:rPr lang="en-US" dirty="0" err="1" smtClean="0"/>
              <a:t>gdb</a:t>
            </a:r>
            <a:r>
              <a:rPr lang="en-US" dirty="0" smtClean="0"/>
              <a:t> info on different things</a:t>
            </a:r>
          </a:p>
          <a:p>
            <a:r>
              <a:rPr lang="en-US" dirty="0" smtClean="0"/>
              <a:t>Some Useful GDB Commands</a:t>
            </a:r>
          </a:p>
          <a:p>
            <a:pPr lvl="1"/>
            <a:r>
              <a:rPr lang="en-US" dirty="0" smtClean="0"/>
              <a:t>break, </a:t>
            </a:r>
            <a:r>
              <a:rPr lang="en-US" dirty="0" err="1" smtClean="0"/>
              <a:t>backtrace</a:t>
            </a:r>
            <a:r>
              <a:rPr lang="en-US" dirty="0" smtClean="0"/>
              <a:t>, next, step, list, finish, </a:t>
            </a:r>
            <a:r>
              <a:rPr lang="en-US" dirty="0" err="1" smtClean="0"/>
              <a:t>nfo</a:t>
            </a:r>
            <a:r>
              <a:rPr lang="en-US" dirty="0" smtClean="0"/>
              <a:t> </a:t>
            </a:r>
            <a:r>
              <a:rPr lang="en-US" dirty="0" err="1" smtClean="0"/>
              <a:t>args</a:t>
            </a:r>
            <a:r>
              <a:rPr lang="en-US" dirty="0" smtClean="0"/>
              <a:t>, info locals, display, </a:t>
            </a:r>
            <a:r>
              <a:rPr lang="en-US" dirty="0" err="1" smtClean="0"/>
              <a:t>bt</a:t>
            </a:r>
            <a:r>
              <a:rPr lang="en-US" dirty="0" smtClean="0"/>
              <a:t>, frame, watch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4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Errors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uninitialized memory</a:t>
            </a:r>
          </a:p>
          <a:p>
            <a:r>
              <a:rPr lang="en-US" dirty="0"/>
              <a:t>Reading/writing memory after it has been </a:t>
            </a:r>
            <a:r>
              <a:rPr lang="en-US" dirty="0" smtClean="0"/>
              <a:t>freed – Dangling pointers</a:t>
            </a:r>
            <a:endParaRPr lang="en-US" dirty="0"/>
          </a:p>
          <a:p>
            <a:r>
              <a:rPr lang="en-US" dirty="0"/>
              <a:t>Reading/</a:t>
            </a:r>
            <a:r>
              <a:rPr lang="en-US" dirty="0" smtClean="0"/>
              <a:t>writing to the </a:t>
            </a:r>
            <a:r>
              <a:rPr lang="en-US" dirty="0"/>
              <a:t>end of </a:t>
            </a:r>
            <a:r>
              <a:rPr lang="en-US" dirty="0" err="1"/>
              <a:t>malloc'd</a:t>
            </a:r>
            <a:r>
              <a:rPr lang="en-US" dirty="0"/>
              <a:t> blocks</a:t>
            </a:r>
          </a:p>
          <a:p>
            <a:r>
              <a:rPr lang="en-US" dirty="0"/>
              <a:t>Reading/</a:t>
            </a:r>
            <a:r>
              <a:rPr lang="en-US" dirty="0" smtClean="0"/>
              <a:t>writing to </a:t>
            </a:r>
            <a:r>
              <a:rPr lang="en-US" dirty="0"/>
              <a:t>inappropriate areas on the stack</a:t>
            </a:r>
          </a:p>
          <a:p>
            <a:r>
              <a:rPr lang="en-US" dirty="0"/>
              <a:t>Memory </a:t>
            </a:r>
            <a:r>
              <a:rPr lang="en-US" dirty="0" smtClean="0"/>
              <a:t>leaks </a:t>
            </a:r>
            <a:r>
              <a:rPr lang="en-US" dirty="0"/>
              <a:t>where pointers to </a:t>
            </a:r>
            <a:r>
              <a:rPr lang="en-US" dirty="0" err="1"/>
              <a:t>malloc'd</a:t>
            </a:r>
            <a:r>
              <a:rPr lang="en-US" dirty="0"/>
              <a:t> blocks are </a:t>
            </a:r>
            <a:r>
              <a:rPr lang="en-US" dirty="0" smtClean="0"/>
              <a:t>lost</a:t>
            </a:r>
            <a:endParaRPr lang="en-US" dirty="0"/>
          </a:p>
          <a:p>
            <a:r>
              <a:rPr lang="en-US" dirty="0"/>
              <a:t>Mismatched use of </a:t>
            </a:r>
            <a:r>
              <a:rPr lang="en-US" dirty="0" err="1"/>
              <a:t>malloc</a:t>
            </a:r>
            <a:r>
              <a:rPr lang="en-US" dirty="0"/>
              <a:t>/new/new[] </a:t>
            </a:r>
            <a:r>
              <a:rPr lang="en-US" dirty="0" err="1"/>
              <a:t>vs</a:t>
            </a:r>
            <a:r>
              <a:rPr lang="en-US" dirty="0"/>
              <a:t> free/delete/delete[</a:t>
            </a:r>
            <a:r>
              <a:rPr lang="en-US" dirty="0" smtClean="0"/>
              <a:t>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Avenir Heavy"/>
                <a:cs typeface="Avenir Heavy"/>
              </a:rPr>
              <a:t>Valgrind</a:t>
            </a:r>
            <a:r>
              <a:rPr lang="en-US" sz="3200" dirty="0" smtClean="0">
                <a:solidFill>
                  <a:schemeClr val="tx2"/>
                </a:solidFill>
                <a:latin typeface="Avenir Heavy"/>
                <a:cs typeface="Avenir Heavy"/>
              </a:rPr>
              <a:t> is your friend!!</a:t>
            </a:r>
            <a:endParaRPr lang="en-US" sz="3200" dirty="0">
              <a:solidFill>
                <a:schemeClr val="tx2"/>
              </a:solidFill>
              <a:latin typeface="Avenir Heavy"/>
              <a:cs typeface="Avenir Heavy"/>
            </a:endParaRPr>
          </a:p>
        </p:txBody>
      </p:sp>
    </p:spTree>
    <p:extLst>
      <p:ext uri="{BB962C8B-B14F-4D97-AF65-F5344CB8AC3E}">
        <p14:creationId xmlns:p14="http://schemas.microsoft.com/office/powerpoint/2010/main" val="318656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buggy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buggy.c</a:t>
            </a:r>
            <a:r>
              <a:rPr lang="en-US" dirty="0" smtClean="0"/>
              <a:t> demo + code fix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3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Some buggy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Autofit/>
          </a:bodyPr>
          <a:lstStyle/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#include</a:t>
            </a:r>
            <a:r>
              <a:rPr lang="en-US" sz="1100" b="1" dirty="0" smtClean="0">
                <a:latin typeface="Consolas"/>
                <a:cs typeface="Consolas"/>
              </a:rPr>
              <a:t> &lt;</a:t>
            </a:r>
            <a:r>
              <a:rPr lang="en-US" sz="1100" b="1" dirty="0" err="1" smtClean="0">
                <a:latin typeface="Consolas"/>
                <a:cs typeface="Consolas"/>
              </a:rPr>
              <a:t>stdio.h</a:t>
            </a:r>
            <a:r>
              <a:rPr lang="en-US" sz="1100" b="1" dirty="0" smtClean="0">
                <a:latin typeface="Consolas"/>
                <a:cs typeface="Consolas"/>
              </a:rPr>
              <a:t>&gt;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#include</a:t>
            </a:r>
            <a:r>
              <a:rPr lang="en-US" sz="1100" b="1" dirty="0" smtClean="0">
                <a:latin typeface="Consolas"/>
                <a:cs typeface="Consolas"/>
              </a:rPr>
              <a:t> &lt;</a:t>
            </a:r>
            <a:r>
              <a:rPr lang="en-US" sz="1100" b="1" dirty="0" err="1" smtClean="0">
                <a:latin typeface="Consolas"/>
                <a:cs typeface="Consolas"/>
              </a:rPr>
              <a:t>stdlib.h</a:t>
            </a:r>
            <a:r>
              <a:rPr lang="en-US" sz="1100" b="1" dirty="0" smtClean="0">
                <a:latin typeface="Consolas"/>
                <a:cs typeface="Consolas"/>
              </a:rPr>
              <a:t>&gt;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//Returns an array containing [n, n+1, ... , m-1, m]. If n&gt;m, then the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  //array returned is []. If an error occurs, NULL is returned.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*</a:t>
            </a:r>
            <a:r>
              <a:rPr lang="en-US" sz="1100" b="1" dirty="0" err="1" smtClean="0">
                <a:latin typeface="Consolas"/>
                <a:cs typeface="Consolas"/>
              </a:rPr>
              <a:t>RangeArray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n,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m) {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length = m-n+1;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//Heap allocate the array needed to return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*array = 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*) </a:t>
            </a:r>
            <a:r>
              <a:rPr lang="en-US" sz="1100" b="1" dirty="0" err="1" smtClean="0">
                <a:latin typeface="Consolas"/>
                <a:cs typeface="Consolas"/>
              </a:rPr>
              <a:t>malloc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sizeof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)*length);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//Initialize the elements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=0;i&lt;=length;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++)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  array[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] = </a:t>
            </a:r>
            <a:r>
              <a:rPr lang="en-US" sz="1100" b="1" dirty="0" err="1" smtClean="0">
                <a:latin typeface="Consolas"/>
                <a:cs typeface="Consolas"/>
              </a:rPr>
              <a:t>i+n</a:t>
            </a:r>
            <a:r>
              <a:rPr lang="en-US" sz="1100" b="1" dirty="0" smtClean="0">
                <a:latin typeface="Consolas"/>
                <a:cs typeface="Consolas"/>
              </a:rPr>
              <a:t>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1100" b="1" dirty="0" smtClean="0">
                <a:latin typeface="Consolas"/>
                <a:cs typeface="Consolas"/>
              </a:rPr>
              <a:t> array;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}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//Accepts two integers as arguments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main(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</a:t>
            </a:r>
            <a:r>
              <a:rPr lang="en-US" sz="1100" b="1" dirty="0" err="1" smtClean="0">
                <a:latin typeface="Consolas"/>
                <a:cs typeface="Consolas"/>
              </a:rPr>
              <a:t>argc</a:t>
            </a:r>
            <a:r>
              <a:rPr lang="en-US" sz="1100" b="1" dirty="0" smtClean="0">
                <a:latin typeface="Consolas"/>
                <a:cs typeface="Consolas"/>
              </a:rPr>
              <a:t>,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char</a:t>
            </a:r>
            <a:r>
              <a:rPr lang="en-US" sz="1100" b="1" dirty="0" smtClean="0">
                <a:latin typeface="Consolas"/>
                <a:cs typeface="Consolas"/>
              </a:rPr>
              <a:t> *</a:t>
            </a:r>
            <a:r>
              <a:rPr lang="en-US" sz="1100" b="1" dirty="0" err="1" smtClean="0">
                <a:latin typeface="Consolas"/>
                <a:cs typeface="Consolas"/>
              </a:rPr>
              <a:t>argv</a:t>
            </a:r>
            <a:r>
              <a:rPr lang="en-US" sz="1100" b="1" dirty="0" smtClean="0">
                <a:latin typeface="Consolas"/>
                <a:cs typeface="Consolas"/>
              </a:rPr>
              <a:t>[]) {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if(</a:t>
            </a:r>
            <a:r>
              <a:rPr lang="en-US" sz="1100" b="1" dirty="0" err="1" smtClean="0">
                <a:latin typeface="Consolas"/>
                <a:cs typeface="Consolas"/>
              </a:rPr>
              <a:t>argc</a:t>
            </a:r>
            <a:r>
              <a:rPr lang="en-US" sz="1100" b="1" dirty="0" smtClean="0">
                <a:latin typeface="Consolas"/>
                <a:cs typeface="Consolas"/>
              </a:rPr>
              <a:t> != 3) return EXIT_FAILURE;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n = </a:t>
            </a:r>
            <a:r>
              <a:rPr lang="en-US" sz="1100" b="1" dirty="0" err="1" smtClean="0">
                <a:latin typeface="Consolas"/>
                <a:cs typeface="Consolas"/>
              </a:rPr>
              <a:t>atoi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latin typeface="Consolas"/>
                <a:cs typeface="Consolas"/>
              </a:rPr>
              <a:t>argv</a:t>
            </a:r>
            <a:r>
              <a:rPr lang="en-US" sz="1100" b="1" dirty="0" smtClean="0">
                <a:latin typeface="Consolas"/>
                <a:cs typeface="Consolas"/>
              </a:rPr>
              <a:t>[1]), m = </a:t>
            </a:r>
            <a:r>
              <a:rPr lang="en-US" sz="1100" b="1" dirty="0" err="1" smtClean="0">
                <a:latin typeface="Consolas"/>
                <a:cs typeface="Consolas"/>
              </a:rPr>
              <a:t>atoi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latin typeface="Consolas"/>
                <a:cs typeface="Consolas"/>
              </a:rPr>
              <a:t>argv</a:t>
            </a:r>
            <a:r>
              <a:rPr lang="en-US" sz="1100" b="1" dirty="0" smtClean="0">
                <a:latin typeface="Consolas"/>
                <a:cs typeface="Consolas"/>
              </a:rPr>
              <a:t>[2]);  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//Parse </a:t>
            </a:r>
            <a:r>
              <a:rPr lang="en-US" sz="1100" b="1" dirty="0" err="1" smtClean="0">
                <a:solidFill>
                  <a:srgbClr val="5C697C"/>
                </a:solidFill>
                <a:latin typeface="Consolas"/>
                <a:cs typeface="Consolas"/>
              </a:rPr>
              <a:t>cmd</a:t>
            </a:r>
            <a:r>
              <a:rPr lang="en-US" sz="1100" b="1" dirty="0" smtClean="0">
                <a:solidFill>
                  <a:srgbClr val="5C697C"/>
                </a:solidFill>
                <a:latin typeface="Consolas"/>
                <a:cs typeface="Consolas"/>
              </a:rPr>
              <a:t>-line </a:t>
            </a:r>
            <a:r>
              <a:rPr lang="en-US" sz="1100" b="1" dirty="0" err="1" smtClean="0">
                <a:solidFill>
                  <a:srgbClr val="5C697C"/>
                </a:solidFill>
                <a:latin typeface="Consolas"/>
                <a:cs typeface="Consolas"/>
              </a:rPr>
              <a:t>args</a:t>
            </a:r>
            <a:endParaRPr lang="en-US" sz="1100" b="1" dirty="0" smtClean="0">
              <a:solidFill>
                <a:srgbClr val="5C697C"/>
              </a:solidFill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*</a:t>
            </a:r>
            <a:r>
              <a:rPr lang="en-US" sz="1100" b="1" dirty="0" err="1" smtClean="0">
                <a:latin typeface="Consolas"/>
                <a:cs typeface="Consolas"/>
              </a:rPr>
              <a:t>nums</a:t>
            </a:r>
            <a:r>
              <a:rPr lang="en-US" sz="1100" b="1" dirty="0" smtClean="0">
                <a:latin typeface="Consolas"/>
                <a:cs typeface="Consolas"/>
              </a:rPr>
              <a:t> = </a:t>
            </a:r>
            <a:r>
              <a:rPr lang="en-US" sz="1100" b="1" dirty="0" err="1" smtClean="0">
                <a:latin typeface="Consolas"/>
                <a:cs typeface="Consolas"/>
              </a:rPr>
              <a:t>RangeArray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latin typeface="Consolas"/>
                <a:cs typeface="Consolas"/>
              </a:rPr>
              <a:t>n,m</a:t>
            </a:r>
            <a:r>
              <a:rPr lang="en-US" sz="1100" b="1" dirty="0" smtClean="0">
                <a:latin typeface="Consolas"/>
                <a:cs typeface="Consolas"/>
              </a:rPr>
              <a:t>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//Print the resulting array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for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err="1" smtClean="0">
                <a:solidFill>
                  <a:srgbClr val="0000FF"/>
                </a:solidFill>
                <a:latin typeface="Consolas"/>
                <a:cs typeface="Consolas"/>
              </a:rPr>
              <a:t>int</a:t>
            </a:r>
            <a:r>
              <a:rPr lang="en-US" sz="1100" b="1" dirty="0" smtClean="0">
                <a:latin typeface="Consolas"/>
                <a:cs typeface="Consolas"/>
              </a:rPr>
              <a:t>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=0;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&lt;= (m-n+1); 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++)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  </a:t>
            </a:r>
            <a:r>
              <a:rPr lang="en-US" sz="1100" b="1" dirty="0" err="1" smtClean="0">
                <a:latin typeface="Consolas"/>
                <a:cs typeface="Consolas"/>
              </a:rPr>
              <a:t>printf</a:t>
            </a:r>
            <a:r>
              <a:rPr lang="en-US" sz="1100" b="1" dirty="0" smtClean="0">
                <a:latin typeface="Consolas"/>
                <a:cs typeface="Consolas"/>
              </a:rPr>
              <a:t>(</a:t>
            </a:r>
            <a:r>
              <a:rPr lang="en-US" sz="1100" b="1" dirty="0" smtClean="0">
                <a:solidFill>
                  <a:srgbClr val="FF0000"/>
                </a:solidFill>
                <a:latin typeface="Consolas"/>
                <a:cs typeface="Consolas"/>
              </a:rPr>
              <a:t>“%d”</a:t>
            </a:r>
            <a:r>
              <a:rPr lang="en-US" sz="1100" b="1" dirty="0" smtClean="0">
                <a:latin typeface="Consolas"/>
                <a:cs typeface="Consolas"/>
              </a:rPr>
              <a:t>, </a:t>
            </a:r>
            <a:r>
              <a:rPr lang="en-US" sz="1100" b="1" dirty="0" err="1" smtClean="0">
                <a:latin typeface="Consolas"/>
                <a:cs typeface="Consolas"/>
              </a:rPr>
              <a:t>nums</a:t>
            </a:r>
            <a:r>
              <a:rPr lang="en-US" sz="1100" b="1" dirty="0" smtClean="0">
                <a:latin typeface="Consolas"/>
                <a:cs typeface="Consolas"/>
              </a:rPr>
              <a:t>[</a:t>
            </a:r>
            <a:r>
              <a:rPr lang="en-US" sz="1100" b="1" dirty="0" err="1" smtClean="0">
                <a:latin typeface="Consolas"/>
                <a:cs typeface="Consolas"/>
              </a:rPr>
              <a:t>i</a:t>
            </a:r>
            <a:r>
              <a:rPr lang="en-US" sz="1100" b="1" dirty="0" smtClean="0">
                <a:latin typeface="Consolas"/>
                <a:cs typeface="Consolas"/>
              </a:rPr>
              <a:t>]);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puts(</a:t>
            </a:r>
            <a:r>
              <a:rPr lang="en-US" sz="1100" b="1" dirty="0" smtClean="0">
                <a:solidFill>
                  <a:srgbClr val="FF0000"/>
                </a:solidFill>
                <a:latin typeface="Consolas"/>
                <a:cs typeface="Consolas"/>
              </a:rPr>
              <a:t>“”</a:t>
            </a:r>
            <a:r>
              <a:rPr lang="en-US" sz="1100" b="1" dirty="0" smtClean="0">
                <a:latin typeface="Consolas"/>
                <a:cs typeface="Consolas"/>
              </a:rPr>
              <a:t>);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endParaRPr lang="en-US" sz="1100" b="1" dirty="0" smtClean="0">
              <a:latin typeface="Consolas"/>
              <a:cs typeface="Consolas"/>
            </a:endParaRP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  </a:t>
            </a:r>
            <a:r>
              <a:rPr lang="en-US" sz="1100" b="1" dirty="0" smtClean="0">
                <a:solidFill>
                  <a:srgbClr val="0000FF"/>
                </a:solidFill>
                <a:latin typeface="Consolas"/>
                <a:cs typeface="Consolas"/>
              </a:rPr>
              <a:t>return</a:t>
            </a:r>
            <a:r>
              <a:rPr lang="en-US" sz="1100" b="1" dirty="0" smtClean="0">
                <a:latin typeface="Consolas"/>
                <a:cs typeface="Consolas"/>
              </a:rPr>
              <a:t> EXIT_SUCCESS;</a:t>
            </a:r>
          </a:p>
          <a:p>
            <a:pPr marL="342900" indent="0" algn="just">
              <a:spcBef>
                <a:spcPts val="0"/>
              </a:spcBef>
              <a:buFont typeface="+mj-lt"/>
              <a:buAutoNum type="arabicPeriod"/>
            </a:pPr>
            <a:r>
              <a:rPr lang="en-US" sz="1100" b="1" dirty="0" smtClean="0">
                <a:latin typeface="Consolas"/>
                <a:cs typeface="Consolas"/>
              </a:rPr>
              <a:t>  }</a:t>
            </a:r>
            <a:endParaRPr lang="en-US" sz="1100" b="1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8091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err="1" smtClean="0"/>
              <a:t>Valgrind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 </a:t>
            </a:r>
            <a:r>
              <a:rPr lang="pl-PL" sz="800" b="1" dirty="0" err="1">
                <a:latin typeface="Consolas"/>
                <a:cs typeface="Consolas"/>
              </a:rPr>
              <a:t>Command</a:t>
            </a:r>
            <a:r>
              <a:rPr lang="pl-PL" sz="800" b="1" dirty="0">
                <a:latin typeface="Consolas"/>
                <a:cs typeface="Consolas"/>
              </a:rPr>
              <a:t>: ./</a:t>
            </a:r>
            <a:r>
              <a:rPr lang="pl-PL" sz="800" b="1" dirty="0" err="1">
                <a:latin typeface="Consolas"/>
                <a:cs typeface="Consolas"/>
              </a:rPr>
              <a:t>warmup</a:t>
            </a:r>
            <a:r>
              <a:rPr lang="pl-PL" sz="800" b="1" dirty="0">
                <a:latin typeface="Consolas"/>
                <a:cs typeface="Consolas"/>
              </a:rPr>
              <a:t> 1 10</a:t>
            </a:r>
          </a:p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pl-PL" sz="800" b="1" dirty="0">
                <a:latin typeface="Consolas"/>
                <a:cs typeface="Consolas"/>
              </a:rPr>
              <a:t>==22891== </a:t>
            </a:r>
            <a:r>
              <a:rPr lang="pl-PL" sz="800" b="1" dirty="0" err="1">
                <a:latin typeface="Consolas"/>
                <a:cs typeface="Consolas"/>
              </a:rPr>
              <a:t>Invalid</a:t>
            </a:r>
            <a:r>
              <a:rPr lang="pl-PL" sz="800" b="1" dirty="0">
                <a:latin typeface="Consolas"/>
                <a:cs typeface="Consolas"/>
              </a:rPr>
              <a:t> </a:t>
            </a:r>
            <a:r>
              <a:rPr lang="pl-PL" sz="800" b="1" dirty="0" err="1">
                <a:latin typeface="Consolas"/>
                <a:cs typeface="Consolas"/>
              </a:rPr>
              <a:t>write</a:t>
            </a:r>
            <a:r>
              <a:rPr lang="pl-PL" sz="800" b="1" dirty="0">
                <a:latin typeface="Consolas"/>
                <a:cs typeface="Consolas"/>
              </a:rPr>
              <a:t> of </a:t>
            </a:r>
            <a:r>
              <a:rPr lang="pl-PL" sz="800" b="1" dirty="0" err="1">
                <a:latin typeface="Consolas"/>
                <a:cs typeface="Consolas"/>
              </a:rPr>
              <a:t>size</a:t>
            </a:r>
            <a:r>
              <a:rPr lang="pl-PL" sz="800" b="1" dirty="0">
                <a:latin typeface="Consolas"/>
                <a:cs typeface="Consolas"/>
              </a:rPr>
              <a:t> 4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0x400616: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(warmup.c:14)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Address 0x51d2068 is 0 bytes after a block of size 40 </a:t>
            </a:r>
            <a:r>
              <a:rPr lang="en-US" sz="800" b="1" dirty="0" err="1">
                <a:latin typeface="Consolas"/>
                <a:cs typeface="Consolas"/>
              </a:rPr>
              <a:t>alloc'd</a:t>
            </a:r>
            <a:endParaRPr lang="en-US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0x4C2A93D: </a:t>
            </a:r>
            <a:r>
              <a:rPr lang="en-US" sz="800" b="1" dirty="0" err="1">
                <a:latin typeface="Consolas"/>
                <a:cs typeface="Consolas"/>
              </a:rPr>
              <a:t>malloc</a:t>
            </a:r>
            <a:r>
              <a:rPr lang="en-US" sz="800" b="1" dirty="0">
                <a:latin typeface="Consolas"/>
                <a:cs typeface="Consolas"/>
              </a:rPr>
              <a:t> (in /</a:t>
            </a:r>
            <a:r>
              <a:rPr lang="en-US" sz="800" b="1" dirty="0" err="1">
                <a:latin typeface="Consolas"/>
                <a:cs typeface="Consolas"/>
              </a:rPr>
              <a:t>usr</a:t>
            </a:r>
            <a:r>
              <a:rPr lang="en-US" sz="800" b="1" dirty="0">
                <a:latin typeface="Consolas"/>
                <a:cs typeface="Consolas"/>
              </a:rPr>
              <a:t>/lib/</a:t>
            </a:r>
            <a:r>
              <a:rPr lang="en-US" sz="800" b="1" dirty="0" err="1">
                <a:latin typeface="Consolas"/>
                <a:cs typeface="Consolas"/>
              </a:rPr>
              <a:t>valgrind</a:t>
            </a:r>
            <a:r>
              <a:rPr lang="en-US" sz="800" b="1" dirty="0">
                <a:latin typeface="Consolas"/>
                <a:cs typeface="Consolas"/>
              </a:rPr>
              <a:t>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Invalid read of size 4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0x4006A5: main (warmup.c:26)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Address 0x51d2068 is 0 bytes after a block of size 40 </a:t>
            </a:r>
            <a:r>
              <a:rPr lang="en-US" sz="800" b="1" dirty="0" err="1">
                <a:latin typeface="Consolas"/>
                <a:cs typeface="Consolas"/>
              </a:rPr>
              <a:t>alloc'd</a:t>
            </a:r>
            <a:endParaRPr lang="en-US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at 0x4C2A93D: </a:t>
            </a:r>
            <a:r>
              <a:rPr lang="en-US" sz="800" b="1" dirty="0" err="1">
                <a:latin typeface="Consolas"/>
                <a:cs typeface="Consolas"/>
              </a:rPr>
              <a:t>malloc</a:t>
            </a:r>
            <a:r>
              <a:rPr lang="en-US" sz="800" b="1" dirty="0">
                <a:latin typeface="Consolas"/>
                <a:cs typeface="Consolas"/>
              </a:rPr>
              <a:t> (in /</a:t>
            </a:r>
            <a:r>
              <a:rPr lang="en-US" sz="800" b="1" dirty="0" err="1">
                <a:latin typeface="Consolas"/>
                <a:cs typeface="Consolas"/>
              </a:rPr>
              <a:t>usr</a:t>
            </a:r>
            <a:r>
              <a:rPr lang="en-US" sz="800" b="1" dirty="0">
                <a:latin typeface="Consolas"/>
                <a:cs typeface="Consolas"/>
              </a:rPr>
              <a:t>/lib/</a:t>
            </a:r>
            <a:r>
              <a:rPr lang="en-US" sz="800" b="1" dirty="0" err="1">
                <a:latin typeface="Consolas"/>
                <a:cs typeface="Consolas"/>
              </a:rPr>
              <a:t>valgrind</a:t>
            </a:r>
            <a:r>
              <a:rPr lang="en-US" sz="800" b="1" dirty="0">
                <a:latin typeface="Consolas"/>
                <a:cs typeface="Consolas"/>
              </a:rPr>
              <a:t>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1 2 3 4 5 6 7 8 9 10 11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HEAP SUMMARY: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in </a:t>
            </a:r>
            <a:r>
              <a:rPr lang="da-DK" sz="800" b="1" dirty="0" err="1">
                <a:latin typeface="Consolas"/>
                <a:cs typeface="Consolas"/>
              </a:rPr>
              <a:t>use</a:t>
            </a:r>
            <a:r>
              <a:rPr lang="da-DK" sz="800" b="1" dirty="0">
                <a:latin typeface="Consolas"/>
                <a:cs typeface="Consolas"/>
              </a:rPr>
              <a:t> at exit: 40 bytes in 1 </a:t>
            </a:r>
            <a:r>
              <a:rPr lang="da-DK" sz="800" b="1" dirty="0" err="1">
                <a:latin typeface="Consolas"/>
                <a:cs typeface="Consolas"/>
              </a:rPr>
              <a:t>blocks</a:t>
            </a:r>
            <a:endParaRPr lang="da-DK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total </a:t>
            </a:r>
            <a:r>
              <a:rPr lang="da-DK" sz="800" b="1" dirty="0" err="1">
                <a:latin typeface="Consolas"/>
                <a:cs typeface="Consolas"/>
              </a:rPr>
              <a:t>heap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usage</a:t>
            </a:r>
            <a:r>
              <a:rPr lang="da-DK" sz="800" b="1" dirty="0">
                <a:latin typeface="Consolas"/>
                <a:cs typeface="Consolas"/>
              </a:rPr>
              <a:t>: 1 </a:t>
            </a:r>
            <a:r>
              <a:rPr lang="da-DK" sz="800" b="1" dirty="0" err="1">
                <a:latin typeface="Consolas"/>
                <a:cs typeface="Consolas"/>
              </a:rPr>
              <a:t>allocs</a:t>
            </a:r>
            <a:r>
              <a:rPr lang="da-DK" sz="800" b="1" dirty="0">
                <a:latin typeface="Consolas"/>
                <a:cs typeface="Consolas"/>
              </a:rPr>
              <a:t>, 0 </a:t>
            </a:r>
            <a:r>
              <a:rPr lang="da-DK" sz="800" b="1" dirty="0" err="1">
                <a:latin typeface="Consolas"/>
                <a:cs typeface="Consolas"/>
              </a:rPr>
              <a:t>frees</a:t>
            </a:r>
            <a:r>
              <a:rPr lang="da-DK" sz="800" b="1" dirty="0">
                <a:latin typeface="Consolas"/>
                <a:cs typeface="Consolas"/>
              </a:rPr>
              <a:t>, 40 bytes </a:t>
            </a:r>
            <a:r>
              <a:rPr lang="da-DK" sz="800" b="1" dirty="0" err="1">
                <a:latin typeface="Consolas"/>
                <a:cs typeface="Consolas"/>
              </a:rPr>
              <a:t>allocated</a:t>
            </a:r>
            <a:endParaRPr lang="da-DK" sz="8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40 bytes in 1 </a:t>
            </a:r>
            <a:r>
              <a:rPr lang="da-DK" sz="800" b="1" dirty="0" err="1">
                <a:latin typeface="Consolas"/>
                <a:cs typeface="Consolas"/>
              </a:rPr>
              <a:t>blocks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are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definitely</a:t>
            </a:r>
            <a:r>
              <a:rPr lang="da-DK" sz="800" b="1" dirty="0">
                <a:latin typeface="Consolas"/>
                <a:cs typeface="Consolas"/>
              </a:rPr>
              <a:t> lost in </a:t>
            </a:r>
            <a:r>
              <a:rPr lang="da-DK" sz="800" b="1" dirty="0" err="1">
                <a:latin typeface="Consolas"/>
                <a:cs typeface="Consolas"/>
              </a:rPr>
              <a:t>loss</a:t>
            </a:r>
            <a:r>
              <a:rPr lang="da-DK" sz="800" b="1" dirty="0">
                <a:latin typeface="Consolas"/>
                <a:cs typeface="Consolas"/>
              </a:rPr>
              <a:t> </a:t>
            </a:r>
            <a:r>
              <a:rPr lang="da-DK" sz="800" b="1" dirty="0" err="1">
                <a:latin typeface="Consolas"/>
                <a:cs typeface="Consolas"/>
              </a:rPr>
              <a:t>record</a:t>
            </a:r>
            <a:r>
              <a:rPr lang="da-DK" sz="800" b="1" dirty="0">
                <a:latin typeface="Consolas"/>
                <a:cs typeface="Consolas"/>
              </a:rPr>
              <a:t> 1 of 1</a:t>
            </a:r>
          </a:p>
          <a:p>
            <a:pPr marL="0" indent="0">
              <a:buNone/>
            </a:pPr>
            <a:r>
              <a:rPr lang="da-DK" sz="800" b="1" dirty="0">
                <a:latin typeface="Consolas"/>
                <a:cs typeface="Consolas"/>
              </a:rPr>
              <a:t>==22891== at 0x4C2A93D: </a:t>
            </a:r>
            <a:r>
              <a:rPr lang="da-DK" sz="800" b="1" dirty="0" err="1">
                <a:latin typeface="Consolas"/>
                <a:cs typeface="Consolas"/>
              </a:rPr>
              <a:t>malloc</a:t>
            </a:r>
            <a:r>
              <a:rPr lang="da-DK" sz="800" b="1" dirty="0">
                <a:latin typeface="Consolas"/>
                <a:cs typeface="Consolas"/>
              </a:rPr>
              <a:t> (in /</a:t>
            </a:r>
            <a:r>
              <a:rPr lang="da-DK" sz="800" b="1" dirty="0" err="1">
                <a:latin typeface="Consolas"/>
                <a:cs typeface="Consolas"/>
              </a:rPr>
              <a:t>usr</a:t>
            </a:r>
            <a:r>
              <a:rPr lang="da-DK" sz="800" b="1" dirty="0">
                <a:latin typeface="Consolas"/>
                <a:cs typeface="Consolas"/>
              </a:rPr>
              <a:t>/</a:t>
            </a:r>
            <a:r>
              <a:rPr lang="da-DK" sz="800" b="1" dirty="0" err="1">
                <a:latin typeface="Consolas"/>
                <a:cs typeface="Consolas"/>
              </a:rPr>
              <a:t>lib</a:t>
            </a:r>
            <a:r>
              <a:rPr lang="da-DK" sz="800" b="1" dirty="0">
                <a:latin typeface="Consolas"/>
                <a:cs typeface="Consolas"/>
              </a:rPr>
              <a:t>/valgrind/vgpreload_memcheck-amd64-linux.so)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0x4005EC: </a:t>
            </a:r>
            <a:r>
              <a:rPr lang="en-US" sz="800" b="1" dirty="0" err="1">
                <a:latin typeface="Consolas"/>
                <a:cs typeface="Consolas"/>
              </a:rPr>
              <a:t>RangeArray</a:t>
            </a:r>
            <a:r>
              <a:rPr lang="en-US" sz="800" b="1" dirty="0">
                <a:latin typeface="Consolas"/>
                <a:cs typeface="Consolas"/>
              </a:rPr>
              <a:t> (warmup.c:10)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by 0x400683: main (warmup.c:22)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LEAK SUMMARY: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definitely lost: 40 bytes in 1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indirectly lost: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possibly lost: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still reachable: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suppressed: 0 bytes in 0 blocks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For counts of detected and suppressed errors, rerun with: -v</a:t>
            </a:r>
          </a:p>
          <a:p>
            <a:pPr marL="0" indent="0">
              <a:buNone/>
            </a:pPr>
            <a:r>
              <a:rPr lang="en-US" sz="800" b="1" dirty="0">
                <a:latin typeface="Consolas"/>
                <a:cs typeface="Consolas"/>
              </a:rPr>
              <a:t>==22891== ERROR SUMMARY: 3 errors from 3 contexts (suppressed: 3 from 3)</a:t>
            </a:r>
          </a:p>
        </p:txBody>
      </p:sp>
    </p:spTree>
    <p:extLst>
      <p:ext uri="{BB962C8B-B14F-4D97-AF65-F5344CB8AC3E}">
        <p14:creationId xmlns:p14="http://schemas.microsoft.com/office/powerpoint/2010/main" val="27147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separate source files (Make preview)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Header files (*.h)</a:t>
            </a:r>
          </a:p>
          <a:p>
            <a:r>
              <a:rPr lang="en-US" dirty="0" smtClean="0"/>
              <a:t>Source files (*.c)</a:t>
            </a:r>
          </a:p>
          <a:p>
            <a:r>
              <a:rPr lang="en-US" dirty="0" err="1" smtClean="0"/>
              <a:t>Makefile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11563</TotalTime>
  <Words>2274</Words>
  <Application>Microsoft Macintosh PowerPoint</Application>
  <PresentationFormat>On-screen Show (4:3)</PresentationFormat>
  <Paragraphs>299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Heavy</vt:lpstr>
      <vt:lpstr>Calibri</vt:lpstr>
      <vt:lpstr>Consolas</vt:lpstr>
      <vt:lpstr>Courier New</vt:lpstr>
      <vt:lpstr>Clarity</vt:lpstr>
      <vt:lpstr>CSE 333 – SECTION 2</vt:lpstr>
      <vt:lpstr>Questions, Comments, Concerns</vt:lpstr>
      <vt:lpstr>Memory Management</vt:lpstr>
      <vt:lpstr>Memory Diagram + GDB Example</vt:lpstr>
      <vt:lpstr>Memory Errors </vt:lpstr>
      <vt:lpstr>Demo: buggy code</vt:lpstr>
      <vt:lpstr>Some buggy code</vt:lpstr>
      <vt:lpstr>Valgrind output</vt:lpstr>
      <vt:lpstr>Compiling separate source files (Make preview)</vt:lpstr>
      <vt:lpstr>Section exercise</vt:lpstr>
    </vt:vector>
  </TitlesOfParts>
  <Company>Hewlett-Packard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2</dc:title>
  <dc:creator>sunjayc</dc:creator>
  <cp:lastModifiedBy>Derek M. Coley</cp:lastModifiedBy>
  <cp:revision>152</cp:revision>
  <cp:lastPrinted>2016-01-14T09:28:08Z</cp:lastPrinted>
  <dcterms:created xsi:type="dcterms:W3CDTF">2013-06-25T16:15:24Z</dcterms:created>
  <dcterms:modified xsi:type="dcterms:W3CDTF">2017-04-05T20:08:42Z</dcterms:modified>
</cp:coreProperties>
</file>