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839"/>
    <a:srgbClr val="1A0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9" autoAdjust="0"/>
    <p:restoredTop sz="50000" autoAdjust="0"/>
  </p:normalViewPr>
  <p:slideViewPr>
    <p:cSldViewPr>
      <p:cViewPr varScale="1">
        <p:scale>
          <a:sx n="60" d="100"/>
          <a:sy n="60" d="100"/>
        </p:scale>
        <p:origin x="2728" y="184"/>
      </p:cViewPr>
      <p:guideLst>
        <p:guide orient="horz" pos="2160"/>
        <p:guide pos="2880"/>
      </p:guideLst>
    </p:cSldViewPr>
  </p:slideViewPr>
  <p:outlineViewPr>
    <p:cViewPr>
      <p:scale>
        <a:sx n="33" d="100"/>
        <a:sy n="33" d="100"/>
      </p:scale>
      <p:origin x="0" y="-22146"/>
    </p:cViewPr>
  </p:outlineViewPr>
  <p:notesTextViewPr>
    <p:cViewPr>
      <p:scale>
        <a:sx n="3" d="2"/>
        <a:sy n="3" d="2"/>
      </p:scale>
      <p:origin x="0" y="0"/>
    </p:cViewPr>
  </p:notesTextViewPr>
  <p:sorterViewPr>
    <p:cViewPr>
      <p:scale>
        <a:sx n="100" d="100"/>
        <a:sy n="100" d="100"/>
      </p:scale>
      <p:origin x="0" y="-1755"/>
    </p:cViewPr>
  </p:sorterViewPr>
  <p:notesViewPr>
    <p:cSldViewPr>
      <p:cViewPr varScale="1">
        <p:scale>
          <a:sx n="68" d="100"/>
          <a:sy n="68" d="100"/>
        </p:scale>
        <p:origin x="3288" y="2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49AF2-1761-A44D-8E9F-2B2D9127558A}" type="datetimeFigureOut">
              <a:rPr lang="en-US" smtClean="0"/>
              <a:t>5/19/16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E1B0E-B479-2C48-A607-050C7DF01C02}" type="slidenum">
              <a:rPr lang="en-US" smtClean="0"/>
              <a:t>‹#›</a:t>
            </a:fld>
            <a:endParaRPr lang="en-US"/>
          </a:p>
        </p:txBody>
      </p:sp>
    </p:spTree>
    <p:extLst>
      <p:ext uri="{BB962C8B-B14F-4D97-AF65-F5344CB8AC3E}">
        <p14:creationId xmlns:p14="http://schemas.microsoft.com/office/powerpoint/2010/main" val="2256092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endParaRPr lang="en-US" dirty="0" smtClean="0"/>
          </a:p>
          <a:p>
            <a:r>
              <a:rPr lang="en-US" dirty="0" smtClean="0"/>
              <a:t>How’s it going? How are the projects going</a:t>
            </a:r>
            <a:r>
              <a:rPr lang="en-US" dirty="0" smtClean="0"/>
              <a:t>?</a:t>
            </a:r>
          </a:p>
          <a:p>
            <a:endParaRPr lang="en-US" dirty="0" smtClean="0"/>
          </a:p>
          <a:p>
            <a:r>
              <a:rPr lang="en-US" dirty="0" smtClean="0"/>
              <a:t>Btw, I want to remind you all that if you have</a:t>
            </a:r>
            <a:r>
              <a:rPr lang="en-US" baseline="0" dirty="0" smtClean="0"/>
              <a:t> a question about any grades you’ve gotten please send us emails. I know somebody received a low score on hw2 because the script we used used their solution binaries for hw1 (which btw, is fixed now)</a:t>
            </a:r>
            <a:endParaRPr lang="en-US" dirty="0" smtClean="0"/>
          </a:p>
          <a:p>
            <a:endParaRPr lang="en-US" dirty="0" smtClean="0"/>
          </a:p>
          <a:p>
            <a:r>
              <a:rPr lang="en-US" dirty="0" smtClean="0"/>
              <a:t>Some </a:t>
            </a:r>
            <a:r>
              <a:rPr lang="en-US" dirty="0" smtClean="0"/>
              <a:t>tips (from 16wi):</a:t>
            </a:r>
            <a:endParaRPr lang="en-US" dirty="0" smtClean="0"/>
          </a:p>
          <a:p>
            <a:r>
              <a:rPr lang="en-US" dirty="0" smtClean="0"/>
              <a:t>-</a:t>
            </a:r>
            <a:r>
              <a:rPr lang="en-US" baseline="0" dirty="0" smtClean="0"/>
              <a:t> There was a post about keeping track of types. It can be hard sometimes to keep track of where types and functions are defined/tagged, especially with the many files we have. You can use </a:t>
            </a:r>
            <a:r>
              <a:rPr lang="en-US" baseline="0" dirty="0" err="1" smtClean="0"/>
              <a:t>grep</a:t>
            </a:r>
            <a:r>
              <a:rPr lang="en-US" baseline="0" dirty="0" smtClean="0"/>
              <a:t>/</a:t>
            </a:r>
            <a:r>
              <a:rPr lang="en-US" baseline="0" dirty="0" err="1" smtClean="0"/>
              <a:t>egrep</a:t>
            </a:r>
            <a:r>
              <a:rPr lang="en-US" baseline="0" dirty="0" smtClean="0"/>
              <a:t> to make this easier (Demo </a:t>
            </a:r>
            <a:r>
              <a:rPr lang="en-US" baseline="0" dirty="0" err="1" smtClean="0"/>
              <a:t>cgrep</a:t>
            </a:r>
            <a:r>
              <a:rPr lang="en-US" baseline="0" dirty="0" smtClean="0"/>
              <a:t> and </a:t>
            </a:r>
            <a:r>
              <a:rPr lang="en-US" baseline="0" dirty="0" err="1" smtClean="0"/>
              <a:t>cfgrep</a:t>
            </a:r>
            <a:r>
              <a:rPr lang="en-US" baseline="0" dirty="0" smtClean="0"/>
              <a:t>). Of course, it would be nice to do it within the editor itself. Well, there’s this tool called </a:t>
            </a:r>
            <a:r>
              <a:rPr lang="en-US" baseline="0" dirty="0" err="1" smtClean="0"/>
              <a:t>ctags</a:t>
            </a:r>
            <a:r>
              <a:rPr lang="en-US" baseline="0" dirty="0" smtClean="0"/>
              <a:t> that you can use in vim or </a:t>
            </a:r>
            <a:r>
              <a:rPr lang="en-US" baseline="0" dirty="0" err="1" smtClean="0"/>
              <a:t>emacs</a:t>
            </a:r>
            <a:r>
              <a:rPr lang="en-US" baseline="0" dirty="0" smtClean="0"/>
              <a:t> for such issues. (Demo with hw3 jumping around)</a:t>
            </a:r>
            <a:endParaRPr lang="en-US" dirty="0" smtClean="0"/>
          </a:p>
        </p:txBody>
      </p:sp>
      <p:sp>
        <p:nvSpPr>
          <p:cNvPr id="4" name="Slide Number Placeholder 3"/>
          <p:cNvSpPr>
            <a:spLocks noGrp="1"/>
          </p:cNvSpPr>
          <p:nvPr>
            <p:ph type="sldNum" sz="quarter" idx="10"/>
          </p:nvPr>
        </p:nvSpPr>
        <p:spPr/>
        <p:txBody>
          <a:bodyPr/>
          <a:lstStyle/>
          <a:p>
            <a:fld id="{F32E1B0E-B479-2C48-A607-050C7DF01C02}" type="slidenum">
              <a:rPr lang="en-US" smtClean="0"/>
              <a:t>1</a:t>
            </a:fld>
            <a:endParaRPr lang="en-US"/>
          </a:p>
        </p:txBody>
      </p:sp>
    </p:spTree>
    <p:extLst>
      <p:ext uri="{BB962C8B-B14F-4D97-AF65-F5344CB8AC3E}">
        <p14:creationId xmlns:p14="http://schemas.microsoft.com/office/powerpoint/2010/main" val="799108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a:t>
            </a:r>
          </a:p>
          <a:p>
            <a:r>
              <a:rPr lang="en-US" dirty="0" smtClean="0"/>
              <a:t>And, we</a:t>
            </a:r>
            <a:r>
              <a:rPr lang="en-US" baseline="0" dirty="0" smtClean="0"/>
              <a:t> also have their IPv6 equivalents as well. You’ll notice there’s a couple more fields but in this class we’re mainly concerned with the family, the IP address, and port number.</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10</a:t>
            </a:fld>
            <a:endParaRPr lang="en-US"/>
          </a:p>
        </p:txBody>
      </p:sp>
    </p:spTree>
    <p:extLst>
      <p:ext uri="{BB962C8B-B14F-4D97-AF65-F5344CB8AC3E}">
        <p14:creationId xmlns:p14="http://schemas.microsoft.com/office/powerpoint/2010/main" val="1148397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a:t>
            </a:r>
          </a:p>
          <a:p>
            <a:r>
              <a:rPr lang="en-US" dirty="0" smtClean="0"/>
              <a:t>Now to </a:t>
            </a:r>
            <a:r>
              <a:rPr lang="en-US" dirty="0" err="1" smtClean="0"/>
              <a:t>getaddrinfo</a:t>
            </a:r>
            <a:r>
              <a:rPr lang="en-US" dirty="0" smtClean="0"/>
              <a:t>!</a:t>
            </a:r>
          </a:p>
          <a:p>
            <a:endParaRPr lang="en-US" dirty="0" smtClean="0"/>
          </a:p>
          <a:p>
            <a:r>
              <a:rPr lang="en-US" dirty="0" err="1" smtClean="0"/>
              <a:t>GetAddrInfo</a:t>
            </a:r>
            <a:r>
              <a:rPr lang="en-US" baseline="0" dirty="0" smtClean="0"/>
              <a:t> takes in 4 parameters:</a:t>
            </a:r>
          </a:p>
          <a:p>
            <a:pPr marL="171450" indent="-171450">
              <a:buFontTx/>
              <a:buChar char="-"/>
            </a:pPr>
            <a:r>
              <a:rPr lang="en-US" baseline="0" dirty="0" smtClean="0"/>
              <a:t>Hostname (hostname to look up)</a:t>
            </a:r>
          </a:p>
          <a:p>
            <a:pPr marL="171450" indent="-171450">
              <a:buFontTx/>
              <a:buChar char="-"/>
            </a:pPr>
            <a:r>
              <a:rPr lang="en-US" baseline="0" dirty="0" err="1" smtClean="0"/>
              <a:t>Servname</a:t>
            </a:r>
            <a:r>
              <a:rPr lang="en-US" baseline="0" dirty="0" smtClean="0"/>
              <a:t> (the name of the service)</a:t>
            </a:r>
          </a:p>
          <a:p>
            <a:pPr marL="628650" lvl="1" indent="-171450">
              <a:buFontTx/>
              <a:buChar char="-"/>
            </a:pPr>
            <a:r>
              <a:rPr lang="en-US" baseline="0" dirty="0" smtClean="0"/>
              <a:t>Can anybody guess what sort of things can go in here? (</a:t>
            </a:r>
            <a:r>
              <a:rPr lang="en-US" b="1" baseline="0" dirty="0" smtClean="0"/>
              <a:t>Candy question</a:t>
            </a:r>
            <a:r>
              <a:rPr lang="en-US" baseline="0" dirty="0" smtClean="0"/>
              <a:t>) </a:t>
            </a:r>
          </a:p>
          <a:p>
            <a:pPr marL="1085850" lvl="2" indent="-171450">
              <a:buFontTx/>
              <a:buChar char="-"/>
            </a:pPr>
            <a:r>
              <a:rPr lang="en-US" baseline="0" dirty="0" smtClean="0"/>
              <a:t>strings like “HTTP” or “80”, for demo purposes we’ll use null)</a:t>
            </a:r>
          </a:p>
          <a:p>
            <a:pPr marL="171450" indent="-171450">
              <a:buFontTx/>
              <a:buChar char="-"/>
            </a:pPr>
            <a:r>
              <a:rPr lang="en-US" baseline="0" dirty="0" smtClean="0"/>
              <a:t>Hints to tell the desired output</a:t>
            </a:r>
          </a:p>
          <a:p>
            <a:pPr marL="171450" indent="-171450">
              <a:buFontTx/>
              <a:buChar char="-"/>
            </a:pPr>
            <a:r>
              <a:rPr lang="en-US" baseline="0" dirty="0" smtClean="0"/>
              <a:t>Res output parameter where the first in a linked list of results will be stored.</a:t>
            </a:r>
          </a:p>
          <a:p>
            <a:pPr marL="171450" indent="-171450">
              <a:buFontTx/>
              <a:buChar char="-"/>
            </a:pPr>
            <a:endParaRPr lang="en-US" baseline="0" dirty="0" smtClean="0"/>
          </a:p>
          <a:p>
            <a:pPr marL="0" indent="0">
              <a:buFontTx/>
              <a:buNone/>
            </a:pPr>
            <a:r>
              <a:rPr lang="en-US" baseline="0" dirty="0" smtClean="0"/>
              <a:t>Both hints and *res are pointers to </a:t>
            </a:r>
            <a:r>
              <a:rPr lang="en-US" baseline="0" dirty="0" err="1" smtClean="0"/>
              <a:t>addrinfo</a:t>
            </a:r>
            <a:r>
              <a:rPr lang="en-US" baseline="0" dirty="0" smtClean="0"/>
              <a:t> </a:t>
            </a:r>
            <a:r>
              <a:rPr lang="en-US" baseline="0" dirty="0" err="1" smtClean="0"/>
              <a:t>structs</a:t>
            </a:r>
            <a:r>
              <a:rPr lang="en-US" baseline="0" dirty="0" smtClean="0"/>
              <a:t>. Each of these </a:t>
            </a:r>
            <a:r>
              <a:rPr lang="en-US" baseline="0" dirty="0" err="1" smtClean="0"/>
              <a:t>structs</a:t>
            </a:r>
            <a:r>
              <a:rPr lang="en-US" baseline="0" dirty="0" smtClean="0"/>
              <a:t> contain information that is either used for hints and/or describes the particular result.</a:t>
            </a:r>
          </a:p>
          <a:p>
            <a:pPr marL="171450" indent="-171450">
              <a:buFontTx/>
              <a:buChar char="-"/>
            </a:pPr>
            <a:r>
              <a:rPr lang="en-US" baseline="0" dirty="0" err="1" smtClean="0"/>
              <a:t>ai_flags</a:t>
            </a:r>
            <a:r>
              <a:rPr lang="en-US" baseline="0" dirty="0" smtClean="0"/>
              <a:t> are for the hints structure as input parameters to </a:t>
            </a:r>
            <a:r>
              <a:rPr lang="en-US" baseline="0" dirty="0" err="1" smtClean="0"/>
              <a:t>getaddrinfo</a:t>
            </a:r>
            <a:r>
              <a:rPr lang="en-US" baseline="0" dirty="0" smtClean="0"/>
              <a:t>. We won’t be too concerned with the specifics as this can be unset (i.e. 0) for client networking</a:t>
            </a:r>
          </a:p>
          <a:p>
            <a:pPr marL="171450" indent="-171450">
              <a:buFontTx/>
              <a:buChar char="-"/>
            </a:pPr>
            <a:r>
              <a:rPr lang="en-US" baseline="0" dirty="0" err="1" smtClean="0"/>
              <a:t>Ai_family</a:t>
            </a:r>
            <a:r>
              <a:rPr lang="en-US" baseline="0" dirty="0" smtClean="0"/>
              <a:t> indicates the family (IPv4 or IPv6) of the desired results (in the case of hints) or the actual result (in res)</a:t>
            </a:r>
          </a:p>
          <a:p>
            <a:pPr marL="171450" indent="-171450">
              <a:buFontTx/>
              <a:buChar char="-"/>
            </a:pPr>
            <a:r>
              <a:rPr lang="en-US" baseline="0" dirty="0" err="1" smtClean="0"/>
              <a:t>Ai_socktype</a:t>
            </a:r>
            <a:r>
              <a:rPr lang="en-US" baseline="0" dirty="0" smtClean="0"/>
              <a:t> either indicates the type of socket we want or tells us the result’s socket type. (We’ll talk about sockets in a bit)</a:t>
            </a:r>
          </a:p>
          <a:p>
            <a:pPr marL="171450" indent="-171450">
              <a:buFontTx/>
              <a:buChar char="-"/>
            </a:pPr>
            <a:r>
              <a:rPr lang="en-US" baseline="0" dirty="0" err="1" smtClean="0"/>
              <a:t>Ai_addrlen</a:t>
            </a:r>
            <a:r>
              <a:rPr lang="en-US" baseline="0" dirty="0" smtClean="0"/>
              <a:t> tells us the length of the </a:t>
            </a:r>
            <a:r>
              <a:rPr lang="en-US" baseline="0" dirty="0" err="1" smtClean="0"/>
              <a:t>sockaddr</a:t>
            </a:r>
            <a:r>
              <a:rPr lang="en-US" baseline="0" dirty="0" smtClean="0"/>
              <a:t> </a:t>
            </a:r>
            <a:r>
              <a:rPr lang="en-US" baseline="0" dirty="0" err="1" smtClean="0"/>
              <a:t>struct</a:t>
            </a:r>
            <a:r>
              <a:rPr lang="en-US" baseline="0" dirty="0" smtClean="0"/>
              <a:t> pointed to by </a:t>
            </a:r>
            <a:r>
              <a:rPr lang="en-US" baseline="0" dirty="0" err="1" smtClean="0"/>
              <a:t>ai_addr</a:t>
            </a:r>
            <a:r>
              <a:rPr lang="en-US" baseline="0" dirty="0" smtClean="0"/>
              <a:t>, since it varies depending on the family.</a:t>
            </a:r>
          </a:p>
          <a:p>
            <a:pPr marL="171450" indent="-171450">
              <a:buFontTx/>
              <a:buChar char="-"/>
            </a:pPr>
            <a:r>
              <a:rPr lang="en-US" baseline="0" dirty="0" err="1" smtClean="0"/>
              <a:t>Ai_addr</a:t>
            </a:r>
            <a:r>
              <a:rPr lang="en-US" baseline="0" dirty="0" smtClean="0"/>
              <a:t> is the </a:t>
            </a:r>
            <a:r>
              <a:rPr lang="en-US" baseline="0" dirty="0" err="1" smtClean="0"/>
              <a:t>sockaddr</a:t>
            </a:r>
            <a:r>
              <a:rPr lang="en-US" baseline="0" dirty="0" smtClean="0"/>
              <a:t> </a:t>
            </a:r>
            <a:r>
              <a:rPr lang="en-US" baseline="0" dirty="0" err="1" smtClean="0"/>
              <a:t>struct</a:t>
            </a:r>
            <a:r>
              <a:rPr lang="en-US" baseline="0" dirty="0" smtClean="0"/>
              <a:t> from the previous slides corresponding to this result, which is what we’ll connect to in the third step.</a:t>
            </a:r>
          </a:p>
          <a:p>
            <a:pPr marL="171450" indent="-171450">
              <a:buFontTx/>
              <a:buChar char="-"/>
            </a:pPr>
            <a:r>
              <a:rPr lang="en-US" baseline="0" dirty="0" err="1" smtClean="0"/>
              <a:t>Ai_canonname</a:t>
            </a:r>
            <a:r>
              <a:rPr lang="en-US" baseline="0" dirty="0" smtClean="0"/>
              <a:t> will contain the canonical name for the host if a certain flag is set in the hints. Not important for our purposes</a:t>
            </a:r>
          </a:p>
          <a:p>
            <a:pPr marL="171450" indent="-171450">
              <a:buFontTx/>
              <a:buChar char="-"/>
            </a:pPr>
            <a:r>
              <a:rPr lang="en-US" dirty="0" err="1" smtClean="0"/>
              <a:t>Ai_next</a:t>
            </a:r>
            <a:r>
              <a:rPr lang="en-US" dirty="0" smtClean="0"/>
              <a:t> is a pointer to the next</a:t>
            </a:r>
            <a:r>
              <a:rPr lang="en-US" baseline="0" dirty="0" smtClean="0"/>
              <a:t> </a:t>
            </a:r>
            <a:r>
              <a:rPr lang="en-US" baseline="0" dirty="0" err="1" smtClean="0"/>
              <a:t>addrinfo</a:t>
            </a:r>
            <a:r>
              <a:rPr lang="en-US" baseline="0" dirty="0" smtClean="0"/>
              <a:t> </a:t>
            </a:r>
            <a:r>
              <a:rPr lang="en-US" baseline="0" dirty="0" err="1" smtClean="0"/>
              <a:t>struct</a:t>
            </a:r>
            <a:r>
              <a:rPr lang="en-US" baseline="0" dirty="0" smtClean="0"/>
              <a:t>. Much like your next pointer from </a:t>
            </a:r>
            <a:r>
              <a:rPr lang="en-US" baseline="0" dirty="0" err="1" smtClean="0"/>
              <a:t>LinkedList.c</a:t>
            </a:r>
            <a:endParaRPr lang="en-US" baseline="0" dirty="0" smtClean="0"/>
          </a:p>
          <a:p>
            <a:pPr marL="171450" indent="-171450">
              <a:buFontTx/>
              <a:buChar char="-"/>
            </a:pPr>
            <a:endParaRPr lang="en-US" baseline="0" dirty="0" smtClean="0"/>
          </a:p>
          <a:p>
            <a:pPr marL="0" indent="0">
              <a:buFontTx/>
              <a:buNone/>
            </a:pPr>
            <a:r>
              <a:rPr lang="en-US" baseline="0" dirty="0" smtClean="0"/>
              <a:t>Now you’ll notice from before (see previous slides) that the address is represented in the </a:t>
            </a:r>
            <a:r>
              <a:rPr lang="en-US" baseline="0" dirty="0" err="1" smtClean="0"/>
              <a:t>sockaddrs</a:t>
            </a:r>
            <a:r>
              <a:rPr lang="en-US" baseline="0" dirty="0" smtClean="0"/>
              <a:t> in bytes rather that a string. To go back and forth between this binary format and human readable format we use functions called </a:t>
            </a:r>
            <a:r>
              <a:rPr lang="en-US" baseline="0" dirty="0" err="1" smtClean="0"/>
              <a:t>inet_ntop</a:t>
            </a:r>
            <a:r>
              <a:rPr lang="en-US" baseline="0" dirty="0" smtClean="0"/>
              <a:t> and </a:t>
            </a:r>
            <a:r>
              <a:rPr lang="en-US" baseline="0" dirty="0" err="1" smtClean="0"/>
              <a:t>inet_pton</a:t>
            </a:r>
            <a:r>
              <a:rPr lang="en-US" baseline="0" dirty="0" smtClean="0"/>
              <a:t>. Difference is one converts from binary to presentation format and the other converts from presentation to binary format. Let’s see how that works</a:t>
            </a:r>
          </a:p>
        </p:txBody>
      </p:sp>
      <p:sp>
        <p:nvSpPr>
          <p:cNvPr id="4" name="Slide Number Placeholder 3"/>
          <p:cNvSpPr>
            <a:spLocks noGrp="1"/>
          </p:cNvSpPr>
          <p:nvPr>
            <p:ph type="sldNum" sz="quarter" idx="10"/>
          </p:nvPr>
        </p:nvSpPr>
        <p:spPr/>
        <p:txBody>
          <a:bodyPr/>
          <a:lstStyle/>
          <a:p>
            <a:fld id="{F32E1B0E-B479-2C48-A607-050C7DF01C02}" type="slidenum">
              <a:rPr lang="en-US" smtClean="0"/>
              <a:t>11</a:t>
            </a:fld>
            <a:endParaRPr lang="en-US"/>
          </a:p>
        </p:txBody>
      </p:sp>
    </p:spTree>
    <p:extLst>
      <p:ext uri="{BB962C8B-B14F-4D97-AF65-F5344CB8AC3E}">
        <p14:creationId xmlns:p14="http://schemas.microsoft.com/office/powerpoint/2010/main" val="270292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a:t>
            </a:r>
            <a:r>
              <a:rPr lang="en-US" baseline="0" dirty="0" smtClean="0"/>
              <a:t> min depending on whether they’ve seen this</a:t>
            </a:r>
            <a:r>
              <a:rPr lang="en-US" dirty="0" smtClean="0"/>
              <a:t>)</a:t>
            </a:r>
          </a:p>
          <a:p>
            <a:r>
              <a:rPr lang="en-US" dirty="0" smtClean="0"/>
              <a:t>In</a:t>
            </a:r>
            <a:r>
              <a:rPr lang="en-US" baseline="0" dirty="0" smtClean="0"/>
              <a:t> this program we convert the human readable strings into their corresponding binary types based on IP version.</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12</a:t>
            </a:fld>
            <a:endParaRPr lang="en-US"/>
          </a:p>
        </p:txBody>
      </p:sp>
    </p:spTree>
    <p:extLst>
      <p:ext uri="{BB962C8B-B14F-4D97-AF65-F5344CB8AC3E}">
        <p14:creationId xmlns:p14="http://schemas.microsoft.com/office/powerpoint/2010/main" val="203256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depending</a:t>
            </a:r>
            <a:r>
              <a:rPr lang="en-US" baseline="0" dirty="0" smtClean="0"/>
              <a:t> on whether they’ve seen this</a:t>
            </a:r>
            <a:r>
              <a:rPr lang="en-US" dirty="0" smtClean="0"/>
              <a:t>)</a:t>
            </a:r>
          </a:p>
          <a:p>
            <a:r>
              <a:rPr lang="en-US" dirty="0" smtClean="0"/>
              <a:t>And in this example we convert to binary</a:t>
            </a:r>
            <a:r>
              <a:rPr lang="en-US" baseline="0" dirty="0" smtClean="0"/>
              <a:t> and back to string, which should print out the original string. (Demo </a:t>
            </a:r>
            <a:r>
              <a:rPr lang="en-US" baseline="0" dirty="0" err="1" smtClean="0"/>
              <a:t>genstring.cc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13</a:t>
            </a:fld>
            <a:endParaRPr lang="en-US"/>
          </a:p>
        </p:txBody>
      </p:sp>
    </p:spTree>
    <p:extLst>
      <p:ext uri="{BB962C8B-B14F-4D97-AF65-F5344CB8AC3E}">
        <p14:creationId xmlns:p14="http://schemas.microsoft.com/office/powerpoint/2010/main" val="455462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depending on whether they’ve seen this)</a:t>
            </a:r>
          </a:p>
          <a:p>
            <a:r>
              <a:rPr lang="en-US" dirty="0" smtClean="0"/>
              <a:t>Now</a:t>
            </a:r>
            <a:r>
              <a:rPr lang="en-US" baseline="0" dirty="0" smtClean="0"/>
              <a:t> putting these pieces together let’s see DNS resolution in action!</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14</a:t>
            </a:fld>
            <a:endParaRPr lang="en-US"/>
          </a:p>
        </p:txBody>
      </p:sp>
    </p:spTree>
    <p:extLst>
      <p:ext uri="{BB962C8B-B14F-4D97-AF65-F5344CB8AC3E}">
        <p14:creationId xmlns:p14="http://schemas.microsoft.com/office/powerpoint/2010/main" val="671316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jump right into the remaining steps for client side network</a:t>
            </a:r>
            <a:r>
              <a:rPr lang="en-US" baseline="0" dirty="0" smtClean="0"/>
              <a:t> programming</a:t>
            </a:r>
            <a:endParaRPr lang="en-US" dirty="0" smtClean="0"/>
          </a:p>
          <a:p>
            <a:r>
              <a:rPr lang="en-US" dirty="0" smtClean="0"/>
              <a:t>(&lt;</a:t>
            </a:r>
            <a:r>
              <a:rPr lang="en-US" dirty="0" smtClean="0"/>
              <a:t>1</a:t>
            </a:r>
            <a:r>
              <a:rPr lang="en-US" baseline="0" dirty="0" smtClean="0"/>
              <a:t> min)</a:t>
            </a:r>
            <a:endParaRPr lang="en-US" dirty="0" smtClean="0"/>
          </a:p>
          <a:p>
            <a:r>
              <a:rPr lang="en-US" dirty="0" smtClean="0"/>
              <a:t>After we’ve figured</a:t>
            </a:r>
            <a:r>
              <a:rPr lang="en-US" baseline="0" dirty="0" smtClean="0"/>
              <a:t> out the socket address of the server we want to talk to we need to create the socket we’ll use to communicate through.</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15</a:t>
            </a:fld>
            <a:endParaRPr lang="en-US"/>
          </a:p>
        </p:txBody>
      </p:sp>
    </p:spTree>
    <p:extLst>
      <p:ext uri="{BB962C8B-B14F-4D97-AF65-F5344CB8AC3E}">
        <p14:creationId xmlns:p14="http://schemas.microsoft.com/office/powerpoint/2010/main" val="1224058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r>
              <a:rPr lang="en-US" dirty="0" smtClean="0"/>
              <a:t>For this there is the socket() call,</a:t>
            </a:r>
            <a:r>
              <a:rPr lang="en-US" baseline="0" dirty="0" smtClean="0"/>
              <a:t> where we specify the three parameters</a:t>
            </a:r>
            <a:endParaRPr lang="en-US" dirty="0" smtClean="0"/>
          </a:p>
          <a:p>
            <a:endParaRPr lang="en-US" dirty="0" smtClean="0"/>
          </a:p>
          <a:p>
            <a:r>
              <a:rPr lang="en-US" dirty="0" smtClean="0"/>
              <a:t>domain</a:t>
            </a:r>
            <a:r>
              <a:rPr lang="en-US" baseline="0" dirty="0" smtClean="0"/>
              <a:t> - the protocol family specifying the communications domain</a:t>
            </a:r>
          </a:p>
          <a:p>
            <a:r>
              <a:rPr lang="en-US" baseline="0" dirty="0" smtClean="0"/>
              <a:t>type - the socket type</a:t>
            </a:r>
          </a:p>
          <a:p>
            <a:pPr marL="171450" indent="-171450">
              <a:buFontTx/>
              <a:buChar char="-"/>
            </a:pPr>
            <a:r>
              <a:rPr lang="en-US" baseline="0" dirty="0" smtClean="0"/>
              <a:t>SOCK_STREAM is used for TCP connections (think, connection-oriented communication like with phones)</a:t>
            </a:r>
          </a:p>
          <a:p>
            <a:pPr marL="171450" indent="-171450">
              <a:buFontTx/>
              <a:buChar char="-"/>
            </a:pPr>
            <a:r>
              <a:rPr lang="en-US" baseline="0" dirty="0" smtClean="0"/>
              <a:t>SOCK_DGRAM is used for UDP connections (think, connection-less communication like when sending mail)</a:t>
            </a:r>
          </a:p>
          <a:p>
            <a:r>
              <a:rPr lang="en-US" baseline="0" dirty="0" smtClean="0"/>
              <a:t>protocol - the protocol type, - </a:t>
            </a:r>
            <a:r>
              <a:rPr lang="en-US" sz="1200" kern="1200" dirty="0" smtClean="0">
                <a:solidFill>
                  <a:schemeClr val="tx1"/>
                </a:solidFill>
                <a:latin typeface="+mn-lt"/>
                <a:ea typeface="+mn-ea"/>
                <a:cs typeface="+mn-cs"/>
              </a:rPr>
              <a:t>Normally only a single or default protocol exists to support a particular socket type (e.g.</a:t>
            </a:r>
            <a:r>
              <a:rPr lang="en-US" sz="1200" kern="1200" baseline="0" dirty="0" smtClean="0">
                <a:solidFill>
                  <a:schemeClr val="tx1"/>
                </a:solidFill>
                <a:latin typeface="+mn-lt"/>
                <a:ea typeface="+mn-ea"/>
                <a:cs typeface="+mn-cs"/>
              </a:rPr>
              <a:t> SOCK_STREAM implies TCP</a:t>
            </a:r>
            <a:r>
              <a:rPr lang="en-US" sz="1200" kern="1200" dirty="0" smtClean="0">
                <a:solidFill>
                  <a:schemeClr val="tx1"/>
                </a:solidFill>
                <a:latin typeface="+mn-lt"/>
                <a:ea typeface="+mn-ea"/>
                <a:cs typeface="+mn-cs"/>
              </a:rPr>
              <a:t>) , in which case </a:t>
            </a:r>
            <a:r>
              <a:rPr lang="en-US" sz="1200" u="none" kern="1200" dirty="0" smtClean="0">
                <a:solidFill>
                  <a:schemeClr val="tx1"/>
                </a:solidFill>
                <a:latin typeface="+mn-lt"/>
                <a:ea typeface="+mn-ea"/>
                <a:cs typeface="+mn-cs"/>
              </a:rPr>
              <a:t>protocol can be specified as</a:t>
            </a:r>
            <a:r>
              <a:rPr lang="en-US" sz="1200" u="none" kern="1200" baseline="0" dirty="0" smtClean="0">
                <a:solidFill>
                  <a:schemeClr val="tx1"/>
                </a:solidFill>
                <a:latin typeface="+mn-lt"/>
                <a:ea typeface="+mn-ea"/>
                <a:cs typeface="+mn-cs"/>
              </a:rPr>
              <a:t> </a:t>
            </a:r>
            <a:r>
              <a:rPr lang="en-US" sz="1200" u="none" kern="1200" dirty="0" smtClean="0">
                <a:solidFill>
                  <a:schemeClr val="tx1"/>
                </a:solidFill>
                <a:latin typeface="+mn-lt"/>
                <a:ea typeface="+mn-ea"/>
                <a:cs typeface="+mn-cs"/>
              </a:rPr>
              <a:t>0.  However, it is possible that many protocols may exist, in which case a particular protocol must be specified in this manner.</a:t>
            </a:r>
          </a:p>
          <a:p>
            <a:endParaRPr lang="en-US" sz="1200" u="none" kern="1200" dirty="0" smtClean="0">
              <a:solidFill>
                <a:schemeClr val="tx1"/>
              </a:solidFill>
              <a:latin typeface="+mn-lt"/>
              <a:ea typeface="+mn-ea"/>
              <a:cs typeface="+mn-cs"/>
            </a:endParaRPr>
          </a:p>
          <a:p>
            <a:r>
              <a:rPr lang="en-US" sz="1200" u="none" kern="1200" dirty="0" smtClean="0">
                <a:solidFill>
                  <a:schemeClr val="tx1"/>
                </a:solidFill>
                <a:latin typeface="+mn-lt"/>
                <a:ea typeface="+mn-ea"/>
                <a:cs typeface="+mn-cs"/>
              </a:rPr>
              <a:t>Also note that the socket</a:t>
            </a:r>
            <a:r>
              <a:rPr lang="en-US" sz="1200" u="none" kern="1200" baseline="0" dirty="0" smtClean="0">
                <a:solidFill>
                  <a:schemeClr val="tx1"/>
                </a:solidFill>
                <a:latin typeface="+mn-lt"/>
                <a:ea typeface="+mn-ea"/>
                <a:cs typeface="+mn-cs"/>
              </a:rPr>
              <a:t> is unbound. </a:t>
            </a:r>
            <a:r>
              <a:rPr lang="en-US" sz="1200" u="none" kern="1200" baseline="0" dirty="0" smtClean="0">
                <a:solidFill>
                  <a:schemeClr val="tx1"/>
                </a:solidFill>
                <a:latin typeface="+mn-lt"/>
                <a:ea typeface="+mn-ea"/>
                <a:cs typeface="+mn-cs"/>
              </a:rPr>
              <a:t>All that means is that it currently has no associated port number.</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You </a:t>
            </a:r>
            <a:r>
              <a:rPr lang="en-US" sz="1200" u="none" kern="1200" baseline="0" dirty="0" smtClean="0">
                <a:solidFill>
                  <a:schemeClr val="tx1"/>
                </a:solidFill>
                <a:latin typeface="+mn-lt"/>
                <a:ea typeface="+mn-ea"/>
                <a:cs typeface="+mn-cs"/>
              </a:rPr>
              <a:t>guys will learn about binding when Hal talks about server side programming</a:t>
            </a:r>
            <a:r>
              <a:rPr lang="is-IS" sz="1200" u="none" kern="1200" baseline="0" dirty="0" smtClean="0">
                <a:solidFill>
                  <a:schemeClr val="tx1"/>
                </a:solidFill>
                <a:latin typeface="+mn-lt"/>
                <a:ea typeface="+mn-ea"/>
                <a:cs typeface="+mn-cs"/>
              </a:rPr>
              <a:t>…</a:t>
            </a:r>
            <a:endParaRPr lang="en-US" u="none" dirty="0"/>
          </a:p>
        </p:txBody>
      </p:sp>
      <p:sp>
        <p:nvSpPr>
          <p:cNvPr id="4" name="Slide Number Placeholder 3"/>
          <p:cNvSpPr>
            <a:spLocks noGrp="1"/>
          </p:cNvSpPr>
          <p:nvPr>
            <p:ph type="sldNum" sz="quarter" idx="10"/>
          </p:nvPr>
        </p:nvSpPr>
        <p:spPr/>
        <p:txBody>
          <a:bodyPr/>
          <a:lstStyle/>
          <a:p>
            <a:fld id="{F32E1B0E-B479-2C48-A607-050C7DF01C02}" type="slidenum">
              <a:rPr lang="en-US" smtClean="0"/>
              <a:t>16</a:t>
            </a:fld>
            <a:endParaRPr lang="en-US"/>
          </a:p>
        </p:txBody>
      </p:sp>
    </p:spTree>
    <p:extLst>
      <p:ext uri="{BB962C8B-B14F-4D97-AF65-F5344CB8AC3E}">
        <p14:creationId xmlns:p14="http://schemas.microsoft.com/office/powerpoint/2010/main" val="877400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min or skip if they’ve seen this)</a:t>
            </a:r>
            <a:endParaRPr lang="en-US" dirty="0" smtClean="0"/>
          </a:p>
          <a:p>
            <a:r>
              <a:rPr lang="en-US" dirty="0" smtClean="0"/>
              <a:t>Demo! A TCP IPv4</a:t>
            </a:r>
            <a:r>
              <a:rPr lang="en-US" baseline="0" dirty="0" smtClean="0"/>
              <a:t> socket is created and closed. </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17</a:t>
            </a:fld>
            <a:endParaRPr lang="en-US"/>
          </a:p>
        </p:txBody>
      </p:sp>
    </p:spTree>
    <p:extLst>
      <p:ext uri="{BB962C8B-B14F-4D97-AF65-F5344CB8AC3E}">
        <p14:creationId xmlns:p14="http://schemas.microsoft.com/office/powerpoint/2010/main" val="1218433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a:t>
            </a:r>
          </a:p>
          <a:p>
            <a:r>
              <a:rPr lang="en-US" dirty="0" smtClean="0"/>
              <a:t>Ok!</a:t>
            </a:r>
            <a:r>
              <a:rPr lang="en-US" baseline="0" dirty="0" smtClean="0"/>
              <a:t> After socket creation we are ready to communicate. Because we’re using TCP in this class we need to next connect to the server (like </a:t>
            </a:r>
            <a:r>
              <a:rPr lang="en-US" baseline="0" dirty="0" smtClean="0"/>
              <a:t>establishing a phone connection)</a:t>
            </a:r>
          </a:p>
          <a:p>
            <a:endParaRPr lang="en-US" baseline="0" dirty="0" smtClean="0"/>
          </a:p>
          <a:p>
            <a:r>
              <a:rPr lang="en-US" baseline="0" dirty="0" smtClean="0"/>
              <a:t>Speaking of, what’s the difference between UDP and TCP? (Candy time)</a:t>
            </a:r>
          </a:p>
          <a:p>
            <a:r>
              <a:rPr lang="en-US" baseline="0" dirty="0" smtClean="0"/>
              <a:t>Joke: Awesome! I’m glad y’all understand the difference. Hmm, let’s see, since you know that I’m going to tell a little story that may or may not be true (joke). You guys know those costume parties that people sometimes have? Well my friend once went to one of those dressed as a UDP packet, but I don’t think anyone got it. (awkward silence) Get it? Well, I’d probably tell UDP jokes more often but I never know if anyone </a:t>
            </a:r>
            <a:r>
              <a:rPr lang="en-US" i="1" baseline="0" dirty="0" smtClean="0"/>
              <a:t>gets</a:t>
            </a:r>
            <a:r>
              <a:rPr lang="en-US" baseline="0" dirty="0" smtClean="0"/>
              <a:t> it</a:t>
            </a:r>
            <a:r>
              <a:rPr lang="is-IS" baseline="0" dirty="0" smtClean="0"/>
              <a:t>… (awkward silence) Can I tell you a TCP joke instead? (Wait for a yes, or resend if timed out har har har) Alright here we go! (Pull up tcp joke from twitter)</a:t>
            </a:r>
            <a:endParaRPr lang="en-US" baseline="0" dirty="0" smtClean="0"/>
          </a:p>
        </p:txBody>
      </p:sp>
      <p:sp>
        <p:nvSpPr>
          <p:cNvPr id="4" name="Slide Number Placeholder 3"/>
          <p:cNvSpPr>
            <a:spLocks noGrp="1"/>
          </p:cNvSpPr>
          <p:nvPr>
            <p:ph type="sldNum" sz="quarter" idx="10"/>
          </p:nvPr>
        </p:nvSpPr>
        <p:spPr/>
        <p:txBody>
          <a:bodyPr/>
          <a:lstStyle/>
          <a:p>
            <a:fld id="{F32E1B0E-B479-2C48-A607-050C7DF01C02}" type="slidenum">
              <a:rPr lang="en-US" smtClean="0"/>
              <a:t>18</a:t>
            </a:fld>
            <a:endParaRPr lang="en-US"/>
          </a:p>
        </p:txBody>
      </p:sp>
    </p:spTree>
    <p:extLst>
      <p:ext uri="{BB962C8B-B14F-4D97-AF65-F5344CB8AC3E}">
        <p14:creationId xmlns:p14="http://schemas.microsoft.com/office/powerpoint/2010/main" val="207392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a:t>
            </a:r>
          </a:p>
          <a:p>
            <a:r>
              <a:rPr lang="en-US" dirty="0" smtClean="0"/>
              <a:t>To connect</a:t>
            </a:r>
            <a:r>
              <a:rPr lang="en-US" baseline="0" dirty="0" smtClean="0"/>
              <a:t> we use the connect function and pass it the socket we will communicate with (from step 2), the socket address information of the server (from step 1), and the size of the </a:t>
            </a:r>
            <a:r>
              <a:rPr lang="en-US" baseline="0" dirty="0" err="1" smtClean="0"/>
              <a:t>sockaddr</a:t>
            </a:r>
            <a:r>
              <a:rPr lang="en-US" baseline="0" dirty="0" smtClean="0"/>
              <a:t> </a:t>
            </a:r>
            <a:r>
              <a:rPr lang="en-US" baseline="0" dirty="0" err="1" smtClean="0"/>
              <a:t>struct</a:t>
            </a:r>
            <a:r>
              <a:rPr lang="en-US" baseline="0" dirty="0" smtClean="0"/>
              <a:t>.</a:t>
            </a:r>
            <a:endParaRPr lang="en-US" dirty="0" smtClean="0"/>
          </a:p>
          <a:p>
            <a:endParaRPr lang="en-US" dirty="0" smtClean="0"/>
          </a:p>
          <a:p>
            <a:r>
              <a:rPr lang="en-US" dirty="0" smtClean="0"/>
              <a:t>This</a:t>
            </a:r>
            <a:r>
              <a:rPr lang="en-US" baseline="0" dirty="0" smtClean="0"/>
              <a:t> can </a:t>
            </a:r>
            <a:r>
              <a:rPr lang="en-US" dirty="0" smtClean="0"/>
              <a:t>be a bit slow,</a:t>
            </a:r>
            <a:r>
              <a:rPr lang="en-US" baseline="0" dirty="0" smtClean="0"/>
              <a:t> it’s a blocking call by default so it’ll communicate with the host to establish a TCP connection to it, which involves two round trips across the network</a:t>
            </a:r>
          </a:p>
          <a:p>
            <a:endParaRPr lang="en-US" baseline="0" dirty="0" smtClean="0"/>
          </a:p>
          <a:p>
            <a:r>
              <a:rPr lang="en-US" baseline="0" dirty="0" smtClean="0"/>
              <a:t>If the server is listening, connect() will wait, but if the server isn’t listening it’ll fail immediately.</a:t>
            </a:r>
          </a:p>
          <a:p>
            <a:endParaRPr lang="en-US" baseline="0" dirty="0" smtClean="0"/>
          </a:p>
          <a:p>
            <a:r>
              <a:rPr lang="en-US" baseline="0" dirty="0" smtClean="0"/>
              <a:t>Once this succeeds you’ve successfully established your connection with the server.</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19</a:t>
            </a:fld>
            <a:endParaRPr lang="en-US"/>
          </a:p>
        </p:txBody>
      </p:sp>
    </p:spTree>
    <p:extLst>
      <p:ext uri="{BB962C8B-B14F-4D97-AF65-F5344CB8AC3E}">
        <p14:creationId xmlns:p14="http://schemas.microsoft.com/office/powerpoint/2010/main" val="18420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min</a:t>
            </a:r>
            <a:r>
              <a:rPr lang="en-US" dirty="0" smtClean="0"/>
              <a:t>)</a:t>
            </a:r>
          </a:p>
          <a:p>
            <a:r>
              <a:rPr lang="en-US" dirty="0" smtClean="0"/>
              <a:t>Today we’ll be discussing DNS, the service we use to resolve domain</a:t>
            </a:r>
            <a:r>
              <a:rPr lang="en-US" baseline="0" dirty="0" smtClean="0"/>
              <a:t> names like </a:t>
            </a:r>
            <a:r>
              <a:rPr lang="en-US" baseline="0" dirty="0" err="1" smtClean="0"/>
              <a:t>google.com</a:t>
            </a:r>
            <a:r>
              <a:rPr lang="en-US" baseline="0" dirty="0" smtClean="0"/>
              <a:t>, client side programming in C, and networking tools like dig, and </a:t>
            </a:r>
            <a:r>
              <a:rPr lang="en-US" baseline="0" dirty="0" err="1" smtClean="0"/>
              <a:t>ncat</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a:t>
            </a:fld>
            <a:endParaRPr lang="en-US"/>
          </a:p>
        </p:txBody>
      </p:sp>
    </p:spTree>
    <p:extLst>
      <p:ext uri="{BB962C8B-B14F-4D97-AF65-F5344CB8AC3E}">
        <p14:creationId xmlns:p14="http://schemas.microsoft.com/office/powerpoint/2010/main" val="1989718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a:t>
            </a:r>
          </a:p>
          <a:p>
            <a:r>
              <a:rPr lang="en-US" dirty="0" smtClean="0"/>
              <a:t>Sample</a:t>
            </a:r>
            <a:r>
              <a:rPr lang="en-US" baseline="0" dirty="0" smtClean="0"/>
              <a:t> transcript:</a:t>
            </a:r>
          </a:p>
          <a:p>
            <a:r>
              <a:rPr lang="en-US" baseline="0" dirty="0" smtClean="0"/>
              <a:t>In </a:t>
            </a:r>
            <a:r>
              <a:rPr lang="en-US" baseline="0" dirty="0" err="1" smtClean="0"/>
              <a:t>attuX</a:t>
            </a:r>
            <a:r>
              <a:rPr lang="en-US" baseline="0" dirty="0" smtClean="0"/>
              <a:t>, run the command, </a:t>
            </a:r>
            <a:r>
              <a:rPr lang="en-US" baseline="0" dirty="0" err="1" smtClean="0"/>
              <a:t>nc</a:t>
            </a:r>
            <a:r>
              <a:rPr lang="en-US" baseline="0" dirty="0" smtClean="0"/>
              <a:t> –lv 7777</a:t>
            </a:r>
          </a:p>
          <a:p>
            <a:pPr marL="171450" indent="-171450">
              <a:buFont typeface="Arial"/>
              <a:buChar char="•"/>
            </a:pPr>
            <a:r>
              <a:rPr lang="en-US" baseline="0" dirty="0" smtClean="0"/>
              <a:t>the -l means that I’m going to bind and listen from this port number</a:t>
            </a:r>
          </a:p>
          <a:p>
            <a:pPr marL="171450" indent="-171450">
              <a:buFont typeface="Arial"/>
              <a:buChar char="•"/>
            </a:pPr>
            <a:r>
              <a:rPr lang="en-US" baseline="0" dirty="0" smtClean="0"/>
              <a:t>the -v means verbose, to show </a:t>
            </a:r>
            <a:r>
              <a:rPr lang="en-US" baseline="0" dirty="0" err="1" smtClean="0"/>
              <a:t>connect.cc</a:t>
            </a:r>
            <a:r>
              <a:rPr lang="en-US" baseline="0" dirty="0" smtClean="0"/>
              <a:t> in action!</a:t>
            </a:r>
          </a:p>
          <a:p>
            <a:pPr marL="171450" indent="-171450">
              <a:buFont typeface="Arial"/>
              <a:buChar char="•"/>
            </a:pPr>
            <a:endParaRPr lang="en-US" baseline="0" dirty="0" smtClean="0"/>
          </a:p>
          <a:p>
            <a:pPr marL="0" indent="0">
              <a:buFont typeface="Arial"/>
              <a:buNone/>
            </a:pPr>
            <a:r>
              <a:rPr lang="en-US" baseline="0" dirty="0" smtClean="0"/>
              <a:t>connect to some port that isn’t open to connect</a:t>
            </a:r>
          </a:p>
          <a:p>
            <a:pPr marL="171450" indent="-171450">
              <a:buFont typeface="Arial"/>
              <a:buChar char="•"/>
            </a:pPr>
            <a:endParaRPr lang="en-US" baseline="0" dirty="0" smtClean="0"/>
          </a:p>
          <a:p>
            <a:pPr marL="0" indent="0">
              <a:buFont typeface="Arial"/>
              <a:buNone/>
            </a:pPr>
            <a:r>
              <a:rPr lang="en-US" baseline="0" dirty="0" smtClean="0"/>
              <a:t>(On another terminal compile and run </a:t>
            </a:r>
            <a:r>
              <a:rPr lang="en-US" baseline="0" dirty="0" err="1" smtClean="0"/>
              <a:t>connect.cc</a:t>
            </a:r>
            <a:r>
              <a:rPr lang="en-US" baseline="0" dirty="0" smtClean="0"/>
              <a:t>, </a:t>
            </a:r>
            <a:r>
              <a:rPr lang="en-US" sz="1200" kern="1200" dirty="0" smtClean="0">
                <a:solidFill>
                  <a:schemeClr val="tx1"/>
                </a:solidFill>
                <a:latin typeface="+mn-lt"/>
                <a:ea typeface="+mn-ea"/>
                <a:cs typeface="+mn-cs"/>
              </a:rPr>
              <a:t>./connect </a:t>
            </a:r>
            <a:r>
              <a:rPr lang="en-US" sz="1200" kern="1200" dirty="0" err="1" smtClean="0">
                <a:solidFill>
                  <a:schemeClr val="tx1"/>
                </a:solidFill>
                <a:latin typeface="+mn-lt"/>
                <a:ea typeface="+mn-ea"/>
                <a:cs typeface="+mn-cs"/>
              </a:rPr>
              <a:t>attuX.cs.washington.edu</a:t>
            </a:r>
            <a:r>
              <a:rPr lang="en-US" sz="1200" kern="1200" dirty="0" smtClean="0">
                <a:solidFill>
                  <a:schemeClr val="tx1"/>
                </a:solidFill>
                <a:latin typeface="+mn-lt"/>
                <a:ea typeface="+mn-ea"/>
                <a:cs typeface="+mn-cs"/>
              </a:rPr>
              <a:t> 7777)</a:t>
            </a:r>
          </a:p>
          <a:p>
            <a:pPr marL="0" indent="0">
              <a:buFont typeface="Arial"/>
              <a:buNone/>
            </a:pPr>
            <a:endParaRPr lang="en-US" sz="1200" kern="1200" dirty="0" smtClean="0">
              <a:solidFill>
                <a:schemeClr val="tx1"/>
              </a:solidFill>
              <a:latin typeface="+mn-lt"/>
              <a:ea typeface="+mn-ea"/>
              <a:cs typeface="+mn-cs"/>
            </a:endParaRPr>
          </a:p>
          <a:p>
            <a:pPr marL="0" indent="0">
              <a:buFont typeface="Arial"/>
              <a:buNone/>
            </a:pPr>
            <a:r>
              <a:rPr lang="en-US" sz="1200" kern="1200" dirty="0" smtClean="0">
                <a:solidFill>
                  <a:schemeClr val="tx1"/>
                </a:solidFill>
                <a:latin typeface="+mn-lt"/>
                <a:ea typeface="+mn-ea"/>
                <a:cs typeface="+mn-cs"/>
              </a:rPr>
              <a:t>students</a:t>
            </a:r>
            <a:r>
              <a:rPr lang="en-US" sz="1200" kern="1200" baseline="0" dirty="0" smtClean="0">
                <a:solidFill>
                  <a:schemeClr val="tx1"/>
                </a:solidFill>
                <a:latin typeface="+mn-lt"/>
                <a:ea typeface="+mn-ea"/>
                <a:cs typeface="+mn-cs"/>
              </a:rPr>
              <a:t> </a:t>
            </a:r>
            <a:r>
              <a:rPr lang="en-US" sz="1200" kern="1200" baseline="0" smtClean="0">
                <a:solidFill>
                  <a:schemeClr val="tx1"/>
                </a:solidFill>
                <a:latin typeface="+mn-lt"/>
                <a:ea typeface="+mn-ea"/>
                <a:cs typeface="+mn-cs"/>
              </a:rPr>
              <a:t>can connect to it with this command</a:t>
            </a:r>
            <a:r>
              <a:rPr lang="en-US" sz="1200" kern="120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0" indent="0">
              <a:buFont typeface="Arial"/>
              <a:buNone/>
            </a:pPr>
            <a:r>
              <a:rPr lang="en-US" sz="1200" kern="1200" dirty="0" err="1" smtClean="0">
                <a:solidFill>
                  <a:schemeClr val="tx1"/>
                </a:solidFill>
                <a:latin typeface="+mn-lt"/>
                <a:ea typeface="+mn-ea"/>
                <a:cs typeface="+mn-cs"/>
              </a:rPr>
              <a:t>nc</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attuX.cs.washington.edu</a:t>
            </a:r>
            <a:r>
              <a:rPr lang="en-US" sz="1200" kern="1200" baseline="0" dirty="0" smtClean="0">
                <a:solidFill>
                  <a:schemeClr val="tx1"/>
                </a:solidFill>
                <a:latin typeface="+mn-lt"/>
                <a:ea typeface="+mn-ea"/>
                <a:cs typeface="+mn-cs"/>
              </a:rPr>
              <a:t> 7777</a:t>
            </a:r>
          </a:p>
        </p:txBody>
      </p:sp>
      <p:sp>
        <p:nvSpPr>
          <p:cNvPr id="4" name="Slide Number Placeholder 3"/>
          <p:cNvSpPr>
            <a:spLocks noGrp="1"/>
          </p:cNvSpPr>
          <p:nvPr>
            <p:ph type="sldNum" sz="quarter" idx="10"/>
          </p:nvPr>
        </p:nvSpPr>
        <p:spPr/>
        <p:txBody>
          <a:bodyPr/>
          <a:lstStyle/>
          <a:p>
            <a:fld id="{F32E1B0E-B479-2C48-A607-050C7DF01C02}" type="slidenum">
              <a:rPr lang="en-US" smtClean="0"/>
              <a:t>20</a:t>
            </a:fld>
            <a:endParaRPr lang="en-US"/>
          </a:p>
        </p:txBody>
      </p:sp>
    </p:spTree>
    <p:extLst>
      <p:ext uri="{BB962C8B-B14F-4D97-AF65-F5344CB8AC3E}">
        <p14:creationId xmlns:p14="http://schemas.microsoft.com/office/powerpoint/2010/main" val="671875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r>
              <a:rPr lang="en-US" dirty="0" smtClean="0"/>
              <a:t>Now</a:t>
            </a:r>
            <a:r>
              <a:rPr lang="en-US" baseline="0" dirty="0" smtClean="0"/>
              <a:t> then, I mentioned that sockets are network interfaces for communication. In the OS they’re represented as file descriptors. This is nice because it provides an abstract representation of I/O reading/writing and allows us to use the same read/write calls. </a:t>
            </a:r>
            <a:endParaRPr lang="en-US" dirty="0" smtClean="0"/>
          </a:p>
          <a:p>
            <a:endParaRPr lang="en-US" dirty="0" smtClean="0"/>
          </a:p>
          <a:p>
            <a:r>
              <a:rPr lang="en-US" dirty="0" smtClean="0"/>
              <a:t>This</a:t>
            </a:r>
            <a:r>
              <a:rPr lang="en-US" baseline="0" dirty="0" smtClean="0"/>
              <a:t> is how the OS’ file descriptor table may look like after sockets are made and set up.</a:t>
            </a:r>
          </a:p>
          <a:p>
            <a:endParaRPr lang="en-US" baseline="0" dirty="0" smtClean="0"/>
          </a:p>
          <a:p>
            <a:r>
              <a:rPr lang="en-US" baseline="0" dirty="0" smtClean="0"/>
              <a:t>Note: this is from the </a:t>
            </a:r>
            <a:r>
              <a:rPr lang="en-US" baseline="0" dirty="0" err="1" smtClean="0"/>
              <a:t>serverside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21</a:t>
            </a:fld>
            <a:endParaRPr lang="en-US"/>
          </a:p>
        </p:txBody>
      </p:sp>
    </p:spTree>
    <p:extLst>
      <p:ext uri="{BB962C8B-B14F-4D97-AF65-F5344CB8AC3E}">
        <p14:creationId xmlns:p14="http://schemas.microsoft.com/office/powerpoint/2010/main" val="1963891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(&lt;1 min)</a:t>
            </a:r>
          </a:p>
          <a:p>
            <a:r>
              <a:rPr lang="en-US" dirty="0" smtClean="0"/>
              <a:t>So</a:t>
            </a:r>
            <a:r>
              <a:rPr lang="en-US" baseline="0" dirty="0" smtClean="0"/>
              <a:t> given that awesome I/O abstraction we can use read/write to communicate through the socket!</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22</a:t>
            </a:fld>
            <a:endParaRPr lang="en-US"/>
          </a:p>
        </p:txBody>
      </p:sp>
    </p:spTree>
    <p:extLst>
      <p:ext uri="{BB962C8B-B14F-4D97-AF65-F5344CB8AC3E}">
        <p14:creationId xmlns:p14="http://schemas.microsoft.com/office/powerpoint/2010/main" val="1704743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r>
              <a:rPr lang="en-US" dirty="0" smtClean="0"/>
              <a:t>Some notes on</a:t>
            </a:r>
            <a:r>
              <a:rPr lang="en-US" baseline="0" dirty="0" smtClean="0"/>
              <a:t> read/write</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23</a:t>
            </a:fld>
            <a:endParaRPr lang="en-US"/>
          </a:p>
        </p:txBody>
      </p:sp>
    </p:spTree>
    <p:extLst>
      <p:ext uri="{BB962C8B-B14F-4D97-AF65-F5344CB8AC3E}">
        <p14:creationId xmlns:p14="http://schemas.microsoft.com/office/powerpoint/2010/main" val="764204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min)</a:t>
            </a:r>
          </a:p>
          <a:p>
            <a:r>
              <a:rPr lang="en-US" dirty="0" smtClean="0"/>
              <a:t>Points to</a:t>
            </a:r>
            <a:r>
              <a:rPr lang="en-US" baseline="0" dirty="0" smtClean="0"/>
              <a:t> make:</a:t>
            </a:r>
          </a:p>
          <a:p>
            <a:r>
              <a:rPr lang="en-US" baseline="0" dirty="0" smtClean="0"/>
              <a:t>Using </a:t>
            </a:r>
            <a:r>
              <a:rPr lang="en-US" baseline="0" dirty="0" err="1" smtClean="0"/>
              <a:t>nc</a:t>
            </a:r>
            <a:r>
              <a:rPr lang="en-US" baseline="0" dirty="0" smtClean="0"/>
              <a:t> –l here instead of </a:t>
            </a:r>
            <a:r>
              <a:rPr lang="en-US" baseline="0" dirty="0" err="1" smtClean="0"/>
              <a:t>nc</a:t>
            </a:r>
            <a:r>
              <a:rPr lang="en-US" baseline="0" dirty="0" smtClean="0"/>
              <a:t> –lv because the server will actually be receiving data from the client, once after </a:t>
            </a:r>
            <a:r>
              <a:rPr lang="en-US" baseline="0" dirty="0" err="1" smtClean="0"/>
              <a:t>sendreceive</a:t>
            </a:r>
            <a:r>
              <a:rPr lang="en-US" baseline="0" dirty="0" smtClean="0"/>
              <a:t> </a:t>
            </a:r>
            <a:r>
              <a:rPr lang="en-US" baseline="0" dirty="0" err="1" smtClean="0"/>
              <a:t>excutes</a:t>
            </a:r>
            <a:endParaRPr lang="en-US" baseline="0" dirty="0" smtClean="0"/>
          </a:p>
          <a:p>
            <a:endParaRPr lang="en-US" baseline="0" dirty="0" smtClean="0"/>
          </a:p>
          <a:p>
            <a:r>
              <a:rPr lang="en-US" baseline="0" dirty="0" err="1" smtClean="0"/>
              <a:t>nc</a:t>
            </a:r>
            <a:r>
              <a:rPr lang="en-US" baseline="0" dirty="0" smtClean="0"/>
              <a:t> –l closes automatically if the client closes</a:t>
            </a:r>
          </a:p>
          <a:p>
            <a:endParaRPr lang="en-US" baseline="0" dirty="0" smtClean="0"/>
          </a:p>
          <a:p>
            <a:r>
              <a:rPr lang="en-US" baseline="0" dirty="0" smtClean="0"/>
              <a:t>Another thing about </a:t>
            </a:r>
            <a:r>
              <a:rPr lang="en-US" baseline="0" dirty="0" err="1" smtClean="0"/>
              <a:t>ncat</a:t>
            </a:r>
            <a:r>
              <a:rPr lang="en-US" baseline="0" dirty="0" smtClean="0"/>
              <a:t>,</a:t>
            </a:r>
          </a:p>
          <a:p>
            <a:r>
              <a:rPr lang="en-US" baseline="0" dirty="0" smtClean="0"/>
              <a:t>running </a:t>
            </a:r>
            <a:r>
              <a:rPr lang="en-US" baseline="0" dirty="0" err="1" smtClean="0"/>
              <a:t>nc</a:t>
            </a:r>
            <a:r>
              <a:rPr lang="en-US" baseline="0" dirty="0" smtClean="0"/>
              <a:t> [hostname] [port] will create a continuous connection to the given server, which you can send messages to, for example:</a:t>
            </a:r>
          </a:p>
          <a:p>
            <a:endParaRPr lang="en-US" baseline="0" dirty="0" smtClean="0"/>
          </a:p>
          <a:p>
            <a:r>
              <a:rPr lang="en-US" baseline="0" dirty="0" err="1" smtClean="0"/>
              <a:t>nc</a:t>
            </a:r>
            <a:r>
              <a:rPr lang="en-US" baseline="0" dirty="0" smtClean="0"/>
              <a:t> </a:t>
            </a:r>
            <a:r>
              <a:rPr lang="en-US" baseline="0" dirty="0" err="1" smtClean="0"/>
              <a:t>www.google.com</a:t>
            </a:r>
            <a:r>
              <a:rPr lang="en-US" baseline="0" dirty="0" smtClean="0"/>
              <a:t> 80</a:t>
            </a:r>
          </a:p>
          <a:p>
            <a:endParaRPr lang="en-US" baseline="0" dirty="0" smtClean="0"/>
          </a:p>
          <a:p>
            <a:r>
              <a:rPr lang="en-US" baseline="0" dirty="0" smtClean="0"/>
              <a:t>Type the following HTTP request  (can anybody guess what this will do? (</a:t>
            </a:r>
            <a:r>
              <a:rPr lang="en-US" b="1" baseline="0" dirty="0" smtClean="0"/>
              <a:t>Candy question</a:t>
            </a:r>
            <a:r>
              <a:rPr lang="en-US" baseline="0" dirty="0" smtClean="0"/>
              <a:t>))and press enter twice:</a:t>
            </a:r>
          </a:p>
          <a:p>
            <a:endParaRPr lang="en-US" baseline="0" dirty="0" smtClean="0"/>
          </a:p>
          <a:p>
            <a:r>
              <a:rPr lang="en-US" baseline="0" dirty="0" smtClean="0"/>
              <a:t>GET / HTTP/1.1</a:t>
            </a:r>
          </a:p>
          <a:p>
            <a:endParaRPr lang="en-US" baseline="0" dirty="0" smtClean="0"/>
          </a:p>
          <a:p>
            <a:r>
              <a:rPr lang="en-US" baseline="0" dirty="0" smtClean="0"/>
              <a:t>Or do this:, listen on a port (with –k flag as well), go to that website on browser, return the </a:t>
            </a:r>
            <a:r>
              <a:rPr lang="en-US" baseline="0" dirty="0" smtClean="0"/>
              <a:t>following via the </a:t>
            </a:r>
            <a:r>
              <a:rPr lang="en-US" baseline="0" dirty="0" err="1" smtClean="0"/>
              <a:t>nc</a:t>
            </a:r>
            <a:r>
              <a:rPr lang="en-US" baseline="0" dirty="0" smtClean="0"/>
              <a:t> program:</a:t>
            </a:r>
            <a:endParaRPr lang="en-US" baseline="0" dirty="0" smtClean="0"/>
          </a:p>
          <a:p>
            <a:endParaRPr lang="en-US" baseline="0" dirty="0" smtClean="0"/>
          </a:p>
          <a:p>
            <a:r>
              <a:rPr lang="en-US" baseline="0" dirty="0" smtClean="0"/>
              <a:t>HTTP/1.0 200 OK</a:t>
            </a:r>
          </a:p>
          <a:p>
            <a:r>
              <a:rPr lang="en-US" baseline="0" dirty="0" smtClean="0"/>
              <a:t>Content-Type: text/html</a:t>
            </a:r>
          </a:p>
          <a:p>
            <a:endParaRPr lang="en-US" baseline="0" dirty="0" smtClean="0"/>
          </a:p>
          <a:p>
            <a:r>
              <a:rPr lang="en-US" baseline="0" dirty="0" smtClean="0"/>
              <a:t>&lt;h1&gt; What's up CSE 333?? &lt;/h1&gt;</a:t>
            </a:r>
          </a:p>
          <a:p>
            <a:r>
              <a:rPr lang="en-US" baseline="0" dirty="0" smtClean="0"/>
              <a:t>&lt;a </a:t>
            </a:r>
            <a:r>
              <a:rPr lang="en-US" baseline="0" dirty="0" err="1" smtClean="0"/>
              <a:t>href</a:t>
            </a:r>
            <a:r>
              <a:rPr lang="en-US" baseline="0" dirty="0" smtClean="0"/>
              <a:t>="http://</a:t>
            </a:r>
            <a:r>
              <a:rPr lang="en-US" baseline="0" dirty="0" err="1" smtClean="0"/>
              <a:t>www.cs.washington.edu</a:t>
            </a:r>
            <a:r>
              <a:rPr lang="en-US" baseline="0" dirty="0" smtClean="0"/>
              <a:t>"&gt;CSE Home Page&lt;/a&gt;</a:t>
            </a:r>
          </a:p>
          <a:p>
            <a:r>
              <a:rPr lang="en-US" baseline="0" dirty="0" smtClean="0"/>
              <a:t>Checkout &lt;a </a:t>
            </a:r>
            <a:r>
              <a:rPr lang="en-US" baseline="0" dirty="0" err="1" smtClean="0"/>
              <a:t>href</a:t>
            </a:r>
            <a:r>
              <a:rPr lang="en-US" baseline="0" dirty="0" smtClean="0"/>
              <a:t>="http://</a:t>
            </a:r>
            <a:r>
              <a:rPr lang="en-US" baseline="0" dirty="0" err="1" smtClean="0"/>
              <a:t>homes.cs.washington.edu</a:t>
            </a:r>
            <a:r>
              <a:rPr lang="en-US" baseline="0" dirty="0" smtClean="0"/>
              <a:t>/~jrios777/"&gt;</a:t>
            </a:r>
            <a:r>
              <a:rPr lang="en-US" baseline="0" dirty="0" err="1" smtClean="0"/>
              <a:t>MyJosue</a:t>
            </a:r>
            <a:r>
              <a:rPr lang="en-US" baseline="0" dirty="0" smtClean="0"/>
              <a:t>!&lt;/a&gt;</a:t>
            </a:r>
          </a:p>
          <a:p>
            <a:endParaRPr lang="en-US" dirty="0" smtClean="0"/>
          </a:p>
          <a:p>
            <a:r>
              <a:rPr lang="en-US" dirty="0" smtClean="0"/>
              <a:t>(ctrl-D)</a:t>
            </a:r>
          </a:p>
          <a:p>
            <a:endParaRPr lang="en-US" dirty="0" smtClean="0"/>
          </a:p>
          <a:p>
            <a:endParaRPr lang="en-US" dirty="0" smtClean="0"/>
          </a:p>
          <a:p>
            <a:pPr marL="0" indent="0">
              <a:buFont typeface="Arial"/>
              <a:buNone/>
            </a:pPr>
            <a:r>
              <a:rPr lang="en-US" sz="1200" kern="1200" baseline="0" dirty="0" smtClean="0">
                <a:solidFill>
                  <a:schemeClr val="tx1"/>
                </a:solidFill>
                <a:latin typeface="+mn-lt"/>
                <a:ea typeface="+mn-ea"/>
                <a:cs typeface="+mn-cs"/>
              </a:rPr>
              <a:t>Fun demo (have students connect):</a:t>
            </a:r>
          </a:p>
          <a:p>
            <a:pPr marL="0" indent="0">
              <a:buFont typeface="Arial"/>
              <a:buNone/>
            </a:pPr>
            <a:r>
              <a:rPr lang="en-US" dirty="0" err="1" smtClean="0"/>
              <a:t>nc</a:t>
            </a:r>
            <a:r>
              <a:rPr lang="en-US" baseline="0" dirty="0" smtClean="0"/>
              <a:t> –-chat -lv 5000</a:t>
            </a:r>
          </a:p>
          <a:p>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24</a:t>
            </a:fld>
            <a:endParaRPr lang="en-US"/>
          </a:p>
        </p:txBody>
      </p:sp>
    </p:spTree>
    <p:extLst>
      <p:ext uri="{BB962C8B-B14F-4D97-AF65-F5344CB8AC3E}">
        <p14:creationId xmlns:p14="http://schemas.microsoft.com/office/powerpoint/2010/main" val="1547328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(&lt;1</a:t>
            </a:r>
            <a:r>
              <a:rPr lang="en-US" baseline="0" dirty="0" smtClean="0"/>
              <a:t> min)</a:t>
            </a:r>
            <a:endParaRPr lang="en-US" dirty="0" smtClean="0"/>
          </a:p>
          <a:p>
            <a:r>
              <a:rPr lang="en-US" dirty="0" smtClean="0"/>
              <a:t>Finally, once we’re done communicating</a:t>
            </a:r>
            <a:r>
              <a:rPr lang="en-US" baseline="0" dirty="0" smtClean="0"/>
              <a:t> we hang up the phone and give it up by closing the socket.</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25</a:t>
            </a:fld>
            <a:endParaRPr lang="en-US"/>
          </a:p>
        </p:txBody>
      </p:sp>
    </p:spTree>
    <p:extLst>
      <p:ext uri="{BB962C8B-B14F-4D97-AF65-F5344CB8AC3E}">
        <p14:creationId xmlns:p14="http://schemas.microsoft.com/office/powerpoint/2010/main" val="2012848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(&lt;1 min)</a:t>
            </a:r>
          </a:p>
          <a:p>
            <a:r>
              <a:rPr lang="en-US" dirty="0" smtClean="0"/>
              <a:t>May be a bit slow,</a:t>
            </a:r>
            <a:r>
              <a:rPr lang="en-US" baseline="0" dirty="0" smtClean="0"/>
              <a:t> it’s a blocking call by default so it’ll communicate with the host to establish a TCP connection to it. – involves two round trips across the network</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26</a:t>
            </a:fld>
            <a:endParaRPr lang="en-US"/>
          </a:p>
        </p:txBody>
      </p:sp>
    </p:spTree>
    <p:extLst>
      <p:ext uri="{BB962C8B-B14F-4D97-AF65-F5344CB8AC3E}">
        <p14:creationId xmlns:p14="http://schemas.microsoft.com/office/powerpoint/2010/main" val="1401255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(Hopefully there’s</a:t>
            </a:r>
            <a:r>
              <a:rPr lang="en-US" baseline="0" dirty="0" smtClean="0"/>
              <a:t> at least 10 minutes for this</a:t>
            </a:r>
            <a:r>
              <a:rPr lang="en-US" dirty="0" smtClean="0"/>
              <a:t>)</a:t>
            </a:r>
          </a:p>
          <a:p>
            <a:endParaRPr lang="en-US" dirty="0" smtClean="0"/>
          </a:p>
          <a:p>
            <a:r>
              <a:rPr lang="en-US" dirty="0" smtClean="0"/>
              <a:t>(run python </a:t>
            </a:r>
            <a:r>
              <a:rPr lang="en-US" dirty="0" err="1" smtClean="0"/>
              <a:t>gameserver.py</a:t>
            </a:r>
            <a:r>
              <a:rPr lang="en-US" dirty="0" smtClean="0"/>
              <a:t> 5000 on your computer)</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27</a:t>
            </a:fld>
            <a:endParaRPr lang="en-US"/>
          </a:p>
        </p:txBody>
      </p:sp>
    </p:spTree>
    <p:extLst>
      <p:ext uri="{BB962C8B-B14F-4D97-AF65-F5344CB8AC3E}">
        <p14:creationId xmlns:p14="http://schemas.microsoft.com/office/powerpoint/2010/main" val="2099270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endParaRPr lang="en-US" dirty="0" smtClean="0"/>
          </a:p>
          <a:p>
            <a:r>
              <a:rPr lang="en-US" dirty="0" smtClean="0"/>
              <a:t>To</a:t>
            </a:r>
            <a:r>
              <a:rPr lang="en-US" baseline="0" dirty="0" smtClean="0"/>
              <a:t> communicate with another computer on the internet as a client there are a couple things we need to do:</a:t>
            </a:r>
          </a:p>
          <a:p>
            <a:pPr marL="171450" indent="-171450">
              <a:buFont typeface="Arial" charset="0"/>
              <a:buChar char="•"/>
            </a:pPr>
            <a:r>
              <a:rPr lang="en-US" baseline="0" dirty="0" smtClean="0"/>
              <a:t>Figure out the address of who we want to talk to</a:t>
            </a:r>
          </a:p>
          <a:p>
            <a:pPr marL="628650" lvl="1" indent="-171450">
              <a:buFont typeface="Arial" charset="0"/>
              <a:buChar char="•"/>
            </a:pPr>
            <a:r>
              <a:rPr lang="en-US" baseline="0" dirty="0" smtClean="0"/>
              <a:t>We use </a:t>
            </a:r>
            <a:r>
              <a:rPr lang="en-US" baseline="0" dirty="0" err="1" smtClean="0"/>
              <a:t>getaddrinfo</a:t>
            </a:r>
            <a:r>
              <a:rPr lang="en-US" baseline="0" dirty="0" smtClean="0"/>
              <a:t>() to translate a given domain name to an IP address. It’s almost as if you went to the white pages and resolved your name to the location of your house or your phone number!</a:t>
            </a:r>
          </a:p>
          <a:p>
            <a:pPr marL="171450" lvl="0" indent="-171450">
              <a:buFont typeface="Arial" charset="0"/>
              <a:buChar char="•"/>
            </a:pPr>
            <a:r>
              <a:rPr lang="en-US" baseline="0" dirty="0" smtClean="0"/>
              <a:t>Create a socket for communicating through. For our purposes a socket is no more than a file descriptor used specifically for communicating over the network</a:t>
            </a:r>
          </a:p>
          <a:p>
            <a:pPr marL="628650" lvl="1" indent="-171450">
              <a:buFont typeface="Arial" charset="0"/>
              <a:buChar char="•"/>
            </a:pPr>
            <a:r>
              <a:rPr lang="en-US" baseline="0" dirty="0" smtClean="0"/>
              <a:t>Imagine this is the medium through which you are connecting to someone else. It could be email, text, postal mail, etc.</a:t>
            </a:r>
          </a:p>
          <a:p>
            <a:pPr marL="171450" lvl="0" indent="-171450">
              <a:buFont typeface="Arial" charset="0"/>
              <a:buChar char="•"/>
            </a:pPr>
            <a:r>
              <a:rPr lang="en-US" baseline="0" dirty="0" smtClean="0"/>
              <a:t>Next we need to connect to the server to establish your connection (This is TCP specific). </a:t>
            </a:r>
          </a:p>
          <a:p>
            <a:pPr marL="628650" lvl="1" indent="-171450">
              <a:buFont typeface="Arial" charset="0"/>
              <a:buChar char="•"/>
            </a:pPr>
            <a:r>
              <a:rPr lang="en-US" baseline="0" dirty="0" smtClean="0"/>
              <a:t>Once you have your friend’s phone number (step 1) and a phone to call them with (step 2) then you need to actually dial the number to setup a connection!</a:t>
            </a:r>
          </a:p>
          <a:p>
            <a:pPr marL="171450" lvl="0" indent="-171450">
              <a:buFont typeface="Arial" charset="0"/>
              <a:buChar char="•"/>
            </a:pPr>
            <a:r>
              <a:rPr lang="en-US" baseline="0" dirty="0" smtClean="0"/>
              <a:t>Once your connection is setup you can now send and receive messages! Much like being able to talk on the phone</a:t>
            </a:r>
          </a:p>
          <a:p>
            <a:pPr marL="171450" lvl="0" indent="-171450">
              <a:buFont typeface="Arial" charset="0"/>
              <a:buChar char="•"/>
            </a:pPr>
            <a:r>
              <a:rPr lang="en-US" baseline="0" dirty="0" smtClean="0"/>
              <a:t>Finally, when you’re done communicating you need to close the socket to indicate that you’re finished communicating.</a:t>
            </a:r>
          </a:p>
          <a:p>
            <a:pPr marL="171450" lvl="0" indent="-171450">
              <a:buFont typeface="Arial" charset="0"/>
              <a:buChar char="•"/>
            </a:pPr>
            <a:endParaRPr lang="en-US" baseline="0" dirty="0" smtClean="0"/>
          </a:p>
          <a:p>
            <a:pPr marL="0" lvl="0" indent="0">
              <a:buFont typeface="Arial" charset="0"/>
              <a:buNone/>
            </a:pPr>
            <a:r>
              <a:rPr lang="en-US" baseline="0" dirty="0" smtClean="0"/>
              <a:t>So let’s </a:t>
            </a:r>
            <a:r>
              <a:rPr lang="en-US" baseline="0" dirty="0" smtClean="0"/>
              <a:t>review how this works one </a:t>
            </a:r>
            <a:r>
              <a:rPr lang="en-US" baseline="0" dirty="0" smtClean="0"/>
              <a:t>step at a time</a:t>
            </a:r>
          </a:p>
          <a:p>
            <a:pPr marL="171450" lvl="0"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F32E1B0E-B479-2C48-A607-050C7DF01C02}" type="slidenum">
              <a:rPr lang="en-US" smtClean="0"/>
              <a:t>3</a:t>
            </a:fld>
            <a:endParaRPr lang="en-US"/>
          </a:p>
        </p:txBody>
      </p:sp>
    </p:spTree>
    <p:extLst>
      <p:ext uri="{BB962C8B-B14F-4D97-AF65-F5344CB8AC3E}">
        <p14:creationId xmlns:p14="http://schemas.microsoft.com/office/powerpoint/2010/main" val="1093872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(&lt;1 min)</a:t>
            </a:r>
          </a:p>
          <a:p>
            <a:r>
              <a:rPr lang="en-US" dirty="0" smtClean="0"/>
              <a:t>First let’s talk about figuring out the IP address and port to talk to.</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4</a:t>
            </a:fld>
            <a:endParaRPr lang="en-US"/>
          </a:p>
        </p:txBody>
      </p:sp>
    </p:spTree>
    <p:extLst>
      <p:ext uri="{BB962C8B-B14F-4D97-AF65-F5344CB8AC3E}">
        <p14:creationId xmlns:p14="http://schemas.microsoft.com/office/powerpoint/2010/main" val="538630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r>
              <a:rPr lang="en-US" dirty="0" smtClean="0"/>
              <a:t>In the Internet we currently</a:t>
            </a:r>
            <a:r>
              <a:rPr lang="en-US" baseline="0" dirty="0" smtClean="0"/>
              <a:t> </a:t>
            </a:r>
            <a:r>
              <a:rPr lang="en-US" dirty="0" smtClean="0"/>
              <a:t>have two</a:t>
            </a:r>
            <a:r>
              <a:rPr lang="en-US" baseline="0" dirty="0" smtClean="0"/>
              <a:t> types of network addresses</a:t>
            </a:r>
          </a:p>
          <a:p>
            <a:pPr marL="171450" indent="-171450">
              <a:buFontTx/>
              <a:buChar char="-"/>
            </a:pPr>
            <a:r>
              <a:rPr lang="en-US" baseline="0" dirty="0" smtClean="0"/>
              <a:t>IPv4 represented as such</a:t>
            </a:r>
          </a:p>
          <a:p>
            <a:pPr marL="171450" indent="-171450">
              <a:buFontTx/>
              <a:buChar char="-"/>
            </a:pPr>
            <a:r>
              <a:rPr lang="en-US" baseline="0" dirty="0" smtClean="0"/>
              <a:t>IPv6 represented as such</a:t>
            </a:r>
          </a:p>
          <a:p>
            <a:pPr marL="171450" indent="-171450">
              <a:buFontTx/>
              <a:buChar cha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Why do we have two formats? (</a:t>
            </a:r>
            <a:r>
              <a:rPr lang="en-US" b="1" baseline="0" dirty="0" smtClean="0"/>
              <a:t>Candy question</a:t>
            </a:r>
            <a:r>
              <a:rPr lang="en-US" baseline="0" dirty="0" smtClean="0"/>
              <a:t>) Well it turns out that we’re running out of IPv4 addresses (Only 2^32 address possibilities!) so IPv6 was introduced, which should accommodate addresses for everything connected to the internet for years to come. </a:t>
            </a:r>
            <a:endParaRPr lang="en-US" dirty="0" smtClean="0"/>
          </a:p>
          <a:p>
            <a:pPr marL="0" indent="0">
              <a:buFontTx/>
              <a:buNone/>
            </a:pPr>
            <a:endParaRPr lang="en-US" baseline="0" dirty="0" smtClean="0"/>
          </a:p>
          <a:p>
            <a:pPr marL="171450" indent="-171450">
              <a:buFontTx/>
              <a:buChar char="-"/>
            </a:pPr>
            <a:endParaRPr lang="en-US" baseline="0" dirty="0" smtClean="0"/>
          </a:p>
          <a:p>
            <a:pPr marL="0" indent="0">
              <a:buFontTx/>
              <a:buNone/>
            </a:pPr>
            <a:r>
              <a:rPr lang="en-US" baseline="0" dirty="0" smtClean="0"/>
              <a:t>If you run the command </a:t>
            </a:r>
            <a:r>
              <a:rPr lang="en-US" baseline="0" dirty="0" err="1" smtClean="0"/>
              <a:t>ifconfig</a:t>
            </a:r>
            <a:r>
              <a:rPr lang="en-US" baseline="0" dirty="0" smtClean="0"/>
              <a:t> on your machine you’ll see a couple of IP addresses. Each of them have special meaning related to where you are and how you’re connected. (explain terminal’s output) You can take 461 (Another fun class!) to learn more.</a:t>
            </a:r>
          </a:p>
          <a:p>
            <a:pPr marL="0" indent="0">
              <a:buFontTx/>
              <a:buNone/>
            </a:pPr>
            <a:endParaRPr lang="en-US" baseline="0" dirty="0" smtClean="0"/>
          </a:p>
          <a:p>
            <a:pPr marL="0" indent="0">
              <a:buFontTx/>
              <a:buNone/>
            </a:pPr>
            <a:r>
              <a:rPr lang="en-US" baseline="0" dirty="0" smtClean="0"/>
              <a:t>However, we don’t memorize the IP addresses of people or companies do we? </a:t>
            </a:r>
            <a:r>
              <a:rPr lang="en-US" baseline="0" dirty="0" smtClean="0"/>
              <a:t>I mean, I don’t want to remember that the IP address to my Google is 172.217.2.110 Rather </a:t>
            </a:r>
            <a:r>
              <a:rPr lang="en-US" baseline="0" dirty="0" smtClean="0"/>
              <a:t>we just type some domain name like </a:t>
            </a:r>
            <a:r>
              <a:rPr lang="en-US" baseline="0" dirty="0" err="1" smtClean="0"/>
              <a:t>google.com</a:t>
            </a:r>
            <a:r>
              <a:rPr lang="en-US" baseline="0" dirty="0" smtClean="0"/>
              <a:t> and stuff just works right</a:t>
            </a:r>
            <a:r>
              <a:rPr lang="en-US" baseline="0" dirty="0" smtClean="0"/>
              <a:t>?</a:t>
            </a:r>
          </a:p>
          <a:p>
            <a:pPr marL="0" indent="0">
              <a:buFontTx/>
              <a:buNone/>
            </a:pPr>
            <a:endParaRPr lang="en-US" baseline="0" dirty="0" smtClean="0"/>
          </a:p>
          <a:p>
            <a:pPr marL="0" indent="0">
              <a:buFontTx/>
              <a:buNone/>
            </a:pPr>
            <a:r>
              <a:rPr lang="en-US" baseline="0" dirty="0" smtClean="0"/>
              <a:t>Extra notes:</a:t>
            </a:r>
          </a:p>
          <a:p>
            <a:pPr marL="0" indent="0">
              <a:buFontTx/>
              <a:buNone/>
            </a:pPr>
            <a:r>
              <a:rPr lang="en-US" baseline="0" dirty="0" smtClean="0"/>
              <a:t>- IP addresses on the internet are roughly assigned by location within the network. </a:t>
            </a:r>
            <a:endParaRPr lang="en-US" baseline="0" dirty="0" smtClean="0"/>
          </a:p>
        </p:txBody>
      </p:sp>
      <p:sp>
        <p:nvSpPr>
          <p:cNvPr id="4" name="Slide Number Placeholder 3"/>
          <p:cNvSpPr>
            <a:spLocks noGrp="1"/>
          </p:cNvSpPr>
          <p:nvPr>
            <p:ph type="sldNum" sz="quarter" idx="10"/>
          </p:nvPr>
        </p:nvSpPr>
        <p:spPr/>
        <p:txBody>
          <a:bodyPr/>
          <a:lstStyle/>
          <a:p>
            <a:fld id="{F32E1B0E-B479-2C48-A607-050C7DF01C02}" type="slidenum">
              <a:rPr lang="en-US" smtClean="0"/>
              <a:t>5</a:t>
            </a:fld>
            <a:endParaRPr lang="en-US"/>
          </a:p>
        </p:txBody>
      </p:sp>
    </p:spTree>
    <p:extLst>
      <p:ext uri="{BB962C8B-B14F-4D97-AF65-F5344CB8AC3E}">
        <p14:creationId xmlns:p14="http://schemas.microsoft.com/office/powerpoint/2010/main" val="47448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0" dirty="0" smtClean="0"/>
              <a:t> min</a:t>
            </a:r>
            <a:r>
              <a:rPr lang="en-US" dirty="0" smtClean="0"/>
              <a:t>)</a:t>
            </a:r>
          </a:p>
          <a:p>
            <a:r>
              <a:rPr lang="en-US" dirty="0" smtClean="0"/>
              <a:t>This</a:t>
            </a:r>
            <a:r>
              <a:rPr lang="en-US" baseline="0" dirty="0" smtClean="0"/>
              <a:t> is where DNS comes in. DNS is </a:t>
            </a:r>
            <a:r>
              <a:rPr lang="is-IS" baseline="0" dirty="0" smtClean="0"/>
              <a:t>…</a:t>
            </a:r>
            <a:r>
              <a:rPr lang="en-US" baseline="0" dirty="0" smtClean="0"/>
              <a:t>(read the slides</a:t>
            </a:r>
            <a:r>
              <a:rPr lang="is-IS" baseline="0" dirty="0" smtClean="0"/>
              <a:t>…</a:t>
            </a:r>
            <a:r>
              <a:rPr lang="en-US" baseline="0" dirty="0" smtClean="0"/>
              <a:t>). Essentially whatever name you give will be resolved through DNS servers that will then return the IP address of your destination. We then use that IP address to talk to the server we want to talk </a:t>
            </a:r>
            <a:r>
              <a:rPr lang="en-US" baseline="0" dirty="0" smtClean="0"/>
              <a:t>to. It’s completely analogous to looking up someone’s name in a phonebook entry.</a:t>
            </a:r>
            <a:endParaRPr lang="en-US" dirty="0" smtClean="0"/>
          </a:p>
          <a:p>
            <a:endParaRPr lang="en-US" dirty="0" smtClean="0"/>
          </a:p>
          <a:p>
            <a:r>
              <a:rPr lang="en-US" dirty="0" smtClean="0"/>
              <a:t>Break down (on white board)</a:t>
            </a:r>
          </a:p>
          <a:p>
            <a:r>
              <a:rPr lang="en-US" dirty="0" err="1" smtClean="0"/>
              <a:t>attu.cs.washington.edu</a:t>
            </a:r>
            <a:endParaRPr lang="en-US" dirty="0" smtClean="0"/>
          </a:p>
          <a:p>
            <a:endParaRPr lang="en-US" dirty="0" smtClean="0"/>
          </a:p>
          <a:p>
            <a:r>
              <a:rPr lang="en-US" dirty="0" smtClean="0"/>
              <a:t>. – root server (they’re highly protected in the</a:t>
            </a:r>
            <a:r>
              <a:rPr lang="en-US" baseline="0" dirty="0" smtClean="0"/>
              <a:t> world</a:t>
            </a:r>
            <a:r>
              <a:rPr lang="en-US" dirty="0" smtClean="0"/>
              <a:t>)</a:t>
            </a:r>
            <a:r>
              <a:rPr lang="en-US" baseline="0" dirty="0" smtClean="0"/>
              <a:t> which resolves</a:t>
            </a:r>
          </a:p>
          <a:p>
            <a:r>
              <a:rPr lang="en-US" baseline="0" dirty="0" smtClean="0"/>
              <a:t>.</a:t>
            </a:r>
            <a:r>
              <a:rPr lang="en-US" baseline="0" dirty="0" err="1" smtClean="0"/>
              <a:t>edu</a:t>
            </a:r>
            <a:r>
              <a:rPr lang="en-US" baseline="0" dirty="0" smtClean="0"/>
              <a:t> – DNS server which resolves</a:t>
            </a:r>
          </a:p>
          <a:p>
            <a:r>
              <a:rPr lang="en-US" baseline="0" dirty="0" smtClean="0"/>
              <a:t>.</a:t>
            </a:r>
            <a:r>
              <a:rPr lang="en-US" baseline="0" dirty="0" err="1" smtClean="0"/>
              <a:t>washington.edu</a:t>
            </a:r>
            <a:r>
              <a:rPr lang="en-US" baseline="0" dirty="0" smtClean="0"/>
              <a:t> – DNS server which resolves</a:t>
            </a:r>
          </a:p>
          <a:p>
            <a:r>
              <a:rPr lang="en-US" baseline="0" dirty="0" smtClean="0"/>
              <a:t>.</a:t>
            </a:r>
            <a:r>
              <a:rPr lang="en-US" baseline="0" dirty="0" err="1" smtClean="0"/>
              <a:t>cs.washington.edu</a:t>
            </a:r>
            <a:r>
              <a:rPr lang="en-US" baseline="0" dirty="0" smtClean="0"/>
              <a:t> – DNS server which resolves</a:t>
            </a:r>
          </a:p>
          <a:p>
            <a:r>
              <a:rPr lang="en-US" baseline="0" dirty="0" err="1" smtClean="0"/>
              <a:t>attu.cs.washington.edu</a:t>
            </a:r>
            <a:r>
              <a:rPr lang="en-US" baseline="0" dirty="0" smtClean="0"/>
              <a:t> – our target!</a:t>
            </a:r>
            <a:endParaRPr lang="en-US" dirty="0" smtClean="0"/>
          </a:p>
          <a:p>
            <a:endParaRPr lang="en-US" dirty="0" smtClean="0"/>
          </a:p>
          <a:p>
            <a:r>
              <a:rPr lang="en-US" dirty="0" smtClean="0"/>
              <a:t>Now then, having to go through all this each time you resolve DNS</a:t>
            </a:r>
            <a:r>
              <a:rPr lang="en-US" baseline="0" dirty="0" smtClean="0"/>
              <a:t> </a:t>
            </a:r>
            <a:r>
              <a:rPr lang="en-US" dirty="0" smtClean="0"/>
              <a:t>is rather </a:t>
            </a:r>
            <a:r>
              <a:rPr lang="en-US" dirty="0" err="1" smtClean="0"/>
              <a:t>unefficient</a:t>
            </a:r>
            <a:r>
              <a:rPr lang="en-US" baseline="0" dirty="0" smtClean="0"/>
              <a:t> so often times devices and DNS servers will cache and remember the IP addresses for destinations or DNS servers frequently used.</a:t>
            </a:r>
          </a:p>
          <a:p>
            <a:endParaRPr lang="en-US" dirty="0" smtClean="0"/>
          </a:p>
        </p:txBody>
      </p:sp>
      <p:sp>
        <p:nvSpPr>
          <p:cNvPr id="4" name="Slide Number Placeholder 3"/>
          <p:cNvSpPr>
            <a:spLocks noGrp="1"/>
          </p:cNvSpPr>
          <p:nvPr>
            <p:ph type="sldNum" sz="quarter" idx="10"/>
          </p:nvPr>
        </p:nvSpPr>
        <p:spPr/>
        <p:txBody>
          <a:bodyPr/>
          <a:lstStyle/>
          <a:p>
            <a:fld id="{F32E1B0E-B479-2C48-A607-050C7DF01C02}" type="slidenum">
              <a:rPr lang="en-US" smtClean="0"/>
              <a:t>6</a:t>
            </a:fld>
            <a:endParaRPr lang="en-US"/>
          </a:p>
        </p:txBody>
      </p:sp>
    </p:spTree>
    <p:extLst>
      <p:ext uri="{BB962C8B-B14F-4D97-AF65-F5344CB8AC3E}">
        <p14:creationId xmlns:p14="http://schemas.microsoft.com/office/powerpoint/2010/main" val="165531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t>
            </a:r>
            <a:r>
              <a:rPr lang="en-US" dirty="0" smtClean="0"/>
              <a:t>min, make this fast since Hal showed</a:t>
            </a:r>
            <a:r>
              <a:rPr lang="en-US" baseline="0" dirty="0" smtClean="0"/>
              <a:t> a lot of this</a:t>
            </a:r>
            <a:r>
              <a:rPr lang="en-US" dirty="0" smtClean="0"/>
              <a:t>)</a:t>
            </a:r>
            <a:endParaRPr lang="en-US" dirty="0" smtClean="0"/>
          </a:p>
          <a:p>
            <a:r>
              <a:rPr lang="en-US" dirty="0" smtClean="0"/>
              <a:t>Let’s take a look</a:t>
            </a:r>
            <a:r>
              <a:rPr lang="en-US" baseline="0" dirty="0" smtClean="0"/>
              <a:t> at a command line utility that does DNS resolution. You can follow along on your terminal</a:t>
            </a:r>
            <a:endParaRPr lang="en-US" dirty="0" smtClean="0"/>
          </a:p>
          <a:p>
            <a:endParaRPr lang="en-US" dirty="0" smtClean="0"/>
          </a:p>
          <a:p>
            <a:r>
              <a:rPr lang="en-US" dirty="0" smtClean="0"/>
              <a:t>“man dig”</a:t>
            </a:r>
            <a:r>
              <a:rPr lang="en-US" baseline="0" dirty="0" smtClean="0"/>
              <a:t> – a couple options to check out:</a:t>
            </a:r>
          </a:p>
          <a:p>
            <a:pPr marL="171450" indent="-171450">
              <a:buFont typeface="Arial" charset="0"/>
              <a:buChar char="•"/>
            </a:pPr>
            <a:r>
              <a:rPr lang="en-US" baseline="0" dirty="0" smtClean="0"/>
              <a:t>+trace – shows the delegation path for domain name resolution</a:t>
            </a:r>
          </a:p>
          <a:p>
            <a:pPr marL="171450" indent="-171450">
              <a:buFont typeface="Arial" charset="0"/>
              <a:buChar char="•"/>
            </a:pPr>
            <a:r>
              <a:rPr lang="en-US" baseline="0" dirty="0" smtClean="0"/>
              <a:t>-x – does reverse lookup (i.e. IP address -&gt; domain name)</a:t>
            </a:r>
            <a:endParaRPr lang="en-US" dirty="0" smtClean="0"/>
          </a:p>
          <a:p>
            <a:endParaRPr lang="en-US" dirty="0" smtClean="0"/>
          </a:p>
          <a:p>
            <a:r>
              <a:rPr lang="en-US" dirty="0" smtClean="0"/>
              <a:t>Sections:</a:t>
            </a:r>
          </a:p>
          <a:p>
            <a:r>
              <a:rPr lang="en-US" dirty="0" smtClean="0"/>
              <a:t>ANSWER</a:t>
            </a:r>
            <a:r>
              <a:rPr lang="en-US" baseline="0" dirty="0" smtClean="0"/>
              <a:t> – IP addresses</a:t>
            </a:r>
          </a:p>
          <a:p>
            <a:r>
              <a:rPr lang="en-US" baseline="0" dirty="0" smtClean="0"/>
              <a:t>AUTHORITY – Name servers to ask that have authoritative (true) answers</a:t>
            </a:r>
          </a:p>
          <a:p>
            <a:r>
              <a:rPr lang="en-US" baseline="0" dirty="0" smtClean="0"/>
              <a:t>ADDITIONAL – the addresses of the Authority Name servers</a:t>
            </a:r>
          </a:p>
          <a:p>
            <a:endParaRPr lang="en-US" baseline="0" dirty="0" smtClean="0"/>
          </a:p>
          <a:p>
            <a:r>
              <a:rPr lang="en-US" baseline="0" dirty="0" smtClean="0"/>
              <a:t>Other specific details (not important to explain):</a:t>
            </a:r>
          </a:p>
          <a:p>
            <a:r>
              <a:rPr lang="en-US" baseline="0" dirty="0" smtClean="0"/>
              <a:t>IN – internet</a:t>
            </a:r>
          </a:p>
          <a:p>
            <a:r>
              <a:rPr lang="en-US" baseline="0" dirty="0" smtClean="0"/>
              <a:t>A – IPv4 Address</a:t>
            </a:r>
          </a:p>
          <a:p>
            <a:r>
              <a:rPr lang="en-US" baseline="0" dirty="0" smtClean="0"/>
              <a:t>AAAA – IPv6 address</a:t>
            </a:r>
          </a:p>
          <a:p>
            <a:r>
              <a:rPr lang="en-US" baseline="0" dirty="0" smtClean="0"/>
              <a:t>NS – Name server</a:t>
            </a:r>
          </a:p>
          <a:p>
            <a:r>
              <a:rPr lang="en-US" baseline="0" dirty="0" smtClean="0"/>
              <a:t>The numbers are TTL values – i.e. how many seconds the result is valid for.</a:t>
            </a:r>
          </a:p>
          <a:p>
            <a:endParaRPr lang="en-US" baseline="0" dirty="0" smtClean="0"/>
          </a:p>
          <a:p>
            <a:r>
              <a:rPr lang="en-US" baseline="0" dirty="0" smtClean="0"/>
              <a:t>Try these:</a:t>
            </a:r>
          </a:p>
          <a:p>
            <a:r>
              <a:rPr lang="en-US" baseline="0" dirty="0" err="1" smtClean="0"/>
              <a:t>www.google.com</a:t>
            </a:r>
            <a:endParaRPr lang="en-US" baseline="0" dirty="0" smtClean="0"/>
          </a:p>
          <a:p>
            <a:r>
              <a:rPr lang="en-US" baseline="0" dirty="0" err="1" smtClean="0"/>
              <a:t>attu.cs.washington.edu</a:t>
            </a:r>
            <a:endParaRPr lang="en-US" baseline="0" dirty="0" smtClean="0"/>
          </a:p>
          <a:p>
            <a:endParaRPr lang="en-US" baseline="0" dirty="0" smtClean="0"/>
          </a:p>
          <a:p>
            <a:endParaRPr lang="en-US" baseline="0" dirty="0" smtClean="0"/>
          </a:p>
          <a:p>
            <a:r>
              <a:rPr lang="en-US" baseline="0" dirty="0" smtClean="0"/>
              <a:t>dig +trace </a:t>
            </a:r>
            <a:r>
              <a:rPr lang="en-US" baseline="0" dirty="0" err="1" smtClean="0"/>
              <a:t>www.google.com</a:t>
            </a:r>
            <a:endParaRPr lang="en-US" baseline="0" dirty="0" smtClean="0"/>
          </a:p>
          <a:p>
            <a:r>
              <a:rPr lang="en-US" baseline="0" dirty="0" smtClean="0"/>
              <a:t>- shows how it goes through the </a:t>
            </a:r>
            <a:r>
              <a:rPr lang="en-US" baseline="0" dirty="0" err="1" smtClean="0"/>
              <a:t>heirarchy</a:t>
            </a:r>
            <a:endParaRPr lang="en-US" baseline="0" dirty="0" smtClean="0"/>
          </a:p>
          <a:p>
            <a:r>
              <a:rPr lang="en-US" baseline="0" dirty="0" smtClean="0"/>
              <a:t>dig –x </a:t>
            </a:r>
            <a:r>
              <a:rPr lang="en-US" sz="1200" kern="1200" dirty="0" smtClean="0">
                <a:solidFill>
                  <a:schemeClr val="tx1"/>
                </a:solidFill>
                <a:latin typeface="+mn-lt"/>
                <a:ea typeface="+mn-ea"/>
                <a:cs typeface="+mn-cs"/>
              </a:rPr>
              <a:t>128.208.1.138</a:t>
            </a:r>
          </a:p>
          <a:p>
            <a:endParaRPr lang="en-US" baseline="0" dirty="0" smtClean="0"/>
          </a:p>
          <a:p>
            <a:r>
              <a:rPr lang="en-US" baseline="0" dirty="0" smtClean="0"/>
              <a:t>Do we have any questions on how DNS works?</a:t>
            </a:r>
          </a:p>
        </p:txBody>
      </p:sp>
      <p:sp>
        <p:nvSpPr>
          <p:cNvPr id="4" name="Slide Number Placeholder 3"/>
          <p:cNvSpPr>
            <a:spLocks noGrp="1"/>
          </p:cNvSpPr>
          <p:nvPr>
            <p:ph type="sldNum" sz="quarter" idx="10"/>
          </p:nvPr>
        </p:nvSpPr>
        <p:spPr/>
        <p:txBody>
          <a:bodyPr/>
          <a:lstStyle/>
          <a:p>
            <a:fld id="{F32E1B0E-B479-2C48-A607-050C7DF01C02}" type="slidenum">
              <a:rPr lang="en-US" smtClean="0"/>
              <a:t>7</a:t>
            </a:fld>
            <a:endParaRPr lang="en-US"/>
          </a:p>
        </p:txBody>
      </p:sp>
    </p:spTree>
    <p:extLst>
      <p:ext uri="{BB962C8B-B14F-4D97-AF65-F5344CB8AC3E}">
        <p14:creationId xmlns:p14="http://schemas.microsoft.com/office/powerpoint/2010/main" val="144412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a:t>
            </a:r>
          </a:p>
          <a:p>
            <a:r>
              <a:rPr lang="en-US" dirty="0" smtClean="0"/>
              <a:t>Now to use</a:t>
            </a:r>
            <a:r>
              <a:rPr lang="en-US" baseline="0" dirty="0" smtClean="0"/>
              <a:t> DNS in C so that we can resolve a domain name to an IP address we use a function called </a:t>
            </a:r>
            <a:r>
              <a:rPr lang="en-US" baseline="0" dirty="0" err="1" smtClean="0"/>
              <a:t>getaddrinfo</a:t>
            </a:r>
            <a:r>
              <a:rPr lang="en-US" baseline="0" dirty="0" smtClean="0"/>
              <a:t>(). We can set up a “hints” structure to hint at our desired output and then tell </a:t>
            </a:r>
            <a:r>
              <a:rPr lang="en-US" baseline="0" dirty="0" err="1" smtClean="0"/>
              <a:t>getaddrinfo</a:t>
            </a:r>
            <a:r>
              <a:rPr lang="en-US" baseline="0" dirty="0" smtClean="0"/>
              <a:t>() the host and port we want resolved. </a:t>
            </a:r>
            <a:r>
              <a:rPr lang="en-US" baseline="0" dirty="0" err="1" smtClean="0"/>
              <a:t>Getaddrinfo</a:t>
            </a:r>
            <a:r>
              <a:rPr lang="en-US" baseline="0" dirty="0" smtClean="0"/>
              <a:t> will then give us the results in a linked list consisting of “</a:t>
            </a:r>
            <a:r>
              <a:rPr lang="en-US" baseline="0" dirty="0" err="1" smtClean="0"/>
              <a:t>addrinfo</a:t>
            </a:r>
            <a:r>
              <a:rPr lang="en-US" baseline="0" dirty="0" smtClean="0"/>
              <a:t>” </a:t>
            </a:r>
            <a:r>
              <a:rPr lang="en-US" baseline="0" dirty="0" err="1" smtClean="0"/>
              <a:t>structs</a:t>
            </a:r>
            <a:r>
              <a:rPr lang="en-US" baseline="0" dirty="0" smtClean="0"/>
              <a:t>.</a:t>
            </a:r>
          </a:p>
          <a:p>
            <a:endParaRPr lang="en-US" baseline="0" dirty="0" smtClean="0"/>
          </a:p>
          <a:p>
            <a:r>
              <a:rPr lang="en-US" baseline="0" dirty="0" smtClean="0"/>
              <a:t>Now then, before taking a look at </a:t>
            </a:r>
            <a:r>
              <a:rPr lang="en-US" baseline="0" dirty="0" err="1" smtClean="0"/>
              <a:t>getaddrinfo</a:t>
            </a:r>
            <a:r>
              <a:rPr lang="en-US" baseline="0" dirty="0" smtClean="0"/>
              <a:t> there’s a couple of </a:t>
            </a:r>
            <a:r>
              <a:rPr lang="en-US" baseline="0" dirty="0" err="1" smtClean="0"/>
              <a:t>structs</a:t>
            </a:r>
            <a:r>
              <a:rPr lang="en-US" baseline="0" dirty="0" smtClean="0"/>
              <a:t> we need to understand that will be used in connecting to the server. </a:t>
            </a:r>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8</a:t>
            </a:fld>
            <a:endParaRPr lang="en-US"/>
          </a:p>
        </p:txBody>
      </p:sp>
    </p:spTree>
    <p:extLst>
      <p:ext uri="{BB962C8B-B14F-4D97-AF65-F5344CB8AC3E}">
        <p14:creationId xmlns:p14="http://schemas.microsoft.com/office/powerpoint/2010/main" val="138270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0" dirty="0" smtClean="0"/>
              <a:t> min</a:t>
            </a:r>
            <a:r>
              <a:rPr lang="en-US" dirty="0" smtClean="0"/>
              <a:t>)</a:t>
            </a:r>
          </a:p>
          <a:p>
            <a:r>
              <a:rPr lang="en-US" dirty="0" smtClean="0"/>
              <a:t>Specifically,</a:t>
            </a:r>
            <a:r>
              <a:rPr lang="en-US" baseline="0" dirty="0" smtClean="0"/>
              <a:t> what are called </a:t>
            </a:r>
            <a:r>
              <a:rPr lang="en-US" baseline="0" dirty="0" err="1" smtClean="0"/>
              <a:t>sockaddr</a:t>
            </a:r>
            <a:r>
              <a:rPr lang="en-US" baseline="0" dirty="0" smtClean="0"/>
              <a:t> </a:t>
            </a:r>
            <a:r>
              <a:rPr lang="en-US" baseline="0" dirty="0" err="1" smtClean="0"/>
              <a:t>structs</a:t>
            </a:r>
            <a:r>
              <a:rPr lang="en-US" baseline="0" dirty="0" smtClean="0"/>
              <a:t>. These </a:t>
            </a:r>
            <a:r>
              <a:rPr lang="en-US" baseline="0" dirty="0" err="1" smtClean="0"/>
              <a:t>structs</a:t>
            </a:r>
            <a:r>
              <a:rPr lang="en-US" baseline="0" dirty="0" smtClean="0"/>
              <a:t> are essentially the IP address and port number of the socket we’re going to connect to. </a:t>
            </a:r>
          </a:p>
          <a:p>
            <a:endParaRPr lang="en-US" dirty="0" smtClean="0"/>
          </a:p>
          <a:p>
            <a:r>
              <a:rPr lang="en-US" dirty="0" smtClean="0"/>
              <a:t>Network sockets are network interfaces,</a:t>
            </a:r>
            <a:r>
              <a:rPr lang="en-US" baseline="0" dirty="0" smtClean="0"/>
              <a:t> i.e. </a:t>
            </a:r>
            <a:r>
              <a:rPr lang="en-US" dirty="0" smtClean="0"/>
              <a:t>Endpoints in an </a:t>
            </a:r>
            <a:r>
              <a:rPr lang="en-US" dirty="0" err="1" smtClean="0"/>
              <a:t>interprocess</a:t>
            </a:r>
            <a:r>
              <a:rPr lang="en-US" dirty="0" smtClean="0"/>
              <a:t> communication flow</a:t>
            </a:r>
            <a:endParaRPr lang="en-US" baseline="0" dirty="0" smtClean="0"/>
          </a:p>
          <a:p>
            <a:endParaRPr lang="en-US" baseline="0" dirty="0" smtClean="0"/>
          </a:p>
          <a:p>
            <a:r>
              <a:rPr lang="en-US" baseline="0" dirty="0" smtClean="0"/>
              <a:t>We actually have a couple different types related to socket </a:t>
            </a:r>
            <a:r>
              <a:rPr lang="en-US" baseline="0" dirty="0" err="1" smtClean="0"/>
              <a:t>addr</a:t>
            </a:r>
            <a:r>
              <a:rPr lang="en-US" baseline="0" dirty="0" smtClean="0"/>
              <a:t> </a:t>
            </a:r>
            <a:r>
              <a:rPr lang="en-US" baseline="0" dirty="0" err="1" smtClean="0"/>
              <a:t>structs</a:t>
            </a:r>
            <a:r>
              <a:rPr lang="en-US" baseline="0" dirty="0" smtClean="0"/>
              <a:t> as due to having two protocols and having to support either/both. It’s pretty unfortunate we have so many different ones don’t have a consistent interface to deal with either.</a:t>
            </a:r>
          </a:p>
          <a:p>
            <a:endParaRPr lang="en-US" baseline="0" dirty="0" smtClean="0"/>
          </a:p>
          <a:p>
            <a:r>
              <a:rPr lang="en-US" baseline="0" dirty="0" smtClean="0"/>
              <a:t>(Explain fields and types)</a:t>
            </a:r>
          </a:p>
          <a:p>
            <a:r>
              <a:rPr lang="en-US" dirty="0" smtClean="0"/>
              <a:t>Socket address = IP address + port number</a:t>
            </a:r>
          </a:p>
          <a:p>
            <a:endParaRPr lang="en-US" dirty="0"/>
          </a:p>
        </p:txBody>
      </p:sp>
      <p:sp>
        <p:nvSpPr>
          <p:cNvPr id="4" name="Slide Number Placeholder 3"/>
          <p:cNvSpPr>
            <a:spLocks noGrp="1"/>
          </p:cNvSpPr>
          <p:nvPr>
            <p:ph type="sldNum" sz="quarter" idx="10"/>
          </p:nvPr>
        </p:nvSpPr>
        <p:spPr/>
        <p:txBody>
          <a:bodyPr/>
          <a:lstStyle/>
          <a:p>
            <a:fld id="{F32E1B0E-B479-2C48-A607-050C7DF01C02}" type="slidenum">
              <a:rPr lang="en-US" smtClean="0"/>
              <a:t>9</a:t>
            </a:fld>
            <a:endParaRPr lang="en-US"/>
          </a:p>
        </p:txBody>
      </p:sp>
    </p:spTree>
    <p:extLst>
      <p:ext uri="{BB962C8B-B14F-4D97-AF65-F5344CB8AC3E}">
        <p14:creationId xmlns:p14="http://schemas.microsoft.com/office/powerpoint/2010/main" val="140495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573E-5B48-4C94-ACCF-BC36259EFF4D}"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0573E-5B48-4C94-ACCF-BC36259EFF4D}"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0573E-5B48-4C94-ACCF-BC36259EFF4D}" type="datetimeFigureOut">
              <a:rPr lang="en-US" smtClean="0"/>
              <a:t>5/19/16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B39BA-95DC-4A51-8C30-4E03EBE0414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0573E-5B48-4C94-ACCF-BC36259EFF4D}" type="datetimeFigureOut">
              <a:rPr lang="en-US" smtClean="0"/>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0573E-5B48-4C94-ACCF-BC36259EFF4D}" type="datetimeFigureOut">
              <a:rPr lang="en-US" smtClean="0"/>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AD0573E-5B48-4C94-ACCF-BC36259EFF4D}" type="datetimeFigureOut">
              <a:rPr lang="en-US" smtClean="0"/>
              <a:t>5/19/16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7B39BA-95DC-4A51-8C30-4E03EBE041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333 – Section 8</a:t>
            </a:r>
            <a:endParaRPr lang="en-US" dirty="0"/>
          </a:p>
        </p:txBody>
      </p:sp>
      <p:sp>
        <p:nvSpPr>
          <p:cNvPr id="3" name="Subtitle 2"/>
          <p:cNvSpPr>
            <a:spLocks noGrp="1"/>
          </p:cNvSpPr>
          <p:nvPr>
            <p:ph type="subTitle" idx="1"/>
          </p:nvPr>
        </p:nvSpPr>
        <p:spPr/>
        <p:txBody>
          <a:bodyPr/>
          <a:lstStyle/>
          <a:p>
            <a:r>
              <a:rPr lang="en-US" dirty="0" smtClean="0"/>
              <a:t>Client-Side Network Programming</a:t>
            </a:r>
            <a:endParaRPr lang="en-US" dirty="0"/>
          </a:p>
        </p:txBody>
      </p:sp>
    </p:spTree>
    <p:extLst>
      <p:ext uri="{BB962C8B-B14F-4D97-AF65-F5344CB8AC3E}">
        <p14:creationId xmlns:p14="http://schemas.microsoft.com/office/powerpoint/2010/main" val="152118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IPv6 address structures</a:t>
            </a:r>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450" b="1" dirty="0">
                <a:solidFill>
                  <a:srgbClr val="0070C0"/>
                </a:solidFill>
                <a:latin typeface="Courier New" pitchFamily="49" charset="0"/>
                <a:cs typeface="Courier New" pitchFamily="49" charset="0"/>
              </a:rPr>
              <a:t>// A structure big enough to hold either IPv4 or IPv6 structures.</a:t>
            </a:r>
          </a:p>
          <a:p>
            <a:pPr marL="0" indent="0">
              <a:buNone/>
            </a:pPr>
            <a:r>
              <a:rPr lang="en-US" sz="1450" b="1" dirty="0" err="1">
                <a:solidFill>
                  <a:srgbClr val="00B050"/>
                </a:solidFill>
                <a:latin typeface="Courier New" pitchFamily="49" charset="0"/>
                <a:cs typeface="Courier New" pitchFamily="49" charset="0"/>
              </a:rPr>
              <a:t>struct</a:t>
            </a:r>
            <a:r>
              <a:rPr lang="en-US" sz="1450" b="1" dirty="0">
                <a:latin typeface="Courier New" pitchFamily="49" charset="0"/>
                <a:cs typeface="Courier New" pitchFamily="49" charset="0"/>
              </a:rPr>
              <a:t> </a:t>
            </a:r>
            <a:r>
              <a:rPr lang="en-US" sz="1450" b="1" dirty="0" err="1">
                <a:latin typeface="Courier New" pitchFamily="49" charset="0"/>
                <a:cs typeface="Courier New" pitchFamily="49" charset="0"/>
              </a:rPr>
              <a:t>sockaddr_storage</a:t>
            </a:r>
            <a:r>
              <a:rPr lang="en-US" sz="1450" b="1" dirty="0">
                <a:latin typeface="Courier New" pitchFamily="49" charset="0"/>
                <a:cs typeface="Courier New" pitchFamily="49" charset="0"/>
              </a:rPr>
              <a:t> {</a:t>
            </a:r>
          </a:p>
          <a:p>
            <a:pPr marL="0" indent="0">
              <a:buNone/>
            </a:pPr>
            <a:r>
              <a:rPr lang="en-US" sz="1450" b="1" dirty="0" smtClean="0">
                <a:latin typeface="Courier New" pitchFamily="49" charset="0"/>
                <a:cs typeface="Courier New" pitchFamily="49" charset="0"/>
              </a:rPr>
              <a:t>    </a:t>
            </a:r>
            <a:r>
              <a:rPr lang="en-US" sz="1450" b="1" dirty="0" err="1" smtClean="0">
                <a:latin typeface="Courier New" pitchFamily="49" charset="0"/>
                <a:cs typeface="Courier New" pitchFamily="49" charset="0"/>
              </a:rPr>
              <a:t>sa_family_t</a:t>
            </a:r>
            <a:r>
              <a:rPr lang="en-US" sz="1450" b="1" dirty="0" smtClean="0">
                <a:latin typeface="Courier New" pitchFamily="49" charset="0"/>
                <a:cs typeface="Courier New" pitchFamily="49" charset="0"/>
              </a:rPr>
              <a:t> </a:t>
            </a:r>
            <a:r>
              <a:rPr lang="en-US" sz="1450" b="1" dirty="0" err="1">
                <a:latin typeface="Courier New" pitchFamily="49" charset="0"/>
                <a:cs typeface="Courier New" pitchFamily="49" charset="0"/>
              </a:rPr>
              <a:t>ss_family</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address family</a:t>
            </a:r>
          </a:p>
          <a:p>
            <a:pPr marL="0" indent="0">
              <a:buNone/>
            </a:pPr>
            <a:r>
              <a:rPr lang="en-US" sz="1450" b="1" dirty="0" smtClean="0">
                <a:solidFill>
                  <a:srgbClr val="0070C0"/>
                </a:solidFill>
                <a:latin typeface="Courier New" pitchFamily="49" charset="0"/>
                <a:cs typeface="Courier New" pitchFamily="49" charset="0"/>
              </a:rPr>
              <a:t>    // </a:t>
            </a:r>
            <a:r>
              <a:rPr lang="en-US" sz="1450" b="1" dirty="0">
                <a:solidFill>
                  <a:srgbClr val="0070C0"/>
                </a:solidFill>
                <a:latin typeface="Courier New" pitchFamily="49" charset="0"/>
                <a:cs typeface="Courier New" pitchFamily="49" charset="0"/>
              </a:rPr>
              <a:t>a bunch of padding; safe to ignore it.</a:t>
            </a:r>
          </a:p>
          <a:p>
            <a:pPr marL="0" indent="0">
              <a:buNone/>
            </a:pPr>
            <a:r>
              <a:rPr lang="en-US" sz="1450" b="1" dirty="0" smtClean="0">
                <a:solidFill>
                  <a:srgbClr val="00B050"/>
                </a:solidFill>
                <a:latin typeface="Courier New" pitchFamily="49" charset="0"/>
                <a:cs typeface="Courier New" pitchFamily="49" charset="0"/>
              </a:rPr>
              <a:t>    char</a:t>
            </a:r>
            <a:r>
              <a:rPr lang="en-US" sz="1450" b="1" dirty="0" smtClean="0">
                <a:latin typeface="Courier New" pitchFamily="49" charset="0"/>
                <a:cs typeface="Courier New" pitchFamily="49" charset="0"/>
              </a:rPr>
              <a:t>     __</a:t>
            </a:r>
            <a:r>
              <a:rPr lang="en-US" sz="1450" b="1" dirty="0">
                <a:latin typeface="Courier New" pitchFamily="49" charset="0"/>
                <a:cs typeface="Courier New" pitchFamily="49" charset="0"/>
              </a:rPr>
              <a:t>ss_pad1[_SS_PAD1SIZE];</a:t>
            </a:r>
          </a:p>
          <a:p>
            <a:pPr marL="0" indent="0">
              <a:buNone/>
            </a:pPr>
            <a:r>
              <a:rPr lang="en-US" sz="1450" b="1" dirty="0" smtClean="0">
                <a:solidFill>
                  <a:srgbClr val="00B050"/>
                </a:solidFill>
                <a:latin typeface="Courier New" pitchFamily="49" charset="0"/>
                <a:cs typeface="Courier New" pitchFamily="49" charset="0"/>
              </a:rPr>
              <a:t>    int64_t </a:t>
            </a:r>
            <a:r>
              <a:rPr lang="en-US" sz="1450" b="1" dirty="0" smtClean="0">
                <a:latin typeface="Courier New" pitchFamily="49" charset="0"/>
                <a:cs typeface="Courier New" pitchFamily="49" charset="0"/>
              </a:rPr>
              <a:t> </a:t>
            </a:r>
            <a:r>
              <a:rPr lang="en-US" sz="1450" b="1" dirty="0">
                <a:latin typeface="Courier New" pitchFamily="49" charset="0"/>
                <a:cs typeface="Courier New" pitchFamily="49" charset="0"/>
              </a:rPr>
              <a:t>__</a:t>
            </a:r>
            <a:r>
              <a:rPr lang="en-US" sz="1450" b="1" dirty="0" err="1">
                <a:latin typeface="Courier New" pitchFamily="49" charset="0"/>
                <a:cs typeface="Courier New" pitchFamily="49" charset="0"/>
              </a:rPr>
              <a:t>ss_align</a:t>
            </a:r>
            <a:r>
              <a:rPr lang="en-US" sz="1450" b="1" dirty="0">
                <a:latin typeface="Courier New" pitchFamily="49" charset="0"/>
                <a:cs typeface="Courier New" pitchFamily="49" charset="0"/>
              </a:rPr>
              <a:t>;</a:t>
            </a:r>
          </a:p>
          <a:p>
            <a:pPr marL="0" indent="0">
              <a:buNone/>
            </a:pPr>
            <a:r>
              <a:rPr lang="en-US" sz="1450" b="1" dirty="0" smtClean="0">
                <a:solidFill>
                  <a:srgbClr val="00B050"/>
                </a:solidFill>
                <a:latin typeface="Courier New" pitchFamily="49" charset="0"/>
                <a:cs typeface="Courier New" pitchFamily="49" charset="0"/>
              </a:rPr>
              <a:t>    char</a:t>
            </a:r>
            <a:r>
              <a:rPr lang="en-US" sz="1450" b="1" dirty="0" smtClean="0">
                <a:latin typeface="Courier New" pitchFamily="49" charset="0"/>
                <a:cs typeface="Courier New" pitchFamily="49" charset="0"/>
              </a:rPr>
              <a:t>     __</a:t>
            </a:r>
            <a:r>
              <a:rPr lang="en-US" sz="1450" b="1" dirty="0">
                <a:latin typeface="Courier New" pitchFamily="49" charset="0"/>
                <a:cs typeface="Courier New" pitchFamily="49" charset="0"/>
              </a:rPr>
              <a:t>ss_pad2[_SS_PAD2SIZE];</a:t>
            </a:r>
          </a:p>
          <a:p>
            <a:pPr marL="0" indent="0">
              <a:buNone/>
            </a:pPr>
            <a:r>
              <a:rPr lang="en-US" sz="1450" b="1" dirty="0" smtClean="0">
                <a:latin typeface="Courier New" pitchFamily="49" charset="0"/>
                <a:cs typeface="Courier New" pitchFamily="49" charset="0"/>
              </a:rPr>
              <a:t>};</a:t>
            </a:r>
            <a:endParaRPr lang="en-US" sz="1450" b="1" dirty="0">
              <a:latin typeface="Courier New" pitchFamily="49" charset="0"/>
              <a:cs typeface="Courier New" pitchFamily="49" charset="0"/>
            </a:endParaRPr>
          </a:p>
          <a:p>
            <a:pPr marL="0" indent="0">
              <a:buNone/>
            </a:pPr>
            <a:r>
              <a:rPr lang="en-US" sz="1450" b="1" dirty="0">
                <a:solidFill>
                  <a:srgbClr val="0070C0"/>
                </a:solidFill>
                <a:latin typeface="Courier New" pitchFamily="49" charset="0"/>
                <a:cs typeface="Courier New" pitchFamily="49" charset="0"/>
              </a:rPr>
              <a:t>// An IPv6 specific address structure.</a:t>
            </a:r>
          </a:p>
          <a:p>
            <a:pPr marL="0" indent="0">
              <a:buNone/>
            </a:pPr>
            <a:r>
              <a:rPr lang="en-US" sz="1450" b="1" dirty="0" err="1">
                <a:solidFill>
                  <a:srgbClr val="00B050"/>
                </a:solidFill>
                <a:latin typeface="Courier New" pitchFamily="49" charset="0"/>
                <a:cs typeface="Courier New" pitchFamily="49" charset="0"/>
              </a:rPr>
              <a:t>struct</a:t>
            </a:r>
            <a:r>
              <a:rPr lang="en-US" sz="1450" b="1" dirty="0">
                <a:latin typeface="Courier New" pitchFamily="49" charset="0"/>
                <a:cs typeface="Courier New" pitchFamily="49" charset="0"/>
              </a:rPr>
              <a:t> sockaddr_in6 {</a:t>
            </a:r>
          </a:p>
          <a:p>
            <a:pPr marL="0" indent="0">
              <a:buNone/>
            </a:pPr>
            <a:r>
              <a:rPr lang="en-US" sz="1450" b="1" dirty="0" smtClean="0">
                <a:solidFill>
                  <a:srgbClr val="00B050"/>
                </a:solidFill>
                <a:latin typeface="Courier New" pitchFamily="49" charset="0"/>
                <a:cs typeface="Courier New" pitchFamily="49" charset="0"/>
              </a:rPr>
              <a:t>    u_int16_t</a:t>
            </a:r>
            <a:r>
              <a:rPr lang="en-US" sz="1450" b="1" dirty="0" smtClean="0">
                <a:latin typeface="Courier New" pitchFamily="49" charset="0"/>
                <a:cs typeface="Courier New" pitchFamily="49" charset="0"/>
              </a:rPr>
              <a:t>        sin6_family</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address family, AF_INET6</a:t>
            </a:r>
          </a:p>
          <a:p>
            <a:pPr marL="0" indent="0">
              <a:buNone/>
            </a:pPr>
            <a:r>
              <a:rPr lang="en-US" sz="1450" b="1" dirty="0" smtClean="0">
                <a:solidFill>
                  <a:srgbClr val="00B050"/>
                </a:solidFill>
                <a:latin typeface="Courier New" pitchFamily="49" charset="0"/>
                <a:cs typeface="Courier New" pitchFamily="49" charset="0"/>
              </a:rPr>
              <a:t>    u_int16_t</a:t>
            </a:r>
            <a:r>
              <a:rPr lang="en-US" sz="1450" b="1" dirty="0" smtClean="0">
                <a:latin typeface="Courier New" pitchFamily="49" charset="0"/>
                <a:cs typeface="Courier New" pitchFamily="49" charset="0"/>
              </a:rPr>
              <a:t>        sin6_port</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Port number</a:t>
            </a:r>
          </a:p>
          <a:p>
            <a:pPr marL="0" indent="0">
              <a:buNone/>
            </a:pPr>
            <a:r>
              <a:rPr lang="en-US" sz="1450" b="1" dirty="0" smtClean="0">
                <a:solidFill>
                  <a:srgbClr val="00B050"/>
                </a:solidFill>
                <a:latin typeface="Courier New" pitchFamily="49" charset="0"/>
                <a:cs typeface="Courier New" pitchFamily="49" charset="0"/>
              </a:rPr>
              <a:t>    u_int32_t</a:t>
            </a:r>
            <a:r>
              <a:rPr lang="en-US" sz="1450" b="1" dirty="0" smtClean="0">
                <a:latin typeface="Courier New" pitchFamily="49" charset="0"/>
                <a:cs typeface="Courier New" pitchFamily="49" charset="0"/>
              </a:rPr>
              <a:t>        sin6_flowinfo</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IPv6 flow information</a:t>
            </a:r>
          </a:p>
          <a:p>
            <a:pPr marL="0" indent="0">
              <a:buNone/>
            </a:pPr>
            <a:r>
              <a:rPr lang="en-US" sz="1450" b="1" dirty="0" smtClean="0">
                <a:solidFill>
                  <a:srgbClr val="00B050"/>
                </a:solidFill>
                <a:latin typeface="Courier New" pitchFamily="49" charset="0"/>
                <a:cs typeface="Courier New" pitchFamily="49" charset="0"/>
              </a:rPr>
              <a:t>    </a:t>
            </a:r>
            <a:r>
              <a:rPr lang="en-US" sz="1450" b="1" dirty="0" err="1" smtClean="0">
                <a:solidFill>
                  <a:srgbClr val="00B050"/>
                </a:solidFill>
                <a:latin typeface="Courier New" pitchFamily="49" charset="0"/>
                <a:cs typeface="Courier New" pitchFamily="49" charset="0"/>
              </a:rPr>
              <a:t>struct</a:t>
            </a:r>
            <a:r>
              <a:rPr lang="en-US" sz="1450" b="1" dirty="0" smtClean="0">
                <a:latin typeface="Courier New" pitchFamily="49" charset="0"/>
                <a:cs typeface="Courier New" pitchFamily="49" charset="0"/>
              </a:rPr>
              <a:t> </a:t>
            </a:r>
            <a:r>
              <a:rPr lang="en-US" sz="1450" b="1" dirty="0">
                <a:latin typeface="Courier New" pitchFamily="49" charset="0"/>
                <a:cs typeface="Courier New" pitchFamily="49" charset="0"/>
              </a:rPr>
              <a:t>in6_addr </a:t>
            </a:r>
            <a:r>
              <a:rPr lang="en-US" sz="1450" b="1" dirty="0" smtClean="0">
                <a:latin typeface="Courier New" pitchFamily="49" charset="0"/>
                <a:cs typeface="Courier New" pitchFamily="49" charset="0"/>
              </a:rPr>
              <a:t> sin6_addr</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IPv6 address</a:t>
            </a:r>
          </a:p>
          <a:p>
            <a:pPr marL="0" indent="0">
              <a:buNone/>
            </a:pPr>
            <a:r>
              <a:rPr lang="en-US" sz="1450" b="1" dirty="0" smtClean="0">
                <a:solidFill>
                  <a:srgbClr val="00B050"/>
                </a:solidFill>
                <a:latin typeface="Courier New" pitchFamily="49" charset="0"/>
                <a:cs typeface="Courier New" pitchFamily="49" charset="0"/>
              </a:rPr>
              <a:t>    u_int32_t</a:t>
            </a:r>
            <a:r>
              <a:rPr lang="en-US" sz="1450" b="1" dirty="0" smtClean="0">
                <a:latin typeface="Courier New" pitchFamily="49" charset="0"/>
                <a:cs typeface="Courier New" pitchFamily="49" charset="0"/>
              </a:rPr>
              <a:t>        sin6_scope_id</a:t>
            </a:r>
            <a:r>
              <a:rPr lang="en-US" sz="1450" b="1" dirty="0">
                <a:latin typeface="Courier New" pitchFamily="49" charset="0"/>
                <a:cs typeface="Courier New" pitchFamily="49" charset="0"/>
              </a:rPr>
              <a:t>;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Scope ID</a:t>
            </a:r>
          </a:p>
          <a:p>
            <a:pPr marL="0" indent="0">
              <a:buNone/>
            </a:pPr>
            <a:r>
              <a:rPr lang="en-US" sz="1450" b="1" dirty="0" smtClean="0">
                <a:latin typeface="Courier New" pitchFamily="49" charset="0"/>
                <a:cs typeface="Courier New" pitchFamily="49" charset="0"/>
              </a:rPr>
              <a:t>};</a:t>
            </a:r>
            <a:endParaRPr lang="en-US" sz="1450" b="1" dirty="0">
              <a:latin typeface="Courier New" pitchFamily="49" charset="0"/>
              <a:cs typeface="Courier New" pitchFamily="49" charset="0"/>
            </a:endParaRPr>
          </a:p>
          <a:p>
            <a:pPr marL="0" indent="0">
              <a:buNone/>
            </a:pPr>
            <a:r>
              <a:rPr lang="en-US" sz="1450" b="1" dirty="0" err="1">
                <a:solidFill>
                  <a:srgbClr val="00B050"/>
                </a:solidFill>
                <a:latin typeface="Courier New" pitchFamily="49" charset="0"/>
                <a:cs typeface="Courier New" pitchFamily="49" charset="0"/>
              </a:rPr>
              <a:t>struct</a:t>
            </a:r>
            <a:r>
              <a:rPr lang="en-US" sz="1450" b="1" dirty="0">
                <a:latin typeface="Courier New" pitchFamily="49" charset="0"/>
                <a:cs typeface="Courier New" pitchFamily="49" charset="0"/>
              </a:rPr>
              <a:t> in6_addr {</a:t>
            </a:r>
          </a:p>
          <a:p>
            <a:pPr marL="0" indent="0">
              <a:buNone/>
            </a:pPr>
            <a:r>
              <a:rPr lang="en-US" sz="1450" b="1" dirty="0" smtClean="0">
                <a:solidFill>
                  <a:srgbClr val="00B050"/>
                </a:solidFill>
                <a:latin typeface="Courier New" pitchFamily="49" charset="0"/>
                <a:cs typeface="Courier New" pitchFamily="49" charset="0"/>
              </a:rPr>
              <a:t>    unsigned </a:t>
            </a:r>
            <a:r>
              <a:rPr lang="en-US" sz="1450" b="1" dirty="0">
                <a:solidFill>
                  <a:srgbClr val="00B050"/>
                </a:solidFill>
                <a:latin typeface="Courier New" pitchFamily="49" charset="0"/>
                <a:cs typeface="Courier New" pitchFamily="49" charset="0"/>
              </a:rPr>
              <a:t>char </a:t>
            </a:r>
            <a:r>
              <a:rPr lang="en-US" sz="1450" b="1" dirty="0">
                <a:latin typeface="Courier New" pitchFamily="49" charset="0"/>
                <a:cs typeface="Courier New" pitchFamily="49" charset="0"/>
              </a:rPr>
              <a:t>s6_addr[16]; </a:t>
            </a:r>
            <a:r>
              <a:rPr lang="en-US" sz="1450" b="1" dirty="0" smtClean="0">
                <a:latin typeface="Courier New" pitchFamily="49" charset="0"/>
                <a:cs typeface="Courier New" pitchFamily="49" charset="0"/>
              </a:rPr>
              <a:t>       </a:t>
            </a:r>
            <a:r>
              <a:rPr lang="en-US" sz="1450" b="1" dirty="0" smtClean="0">
                <a:solidFill>
                  <a:srgbClr val="0070C0"/>
                </a:solidFill>
                <a:latin typeface="Courier New" pitchFamily="49" charset="0"/>
                <a:cs typeface="Courier New" pitchFamily="49" charset="0"/>
              </a:rPr>
              <a:t>// </a:t>
            </a:r>
            <a:r>
              <a:rPr lang="en-US" sz="1450" b="1" dirty="0">
                <a:solidFill>
                  <a:srgbClr val="0070C0"/>
                </a:solidFill>
                <a:latin typeface="Courier New" pitchFamily="49" charset="0"/>
                <a:cs typeface="Courier New" pitchFamily="49" charset="0"/>
              </a:rPr>
              <a:t>IPv6 address</a:t>
            </a:r>
          </a:p>
          <a:p>
            <a:pPr marL="0" indent="0">
              <a:buNone/>
            </a:pPr>
            <a:r>
              <a:rPr lang="en-US" sz="1450" b="1" dirty="0">
                <a:latin typeface="Courier New" pitchFamily="49" charset="0"/>
                <a:cs typeface="Courier New" pitchFamily="49" charset="0"/>
              </a:rPr>
              <a:t>};</a:t>
            </a:r>
            <a:endParaRPr lang="en-US" sz="1450" dirty="0">
              <a:latin typeface="Courier New" pitchFamily="49" charset="0"/>
              <a:cs typeface="Courier New" pitchFamily="49" charset="0"/>
            </a:endParaRPr>
          </a:p>
        </p:txBody>
      </p:sp>
    </p:spTree>
    <p:extLst>
      <p:ext uri="{BB962C8B-B14F-4D97-AF65-F5344CB8AC3E}">
        <p14:creationId xmlns:p14="http://schemas.microsoft.com/office/powerpoint/2010/main" val="1528490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getaddrinfo</a:t>
            </a:r>
            <a:r>
              <a:rPr lang="en-US" dirty="0"/>
              <a:t>() and structures</a:t>
            </a:r>
          </a:p>
        </p:txBody>
      </p:sp>
      <p:sp>
        <p:nvSpPr>
          <p:cNvPr id="3" name="Content Placeholder 2"/>
          <p:cNvSpPr>
            <a:spLocks noGrp="1"/>
          </p:cNvSpPr>
          <p:nvPr>
            <p:ph idx="1"/>
          </p:nvPr>
        </p:nvSpPr>
        <p:spPr/>
        <p:txBody>
          <a:bodyPr>
            <a:normAutofit fontScale="55000" lnSpcReduction="20000"/>
          </a:bodyPr>
          <a:lstStyle/>
          <a:p>
            <a:pPr marL="0" indent="0">
              <a:buNone/>
            </a:pPr>
            <a:r>
              <a:rPr lang="en-US" b="1" dirty="0" err="1">
                <a:solidFill>
                  <a:srgbClr val="00B050"/>
                </a:solidFill>
                <a:latin typeface="Courier New" pitchFamily="49" charset="0"/>
                <a:cs typeface="Courier New" pitchFamily="49" charset="0"/>
              </a:rPr>
              <a:t>int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getaddrinfo</a:t>
            </a:r>
            <a:r>
              <a:rPr lang="en-US" b="1" dirty="0">
                <a:latin typeface="Courier New" pitchFamily="49" charset="0"/>
                <a:cs typeface="Courier New" pitchFamily="49" charset="0"/>
              </a:rPr>
              <a:t>(</a:t>
            </a:r>
            <a:r>
              <a:rPr lang="en-US" b="1" dirty="0" err="1">
                <a:solidFill>
                  <a:srgbClr val="00B050"/>
                </a:solidFill>
                <a:latin typeface="Courier New" pitchFamily="49" charset="0"/>
                <a:cs typeface="Courier New" pitchFamily="49" charset="0"/>
              </a:rPr>
              <a:t>const</a:t>
            </a:r>
            <a:r>
              <a:rPr lang="en-US" b="1" dirty="0">
                <a:solidFill>
                  <a:srgbClr val="00B050"/>
                </a:solidFill>
                <a:latin typeface="Courier New" pitchFamily="49" charset="0"/>
                <a:cs typeface="Courier New" pitchFamily="49" charset="0"/>
              </a:rPr>
              <a:t> char </a:t>
            </a:r>
            <a:r>
              <a:rPr lang="en-US" b="1" dirty="0">
                <a:latin typeface="Courier New" pitchFamily="49" charset="0"/>
                <a:cs typeface="Courier New" pitchFamily="49" charset="0"/>
              </a:rPr>
              <a:t>*hostname,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hostname to look up</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const</a:t>
            </a:r>
            <a:r>
              <a:rPr lang="en-US" b="1" dirty="0" smtClean="0">
                <a:solidFill>
                  <a:srgbClr val="00B050"/>
                </a:solidFill>
                <a:latin typeface="Courier New" pitchFamily="49" charset="0"/>
                <a:cs typeface="Courier New" pitchFamily="49" charset="0"/>
              </a:rPr>
              <a:t> </a:t>
            </a:r>
            <a:r>
              <a:rPr lang="en-US" b="1" dirty="0">
                <a:solidFill>
                  <a:srgbClr val="00B050"/>
                </a:solidFill>
                <a:latin typeface="Courier New" pitchFamily="49" charset="0"/>
                <a:cs typeface="Courier New" pitchFamily="49" charset="0"/>
              </a:rPr>
              <a:t>char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servname</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service name</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const</a:t>
            </a:r>
            <a:r>
              <a:rPr lang="en-US" b="1" dirty="0" smtClean="0">
                <a:solidFill>
                  <a:srgbClr val="00B050"/>
                </a:solidFill>
                <a:latin typeface="Courier New" pitchFamily="49" charset="0"/>
                <a:cs typeface="Courier New" pitchFamily="49" charset="0"/>
              </a:rPr>
              <a:t> </a:t>
            </a:r>
            <a:r>
              <a:rPr lang="en-US" b="1" dirty="0" err="1">
                <a:solidFill>
                  <a:srgbClr val="00B050"/>
                </a:solidFill>
                <a:latin typeface="Courier New" pitchFamily="49" charset="0"/>
                <a:cs typeface="Courier New" pitchFamily="49" charset="0"/>
              </a:rPr>
              <a:t>struct</a:t>
            </a:r>
            <a:r>
              <a:rPr lang="en-US" b="1" dirty="0">
                <a:solidFill>
                  <a:srgbClr val="00B050"/>
                </a:solidFill>
                <a:latin typeface="Courier New" pitchFamily="49" charset="0"/>
                <a:cs typeface="Courier New" pitchFamily="49" charset="0"/>
              </a:rPr>
              <a:t> </a:t>
            </a:r>
            <a:r>
              <a:rPr lang="en-US" b="1" dirty="0" err="1">
                <a:latin typeface="Courier New" pitchFamily="49" charset="0"/>
                <a:cs typeface="Courier New" pitchFamily="49" charset="0"/>
              </a:rPr>
              <a:t>addrinfo</a:t>
            </a:r>
            <a:r>
              <a:rPr lang="en-US" b="1" dirty="0">
                <a:latin typeface="Courier New" pitchFamily="49" charset="0"/>
                <a:cs typeface="Courier New" pitchFamily="49" charset="0"/>
              </a:rPr>
              <a:t> *hints, </a:t>
            </a:r>
            <a:r>
              <a:rPr lang="en-US" b="1" dirty="0">
                <a:solidFill>
                  <a:srgbClr val="0070C0"/>
                </a:solidFill>
                <a:latin typeface="Courier New" pitchFamily="49" charset="0"/>
                <a:cs typeface="Courier New" pitchFamily="49" charset="0"/>
              </a:rPr>
              <a:t>/</a:t>
            </a:r>
            <a:r>
              <a:rPr lang="en-US" b="1" dirty="0" smtClean="0">
                <a:solidFill>
                  <a:srgbClr val="0070C0"/>
                </a:solidFill>
                <a:latin typeface="Courier New" pitchFamily="49" charset="0"/>
                <a:cs typeface="Courier New" pitchFamily="49" charset="0"/>
              </a:rPr>
              <a:t>/ desired </a:t>
            </a:r>
            <a:r>
              <a:rPr lang="en-US" b="1" dirty="0">
                <a:solidFill>
                  <a:srgbClr val="0070C0"/>
                </a:solidFill>
                <a:latin typeface="Courier New" pitchFamily="49" charset="0"/>
                <a:cs typeface="Courier New" pitchFamily="49" charset="0"/>
              </a:rPr>
              <a:t>output type</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struct</a:t>
            </a:r>
            <a:r>
              <a:rPr lang="en-US" b="1" dirty="0" smtClean="0">
                <a:solidFill>
                  <a:srgbClr val="00B050"/>
                </a:solidFill>
                <a:latin typeface="Courier New" pitchFamily="49" charset="0"/>
                <a:cs typeface="Courier New" pitchFamily="49" charset="0"/>
              </a:rPr>
              <a:t> </a:t>
            </a:r>
            <a:r>
              <a:rPr lang="en-US" b="1" dirty="0" err="1">
                <a:solidFill>
                  <a:srgbClr val="00B050"/>
                </a:solidFill>
                <a:latin typeface="Courier New" pitchFamily="49" charset="0"/>
                <a:cs typeface="Courier New" pitchFamily="49" charset="0"/>
              </a:rPr>
              <a:t>addrinfo</a:t>
            </a:r>
            <a:r>
              <a:rPr lang="en-US" b="1" dirty="0">
                <a:solidFill>
                  <a:srgbClr val="00B050"/>
                </a:solidFill>
                <a:latin typeface="Courier New" pitchFamily="49" charset="0"/>
                <a:cs typeface="Courier New" pitchFamily="49" charset="0"/>
              </a:rPr>
              <a:t> </a:t>
            </a:r>
            <a:r>
              <a:rPr lang="en-US" b="1" dirty="0">
                <a:latin typeface="Courier New" pitchFamily="49" charset="0"/>
                <a:cs typeface="Courier New" pitchFamily="49" charset="0"/>
              </a:rPr>
              <a:t>**res);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result structure</a:t>
            </a:r>
          </a:p>
          <a:p>
            <a:pPr marL="0" indent="0">
              <a:buNone/>
            </a:pPr>
            <a:endParaRPr lang="en-US" b="1" dirty="0">
              <a:latin typeface="Courier New" pitchFamily="49" charset="0"/>
              <a:cs typeface="Courier New" pitchFamily="49" charset="0"/>
            </a:endParaRPr>
          </a:p>
          <a:p>
            <a:pPr marL="0" indent="0">
              <a:buNone/>
            </a:pPr>
            <a:r>
              <a:rPr lang="en-US" b="1" dirty="0">
                <a:solidFill>
                  <a:srgbClr val="0070C0"/>
                </a:solidFill>
                <a:latin typeface="Courier New" pitchFamily="49" charset="0"/>
                <a:cs typeface="Courier New" pitchFamily="49" charset="0"/>
              </a:rPr>
              <a:t>// Hints and results take the same form. Hints are optional.</a:t>
            </a:r>
          </a:p>
          <a:p>
            <a:pPr marL="0" indent="0">
              <a:buNone/>
            </a:pPr>
            <a:r>
              <a:rPr lang="en-US" b="1" dirty="0" err="1">
                <a:solidFill>
                  <a:srgbClr val="00B050"/>
                </a:solidFill>
                <a:latin typeface="Courier New" pitchFamily="49" charset="0"/>
                <a:cs typeface="Courier New" pitchFamily="49" charset="0"/>
              </a:rPr>
              <a:t>struct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addrinfo</a:t>
            </a:r>
            <a:r>
              <a:rPr lang="en-US" b="1" dirty="0">
                <a:latin typeface="Courier New" pitchFamily="49" charset="0"/>
                <a:cs typeface="Courier New" pitchFamily="49" charset="0"/>
              </a:rPr>
              <a:t> {</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ai_flags</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Indicate options to the function</a:t>
            </a:r>
          </a:p>
          <a:p>
            <a:pPr marL="0" indent="0">
              <a:buNone/>
            </a:pPr>
            <a:r>
              <a:rPr lang="da-DK" b="1" dirty="0" smtClean="0">
                <a:solidFill>
                  <a:srgbClr val="00B050"/>
                </a:solidFill>
                <a:latin typeface="Courier New" pitchFamily="49" charset="0"/>
                <a:cs typeface="Courier New" pitchFamily="49" charset="0"/>
              </a:rPr>
              <a:t>    int</a:t>
            </a:r>
            <a:r>
              <a:rPr lang="da-DK" b="1" dirty="0" smtClean="0">
                <a:latin typeface="Courier New" pitchFamily="49" charset="0"/>
                <a:cs typeface="Courier New" pitchFamily="49" charset="0"/>
              </a:rPr>
              <a:t>             ai_family</a:t>
            </a:r>
            <a:r>
              <a:rPr lang="da-DK" b="1" dirty="0">
                <a:latin typeface="Courier New" pitchFamily="49" charset="0"/>
                <a:cs typeface="Courier New" pitchFamily="49" charset="0"/>
              </a:rPr>
              <a:t>; </a:t>
            </a:r>
            <a:r>
              <a:rPr lang="da-DK" b="1" dirty="0" smtClean="0">
                <a:latin typeface="Courier New" pitchFamily="49" charset="0"/>
                <a:cs typeface="Courier New" pitchFamily="49" charset="0"/>
              </a:rPr>
              <a:t>    </a:t>
            </a:r>
            <a:r>
              <a:rPr lang="da-DK" b="1" dirty="0" smtClean="0">
                <a:solidFill>
                  <a:srgbClr val="0070C0"/>
                </a:solidFill>
                <a:latin typeface="Courier New" pitchFamily="49" charset="0"/>
                <a:cs typeface="Courier New" pitchFamily="49" charset="0"/>
              </a:rPr>
              <a:t>// </a:t>
            </a:r>
            <a:r>
              <a:rPr lang="da-DK" b="1" dirty="0">
                <a:solidFill>
                  <a:srgbClr val="0070C0"/>
                </a:solidFill>
                <a:latin typeface="Courier New" pitchFamily="49" charset="0"/>
                <a:cs typeface="Courier New" pitchFamily="49" charset="0"/>
              </a:rPr>
              <a:t>AF_INET, AF_INET6, or AF_UNSPEC</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ai_socktype</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Socket type, (use SOCK_STREAM)</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ai_protocol</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Protocol type</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size_t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ai_addrlen</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INET_ADDRSTRLEN, INET6_ADDRSTRLEN</a:t>
            </a:r>
          </a:p>
          <a:p>
            <a:pPr marL="0" indent="0">
              <a:buNone/>
            </a:pPr>
            <a:r>
              <a:rPr lang="en-US" b="1" dirty="0">
                <a:solidFill>
                  <a:srgbClr val="00B050"/>
                </a:solidFill>
                <a:latin typeface="Courier New" pitchFamily="49" charset="0"/>
                <a:cs typeface="Courier New" pitchFamily="49" charset="0"/>
              </a:rPr>
              <a:t>    </a:t>
            </a:r>
            <a:r>
              <a:rPr lang="en-US" b="1" dirty="0" err="1">
                <a:solidFill>
                  <a:srgbClr val="00B050"/>
                </a:solidFill>
                <a:latin typeface="Courier New" pitchFamily="49" charset="0"/>
                <a:cs typeface="Courier New" pitchFamily="49" charset="0"/>
              </a:rPr>
              <a:t>struct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sockaddr</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ai_addr</a:t>
            </a: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Address (input to </a:t>
            </a:r>
            <a:r>
              <a:rPr lang="en-US" b="1" dirty="0" err="1">
                <a:solidFill>
                  <a:srgbClr val="0070C0"/>
                </a:solidFill>
                <a:latin typeface="Courier New" pitchFamily="49" charset="0"/>
                <a:cs typeface="Courier New" pitchFamily="49" charset="0"/>
              </a:rPr>
              <a:t>inet_ntop</a:t>
            </a:r>
            <a:r>
              <a:rPr lang="en-US" b="1" dirty="0">
                <a:solidFill>
                  <a:srgbClr val="0070C0"/>
                </a:solidFill>
                <a:latin typeface="Courier New" pitchFamily="49" charset="0"/>
                <a:cs typeface="Courier New" pitchFamily="49" charset="0"/>
              </a:rPr>
              <a:t>)</a:t>
            </a:r>
          </a:p>
          <a:p>
            <a:pPr marL="0" indent="0">
              <a:buNone/>
            </a:pPr>
            <a:r>
              <a:rPr lang="en-US" b="1" dirty="0" smtClean="0">
                <a:solidFill>
                  <a:srgbClr val="00B050"/>
                </a:solidFill>
                <a:latin typeface="Courier New" pitchFamily="49" charset="0"/>
                <a:cs typeface="Courier New" pitchFamily="49" charset="0"/>
              </a:rPr>
              <a:t>    char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ai_canonname</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canonical name for the </a:t>
            </a:r>
            <a:r>
              <a:rPr lang="en-US" b="1" dirty="0" smtClean="0">
                <a:solidFill>
                  <a:srgbClr val="0070C0"/>
                </a:solidFill>
                <a:latin typeface="Courier New" pitchFamily="49" charset="0"/>
                <a:cs typeface="Courier New" pitchFamily="49" charset="0"/>
              </a:rPr>
              <a:t>host</a:t>
            </a:r>
            <a:endParaRPr lang="en-US" b="1" dirty="0">
              <a:solidFill>
                <a:srgbClr val="0070C0"/>
              </a:solidFill>
              <a:latin typeface="Courier New" pitchFamily="49" charset="0"/>
              <a:cs typeface="Courier New" pitchFamily="49" charset="0"/>
            </a:endParaRP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struct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addrinfo</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ai_next</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Next element (It’s a linked list)</a:t>
            </a:r>
          </a:p>
          <a:p>
            <a:pPr marL="0" indent="0">
              <a:buNone/>
            </a:pPr>
            <a:r>
              <a:rPr lang="en-US" b="1" dirty="0" smtClean="0">
                <a:latin typeface="Courier New" pitchFamily="49" charset="0"/>
                <a:cs typeface="Courier New" pitchFamily="49" charset="0"/>
              </a:rPr>
              <a:t>};</a:t>
            </a:r>
          </a:p>
          <a:p>
            <a:pPr marL="0" indent="0">
              <a:buNone/>
            </a:pPr>
            <a:endParaRPr lang="en-US" b="1" dirty="0">
              <a:latin typeface="Courier New" pitchFamily="49" charset="0"/>
              <a:cs typeface="Courier New" pitchFamily="49" charset="0"/>
            </a:endParaRPr>
          </a:p>
          <a:p>
            <a:pPr marL="0" indent="0">
              <a:buNone/>
            </a:pPr>
            <a:r>
              <a:rPr lang="en-US" b="1" dirty="0">
                <a:solidFill>
                  <a:srgbClr val="0070C0"/>
                </a:solidFill>
                <a:latin typeface="Courier New" pitchFamily="49" charset="0"/>
                <a:cs typeface="Courier New" pitchFamily="49" charset="0"/>
              </a:rPr>
              <a:t>// Converts an address from network format to presentation format</a:t>
            </a:r>
          </a:p>
          <a:p>
            <a:pPr marL="0" indent="0">
              <a:buNone/>
            </a:pPr>
            <a:r>
              <a:rPr lang="en-US" b="1" dirty="0" err="1">
                <a:solidFill>
                  <a:srgbClr val="00B050"/>
                </a:solidFill>
                <a:latin typeface="Courier New" pitchFamily="49" charset="0"/>
                <a:cs typeface="Courier New" pitchFamily="49" charset="0"/>
              </a:rPr>
              <a:t>const</a:t>
            </a:r>
            <a:r>
              <a:rPr lang="en-US" b="1" dirty="0">
                <a:solidFill>
                  <a:srgbClr val="00B050"/>
                </a:solidFill>
                <a:latin typeface="Courier New" pitchFamily="49" charset="0"/>
                <a:cs typeface="Courier New" pitchFamily="49" charset="0"/>
              </a:rPr>
              <a:t> char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inet_ntop</a:t>
            </a:r>
            <a:r>
              <a:rPr lang="en-US" b="1" dirty="0">
                <a:latin typeface="Courier New" pitchFamily="49" charset="0"/>
                <a:cs typeface="Courier New" pitchFamily="49" charset="0"/>
              </a:rPr>
              <a:t>(</a:t>
            </a:r>
            <a:r>
              <a:rPr lang="en-US" b="1" dirty="0" err="1">
                <a:solidFill>
                  <a:srgbClr val="00B050"/>
                </a:solidFill>
                <a:latin typeface="Courier New" pitchFamily="49" charset="0"/>
                <a:cs typeface="Courier New" pitchFamily="49" charset="0"/>
              </a:rPr>
              <a:t>int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af</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family (see above)</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const</a:t>
            </a:r>
            <a:r>
              <a:rPr lang="en-US" b="1" dirty="0" smtClean="0">
                <a:solidFill>
                  <a:srgbClr val="00B050"/>
                </a:solidFill>
                <a:latin typeface="Courier New" pitchFamily="49" charset="0"/>
                <a:cs typeface="Courier New" pitchFamily="49" charset="0"/>
              </a:rPr>
              <a:t> </a:t>
            </a:r>
            <a:r>
              <a:rPr lang="en-US" b="1" dirty="0">
                <a:solidFill>
                  <a:srgbClr val="00B050"/>
                </a:solidFill>
                <a:latin typeface="Courier New" pitchFamily="49" charset="0"/>
                <a:cs typeface="Courier New" pitchFamily="49" charset="0"/>
              </a:rPr>
              <a:t>void </a:t>
            </a:r>
            <a:r>
              <a:rPr lang="en-US" b="1" dirty="0">
                <a:latin typeface="Courier New" pitchFamily="49" charset="0"/>
                <a:cs typeface="Courier New" pitchFamily="49" charset="0"/>
              </a:rPr>
              <a:t>*</a:t>
            </a:r>
            <a:r>
              <a:rPr lang="en-US" b="1" dirty="0">
                <a:solidFill>
                  <a:srgbClr val="00B050"/>
                </a:solidFill>
                <a:latin typeface="Courier New" pitchFamily="49" charset="0"/>
                <a:cs typeface="Courier New" pitchFamily="49" charset="0"/>
              </a:rPr>
              <a:t> </a:t>
            </a:r>
            <a:r>
              <a:rPr lang="en-US" b="1" dirty="0">
                <a:latin typeface="Courier New" pitchFamily="49" charset="0"/>
                <a:cs typeface="Courier New" pitchFamily="49" charset="0"/>
              </a:rPr>
              <a:t>restrict </a:t>
            </a:r>
            <a:r>
              <a:rPr lang="en-US" b="1" dirty="0" err="1">
                <a:latin typeface="Courier New" pitchFamily="49" charset="0"/>
                <a:cs typeface="Courier New" pitchFamily="49" charset="0"/>
              </a:rPr>
              <a:t>src</a:t>
            </a: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in_addr</a:t>
            </a:r>
            <a:r>
              <a:rPr lang="en-US" b="1" dirty="0" smtClean="0">
                <a:solidFill>
                  <a:srgbClr val="0070C0"/>
                </a:solidFill>
                <a:latin typeface="Courier New" pitchFamily="49" charset="0"/>
                <a:cs typeface="Courier New" pitchFamily="49" charset="0"/>
              </a:rPr>
              <a:t> or in6_addr</a:t>
            </a:r>
            <a:endParaRPr lang="en-US" b="1" dirty="0">
              <a:solidFill>
                <a:srgbClr val="0070C0"/>
              </a:solidFill>
              <a:latin typeface="Courier New" pitchFamily="49" charset="0"/>
              <a:cs typeface="Courier New" pitchFamily="49" charset="0"/>
            </a:endParaRPr>
          </a:p>
          <a:p>
            <a:pPr marL="0" indent="0">
              <a:buNone/>
            </a:pPr>
            <a:r>
              <a:rPr lang="en-US" b="1" dirty="0" smtClean="0">
                <a:solidFill>
                  <a:srgbClr val="00B050"/>
                </a:solidFill>
                <a:latin typeface="Courier New" pitchFamily="49" charset="0"/>
                <a:cs typeface="Courier New" pitchFamily="49" charset="0"/>
              </a:rPr>
              <a:t>		   char </a:t>
            </a:r>
            <a:r>
              <a:rPr lang="en-US" b="1" dirty="0">
                <a:latin typeface="Courier New" pitchFamily="49" charset="0"/>
                <a:cs typeface="Courier New" pitchFamily="49" charset="0"/>
              </a:rPr>
              <a:t>* restrict </a:t>
            </a:r>
            <a:r>
              <a:rPr lang="en-US" b="1" dirty="0" err="1">
                <a:latin typeface="Courier New" pitchFamily="49" charset="0"/>
                <a:cs typeface="Courier New" pitchFamily="49" charset="0"/>
              </a:rPr>
              <a:t>dest</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return buffer</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socklen_t</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size);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length of buffer</a:t>
            </a:r>
            <a:endParaRPr lang="en-US"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168623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these structures</a:t>
            </a:r>
            <a:endParaRPr lang="en-US" dirty="0"/>
          </a:p>
        </p:txBody>
      </p:sp>
      <p:sp>
        <p:nvSpPr>
          <p:cNvPr id="3" name="Content Placeholder 2"/>
          <p:cNvSpPr>
            <a:spLocks noGrp="1"/>
          </p:cNvSpPr>
          <p:nvPr>
            <p:ph idx="1"/>
          </p:nvPr>
        </p:nvSpPr>
        <p:spPr/>
        <p:txBody>
          <a:bodyPr>
            <a:normAutofit/>
          </a:bodyPr>
          <a:lstStyle/>
          <a:p>
            <a:pPr marL="0" indent="0">
              <a:buNone/>
            </a:pPr>
            <a:r>
              <a:rPr lang="en-US" sz="1600" b="1" dirty="0" smtClean="0">
                <a:solidFill>
                  <a:srgbClr val="7030A0"/>
                </a:solidFill>
                <a:latin typeface="Courier New" pitchFamily="49" charset="0"/>
                <a:cs typeface="Courier New" pitchFamily="49" charset="0"/>
              </a:rPr>
              <a:t>#</a:t>
            </a:r>
            <a:r>
              <a:rPr lang="en-US" sz="1600" b="1" dirty="0">
                <a:solidFill>
                  <a:srgbClr val="7030A0"/>
                </a:solidFill>
                <a:latin typeface="Courier New" pitchFamily="49" charset="0"/>
                <a:cs typeface="Courier New" pitchFamily="49" charset="0"/>
              </a:rPr>
              <a:t>include &lt;</a:t>
            </a:r>
            <a:r>
              <a:rPr lang="en-US" sz="1600" b="1" dirty="0" err="1">
                <a:solidFill>
                  <a:srgbClr val="7030A0"/>
                </a:solidFill>
                <a:latin typeface="Courier New" pitchFamily="49" charset="0"/>
                <a:cs typeface="Courier New" pitchFamily="49" charset="0"/>
              </a:rPr>
              <a:t>stdlib.h</a:t>
            </a:r>
            <a:r>
              <a:rPr lang="en-US" sz="1600" b="1" dirty="0">
                <a:solidFill>
                  <a:srgbClr val="7030A0"/>
                </a:solidFill>
                <a:latin typeface="Courier New" pitchFamily="49" charset="0"/>
                <a:cs typeface="Courier New" pitchFamily="49" charset="0"/>
              </a:rPr>
              <a:t>&gt;</a:t>
            </a:r>
          </a:p>
          <a:p>
            <a:pPr marL="0" indent="0">
              <a:buNone/>
            </a:pPr>
            <a:r>
              <a:rPr lang="en-US" sz="1600" b="1" dirty="0">
                <a:solidFill>
                  <a:srgbClr val="7030A0"/>
                </a:solidFill>
                <a:latin typeface="Courier New" pitchFamily="49" charset="0"/>
                <a:cs typeface="Courier New" pitchFamily="49" charset="0"/>
              </a:rPr>
              <a:t>#include &lt;</a:t>
            </a:r>
            <a:r>
              <a:rPr lang="en-US" sz="1600" b="1" dirty="0" err="1">
                <a:solidFill>
                  <a:srgbClr val="7030A0"/>
                </a:solidFill>
                <a:latin typeface="Courier New" pitchFamily="49" charset="0"/>
                <a:cs typeface="Courier New" pitchFamily="49" charset="0"/>
              </a:rPr>
              <a:t>arpa</a:t>
            </a:r>
            <a:r>
              <a:rPr lang="en-US" sz="1600" b="1" dirty="0">
                <a:solidFill>
                  <a:srgbClr val="7030A0"/>
                </a:solidFill>
                <a:latin typeface="Courier New" pitchFamily="49" charset="0"/>
                <a:cs typeface="Courier New" pitchFamily="49" charset="0"/>
              </a:rPr>
              <a:t>/</a:t>
            </a:r>
            <a:r>
              <a:rPr lang="en-US" sz="1600" b="1" dirty="0" err="1">
                <a:solidFill>
                  <a:srgbClr val="7030A0"/>
                </a:solidFill>
                <a:latin typeface="Courier New" pitchFamily="49" charset="0"/>
                <a:cs typeface="Courier New" pitchFamily="49" charset="0"/>
              </a:rPr>
              <a:t>inet.h</a:t>
            </a:r>
            <a:r>
              <a:rPr lang="en-US" sz="1600" b="1" dirty="0" smtClean="0">
                <a:solidFill>
                  <a:srgbClr val="7030A0"/>
                </a:solidFill>
                <a:latin typeface="Courier New" pitchFamily="49" charset="0"/>
                <a:cs typeface="Courier New" pitchFamily="49" charset="0"/>
              </a:rPr>
              <a:t>&gt;</a:t>
            </a:r>
          </a:p>
          <a:p>
            <a:pPr marL="0" indent="0">
              <a:buNone/>
            </a:pPr>
            <a:endParaRPr lang="en-US" sz="1600" b="1" dirty="0">
              <a:solidFill>
                <a:srgbClr val="7030A0"/>
              </a:solidFill>
              <a:latin typeface="Courier New" pitchFamily="49" charset="0"/>
              <a:cs typeface="Courier New" pitchFamily="49" charset="0"/>
            </a:endParaRPr>
          </a:p>
          <a:p>
            <a:pPr marL="0" indent="0">
              <a:buNone/>
            </a:pPr>
            <a:r>
              <a:rPr lang="en-US" sz="1600" b="1" dirty="0" err="1">
                <a:solidFill>
                  <a:srgbClr val="00B050"/>
                </a:solidFill>
                <a:latin typeface="Courier New" pitchFamily="49" charset="0"/>
                <a:cs typeface="Courier New" pitchFamily="49" charset="0"/>
              </a:rPr>
              <a:t>int</a:t>
            </a:r>
            <a:r>
              <a:rPr lang="en-US" sz="1600" b="1" dirty="0">
                <a:latin typeface="Courier New" pitchFamily="49" charset="0"/>
                <a:cs typeface="Courier New" pitchFamily="49" charset="0"/>
              </a:rPr>
              <a:t> main(</a:t>
            </a:r>
            <a:r>
              <a:rPr lang="en-US" sz="1600" b="1" dirty="0" err="1">
                <a:solidFill>
                  <a:srgbClr val="00B050"/>
                </a:solidFill>
                <a:latin typeface="Courier New" pitchFamily="49" charset="0"/>
                <a:cs typeface="Courier New" pitchFamily="49" charset="0"/>
              </a:rPr>
              <a:t>int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argc</a:t>
            </a:r>
            <a:r>
              <a:rPr lang="en-US" sz="1600" b="1" dirty="0">
                <a:latin typeface="Courier New" pitchFamily="49" charset="0"/>
                <a:cs typeface="Courier New" pitchFamily="49" charset="0"/>
              </a:rPr>
              <a:t>, </a:t>
            </a:r>
            <a:r>
              <a:rPr lang="en-US" sz="1600" b="1" dirty="0">
                <a:solidFill>
                  <a:srgbClr val="00B050"/>
                </a:solidFill>
                <a:latin typeface="Courier New" pitchFamily="49" charset="0"/>
                <a:cs typeface="Courier New" pitchFamily="49" charset="0"/>
              </a:rPr>
              <a:t>char</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argv</a:t>
            </a:r>
            <a:r>
              <a:rPr lang="en-US" sz="1600" b="1" dirty="0">
                <a:latin typeface="Courier New" pitchFamily="49" charset="0"/>
                <a:cs typeface="Courier New" pitchFamily="49" charset="0"/>
              </a:rPr>
              <a:t>) {</a:t>
            </a:r>
          </a:p>
          <a:p>
            <a:pPr marL="0" indent="0">
              <a:buNone/>
            </a:pPr>
            <a:r>
              <a:rPr lang="en-US" sz="1600" b="1" dirty="0" smtClean="0">
                <a:solidFill>
                  <a:srgbClr val="00B050"/>
                </a:solidFill>
                <a:latin typeface="Courier New" pitchFamily="49" charset="0"/>
                <a:cs typeface="Courier New" pitchFamily="49" charset="0"/>
              </a:rPr>
              <a:t>  </a:t>
            </a:r>
            <a:r>
              <a:rPr lang="en-US" sz="1600" b="1" dirty="0" err="1" smtClean="0">
                <a:solidFill>
                  <a:srgbClr val="00B050"/>
                </a:solidFill>
                <a:latin typeface="Courier New" pitchFamily="49" charset="0"/>
                <a:cs typeface="Courier New" pitchFamily="49" charset="0"/>
              </a:rPr>
              <a:t>struct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sockaddr_in</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sa</a:t>
            </a: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IPv4</a:t>
            </a:r>
          </a:p>
          <a:p>
            <a:pPr marL="0" indent="0">
              <a:buNone/>
            </a:pPr>
            <a:r>
              <a:rPr lang="en-US" sz="1600" b="1" dirty="0" smtClean="0">
                <a:solidFill>
                  <a:srgbClr val="00B050"/>
                </a:solidFill>
                <a:latin typeface="Courier New" pitchFamily="49" charset="0"/>
                <a:cs typeface="Courier New" pitchFamily="49" charset="0"/>
              </a:rPr>
              <a:t>  </a:t>
            </a:r>
            <a:r>
              <a:rPr lang="en-US" sz="1600" b="1" dirty="0" err="1" smtClean="0">
                <a:solidFill>
                  <a:srgbClr val="00B050"/>
                </a:solidFill>
                <a:latin typeface="Courier New" pitchFamily="49" charset="0"/>
                <a:cs typeface="Courier New" pitchFamily="49" charset="0"/>
              </a:rPr>
              <a:t>struct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sockaddr_in6 sa6; </a:t>
            </a:r>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IPv6</a:t>
            </a:r>
          </a:p>
          <a:p>
            <a:pPr marL="0" indent="0">
              <a:buNone/>
            </a:pPr>
            <a:endParaRPr lang="en-US" sz="1600" b="1" dirty="0">
              <a:latin typeface="Courier New" pitchFamily="49" charset="0"/>
              <a:cs typeface="Courier New" pitchFamily="49" charset="0"/>
            </a:endParaRPr>
          </a:p>
          <a:p>
            <a:pPr marL="0" indent="0">
              <a:buNone/>
            </a:pPr>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IPv4 string to </a:t>
            </a:r>
            <a:r>
              <a:rPr lang="en-US" sz="1600" b="1" dirty="0" err="1">
                <a:solidFill>
                  <a:srgbClr val="0070C0"/>
                </a:solidFill>
                <a:latin typeface="Courier New" pitchFamily="49" charset="0"/>
                <a:cs typeface="Courier New" pitchFamily="49" charset="0"/>
              </a:rPr>
              <a:t>sockaddr_in</a:t>
            </a:r>
            <a:r>
              <a:rPr lang="en-US" sz="1600" b="1" dirty="0">
                <a:solidFill>
                  <a:srgbClr val="0070C0"/>
                </a:solidFill>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inet_pton</a:t>
            </a:r>
            <a:r>
              <a:rPr lang="en-US" sz="1600" b="1" dirty="0" smtClean="0">
                <a:latin typeface="Courier New" pitchFamily="49" charset="0"/>
                <a:cs typeface="Courier New" pitchFamily="49" charset="0"/>
              </a:rPr>
              <a:t>(AF_INET</a:t>
            </a:r>
            <a:r>
              <a:rPr lang="en-US" sz="1600" b="1" dirty="0">
                <a:latin typeface="Courier New" pitchFamily="49" charset="0"/>
                <a:cs typeface="Courier New" pitchFamily="49" charset="0"/>
              </a:rPr>
              <a:t>, </a:t>
            </a:r>
            <a:r>
              <a:rPr lang="en-US" sz="1600" b="1" dirty="0">
                <a:solidFill>
                  <a:schemeClr val="bg2">
                    <a:lumMod val="50000"/>
                  </a:schemeClr>
                </a:solidFill>
                <a:latin typeface="Courier New" pitchFamily="49" charset="0"/>
                <a:cs typeface="Courier New" pitchFamily="49" charset="0"/>
              </a:rPr>
              <a:t>"192.0.2.1", </a:t>
            </a:r>
            <a:r>
              <a:rPr lang="en-US" sz="1600" b="1" dirty="0">
                <a:latin typeface="Courier New" pitchFamily="49" charset="0"/>
                <a:cs typeface="Courier New" pitchFamily="49" charset="0"/>
              </a:rPr>
              <a:t>&amp;(</a:t>
            </a:r>
            <a:r>
              <a:rPr lang="en-US" sz="1600" b="1" dirty="0" err="1">
                <a:latin typeface="Courier New" pitchFamily="49" charset="0"/>
                <a:cs typeface="Courier New" pitchFamily="49" charset="0"/>
              </a:rPr>
              <a:t>sa.sin_addr</a:t>
            </a:r>
            <a:r>
              <a:rPr lang="en-US" sz="1600" b="1" dirty="0" smtClean="0">
                <a:latin typeface="Courier New" pitchFamily="49" charset="0"/>
                <a:cs typeface="Courier New" pitchFamily="49" charset="0"/>
              </a:rPr>
              <a:t>));</a:t>
            </a:r>
          </a:p>
          <a:p>
            <a:pPr marL="0" indent="0">
              <a:buNone/>
            </a:pPr>
            <a:endParaRPr lang="en-US" sz="1600" b="1" dirty="0">
              <a:latin typeface="Courier New" pitchFamily="49" charset="0"/>
              <a:cs typeface="Courier New" pitchFamily="49" charset="0"/>
            </a:endParaRPr>
          </a:p>
          <a:p>
            <a:pPr marL="0" indent="0">
              <a:buNone/>
            </a:pPr>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IPv6 string to sockaddr_in6.</a:t>
            </a:r>
          </a:p>
          <a:p>
            <a:pPr marL="0" indent="0">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inet_pton</a:t>
            </a:r>
            <a:r>
              <a:rPr lang="en-US" sz="1600" b="1" dirty="0" smtClean="0">
                <a:latin typeface="Courier New" pitchFamily="49" charset="0"/>
                <a:cs typeface="Courier New" pitchFamily="49" charset="0"/>
              </a:rPr>
              <a:t>(AF_INET6</a:t>
            </a:r>
            <a:r>
              <a:rPr lang="en-US" sz="1600" b="1" dirty="0">
                <a:latin typeface="Courier New" pitchFamily="49" charset="0"/>
                <a:cs typeface="Courier New" pitchFamily="49" charset="0"/>
              </a:rPr>
              <a:t>, </a:t>
            </a:r>
            <a:r>
              <a:rPr lang="en-US" sz="1600" b="1" dirty="0">
                <a:solidFill>
                  <a:schemeClr val="bg2">
                    <a:lumMod val="50000"/>
                  </a:schemeClr>
                </a:solidFill>
                <a:latin typeface="Courier New" pitchFamily="49" charset="0"/>
                <a:cs typeface="Courier New" pitchFamily="49" charset="0"/>
              </a:rPr>
              <a:t>"2001:db8:63b3:1::3490</a:t>
            </a:r>
            <a:r>
              <a:rPr lang="en-US" sz="1600" b="1" dirty="0" smtClean="0">
                <a:solidFill>
                  <a:schemeClr val="bg2">
                    <a:lumMod val="50000"/>
                  </a:schemeClr>
                </a:solidFill>
                <a:latin typeface="Courier New" pitchFamily="49" charset="0"/>
                <a:cs typeface="Courier New" pitchFamily="49" charset="0"/>
              </a:rPr>
              <a:t>"</a:t>
            </a:r>
            <a:r>
              <a:rPr lang="en-US" sz="1600" b="1" dirty="0" smtClean="0">
                <a:latin typeface="Courier New" pitchFamily="49" charset="0"/>
                <a:cs typeface="Courier New" pitchFamily="49" charset="0"/>
              </a:rPr>
              <a:t>, &amp;(</a:t>
            </a:r>
            <a:r>
              <a:rPr lang="en-US" sz="1600" b="1" dirty="0">
                <a:latin typeface="Courier New" pitchFamily="49" charset="0"/>
                <a:cs typeface="Courier New" pitchFamily="49" charset="0"/>
              </a:rPr>
              <a:t>sa6.sin6_addr));</a:t>
            </a:r>
          </a:p>
          <a:p>
            <a:pPr marL="0" indent="0">
              <a:buNone/>
            </a:pPr>
            <a:r>
              <a:rPr lang="en-US" sz="1600" b="1" dirty="0" smtClean="0">
                <a:solidFill>
                  <a:schemeClr val="bg2">
                    <a:lumMod val="25000"/>
                  </a:schemeClr>
                </a:solidFill>
                <a:latin typeface="Courier New" pitchFamily="49" charset="0"/>
                <a:cs typeface="Courier New" pitchFamily="49" charset="0"/>
              </a:rPr>
              <a:t>  </a:t>
            </a:r>
            <a:r>
              <a:rPr lang="en-US" sz="1600" b="1" dirty="0" smtClean="0">
                <a:solidFill>
                  <a:srgbClr val="FFC000"/>
                </a:solidFill>
                <a:latin typeface="Courier New" pitchFamily="49" charset="0"/>
                <a:cs typeface="Courier New" pitchFamily="49" charset="0"/>
              </a:rPr>
              <a:t>return</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EXIT_SUCCESS;</a:t>
            </a:r>
          </a:p>
          <a:p>
            <a:pPr marL="0" indent="0">
              <a:buNone/>
            </a:pPr>
            <a:r>
              <a:rPr lang="en-US" sz="1600" b="1" dirty="0">
                <a:latin typeface="Courier New" pitchFamily="49" charset="0"/>
                <a:cs typeface="Courier New" pitchFamily="49" charset="0"/>
              </a:rPr>
              <a:t>}</a:t>
            </a:r>
          </a:p>
        </p:txBody>
      </p:sp>
    </p:spTree>
    <p:extLst>
      <p:ext uri="{BB962C8B-B14F-4D97-AF65-F5344CB8AC3E}">
        <p14:creationId xmlns:p14="http://schemas.microsoft.com/office/powerpoint/2010/main" val="881008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these structures</a:t>
            </a:r>
            <a:endParaRPr lang="en-US" dirty="0"/>
          </a:p>
        </p:txBody>
      </p:sp>
      <p:sp>
        <p:nvSpPr>
          <p:cNvPr id="3" name="Content Placeholder 2"/>
          <p:cNvSpPr>
            <a:spLocks noGrp="1"/>
          </p:cNvSpPr>
          <p:nvPr>
            <p:ph idx="1"/>
          </p:nvPr>
        </p:nvSpPr>
        <p:spPr>
          <a:xfrm>
            <a:off x="457200" y="1600200"/>
            <a:ext cx="8458200" cy="4876800"/>
          </a:xfrm>
        </p:spPr>
        <p:txBody>
          <a:bodyPr>
            <a:noAutofit/>
          </a:bodyPr>
          <a:lstStyle/>
          <a:p>
            <a:pPr marL="0" indent="0">
              <a:buNone/>
            </a:pPr>
            <a:r>
              <a:rPr lang="en-US" sz="1600" b="1" dirty="0">
                <a:solidFill>
                  <a:srgbClr val="7030A0"/>
                </a:solidFill>
                <a:latin typeface="Courier New" pitchFamily="49" charset="0"/>
                <a:cs typeface="Courier New" pitchFamily="49" charset="0"/>
              </a:rPr>
              <a:t>#include &lt;</a:t>
            </a:r>
            <a:r>
              <a:rPr lang="en-US" sz="1600" b="1" dirty="0" err="1">
                <a:solidFill>
                  <a:srgbClr val="7030A0"/>
                </a:solidFill>
                <a:latin typeface="Courier New" pitchFamily="49" charset="0"/>
                <a:cs typeface="Courier New" pitchFamily="49" charset="0"/>
              </a:rPr>
              <a:t>stdlib.h</a:t>
            </a:r>
            <a:r>
              <a:rPr lang="en-US" sz="1600" b="1" dirty="0">
                <a:solidFill>
                  <a:srgbClr val="7030A0"/>
                </a:solidFill>
                <a:latin typeface="Courier New" pitchFamily="49" charset="0"/>
                <a:cs typeface="Courier New" pitchFamily="49" charset="0"/>
              </a:rPr>
              <a:t>&gt;</a:t>
            </a:r>
          </a:p>
          <a:p>
            <a:pPr marL="0" indent="0">
              <a:buNone/>
            </a:pPr>
            <a:r>
              <a:rPr lang="en-US" sz="1600" b="1" dirty="0">
                <a:solidFill>
                  <a:srgbClr val="7030A0"/>
                </a:solidFill>
                <a:latin typeface="Courier New" pitchFamily="49" charset="0"/>
                <a:cs typeface="Courier New" pitchFamily="49" charset="0"/>
              </a:rPr>
              <a:t>#include &lt;</a:t>
            </a:r>
            <a:r>
              <a:rPr lang="en-US" sz="1600" b="1" dirty="0" err="1">
                <a:solidFill>
                  <a:srgbClr val="7030A0"/>
                </a:solidFill>
                <a:latin typeface="Courier New" pitchFamily="49" charset="0"/>
                <a:cs typeface="Courier New" pitchFamily="49" charset="0"/>
              </a:rPr>
              <a:t>arpa</a:t>
            </a:r>
            <a:r>
              <a:rPr lang="en-US" sz="1600" b="1" dirty="0">
                <a:solidFill>
                  <a:srgbClr val="7030A0"/>
                </a:solidFill>
                <a:latin typeface="Courier New" pitchFamily="49" charset="0"/>
                <a:cs typeface="Courier New" pitchFamily="49" charset="0"/>
              </a:rPr>
              <a:t>/</a:t>
            </a:r>
            <a:r>
              <a:rPr lang="en-US" sz="1600" b="1" dirty="0" err="1">
                <a:solidFill>
                  <a:srgbClr val="7030A0"/>
                </a:solidFill>
                <a:latin typeface="Courier New" pitchFamily="49" charset="0"/>
                <a:cs typeface="Courier New" pitchFamily="49" charset="0"/>
              </a:rPr>
              <a:t>inet.h</a:t>
            </a:r>
            <a:r>
              <a:rPr lang="en-US" sz="1600" b="1" dirty="0" smtClean="0">
                <a:solidFill>
                  <a:srgbClr val="7030A0"/>
                </a:solidFill>
                <a:latin typeface="Courier New" pitchFamily="49" charset="0"/>
                <a:cs typeface="Courier New" pitchFamily="49" charset="0"/>
              </a:rPr>
              <a:t>&gt;</a:t>
            </a:r>
          </a:p>
          <a:p>
            <a:pPr marL="0" indent="0">
              <a:buNone/>
            </a:pPr>
            <a:endParaRPr lang="en-US" sz="1600" b="1" dirty="0">
              <a:solidFill>
                <a:srgbClr val="7030A0"/>
              </a:solidFill>
              <a:latin typeface="Courier New" pitchFamily="49" charset="0"/>
              <a:cs typeface="Courier New" pitchFamily="49" charset="0"/>
            </a:endParaRPr>
          </a:p>
          <a:p>
            <a:pPr marL="0" indent="0">
              <a:buNone/>
            </a:pPr>
            <a:r>
              <a:rPr lang="en-US" sz="1600" b="1" dirty="0" err="1">
                <a:solidFill>
                  <a:srgbClr val="00B050"/>
                </a:solidFill>
                <a:latin typeface="Courier New" pitchFamily="49" charset="0"/>
                <a:cs typeface="Courier New" pitchFamily="49" charset="0"/>
              </a:rPr>
              <a:t>int</a:t>
            </a:r>
            <a:r>
              <a:rPr lang="en-US" sz="1600" b="1" dirty="0">
                <a:latin typeface="Courier New" pitchFamily="49" charset="0"/>
                <a:cs typeface="Courier New" pitchFamily="49" charset="0"/>
              </a:rPr>
              <a:t> main(</a:t>
            </a:r>
            <a:r>
              <a:rPr lang="en-US" sz="1600" b="1" dirty="0" err="1">
                <a:solidFill>
                  <a:srgbClr val="00B050"/>
                </a:solidFill>
                <a:latin typeface="Courier New" pitchFamily="49" charset="0"/>
                <a:cs typeface="Courier New" pitchFamily="49" charset="0"/>
              </a:rPr>
              <a:t>int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argc</a:t>
            </a:r>
            <a:r>
              <a:rPr lang="en-US" sz="1600" b="1" dirty="0">
                <a:latin typeface="Courier New" pitchFamily="49" charset="0"/>
                <a:cs typeface="Courier New" pitchFamily="49" charset="0"/>
              </a:rPr>
              <a:t>, </a:t>
            </a:r>
            <a:r>
              <a:rPr lang="en-US" sz="1600" b="1" dirty="0">
                <a:solidFill>
                  <a:srgbClr val="00B050"/>
                </a:solidFill>
                <a:latin typeface="Courier New" pitchFamily="49" charset="0"/>
                <a:cs typeface="Courier New" pitchFamily="49" charset="0"/>
              </a:rPr>
              <a:t>char</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argv</a:t>
            </a:r>
            <a:r>
              <a:rPr lang="en-US" sz="1600" b="1" dirty="0">
                <a:latin typeface="Courier New" pitchFamily="49" charset="0"/>
                <a:cs typeface="Courier New" pitchFamily="49" charset="0"/>
              </a:rPr>
              <a:t>) {</a:t>
            </a:r>
          </a:p>
          <a:p>
            <a:pPr marL="0" indent="0">
              <a:buNone/>
            </a:pPr>
            <a:r>
              <a:rPr lang="en-US" sz="1600" b="1" dirty="0" smtClean="0">
                <a:solidFill>
                  <a:srgbClr val="00B050"/>
                </a:solidFill>
                <a:latin typeface="Courier New" pitchFamily="49" charset="0"/>
                <a:cs typeface="Courier New" pitchFamily="49" charset="0"/>
              </a:rPr>
              <a:t>  </a:t>
            </a:r>
            <a:r>
              <a:rPr lang="en-US" sz="1600" b="1" dirty="0" err="1" smtClean="0">
                <a:solidFill>
                  <a:srgbClr val="00B050"/>
                </a:solidFill>
                <a:latin typeface="Courier New" pitchFamily="49" charset="0"/>
                <a:cs typeface="Courier New" pitchFamily="49" charset="0"/>
              </a:rPr>
              <a:t>struct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sockaddr_in6 sa6; </a:t>
            </a:r>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IPv6</a:t>
            </a:r>
          </a:p>
          <a:p>
            <a:pPr marL="0" indent="0">
              <a:buNone/>
            </a:pPr>
            <a:r>
              <a:rPr lang="en-US" sz="1600" b="1" dirty="0" smtClean="0">
                <a:solidFill>
                  <a:srgbClr val="00B050"/>
                </a:solidFill>
                <a:latin typeface="Courier New" pitchFamily="49" charset="0"/>
                <a:cs typeface="Courier New" pitchFamily="49" charset="0"/>
              </a:rPr>
              <a:t>  char</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astring</a:t>
            </a:r>
            <a:r>
              <a:rPr lang="en-US" sz="1600" b="1" dirty="0">
                <a:latin typeface="Courier New" pitchFamily="49" charset="0"/>
                <a:cs typeface="Courier New" pitchFamily="49" charset="0"/>
              </a:rPr>
              <a:t>[INET6_ADDRSTRLEN]; </a:t>
            </a:r>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IPv6</a:t>
            </a:r>
          </a:p>
          <a:p>
            <a:pPr marL="0" indent="0">
              <a:buNone/>
            </a:pPr>
            <a:endParaRPr lang="en-US" sz="1600" b="1" dirty="0">
              <a:solidFill>
                <a:srgbClr val="0070C0"/>
              </a:solidFill>
              <a:latin typeface="Courier New" pitchFamily="49" charset="0"/>
              <a:cs typeface="Courier New" pitchFamily="49" charset="0"/>
            </a:endParaRPr>
          </a:p>
          <a:p>
            <a:pPr marL="0" indent="0">
              <a:buNone/>
            </a:pPr>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IPv6 string to sockaddr_in6.</a:t>
            </a:r>
          </a:p>
          <a:p>
            <a:pPr marL="0" indent="0">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inet_pton</a:t>
            </a:r>
            <a:r>
              <a:rPr lang="en-US" sz="1600" b="1" dirty="0" smtClean="0">
                <a:latin typeface="Courier New" pitchFamily="49" charset="0"/>
                <a:cs typeface="Courier New" pitchFamily="49" charset="0"/>
              </a:rPr>
              <a:t>(AF_INET6</a:t>
            </a:r>
            <a:r>
              <a:rPr lang="en-US" sz="1600" b="1" dirty="0">
                <a:latin typeface="Courier New" pitchFamily="49" charset="0"/>
                <a:cs typeface="Courier New" pitchFamily="49" charset="0"/>
              </a:rPr>
              <a:t>, "2001:db8:63b3:1::3490", &amp;(sa6.sin6_addr</a:t>
            </a:r>
            <a:r>
              <a:rPr lang="en-US" sz="1600" b="1" dirty="0" smtClean="0">
                <a:latin typeface="Courier New" pitchFamily="49" charset="0"/>
                <a:cs typeface="Courier New" pitchFamily="49" charset="0"/>
              </a:rPr>
              <a:t>));</a:t>
            </a:r>
          </a:p>
          <a:p>
            <a:pPr marL="0" indent="0">
              <a:buNone/>
            </a:pPr>
            <a:endParaRPr lang="en-US" sz="1600" b="1" dirty="0">
              <a:latin typeface="Courier New" pitchFamily="49" charset="0"/>
              <a:cs typeface="Courier New" pitchFamily="49" charset="0"/>
            </a:endParaRPr>
          </a:p>
          <a:p>
            <a:pPr marL="0" indent="0">
              <a:buNone/>
            </a:pPr>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sockaddr_in6 to IPv6 string.</a:t>
            </a:r>
          </a:p>
          <a:p>
            <a:pPr marL="0" indent="0">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inet_ntop</a:t>
            </a:r>
            <a:r>
              <a:rPr lang="en-US" sz="1600" b="1" dirty="0" smtClean="0">
                <a:latin typeface="Courier New" pitchFamily="49" charset="0"/>
                <a:cs typeface="Courier New" pitchFamily="49" charset="0"/>
              </a:rPr>
              <a:t>(AF_INET6</a:t>
            </a:r>
            <a:r>
              <a:rPr lang="en-US" sz="1600" b="1" dirty="0">
                <a:latin typeface="Courier New" pitchFamily="49" charset="0"/>
                <a:cs typeface="Courier New" pitchFamily="49" charset="0"/>
              </a:rPr>
              <a:t>, &amp;(sa6.sin6_addr), </a:t>
            </a:r>
            <a:r>
              <a:rPr lang="en-US" sz="1600" b="1" dirty="0" err="1" smtClean="0">
                <a:latin typeface="Courier New" pitchFamily="49" charset="0"/>
                <a:cs typeface="Courier New" pitchFamily="49" charset="0"/>
              </a:rPr>
              <a:t>astring</a:t>
            </a:r>
            <a:r>
              <a:rPr lang="en-US" sz="1600" b="1" dirty="0" smtClean="0">
                <a:latin typeface="Courier New" pitchFamily="49" charset="0"/>
                <a:cs typeface="Courier New" pitchFamily="49" charset="0"/>
              </a:rPr>
              <a:t>, INET6_ADDRSTRLEN</a:t>
            </a:r>
            <a:r>
              <a:rPr lang="en-US" sz="1600" b="1" dirty="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printf</a:t>
            </a:r>
            <a:r>
              <a:rPr lang="en-US" sz="1600" b="1" dirty="0">
                <a:latin typeface="Courier New" pitchFamily="49" charset="0"/>
                <a:cs typeface="Courier New" pitchFamily="49" charset="0"/>
              </a:rPr>
              <a:t>(“%s\n”, </a:t>
            </a:r>
            <a:r>
              <a:rPr lang="en-US" sz="1600" b="1" dirty="0" err="1">
                <a:latin typeface="Courier New" pitchFamily="49" charset="0"/>
                <a:cs typeface="Courier New" pitchFamily="49" charset="0"/>
              </a:rPr>
              <a:t>astring</a:t>
            </a:r>
            <a:r>
              <a:rPr lang="en-US" sz="1600" b="1" dirty="0">
                <a:latin typeface="Courier New" pitchFamily="49" charset="0"/>
                <a:cs typeface="Courier New" pitchFamily="49" charset="0"/>
              </a:rPr>
              <a:t>);</a:t>
            </a:r>
          </a:p>
          <a:p>
            <a:pPr marL="0" indent="0">
              <a:buNone/>
            </a:pPr>
            <a:r>
              <a:rPr lang="en-US" sz="1600" b="1" dirty="0" smtClean="0">
                <a:solidFill>
                  <a:schemeClr val="accent2">
                    <a:lumMod val="75000"/>
                  </a:schemeClr>
                </a:solidFill>
                <a:latin typeface="Courier New" pitchFamily="49" charset="0"/>
                <a:cs typeface="Courier New" pitchFamily="49" charset="0"/>
              </a:rPr>
              <a:t>  </a:t>
            </a:r>
            <a:r>
              <a:rPr lang="en-US" sz="1600" b="1" dirty="0" smtClean="0">
                <a:solidFill>
                  <a:srgbClr val="FFC000"/>
                </a:solidFill>
                <a:latin typeface="Courier New" pitchFamily="49" charset="0"/>
                <a:cs typeface="Courier New" pitchFamily="49" charset="0"/>
              </a:rPr>
              <a:t>return</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EXIT_SUCCESS;</a:t>
            </a:r>
          </a:p>
          <a:p>
            <a:pPr marL="0" indent="0">
              <a:buNone/>
            </a:pPr>
            <a:r>
              <a:rPr lang="en-US" sz="1600" b="1" dirty="0">
                <a:latin typeface="Courier New" pitchFamily="49" charset="0"/>
                <a:cs typeface="Courier New" pitchFamily="49" charset="0"/>
              </a:rPr>
              <a:t>}</a:t>
            </a:r>
            <a:endParaRPr lang="en-US" sz="1600" dirty="0">
              <a:latin typeface="Courier New" pitchFamily="49" charset="0"/>
              <a:cs typeface="Courier New" pitchFamily="49" charset="0"/>
            </a:endParaRPr>
          </a:p>
        </p:txBody>
      </p:sp>
    </p:spTree>
    <p:extLst>
      <p:ext uri="{BB962C8B-B14F-4D97-AF65-F5344CB8AC3E}">
        <p14:creationId xmlns:p14="http://schemas.microsoft.com/office/powerpoint/2010/main" val="1627601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Resolution Demo</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marL="0" indent="0" algn="ctr">
              <a:buNone/>
            </a:pPr>
            <a:r>
              <a:rPr lang="en-US" dirty="0" err="1" smtClean="0"/>
              <a:t>dnsresolve.cc</a:t>
            </a:r>
            <a:endParaRPr lang="en-US" dirty="0"/>
          </a:p>
        </p:txBody>
      </p:sp>
    </p:spTree>
    <p:extLst>
      <p:ext uri="{BB962C8B-B14F-4D97-AF65-F5344CB8AC3E}">
        <p14:creationId xmlns:p14="http://schemas.microsoft.com/office/powerpoint/2010/main" val="1334502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dirty="0" err="1" smtClean="0"/>
              <a:t>getaddrinfo</a:t>
            </a:r>
            <a:r>
              <a:rPr lang="en-US" dirty="0" smtClean="0"/>
              <a:t>() to figure out IP address and port to talk to</a:t>
            </a:r>
          </a:p>
          <a:p>
            <a:pPr marL="731520" lvl="1" indent="-457200">
              <a:buFont typeface="+mj-lt"/>
              <a:buAutoNum type="arabicPeriod"/>
            </a:pPr>
            <a:r>
              <a:rPr lang="en-US" b="1" dirty="0" smtClean="0"/>
              <a:t>socket() for creating a socket</a:t>
            </a:r>
          </a:p>
          <a:p>
            <a:pPr marL="731520" lvl="1" indent="-457200">
              <a:buFont typeface="+mj-lt"/>
              <a:buAutoNum type="arabicPeriod"/>
            </a:pPr>
            <a:r>
              <a:rPr lang="en-US" dirty="0" smtClean="0"/>
              <a:t>connect() to connect to the server</a:t>
            </a:r>
          </a:p>
          <a:p>
            <a:pPr marL="731520" lvl="1" indent="-457200">
              <a:buFont typeface="+mj-lt"/>
              <a:buAutoNum type="arabicPeriod"/>
            </a:pPr>
            <a:r>
              <a:rPr lang="en-US" dirty="0" smtClean="0"/>
              <a:t>read() and write() to transfer data through the socket</a:t>
            </a:r>
          </a:p>
          <a:p>
            <a:pPr marL="731520" lvl="1" indent="-457200">
              <a:buFont typeface="+mj-lt"/>
              <a:buAutoNum type="arabicPeriod"/>
            </a:pPr>
            <a:r>
              <a:rPr lang="en-US" dirty="0" smtClean="0"/>
              <a:t>close() to close the socket</a:t>
            </a:r>
            <a:endParaRPr lang="en-US" dirty="0"/>
          </a:p>
        </p:txBody>
      </p:sp>
    </p:spTree>
    <p:extLst>
      <p:ext uri="{BB962C8B-B14F-4D97-AF65-F5344CB8AC3E}">
        <p14:creationId xmlns:p14="http://schemas.microsoft.com/office/powerpoint/2010/main" val="2089036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 Create the socket</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a:solidFill>
                  <a:srgbClr val="FF0000"/>
                </a:solidFill>
                <a:latin typeface="Courier New"/>
                <a:cs typeface="Courier New"/>
              </a:rPr>
              <a:t>#include &lt;sys/</a:t>
            </a:r>
            <a:r>
              <a:rPr lang="en-US" sz="1800" b="1" dirty="0" err="1">
                <a:solidFill>
                  <a:srgbClr val="FF0000"/>
                </a:solidFill>
                <a:latin typeface="Courier New"/>
                <a:cs typeface="Courier New"/>
              </a:rPr>
              <a:t>types.h</a:t>
            </a:r>
            <a:r>
              <a:rPr lang="en-US" sz="1800" b="1" dirty="0">
                <a:solidFill>
                  <a:srgbClr val="FF0000"/>
                </a:solidFill>
                <a:latin typeface="Courier New"/>
                <a:cs typeface="Courier New"/>
              </a:rPr>
              <a:t>&gt;</a:t>
            </a:r>
          </a:p>
          <a:p>
            <a:pPr marL="0" indent="0">
              <a:buNone/>
            </a:pPr>
            <a:r>
              <a:rPr lang="en-US" sz="1800" b="1" dirty="0">
                <a:solidFill>
                  <a:srgbClr val="FF0000"/>
                </a:solidFill>
                <a:latin typeface="Courier New"/>
                <a:cs typeface="Courier New"/>
              </a:rPr>
              <a:t>#</a:t>
            </a:r>
            <a:r>
              <a:rPr lang="en-US" sz="1800" b="1" dirty="0" smtClean="0">
                <a:solidFill>
                  <a:srgbClr val="FF0000"/>
                </a:solidFill>
                <a:latin typeface="Courier New"/>
                <a:cs typeface="Courier New"/>
              </a:rPr>
              <a:t>include </a:t>
            </a:r>
            <a:r>
              <a:rPr lang="en-US" sz="1800" b="1" dirty="0">
                <a:solidFill>
                  <a:srgbClr val="FF0000"/>
                </a:solidFill>
                <a:latin typeface="Courier New"/>
                <a:cs typeface="Courier New"/>
              </a:rPr>
              <a:t>&lt;sys/</a:t>
            </a:r>
            <a:r>
              <a:rPr lang="en-US" sz="1800" b="1" dirty="0" err="1">
                <a:solidFill>
                  <a:srgbClr val="FF0000"/>
                </a:solidFill>
                <a:latin typeface="Courier New"/>
                <a:cs typeface="Courier New"/>
              </a:rPr>
              <a:t>socket.h</a:t>
            </a:r>
            <a:r>
              <a:rPr lang="en-US" sz="1800" b="1" dirty="0">
                <a:solidFill>
                  <a:srgbClr val="FF0000"/>
                </a:solidFill>
                <a:latin typeface="Courier New"/>
                <a:cs typeface="Courier New"/>
              </a:rPr>
              <a:t>&gt;</a:t>
            </a:r>
          </a:p>
          <a:p>
            <a:pPr marL="0" indent="0">
              <a:buNone/>
            </a:pPr>
            <a:endParaRPr lang="en-US" sz="1800" b="1" dirty="0">
              <a:latin typeface="Courier New"/>
              <a:cs typeface="Courier New"/>
            </a:endParaRPr>
          </a:p>
          <a:p>
            <a:pPr marL="0" indent="0">
              <a:buNone/>
            </a:pPr>
            <a:r>
              <a:rPr lang="en-US" sz="1800" b="1" dirty="0" err="1">
                <a:solidFill>
                  <a:srgbClr val="139839"/>
                </a:solidFill>
                <a:latin typeface="Courier New"/>
                <a:cs typeface="Courier New"/>
              </a:rPr>
              <a:t>int</a:t>
            </a:r>
            <a:r>
              <a:rPr lang="en-US" sz="1800" b="1" dirty="0">
                <a:solidFill>
                  <a:srgbClr val="139839"/>
                </a:solidFill>
                <a:latin typeface="Courier New"/>
                <a:cs typeface="Courier New"/>
              </a:rPr>
              <a:t> </a:t>
            </a:r>
            <a:r>
              <a:rPr lang="en-US" sz="1800" b="1" dirty="0">
                <a:latin typeface="Courier New"/>
                <a:cs typeface="Courier New"/>
              </a:rPr>
              <a:t>socket(</a:t>
            </a:r>
            <a:r>
              <a:rPr lang="en-US" sz="1800" b="1" dirty="0" err="1">
                <a:solidFill>
                  <a:srgbClr val="139839"/>
                </a:solidFill>
                <a:latin typeface="Courier New"/>
                <a:cs typeface="Courier New"/>
              </a:rPr>
              <a:t>int</a:t>
            </a:r>
            <a:r>
              <a:rPr lang="en-US" sz="1800" b="1" dirty="0">
                <a:solidFill>
                  <a:srgbClr val="139839"/>
                </a:solidFill>
                <a:latin typeface="Courier New"/>
                <a:cs typeface="Courier New"/>
              </a:rPr>
              <a:t> </a:t>
            </a:r>
            <a:r>
              <a:rPr lang="en-US" sz="1800" b="1" dirty="0">
                <a:latin typeface="Courier New"/>
                <a:cs typeface="Courier New"/>
              </a:rPr>
              <a:t>domain, </a:t>
            </a:r>
            <a:r>
              <a:rPr lang="en-US" sz="1800" b="1" dirty="0" smtClean="0">
                <a:latin typeface="Courier New"/>
                <a:cs typeface="Courier New"/>
              </a:rPr>
              <a:t> </a:t>
            </a:r>
            <a:r>
              <a:rPr lang="en-US" sz="1800" b="1" dirty="0" smtClean="0">
                <a:solidFill>
                  <a:srgbClr val="1A0FEF"/>
                </a:solidFill>
                <a:latin typeface="Courier New"/>
                <a:cs typeface="Courier New"/>
              </a:rPr>
              <a:t>// e.g. PF_NET, PF_NET6</a:t>
            </a:r>
          </a:p>
          <a:p>
            <a:pPr marL="0" indent="0">
              <a:buNone/>
            </a:pPr>
            <a:r>
              <a:rPr lang="en-US" sz="1800" b="1" dirty="0" smtClean="0">
                <a:latin typeface="Courier New"/>
                <a:cs typeface="Courier New"/>
              </a:rPr>
              <a:t>           </a:t>
            </a:r>
            <a:r>
              <a:rPr lang="en-US" sz="1800" b="1" dirty="0" err="1" smtClean="0">
                <a:solidFill>
                  <a:srgbClr val="139839"/>
                </a:solidFill>
                <a:latin typeface="Courier New"/>
                <a:cs typeface="Courier New"/>
              </a:rPr>
              <a:t>int</a:t>
            </a:r>
            <a:r>
              <a:rPr lang="en-US" sz="1800" b="1" dirty="0" smtClean="0">
                <a:solidFill>
                  <a:srgbClr val="139839"/>
                </a:solidFill>
                <a:latin typeface="Courier New"/>
                <a:cs typeface="Courier New"/>
              </a:rPr>
              <a:t> </a:t>
            </a:r>
            <a:r>
              <a:rPr lang="en-US" sz="1800" b="1" dirty="0">
                <a:latin typeface="Courier New"/>
                <a:cs typeface="Courier New"/>
              </a:rPr>
              <a:t>type, </a:t>
            </a:r>
            <a:r>
              <a:rPr lang="en-US" sz="1800" b="1" dirty="0" smtClean="0">
                <a:latin typeface="Courier New"/>
                <a:cs typeface="Courier New"/>
              </a:rPr>
              <a:t>   </a:t>
            </a:r>
            <a:r>
              <a:rPr lang="en-US" sz="1800" b="1" dirty="0" smtClean="0">
                <a:solidFill>
                  <a:srgbClr val="1A0FEF"/>
                </a:solidFill>
                <a:latin typeface="Courier New"/>
                <a:cs typeface="Courier New"/>
              </a:rPr>
              <a:t>// e.g. SOCK_STREAM, SOCK_DGRAM </a:t>
            </a:r>
          </a:p>
          <a:p>
            <a:pPr marL="0" indent="0">
              <a:buNone/>
            </a:pPr>
            <a:r>
              <a:rPr lang="en-US" sz="1800" b="1" dirty="0" smtClean="0">
                <a:latin typeface="Courier New"/>
                <a:cs typeface="Courier New"/>
              </a:rPr>
              <a:t>           </a:t>
            </a:r>
            <a:r>
              <a:rPr lang="en-US" sz="1800" b="1" dirty="0" err="1" smtClean="0">
                <a:solidFill>
                  <a:srgbClr val="139839"/>
                </a:solidFill>
                <a:latin typeface="Courier New"/>
                <a:cs typeface="Courier New"/>
              </a:rPr>
              <a:t>int</a:t>
            </a:r>
            <a:r>
              <a:rPr lang="en-US" sz="1800" b="1" dirty="0" smtClean="0">
                <a:solidFill>
                  <a:srgbClr val="139839"/>
                </a:solidFill>
                <a:latin typeface="Courier New"/>
                <a:cs typeface="Courier New"/>
              </a:rPr>
              <a:t> </a:t>
            </a:r>
            <a:r>
              <a:rPr lang="en-US" sz="1800" b="1" dirty="0">
                <a:latin typeface="Courier New"/>
                <a:cs typeface="Courier New"/>
              </a:rPr>
              <a:t>protocol); </a:t>
            </a:r>
            <a:r>
              <a:rPr lang="en-US" sz="1800" b="1" dirty="0" smtClean="0">
                <a:solidFill>
                  <a:srgbClr val="1A0FEF"/>
                </a:solidFill>
                <a:latin typeface="Courier New"/>
                <a:cs typeface="Courier New"/>
              </a:rPr>
              <a:t>// Usually 0</a:t>
            </a:r>
          </a:p>
          <a:p>
            <a:pPr marL="0" indent="0">
              <a:buNone/>
            </a:pPr>
            <a:endParaRPr lang="en-US" sz="1800" b="1" dirty="0" smtClean="0">
              <a:solidFill>
                <a:srgbClr val="00B050"/>
              </a:solidFill>
              <a:latin typeface="Courier New" pitchFamily="49" charset="0"/>
              <a:cs typeface="Courier New" pitchFamily="49" charset="0"/>
            </a:endParaRPr>
          </a:p>
          <a:p>
            <a:pPr marL="0" indent="0">
              <a:buNone/>
            </a:pPr>
            <a:endParaRPr lang="en-US" b="1" dirty="0" smtClean="0">
              <a:solidFill>
                <a:srgbClr val="0070C0"/>
              </a:solidFill>
              <a:latin typeface="Courier New" pitchFamily="49" charset="0"/>
              <a:cs typeface="Courier New" pitchFamily="49" charset="0"/>
            </a:endParaRPr>
          </a:p>
          <a:p>
            <a:pPr marL="0" indent="0">
              <a:buNone/>
            </a:pPr>
            <a:r>
              <a:rPr lang="en-US" dirty="0" smtClean="0">
                <a:latin typeface="+mj-lt"/>
                <a:cs typeface="Courier New" pitchFamily="49" charset="0"/>
              </a:rPr>
              <a:t>Note that socket() just creates a socket, it isn’t bound yet to a local address.</a:t>
            </a:r>
            <a:endParaRPr lang="en-US" dirty="0">
              <a:latin typeface="+mj-lt"/>
              <a:cs typeface="Courier New" pitchFamily="49" charset="0"/>
            </a:endParaRPr>
          </a:p>
        </p:txBody>
      </p:sp>
    </p:spTree>
    <p:extLst>
      <p:ext uri="{BB962C8B-B14F-4D97-AF65-F5344CB8AC3E}">
        <p14:creationId xmlns:p14="http://schemas.microsoft.com/office/powerpoint/2010/main" val="2006346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lgn="ctr">
              <a:buNone/>
            </a:pPr>
            <a:r>
              <a:rPr lang="en-US" dirty="0" err="1" smtClean="0"/>
              <a:t>socket.cc</a:t>
            </a:r>
            <a:endParaRPr lang="en-US" dirty="0"/>
          </a:p>
        </p:txBody>
      </p:sp>
    </p:spTree>
    <p:extLst>
      <p:ext uri="{BB962C8B-B14F-4D97-AF65-F5344CB8AC3E}">
        <p14:creationId xmlns:p14="http://schemas.microsoft.com/office/powerpoint/2010/main" val="1844222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dirty="0" err="1" smtClean="0"/>
              <a:t>getaddrinfo</a:t>
            </a:r>
            <a:r>
              <a:rPr lang="en-US" dirty="0" smtClean="0"/>
              <a:t>() to figure out IP address and port to talk to</a:t>
            </a:r>
          </a:p>
          <a:p>
            <a:pPr marL="731520" lvl="1" indent="-457200">
              <a:buFont typeface="+mj-lt"/>
              <a:buAutoNum type="arabicPeriod"/>
            </a:pPr>
            <a:r>
              <a:rPr lang="en-US" dirty="0" smtClean="0"/>
              <a:t>socket() for creating a socket</a:t>
            </a:r>
          </a:p>
          <a:p>
            <a:pPr marL="731520" lvl="1" indent="-457200">
              <a:buFont typeface="+mj-lt"/>
              <a:buAutoNum type="arabicPeriod"/>
            </a:pPr>
            <a:r>
              <a:rPr lang="en-US" b="1" dirty="0" smtClean="0"/>
              <a:t>connect() to connect to the server</a:t>
            </a:r>
          </a:p>
          <a:p>
            <a:pPr marL="731520" lvl="1" indent="-457200">
              <a:buFont typeface="+mj-lt"/>
              <a:buAutoNum type="arabicPeriod"/>
            </a:pPr>
            <a:r>
              <a:rPr lang="en-US" dirty="0" smtClean="0"/>
              <a:t>read() and write() to transfer data through the socket</a:t>
            </a:r>
          </a:p>
          <a:p>
            <a:pPr marL="731520" lvl="1" indent="-457200">
              <a:buFont typeface="+mj-lt"/>
              <a:buAutoNum type="arabicPeriod"/>
            </a:pPr>
            <a:r>
              <a:rPr lang="en-US" dirty="0" smtClean="0"/>
              <a:t>close() to close the socket</a:t>
            </a:r>
            <a:endParaRPr lang="en-US" dirty="0"/>
          </a:p>
        </p:txBody>
      </p:sp>
    </p:spTree>
    <p:extLst>
      <p:ext uri="{BB962C8B-B14F-4D97-AF65-F5344CB8AC3E}">
        <p14:creationId xmlns:p14="http://schemas.microsoft.com/office/powerpoint/2010/main" val="1952386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 Establish the connection</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a:solidFill>
                  <a:srgbClr val="FF0000"/>
                </a:solidFill>
                <a:latin typeface="Courier New"/>
                <a:cs typeface="Courier New"/>
              </a:rPr>
              <a:t>#include &lt;sys/</a:t>
            </a:r>
            <a:r>
              <a:rPr lang="en-US" sz="1800" b="1" dirty="0" err="1">
                <a:solidFill>
                  <a:srgbClr val="FF0000"/>
                </a:solidFill>
                <a:latin typeface="Courier New"/>
                <a:cs typeface="Courier New"/>
              </a:rPr>
              <a:t>types.h</a:t>
            </a:r>
            <a:r>
              <a:rPr lang="en-US" sz="1800" b="1" dirty="0">
                <a:solidFill>
                  <a:srgbClr val="FF0000"/>
                </a:solidFill>
                <a:latin typeface="Courier New"/>
                <a:cs typeface="Courier New"/>
              </a:rPr>
              <a:t>&gt;</a:t>
            </a:r>
          </a:p>
          <a:p>
            <a:pPr marL="0" indent="0">
              <a:buNone/>
            </a:pPr>
            <a:r>
              <a:rPr lang="en-US" sz="1800" b="1" dirty="0">
                <a:solidFill>
                  <a:srgbClr val="FF0000"/>
                </a:solidFill>
                <a:latin typeface="Courier New"/>
                <a:cs typeface="Courier New"/>
              </a:rPr>
              <a:t>#include &lt;sys/</a:t>
            </a:r>
            <a:r>
              <a:rPr lang="en-US" sz="1800" b="1" dirty="0" err="1">
                <a:solidFill>
                  <a:srgbClr val="FF0000"/>
                </a:solidFill>
                <a:latin typeface="Courier New"/>
                <a:cs typeface="Courier New"/>
              </a:rPr>
              <a:t>socket.h</a:t>
            </a:r>
            <a:r>
              <a:rPr lang="en-US" sz="1800" b="1" dirty="0">
                <a:solidFill>
                  <a:srgbClr val="FF0000"/>
                </a:solidFill>
                <a:latin typeface="Courier New"/>
                <a:cs typeface="Courier New"/>
              </a:rPr>
              <a:t>&gt;</a:t>
            </a:r>
          </a:p>
          <a:p>
            <a:pPr marL="0" indent="0">
              <a:buNone/>
            </a:pPr>
            <a:endParaRPr lang="en-US" sz="1800" b="1" dirty="0">
              <a:latin typeface="Courier New"/>
              <a:cs typeface="Courier New"/>
            </a:endParaRPr>
          </a:p>
          <a:p>
            <a:pPr marL="0" indent="0">
              <a:buNone/>
            </a:pPr>
            <a:r>
              <a:rPr lang="en-US" sz="1800" b="1" dirty="0" err="1">
                <a:solidFill>
                  <a:srgbClr val="139839"/>
                </a:solidFill>
                <a:latin typeface="Courier New"/>
                <a:cs typeface="Courier New"/>
              </a:rPr>
              <a:t>int</a:t>
            </a:r>
            <a:r>
              <a:rPr lang="en-US" sz="1800" b="1" dirty="0">
                <a:solidFill>
                  <a:srgbClr val="139839"/>
                </a:solidFill>
                <a:latin typeface="Courier New"/>
                <a:cs typeface="Courier New"/>
              </a:rPr>
              <a:t> </a:t>
            </a:r>
            <a:r>
              <a:rPr lang="en-US" sz="1800" b="1" dirty="0" smtClean="0">
                <a:latin typeface="Courier New"/>
                <a:cs typeface="Courier New"/>
              </a:rPr>
              <a:t>connect(</a:t>
            </a:r>
            <a:r>
              <a:rPr lang="en-US" sz="1800" b="1" dirty="0" err="1">
                <a:solidFill>
                  <a:srgbClr val="139839"/>
                </a:solidFill>
                <a:latin typeface="Courier New"/>
                <a:cs typeface="Courier New"/>
              </a:rPr>
              <a:t>int</a:t>
            </a:r>
            <a:r>
              <a:rPr lang="en-US" sz="1800" b="1" dirty="0">
                <a:solidFill>
                  <a:srgbClr val="139839"/>
                </a:solidFill>
                <a:latin typeface="Courier New"/>
                <a:cs typeface="Courier New"/>
              </a:rPr>
              <a:t> </a:t>
            </a:r>
            <a:r>
              <a:rPr lang="en-US" sz="1800" b="1" dirty="0" err="1" smtClean="0">
                <a:latin typeface="Courier New"/>
                <a:cs typeface="Courier New"/>
              </a:rPr>
              <a:t>sockfd</a:t>
            </a:r>
            <a:r>
              <a:rPr lang="en-US" sz="1800" b="1" dirty="0" smtClean="0">
                <a:latin typeface="Courier New"/>
                <a:cs typeface="Courier New"/>
              </a:rPr>
              <a:t>,    </a:t>
            </a:r>
            <a:r>
              <a:rPr lang="en-US" sz="1800" b="1" dirty="0" smtClean="0">
                <a:solidFill>
                  <a:srgbClr val="1A0FEF"/>
                </a:solidFill>
                <a:latin typeface="Courier New"/>
                <a:cs typeface="Courier New"/>
              </a:rPr>
              <a:t>// socket </a:t>
            </a:r>
            <a:r>
              <a:rPr lang="en-US" sz="1800" b="1" dirty="0" err="1" smtClean="0">
                <a:solidFill>
                  <a:srgbClr val="1A0FEF"/>
                </a:solidFill>
                <a:latin typeface="Courier New"/>
                <a:cs typeface="Courier New"/>
              </a:rPr>
              <a:t>fd</a:t>
            </a:r>
            <a:r>
              <a:rPr lang="en-US" sz="1800" b="1" dirty="0" smtClean="0">
                <a:solidFill>
                  <a:srgbClr val="1A0FEF"/>
                </a:solidFill>
                <a:latin typeface="Courier New"/>
                <a:cs typeface="Courier New"/>
              </a:rPr>
              <a:t> from step 2</a:t>
            </a:r>
            <a:endParaRPr lang="en-US" sz="1800" b="1" dirty="0" smtClean="0">
              <a:latin typeface="Courier New"/>
              <a:cs typeface="Courier New"/>
            </a:endParaRPr>
          </a:p>
          <a:p>
            <a:pPr marL="0" indent="0">
              <a:buNone/>
            </a:pPr>
            <a:r>
              <a:rPr lang="en-US" sz="1800" b="1" dirty="0" smtClean="0">
                <a:solidFill>
                  <a:srgbClr val="1A0FEF"/>
                </a:solidFill>
                <a:latin typeface="Courier New"/>
                <a:cs typeface="Courier New"/>
              </a:rPr>
              <a:t>            </a:t>
            </a:r>
            <a:r>
              <a:rPr lang="en-US" sz="1800" b="1" dirty="0" err="1" smtClean="0">
                <a:solidFill>
                  <a:srgbClr val="139839"/>
                </a:solidFill>
                <a:latin typeface="Courier New"/>
                <a:cs typeface="Courier New"/>
              </a:rPr>
              <a:t>struct</a:t>
            </a:r>
            <a:r>
              <a:rPr lang="en-US" sz="1800" b="1" dirty="0" smtClean="0">
                <a:solidFill>
                  <a:srgbClr val="139839"/>
                </a:solidFill>
                <a:latin typeface="Courier New"/>
                <a:cs typeface="Courier New"/>
              </a:rPr>
              <a:t> </a:t>
            </a:r>
            <a:r>
              <a:rPr lang="en-US" sz="1800" b="1" dirty="0" err="1" smtClean="0">
                <a:latin typeface="Courier New"/>
                <a:cs typeface="Courier New"/>
              </a:rPr>
              <a:t>sockaddr</a:t>
            </a:r>
            <a:r>
              <a:rPr lang="en-US" sz="1800" b="1" dirty="0" smtClean="0">
                <a:latin typeface="Courier New"/>
                <a:cs typeface="Courier New"/>
              </a:rPr>
              <a:t> *</a:t>
            </a:r>
            <a:r>
              <a:rPr lang="en-US" sz="1800" b="1" dirty="0" err="1" smtClean="0">
                <a:latin typeface="Courier New"/>
                <a:cs typeface="Courier New"/>
              </a:rPr>
              <a:t>serv_addr</a:t>
            </a:r>
            <a:r>
              <a:rPr lang="en-US" sz="1800" b="1" dirty="0" smtClean="0">
                <a:latin typeface="Courier New"/>
                <a:cs typeface="Courier New"/>
              </a:rPr>
              <a:t>,  </a:t>
            </a:r>
            <a:r>
              <a:rPr lang="en-US" sz="1800" b="1" dirty="0" smtClean="0">
                <a:solidFill>
                  <a:srgbClr val="1A0FEF"/>
                </a:solidFill>
                <a:latin typeface="Courier New"/>
                <a:cs typeface="Courier New"/>
              </a:rPr>
              <a:t>/</a:t>
            </a:r>
            <a:r>
              <a:rPr lang="en-US" sz="1800" b="1" dirty="0">
                <a:solidFill>
                  <a:srgbClr val="1A0FEF"/>
                </a:solidFill>
                <a:latin typeface="Courier New"/>
                <a:cs typeface="Courier New"/>
              </a:rPr>
              <a:t>/ </a:t>
            </a:r>
            <a:r>
              <a:rPr lang="en-US" sz="1800" b="1" dirty="0" smtClean="0">
                <a:solidFill>
                  <a:srgbClr val="1A0FEF"/>
                </a:solidFill>
                <a:latin typeface="Courier New"/>
                <a:cs typeface="Courier New"/>
              </a:rPr>
              <a:t>server info </a:t>
            </a:r>
          </a:p>
          <a:p>
            <a:pPr marL="0" indent="0">
              <a:buNone/>
            </a:pPr>
            <a:r>
              <a:rPr lang="en-US" sz="1800" b="1" dirty="0">
                <a:solidFill>
                  <a:srgbClr val="1A0FEF"/>
                </a:solidFill>
                <a:latin typeface="Courier New"/>
                <a:cs typeface="Courier New"/>
              </a:rPr>
              <a:t>	</a:t>
            </a:r>
            <a:r>
              <a:rPr lang="en-US" sz="1800" b="1" dirty="0" smtClean="0">
                <a:solidFill>
                  <a:srgbClr val="1A0FEF"/>
                </a:solidFill>
                <a:latin typeface="Courier New"/>
                <a:cs typeface="Courier New"/>
              </a:rPr>
              <a:t>					 // from step 1</a:t>
            </a:r>
            <a:endParaRPr lang="en-US" sz="1800" b="1" dirty="0" smtClean="0">
              <a:solidFill>
                <a:srgbClr val="139839"/>
              </a:solidFill>
              <a:latin typeface="Courier New"/>
              <a:cs typeface="Courier New"/>
            </a:endParaRPr>
          </a:p>
          <a:p>
            <a:pPr marL="0" indent="0">
              <a:buNone/>
            </a:pPr>
            <a:r>
              <a:rPr lang="en-US" sz="1800" b="1" dirty="0" smtClean="0">
                <a:latin typeface="Courier New"/>
                <a:cs typeface="Courier New"/>
              </a:rPr>
              <a:t>            </a:t>
            </a:r>
            <a:r>
              <a:rPr lang="en-US" sz="1800" b="1" dirty="0" err="1" smtClean="0">
                <a:solidFill>
                  <a:srgbClr val="139839"/>
                </a:solidFill>
                <a:latin typeface="Courier New"/>
                <a:cs typeface="Courier New"/>
              </a:rPr>
              <a:t>int</a:t>
            </a:r>
            <a:r>
              <a:rPr lang="en-US" sz="1800" b="1" dirty="0" smtClean="0">
                <a:solidFill>
                  <a:srgbClr val="139839"/>
                </a:solidFill>
                <a:latin typeface="Courier New"/>
                <a:cs typeface="Courier New"/>
              </a:rPr>
              <a:t> </a:t>
            </a:r>
            <a:r>
              <a:rPr lang="en-US" sz="1800" b="1" dirty="0" err="1" smtClean="0">
                <a:latin typeface="Courier New"/>
                <a:cs typeface="Courier New"/>
              </a:rPr>
              <a:t>addrlen</a:t>
            </a:r>
            <a:r>
              <a:rPr lang="en-US" sz="1800" b="1" dirty="0">
                <a:latin typeface="Courier New"/>
                <a:cs typeface="Courier New"/>
              </a:rPr>
              <a:t>);</a:t>
            </a:r>
            <a:r>
              <a:rPr lang="en-US" sz="1800" b="1" dirty="0" smtClean="0">
                <a:latin typeface="Courier New"/>
                <a:cs typeface="Courier New"/>
              </a:rPr>
              <a:t>   </a:t>
            </a:r>
            <a:r>
              <a:rPr lang="en-US" sz="1800" b="1" dirty="0" smtClean="0">
                <a:solidFill>
                  <a:srgbClr val="1A0FEF"/>
                </a:solidFill>
                <a:latin typeface="Courier New"/>
                <a:cs typeface="Courier New"/>
              </a:rPr>
              <a:t>// size of </a:t>
            </a:r>
            <a:r>
              <a:rPr lang="en-US" sz="1800" b="1" dirty="0" err="1" smtClean="0">
                <a:solidFill>
                  <a:srgbClr val="1A0FEF"/>
                </a:solidFill>
                <a:latin typeface="Courier New"/>
                <a:cs typeface="Courier New"/>
              </a:rPr>
              <a:t>serv_addr</a:t>
            </a:r>
            <a:r>
              <a:rPr lang="en-US" sz="1800" b="1" dirty="0" smtClean="0">
                <a:solidFill>
                  <a:srgbClr val="1A0FEF"/>
                </a:solidFill>
                <a:latin typeface="Courier New"/>
                <a:cs typeface="Courier New"/>
              </a:rPr>
              <a:t> </a:t>
            </a:r>
            <a:r>
              <a:rPr lang="en-US" sz="1800" b="1" dirty="0" err="1" smtClean="0">
                <a:solidFill>
                  <a:srgbClr val="1A0FEF"/>
                </a:solidFill>
                <a:latin typeface="Courier New"/>
                <a:cs typeface="Courier New"/>
              </a:rPr>
              <a:t>struct</a:t>
            </a:r>
            <a:endParaRPr lang="en-US" sz="1800" b="1" dirty="0" smtClean="0">
              <a:solidFill>
                <a:srgbClr val="1A0FEF"/>
              </a:solidFill>
              <a:latin typeface="Courier New"/>
              <a:cs typeface="Courier New"/>
            </a:endParaRPr>
          </a:p>
          <a:p>
            <a:pPr marL="0" indent="0">
              <a:buNone/>
            </a:pPr>
            <a:endParaRPr lang="en-US" sz="1800" b="1" dirty="0" smtClean="0">
              <a:solidFill>
                <a:srgbClr val="00B050"/>
              </a:solidFill>
              <a:latin typeface="Courier New" pitchFamily="49" charset="0"/>
              <a:cs typeface="Courier New" pitchFamily="49" charset="0"/>
            </a:endParaRPr>
          </a:p>
          <a:p>
            <a:pPr marL="0" indent="0">
              <a:buNone/>
            </a:pPr>
            <a:endParaRPr lang="en-US" sz="1800" b="1" dirty="0" smtClean="0">
              <a:solidFill>
                <a:srgbClr val="00B050"/>
              </a:solidFill>
              <a:latin typeface="Courier New" pitchFamily="49" charset="0"/>
              <a:cs typeface="Courier New" pitchFamily="49" charset="0"/>
            </a:endParaRPr>
          </a:p>
          <a:p>
            <a:pPr marL="0" indent="0">
              <a:buNone/>
            </a:pPr>
            <a:endParaRPr lang="en-US" b="1" dirty="0" smtClean="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283922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Domain Name Service (DNS) Review</a:t>
            </a:r>
          </a:p>
          <a:p>
            <a:r>
              <a:rPr lang="en-US" dirty="0" smtClean="0"/>
              <a:t>Client side network programming steps and calls</a:t>
            </a:r>
          </a:p>
          <a:p>
            <a:r>
              <a:rPr lang="en-US" dirty="0" smtClean="0"/>
              <a:t>dig and </a:t>
            </a:r>
            <a:r>
              <a:rPr lang="en-US" dirty="0" err="1" smtClean="0"/>
              <a:t>ncat</a:t>
            </a:r>
            <a:r>
              <a:rPr lang="en-US" dirty="0" smtClean="0"/>
              <a:t> tools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50553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(Along with </a:t>
            </a:r>
            <a:r>
              <a:rPr lang="en-US" dirty="0" err="1" smtClean="0"/>
              <a:t>ncat</a:t>
            </a:r>
            <a:r>
              <a:rPr lang="en-US" dirty="0" smtClean="0"/>
              <a:t> demo)</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lgn="ctr">
              <a:buNone/>
            </a:pPr>
            <a:r>
              <a:rPr lang="en-US" dirty="0" smtClean="0"/>
              <a:t>connect.cc</a:t>
            </a:r>
          </a:p>
          <a:p>
            <a:pPr marL="0" indent="0" algn="ctr">
              <a:buNone/>
            </a:pPr>
            <a:r>
              <a:rPr lang="en-US" dirty="0" smtClean="0"/>
              <a:t>(</a:t>
            </a:r>
            <a:r>
              <a:rPr lang="en-US" dirty="0" err="1" smtClean="0"/>
              <a:t>nc</a:t>
            </a:r>
            <a:r>
              <a:rPr lang="en-US" dirty="0" smtClean="0"/>
              <a:t> –lv 5454 to create listener)</a:t>
            </a:r>
            <a:endParaRPr lang="en-US" dirty="0"/>
          </a:p>
        </p:txBody>
      </p:sp>
    </p:spTree>
    <p:extLst>
      <p:ext uri="{BB962C8B-B14F-4D97-AF65-F5344CB8AC3E}">
        <p14:creationId xmlns:p14="http://schemas.microsoft.com/office/powerpoint/2010/main" val="1422155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lstStyle/>
          <a:p>
            <a:pPr eaLnBrk="1" hangingPunct="1"/>
            <a:r>
              <a:rPr lang="en-US" dirty="0" smtClean="0"/>
              <a:t>Pictorially</a:t>
            </a:r>
          </a:p>
        </p:txBody>
      </p:sp>
      <p:sp>
        <p:nvSpPr>
          <p:cNvPr id="18434" name="Rectangle 2"/>
          <p:cNvSpPr>
            <a:spLocks/>
          </p:cNvSpPr>
          <p:nvPr/>
        </p:nvSpPr>
        <p:spPr bwMode="auto">
          <a:xfrm>
            <a:off x="517922" y="2009180"/>
            <a:ext cx="3027164" cy="1428750"/>
          </a:xfrm>
          <a:prstGeom prst="rect">
            <a:avLst/>
          </a:prstGeom>
          <a:solidFill>
            <a:schemeClr val="accent1">
              <a:alpha val="74901"/>
            </a:schemeClr>
          </a:solidFill>
          <a:ln w="12700">
            <a:solidFill>
              <a:schemeClr val="tx1"/>
            </a:solidFill>
            <a:miter lim="800000"/>
            <a:headEnd/>
            <a:tailEnd/>
          </a:ln>
          <a:effectLst>
            <a:outerShdw blurRad="101600" algn="ctr" rotWithShape="0">
              <a:schemeClr val="bg2">
                <a:alpha val="50000"/>
              </a:schemeClr>
            </a:outerShdw>
          </a:effectLst>
        </p:spPr>
        <p:txBody>
          <a:bodyPr lIns="0" tIns="0" rIns="0" bIns="0"/>
          <a:lstStyle/>
          <a:p>
            <a:pPr>
              <a:defRPr/>
            </a:pPr>
            <a:endParaRPr lang="en-US">
              <a:ea typeface="ヒラギノ角ゴ ProN W3" charset="0"/>
            </a:endParaRPr>
          </a:p>
        </p:txBody>
      </p:sp>
      <p:sp>
        <p:nvSpPr>
          <p:cNvPr id="18435" name="Line 3"/>
          <p:cNvSpPr>
            <a:spLocks noChangeShapeType="1"/>
          </p:cNvSpPr>
          <p:nvPr/>
        </p:nvSpPr>
        <p:spPr bwMode="auto">
          <a:xfrm flipH="1">
            <a:off x="927572" y="3238129"/>
            <a:ext cx="0" cy="697631"/>
          </a:xfrm>
          <a:prstGeom prst="line">
            <a:avLst/>
          </a:prstGeom>
          <a:noFill/>
          <a:ln w="25400" cap="flat">
            <a:solidFill>
              <a:schemeClr val="tx1"/>
            </a:solidFill>
            <a:prstDash val="solid"/>
            <a:miter lim="800000"/>
            <a:headEnd type="oval" w="med" len="med"/>
            <a:tailEnd type="stealth" w="med" len="med"/>
          </a:ln>
          <a:extLst>
            <a:ext uri="{909E8E84-426E-40dd-AFC4-6F175D3DCCD1}">
              <a14:hiddenFill xmlns="" xmlns:a14="http://schemas.microsoft.com/office/drawing/2010/main">
                <a:solidFill>
                  <a:srgbClr val="FFFFFF"/>
                </a:solidFill>
              </a14:hiddenFill>
            </a:ext>
          </a:extLst>
        </p:spPr>
        <p:txBody>
          <a:bodyPr lIns="0" tIns="0" rIns="0" bIns="0"/>
          <a:lstStyle/>
          <a:p>
            <a:pPr>
              <a:defRPr/>
            </a:pPr>
            <a:endParaRPr lang="en-US">
              <a:ea typeface="ヒラギノ角ゴ ProN W3" charset="0"/>
            </a:endParaRPr>
          </a:p>
        </p:txBody>
      </p:sp>
      <p:sp>
        <p:nvSpPr>
          <p:cNvPr id="18436" name="Rectangle 4"/>
          <p:cNvSpPr>
            <a:spLocks/>
          </p:cNvSpPr>
          <p:nvPr/>
        </p:nvSpPr>
        <p:spPr bwMode="auto">
          <a:xfrm>
            <a:off x="1321594" y="2107793"/>
            <a:ext cx="143924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2200">
                <a:effectLst>
                  <a:outerShdw blurRad="38100" dist="38100" dir="2700000" algn="tl">
                    <a:srgbClr val="000000"/>
                  </a:outerShdw>
                </a:effectLst>
                <a:ea typeface="MS PGothic" pitchFamily="34" charset="-128"/>
              </a:rPr>
              <a:t>Web server</a:t>
            </a:r>
          </a:p>
        </p:txBody>
      </p:sp>
      <p:sp>
        <p:nvSpPr>
          <p:cNvPr id="18437" name="Line 5"/>
          <p:cNvSpPr>
            <a:spLocks noChangeShapeType="1"/>
          </p:cNvSpPr>
          <p:nvPr/>
        </p:nvSpPr>
        <p:spPr bwMode="auto">
          <a:xfrm>
            <a:off x="1580555" y="3237012"/>
            <a:ext cx="0" cy="699865"/>
          </a:xfrm>
          <a:prstGeom prst="line">
            <a:avLst/>
          </a:prstGeom>
          <a:noFill/>
          <a:ln w="25400" cap="flat">
            <a:solidFill>
              <a:schemeClr val="tx1"/>
            </a:solidFill>
            <a:prstDash val="solid"/>
            <a:miter lim="800000"/>
            <a:headEnd type="oval" w="med" len="med"/>
            <a:tailEnd type="stealth" w="med" len="med"/>
          </a:ln>
          <a:extLst>
            <a:ext uri="{909E8E84-426E-40dd-AFC4-6F175D3DCCD1}">
              <a14:hiddenFill xmlns="" xmlns:a14="http://schemas.microsoft.com/office/drawing/2010/main">
                <a:solidFill>
                  <a:srgbClr val="FFFFFF"/>
                </a:solidFill>
              </a14:hiddenFill>
            </a:ext>
          </a:extLst>
        </p:spPr>
        <p:txBody>
          <a:bodyPr lIns="0" tIns="0" rIns="0" bIns="0"/>
          <a:lstStyle/>
          <a:p>
            <a:pPr>
              <a:defRPr/>
            </a:pPr>
            <a:endParaRPr lang="en-US">
              <a:ea typeface="ヒラギノ角ゴ ProN W3" charset="0"/>
            </a:endParaRPr>
          </a:p>
        </p:txBody>
      </p:sp>
      <p:sp>
        <p:nvSpPr>
          <p:cNvPr id="18438" name="Line 6"/>
          <p:cNvSpPr>
            <a:spLocks noChangeShapeType="1"/>
          </p:cNvSpPr>
          <p:nvPr/>
        </p:nvSpPr>
        <p:spPr bwMode="auto">
          <a:xfrm flipH="1">
            <a:off x="2231306" y="3237012"/>
            <a:ext cx="1116" cy="2352973"/>
          </a:xfrm>
          <a:prstGeom prst="line">
            <a:avLst/>
          </a:prstGeom>
          <a:noFill/>
          <a:ln w="25400" cap="flat">
            <a:solidFill>
              <a:schemeClr val="tx1"/>
            </a:solidFill>
            <a:prstDash val="solid"/>
            <a:miter lim="800000"/>
            <a:headEnd type="oval" w="med" len="med"/>
            <a:tailEnd type="stealth" w="med" len="med"/>
          </a:ln>
          <a:extLst>
            <a:ext uri="{909E8E84-426E-40dd-AFC4-6F175D3DCCD1}">
              <a14:hiddenFill xmlns="" xmlns:a14="http://schemas.microsoft.com/office/drawing/2010/main">
                <a:solidFill>
                  <a:srgbClr val="FFFFFF"/>
                </a:solidFill>
              </a14:hiddenFill>
            </a:ext>
          </a:extLst>
        </p:spPr>
        <p:txBody>
          <a:bodyPr lIns="0" tIns="0" rIns="0" bIns="0"/>
          <a:lstStyle/>
          <a:p>
            <a:pPr>
              <a:defRPr/>
            </a:pPr>
            <a:endParaRPr lang="en-US">
              <a:ea typeface="ヒラギノ角ゴ ProN W3" charset="0"/>
            </a:endParaRPr>
          </a:p>
        </p:txBody>
      </p:sp>
      <p:sp>
        <p:nvSpPr>
          <p:cNvPr id="18439" name="Line 7"/>
          <p:cNvSpPr>
            <a:spLocks noChangeShapeType="1"/>
          </p:cNvSpPr>
          <p:nvPr/>
        </p:nvSpPr>
        <p:spPr bwMode="auto">
          <a:xfrm flipH="1">
            <a:off x="2883173" y="3237012"/>
            <a:ext cx="1116" cy="2352973"/>
          </a:xfrm>
          <a:prstGeom prst="line">
            <a:avLst/>
          </a:prstGeom>
          <a:noFill/>
          <a:ln w="25400" cap="flat">
            <a:solidFill>
              <a:schemeClr val="tx1"/>
            </a:solidFill>
            <a:prstDash val="solid"/>
            <a:miter lim="800000"/>
            <a:headEnd type="oval" w="med" len="med"/>
            <a:tailEnd type="stealth" w="med" len="med"/>
          </a:ln>
          <a:extLst>
            <a:ext uri="{909E8E84-426E-40dd-AFC4-6F175D3DCCD1}">
              <a14:hiddenFill xmlns="" xmlns:a14="http://schemas.microsoft.com/office/drawing/2010/main">
                <a:solidFill>
                  <a:srgbClr val="FFFFFF"/>
                </a:solidFill>
              </a14:hiddenFill>
            </a:ext>
          </a:extLst>
        </p:spPr>
        <p:txBody>
          <a:bodyPr lIns="0" tIns="0" rIns="0" bIns="0"/>
          <a:lstStyle/>
          <a:p>
            <a:pPr>
              <a:defRPr/>
            </a:pPr>
            <a:endParaRPr lang="en-US">
              <a:ea typeface="ヒラギノ角ゴ ProN W3" charset="0"/>
            </a:endParaRPr>
          </a:p>
        </p:txBody>
      </p:sp>
      <p:sp>
        <p:nvSpPr>
          <p:cNvPr id="18440" name="Rectangle 8"/>
          <p:cNvSpPr>
            <a:spLocks/>
          </p:cNvSpPr>
          <p:nvPr/>
        </p:nvSpPr>
        <p:spPr bwMode="auto">
          <a:xfrm>
            <a:off x="696516" y="2844016"/>
            <a:ext cx="38472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a:effectLst>
                  <a:outerShdw blurRad="38100" dist="38100" dir="2700000" algn="tl">
                    <a:srgbClr val="000000"/>
                  </a:outerShdw>
                </a:effectLst>
                <a:ea typeface="MS PGothic" pitchFamily="34" charset="-128"/>
              </a:rPr>
              <a:t>fd 5</a:t>
            </a:r>
          </a:p>
        </p:txBody>
      </p:sp>
      <p:sp>
        <p:nvSpPr>
          <p:cNvPr id="18441" name="Rectangle 9"/>
          <p:cNvSpPr>
            <a:spLocks/>
          </p:cNvSpPr>
          <p:nvPr/>
        </p:nvSpPr>
        <p:spPr bwMode="auto">
          <a:xfrm>
            <a:off x="1348383" y="2848480"/>
            <a:ext cx="38472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a:effectLst>
                  <a:outerShdw blurRad="38100" dist="38100" dir="2700000" algn="tl">
                    <a:srgbClr val="000000"/>
                  </a:outerShdw>
                </a:effectLst>
                <a:ea typeface="MS PGothic" pitchFamily="34" charset="-128"/>
              </a:rPr>
              <a:t>fd 8</a:t>
            </a:r>
          </a:p>
        </p:txBody>
      </p:sp>
      <p:sp>
        <p:nvSpPr>
          <p:cNvPr id="18442" name="Rectangle 10"/>
          <p:cNvSpPr>
            <a:spLocks/>
          </p:cNvSpPr>
          <p:nvPr/>
        </p:nvSpPr>
        <p:spPr bwMode="auto">
          <a:xfrm>
            <a:off x="2000250" y="2848480"/>
            <a:ext cx="38472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a:effectLst>
                  <a:outerShdw blurRad="38100" dist="38100" dir="2700000" algn="tl">
                    <a:srgbClr val="000000"/>
                  </a:outerShdw>
                </a:effectLst>
                <a:ea typeface="MS PGothic" pitchFamily="34" charset="-128"/>
              </a:rPr>
              <a:t>fd 9</a:t>
            </a:r>
          </a:p>
        </p:txBody>
      </p:sp>
      <p:sp>
        <p:nvSpPr>
          <p:cNvPr id="18443" name="Rectangle 11"/>
          <p:cNvSpPr>
            <a:spLocks/>
          </p:cNvSpPr>
          <p:nvPr/>
        </p:nvSpPr>
        <p:spPr bwMode="auto">
          <a:xfrm>
            <a:off x="2652117" y="2848480"/>
            <a:ext cx="38472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a:effectLst>
                  <a:outerShdw blurRad="38100" dist="38100" dir="2700000" algn="tl">
                    <a:srgbClr val="000000"/>
                  </a:outerShdw>
                </a:effectLst>
                <a:ea typeface="MS PGothic" pitchFamily="34" charset="-128"/>
              </a:rPr>
              <a:t>fd 3</a:t>
            </a:r>
          </a:p>
        </p:txBody>
      </p:sp>
      <p:sp>
        <p:nvSpPr>
          <p:cNvPr id="18444" name="Rectangle 12"/>
          <p:cNvSpPr>
            <a:spLocks/>
          </p:cNvSpPr>
          <p:nvPr/>
        </p:nvSpPr>
        <p:spPr bwMode="auto">
          <a:xfrm rot="-5400000">
            <a:off x="391740" y="4361505"/>
            <a:ext cx="105157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dirty="0">
                <a:effectLst>
                  <a:outerShdw blurRad="38100" dist="38100" dir="2700000" algn="tl">
                    <a:srgbClr val="FFFFFF"/>
                  </a:outerShdw>
                </a:effectLst>
                <a:ea typeface="MS PGothic" pitchFamily="34" charset="-128"/>
              </a:rPr>
              <a:t>index.html</a:t>
            </a:r>
          </a:p>
        </p:txBody>
      </p:sp>
      <p:sp>
        <p:nvSpPr>
          <p:cNvPr id="18445" name="Rectangle 13"/>
          <p:cNvSpPr>
            <a:spLocks/>
          </p:cNvSpPr>
          <p:nvPr/>
        </p:nvSpPr>
        <p:spPr bwMode="auto">
          <a:xfrm rot="-5400000">
            <a:off x="1194147" y="4237605"/>
            <a:ext cx="74379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dirty="0">
                <a:effectLst>
                  <a:outerShdw blurRad="38100" dist="38100" dir="2700000" algn="tl">
                    <a:srgbClr val="FFFFFF"/>
                  </a:outerShdw>
                </a:effectLst>
                <a:ea typeface="MS PGothic" pitchFamily="34" charset="-128"/>
              </a:rPr>
              <a:t>pic.png</a:t>
            </a:r>
          </a:p>
        </p:txBody>
      </p:sp>
      <p:sp>
        <p:nvSpPr>
          <p:cNvPr id="18446" name="Rectangle 14"/>
          <p:cNvSpPr>
            <a:spLocks/>
          </p:cNvSpPr>
          <p:nvPr/>
        </p:nvSpPr>
        <p:spPr bwMode="auto">
          <a:xfrm>
            <a:off x="1910953" y="5625703"/>
            <a:ext cx="598289" cy="392906"/>
          </a:xfrm>
          <a:prstGeom prst="rect">
            <a:avLst/>
          </a:prstGeom>
          <a:solidFill>
            <a:schemeClr val="accent1">
              <a:alpha val="74901"/>
            </a:schemeClr>
          </a:solidFill>
          <a:ln w="12700">
            <a:solidFill>
              <a:schemeClr val="tx1"/>
            </a:solidFill>
            <a:miter lim="800000"/>
            <a:headEnd/>
            <a:tailEnd/>
          </a:ln>
          <a:effectLst>
            <a:outerShdw blurRad="101600" algn="ctr" rotWithShape="0">
              <a:schemeClr val="bg2">
                <a:alpha val="50000"/>
              </a:schemeClr>
            </a:outerShdw>
          </a:effectLst>
        </p:spPr>
        <p:txBody>
          <a:bodyPr lIns="0" tIns="0" rIns="0" bIns="0" anchor="ctr"/>
          <a:lstStyle/>
          <a:p>
            <a:r>
              <a:rPr lang="en-US">
                <a:effectLst>
                  <a:outerShdw blurRad="38100" dist="38100" dir="2700000" algn="tl">
                    <a:srgbClr val="000000"/>
                  </a:outerShdw>
                </a:effectLst>
                <a:ea typeface="MS PGothic" pitchFamily="34" charset="-128"/>
              </a:rPr>
              <a:t>client</a:t>
            </a:r>
          </a:p>
        </p:txBody>
      </p:sp>
      <p:sp>
        <p:nvSpPr>
          <p:cNvPr id="18447" name="Rectangle 15"/>
          <p:cNvSpPr>
            <a:spLocks/>
          </p:cNvSpPr>
          <p:nvPr/>
        </p:nvSpPr>
        <p:spPr bwMode="auto">
          <a:xfrm>
            <a:off x="2598539" y="5625703"/>
            <a:ext cx="598289" cy="392906"/>
          </a:xfrm>
          <a:prstGeom prst="rect">
            <a:avLst/>
          </a:prstGeom>
          <a:solidFill>
            <a:schemeClr val="accent1">
              <a:alpha val="74901"/>
            </a:schemeClr>
          </a:solidFill>
          <a:ln w="12700">
            <a:solidFill>
              <a:schemeClr val="tx1"/>
            </a:solidFill>
            <a:miter lim="800000"/>
            <a:headEnd/>
            <a:tailEnd/>
          </a:ln>
          <a:effectLst>
            <a:outerShdw blurRad="101600" algn="ctr" rotWithShape="0">
              <a:schemeClr val="bg2">
                <a:alpha val="50000"/>
              </a:schemeClr>
            </a:outerShdw>
          </a:effectLst>
        </p:spPr>
        <p:txBody>
          <a:bodyPr lIns="0" tIns="0" rIns="0" bIns="0" anchor="ctr"/>
          <a:lstStyle/>
          <a:p>
            <a:r>
              <a:rPr lang="en-US">
                <a:effectLst>
                  <a:outerShdw blurRad="38100" dist="38100" dir="2700000" algn="tl">
                    <a:srgbClr val="000000"/>
                  </a:outerShdw>
                </a:effectLst>
                <a:ea typeface="MS PGothic" pitchFamily="34" charset="-128"/>
              </a:rPr>
              <a:t>client</a:t>
            </a:r>
          </a:p>
        </p:txBody>
      </p:sp>
      <p:sp>
        <p:nvSpPr>
          <p:cNvPr id="18448" name="Rectangle 16"/>
          <p:cNvSpPr>
            <a:spLocks/>
          </p:cNvSpPr>
          <p:nvPr/>
        </p:nvSpPr>
        <p:spPr bwMode="auto">
          <a:xfrm>
            <a:off x="767954" y="6142300"/>
            <a:ext cx="158376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1700" b="1">
                <a:effectLst>
                  <a:outerShdw blurRad="38100" dist="38100" dir="2700000" algn="tl">
                    <a:srgbClr val="000000"/>
                  </a:outerShdw>
                </a:effectLst>
                <a:latin typeface="Helvetica Neue" charset="0"/>
                <a:ea typeface="MS PGothic" pitchFamily="34" charset="-128"/>
                <a:sym typeface="Helvetica Neue" charset="0"/>
              </a:rPr>
              <a:t>10.12.3.4 </a:t>
            </a:r>
            <a:r>
              <a:rPr lang="en-US" sz="1700">
                <a:effectLst>
                  <a:outerShdw blurRad="38100" dist="38100" dir="2700000" algn="tl">
                    <a:srgbClr val="000000"/>
                  </a:outerShdw>
                </a:effectLst>
                <a:ea typeface="MS PGothic" pitchFamily="34" charset="-128"/>
              </a:rPr>
              <a:t>: 5544</a:t>
            </a:r>
          </a:p>
        </p:txBody>
      </p:sp>
      <p:sp>
        <p:nvSpPr>
          <p:cNvPr id="18449" name="Rectangle 17"/>
          <p:cNvSpPr>
            <a:spLocks/>
          </p:cNvSpPr>
          <p:nvPr/>
        </p:nvSpPr>
        <p:spPr bwMode="auto">
          <a:xfrm>
            <a:off x="2803922" y="6137836"/>
            <a:ext cx="1689437"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1700" b="1">
                <a:effectLst>
                  <a:outerShdw blurRad="38100" dist="38100" dir="2700000" algn="tl">
                    <a:srgbClr val="000000"/>
                  </a:outerShdw>
                </a:effectLst>
                <a:latin typeface="Helvetica Neue" charset="0"/>
                <a:ea typeface="MS PGothic" pitchFamily="34" charset="-128"/>
                <a:sym typeface="Helvetica Neue" charset="0"/>
              </a:rPr>
              <a:t>44.1.19.32 </a:t>
            </a:r>
            <a:r>
              <a:rPr lang="en-US" sz="1700">
                <a:effectLst>
                  <a:outerShdw blurRad="38100" dist="38100" dir="2700000" algn="tl">
                    <a:srgbClr val="000000"/>
                  </a:outerShdw>
                </a:effectLst>
                <a:ea typeface="MS PGothic" pitchFamily="34" charset="-128"/>
              </a:rPr>
              <a:t>: 7113</a:t>
            </a:r>
          </a:p>
        </p:txBody>
      </p:sp>
      <p:sp>
        <p:nvSpPr>
          <p:cNvPr id="18450" name="Rectangle 18"/>
          <p:cNvSpPr>
            <a:spLocks/>
          </p:cNvSpPr>
          <p:nvPr/>
        </p:nvSpPr>
        <p:spPr bwMode="auto">
          <a:xfrm>
            <a:off x="1428750" y="1681921"/>
            <a:ext cx="1157368"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1700">
                <a:effectLst>
                  <a:outerShdw blurRad="38100" dist="38100" dir="2700000" algn="tl">
                    <a:srgbClr val="000000"/>
                  </a:outerShdw>
                </a:effectLst>
                <a:ea typeface="MS PGothic" pitchFamily="34" charset="-128"/>
              </a:rPr>
              <a:t>128.95.4.33</a:t>
            </a:r>
          </a:p>
        </p:txBody>
      </p:sp>
      <p:sp>
        <p:nvSpPr>
          <p:cNvPr id="18451" name="Rectangle 19"/>
          <p:cNvSpPr>
            <a:spLocks/>
          </p:cNvSpPr>
          <p:nvPr/>
        </p:nvSpPr>
        <p:spPr bwMode="auto">
          <a:xfrm>
            <a:off x="2911078" y="3441070"/>
            <a:ext cx="24365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1700">
                <a:effectLst>
                  <a:outerShdw blurRad="38100" dist="38100" dir="2700000" algn="tl">
                    <a:srgbClr val="000000"/>
                  </a:outerShdw>
                </a:effectLst>
                <a:ea typeface="MS PGothic" pitchFamily="34" charset="-128"/>
              </a:rPr>
              <a:t>80</a:t>
            </a:r>
          </a:p>
        </p:txBody>
      </p:sp>
      <p:sp>
        <p:nvSpPr>
          <p:cNvPr id="18452" name="Rectangle 20"/>
          <p:cNvSpPr>
            <a:spLocks/>
          </p:cNvSpPr>
          <p:nvPr/>
        </p:nvSpPr>
        <p:spPr bwMode="auto">
          <a:xfrm>
            <a:off x="2250281" y="3441070"/>
            <a:ext cx="243656"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1700">
                <a:effectLst>
                  <a:outerShdw blurRad="38100" dist="38100" dir="2700000" algn="tl">
                    <a:srgbClr val="000000"/>
                  </a:outerShdw>
                </a:effectLst>
                <a:ea typeface="MS PGothic" pitchFamily="34" charset="-128"/>
              </a:rPr>
              <a:t>80</a:t>
            </a:r>
          </a:p>
        </p:txBody>
      </p:sp>
      <p:grpSp>
        <p:nvGrpSpPr>
          <p:cNvPr id="18453" name="Group 23"/>
          <p:cNvGrpSpPr>
            <a:grpSpLocks/>
          </p:cNvGrpSpPr>
          <p:nvPr/>
        </p:nvGrpSpPr>
        <p:grpSpPr bwMode="auto">
          <a:xfrm>
            <a:off x="1884164" y="4348758"/>
            <a:ext cx="1312664" cy="548060"/>
            <a:chOff x="0" y="0"/>
            <a:chExt cx="1176" cy="491"/>
          </a:xfrm>
        </p:grpSpPr>
        <p:pic>
          <p:nvPicPr>
            <p:cNvPr id="1849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76"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8454" name="Rectangle 22"/>
            <p:cNvSpPr>
              <a:spLocks/>
            </p:cNvSpPr>
            <p:nvPr/>
          </p:nvSpPr>
          <p:spPr bwMode="auto">
            <a:xfrm>
              <a:off x="290" y="100"/>
              <a:ext cx="664" cy="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spcBef>
                  <a:spcPts val="1687"/>
                </a:spcBef>
              </a:pPr>
              <a:r>
                <a:rPr lang="en-US" sz="1500">
                  <a:solidFill>
                    <a:srgbClr val="FEFFA8"/>
                  </a:solidFill>
                  <a:effectLst>
                    <a:outerShdw blurRad="38100" dist="38100" dir="2700000" algn="tl">
                      <a:srgbClr val="FFFFFF"/>
                    </a:outerShdw>
                  </a:effectLst>
                  <a:ea typeface="MS PGothic" pitchFamily="34" charset="-128"/>
                </a:rPr>
                <a:t>Internet</a:t>
              </a:r>
            </a:p>
          </p:txBody>
        </p:sp>
      </p:grpSp>
      <p:graphicFrame>
        <p:nvGraphicFramePr>
          <p:cNvPr id="18456" name="Group 24"/>
          <p:cNvGraphicFramePr>
            <a:graphicFrameLocks noGrp="1"/>
          </p:cNvGraphicFramePr>
          <p:nvPr>
            <p:extLst/>
          </p:nvPr>
        </p:nvGraphicFramePr>
        <p:xfrm>
          <a:off x="4500563" y="1150814"/>
          <a:ext cx="4277320" cy="4462613"/>
        </p:xfrm>
        <a:graphic>
          <a:graphicData uri="http://schemas.openxmlformats.org/drawingml/2006/table">
            <a:tbl>
              <a:tblPr/>
              <a:tblGrid>
                <a:gridCol w="1042541"/>
                <a:gridCol w="932036"/>
                <a:gridCol w="2302743"/>
              </a:tblGrid>
              <a:tr h="63624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file</a:t>
                      </a:r>
                    </a:p>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descriptor</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8900" cap="flat" cmpd="sng" algn="ctr">
                      <a:solidFill>
                        <a:srgbClr val="FFFFFF"/>
                      </a:solidFill>
                      <a:prstDash val="solid"/>
                      <a:round/>
                      <a:headEnd type="none" w="med" len="med"/>
                      <a:tailEnd type="none" w="med" len="med"/>
                    </a:lnB>
                    <a:lnTlToBr>
                      <a:noFill/>
                    </a:lnTlToBr>
                    <a:lnBlToTr>
                      <a:noFill/>
                    </a:lnBlToTr>
                    <a:solidFill>
                      <a:srgbClr val="00112D">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type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8900" cap="flat" cmpd="sng" algn="ctr">
                      <a:solidFill>
                        <a:srgbClr val="FFFFFF"/>
                      </a:solidFill>
                      <a:prstDash val="solid"/>
                      <a:round/>
                      <a:headEnd type="none" w="med" len="med"/>
                      <a:tailEnd type="none" w="med" len="med"/>
                    </a:lnB>
                    <a:lnTlToBr>
                      <a:noFill/>
                    </a:lnTlToBr>
                    <a:lnBlToTr>
                      <a:noFill/>
                    </a:lnBlToTr>
                    <a:solidFill>
                      <a:srgbClr val="00112D">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connected to?</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88900" cap="flat" cmpd="sng" algn="ctr">
                      <a:solidFill>
                        <a:srgbClr val="FFFFFF"/>
                      </a:solidFill>
                      <a:prstDash val="solid"/>
                      <a:round/>
                      <a:headEnd type="none" w="med" len="med"/>
                      <a:tailEnd type="none" w="med" len="med"/>
                    </a:lnB>
                    <a:lnTlToBr>
                      <a:noFill/>
                    </a:lnTlToBr>
                    <a:lnBlToTr>
                      <a:noFill/>
                    </a:lnBlToTr>
                    <a:solidFill>
                      <a:srgbClr val="00112D">
                        <a:alpha val="75685"/>
                      </a:srgbClr>
                    </a:solidFill>
                  </a:tcPr>
                </a:tc>
              </a:tr>
              <a:tr h="52238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889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pipe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889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stdin (console)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889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52238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1</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pipe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stdout (console)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52238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2</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pipe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err="1"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stderr</a:t>
                      </a: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 (console)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66861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3</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TCP</a:t>
                      </a:r>
                    </a:p>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socket</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local:   128.95.4.33:80</a:t>
                      </a:r>
                    </a:p>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remote: 44.1.19.32:7113</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47327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5</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file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index.html</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43643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8</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file</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pic.png</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r h="68088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9</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TCP</a:t>
                      </a:r>
                    </a:p>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socket</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local:   128.95.4.33:80</a:t>
                      </a:r>
                    </a:p>
                    <a:p>
                      <a:pPr marL="0" marR="0" lvl="0" indent="0" algn="ctr" defTabSz="914400" rtl="0" eaLnBrk="1" fontAlgn="base" latinLnBrk="0" hangingPunct="1">
                        <a:lnSpc>
                          <a:spcPct val="100000"/>
                        </a:lnSpc>
                        <a:spcBef>
                          <a:spcPct val="0"/>
                        </a:spcBef>
                        <a:spcAft>
                          <a:spcPct val="0"/>
                        </a:spcAft>
                        <a:buClrTx/>
                        <a:buSzTx/>
                        <a:buFontTx/>
                        <a:buNone/>
                        <a:tabLst>
                          <a:tab pos="1168400" algn="l"/>
                        </a:tabLst>
                      </a:pPr>
                      <a:r>
                        <a:rPr kumimoji="0" lang="en-US" sz="1500" b="0" i="0" u="none" strike="noStrike" cap="none" normalizeH="0" baseline="0" dirty="0" smtClean="0">
                          <a:ln>
                            <a:noFill/>
                          </a:ln>
                          <a:solidFill>
                            <a:schemeClr val="bg1"/>
                          </a:solidFill>
                          <a:effectLst>
                            <a:outerShdw blurRad="38100" dist="38100" dir="2700000" algn="tl">
                              <a:srgbClr val="000000"/>
                            </a:outerShdw>
                          </a:effectLst>
                          <a:latin typeface="Helvetica Neue Light" charset="0"/>
                          <a:ea typeface="ヒラギノ角ゴ ProN W3" charset="-128"/>
                          <a:sym typeface="Helvetica Neue Light" charset="0"/>
                        </a:rPr>
                        <a:t>remote: 10.12.3.4:5544</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000000">
                        <a:alpha val="75685"/>
                      </a:srgbClr>
                    </a:solidFill>
                  </a:tcPr>
                </a:tc>
              </a:tr>
            </a:tbl>
          </a:graphicData>
        </a:graphic>
      </p:graphicFrame>
      <p:sp>
        <p:nvSpPr>
          <p:cNvPr id="18540" name="Rectangle 108"/>
          <p:cNvSpPr>
            <a:spLocks/>
          </p:cNvSpPr>
          <p:nvPr/>
        </p:nvSpPr>
        <p:spPr bwMode="auto">
          <a:xfrm>
            <a:off x="5438180" y="694432"/>
            <a:ext cx="24493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pPr>
              <a:spcBef>
                <a:spcPts val="1336"/>
              </a:spcBef>
            </a:pPr>
            <a:r>
              <a:rPr lang="en-US" sz="2000">
                <a:effectLst>
                  <a:outerShdw blurRad="38100" dist="38100" dir="2700000" algn="tl">
                    <a:srgbClr val="000000"/>
                  </a:outerShdw>
                </a:effectLst>
                <a:ea typeface="MS PGothic" pitchFamily="34" charset="-128"/>
              </a:rPr>
              <a:t>OS</a:t>
            </a:r>
            <a:r>
              <a:rPr lang="ja-JP" altLang="en-US" sz="2000">
                <a:effectLst>
                  <a:outerShdw blurRad="38100" dist="38100" dir="2700000" algn="tl">
                    <a:srgbClr val="000000"/>
                  </a:outerShdw>
                </a:effectLst>
                <a:latin typeface="Arial" pitchFamily="34" charset="0"/>
                <a:ea typeface="MS PGothic" pitchFamily="34" charset="-128"/>
              </a:rPr>
              <a:t>’</a:t>
            </a:r>
            <a:r>
              <a:rPr lang="en-US" altLang="ja-JP" sz="2000">
                <a:effectLst>
                  <a:outerShdw blurRad="38100" dist="38100" dir="2700000" algn="tl">
                    <a:srgbClr val="000000"/>
                  </a:outerShdw>
                </a:effectLst>
                <a:ea typeface="MS PGothic" pitchFamily="34" charset="-128"/>
              </a:rPr>
              <a:t>s descriptor table</a:t>
            </a:r>
            <a:endParaRPr lang="en-US" sz="2000">
              <a:effectLst>
                <a:outerShdw blurRad="38100" dist="38100" dir="2700000" algn="tl">
                  <a:srgbClr val="000000"/>
                </a:outerShdw>
              </a:effectLst>
              <a:ea typeface="MS PGothic" pitchFamily="34" charset="-128"/>
            </a:endParaRPr>
          </a:p>
        </p:txBody>
      </p:sp>
    </p:spTree>
    <p:extLst>
      <p:ext uri="{BB962C8B-B14F-4D97-AF65-F5344CB8AC3E}">
        <p14:creationId xmlns:p14="http://schemas.microsoft.com/office/powerpoint/2010/main" val="74247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dirty="0" err="1" smtClean="0"/>
              <a:t>getaddrinfo</a:t>
            </a:r>
            <a:r>
              <a:rPr lang="en-US" dirty="0" smtClean="0"/>
              <a:t>() to figure out IP address and port to talk to</a:t>
            </a:r>
          </a:p>
          <a:p>
            <a:pPr marL="731520" lvl="1" indent="-457200">
              <a:buFont typeface="+mj-lt"/>
              <a:buAutoNum type="arabicPeriod"/>
            </a:pPr>
            <a:r>
              <a:rPr lang="en-US" dirty="0" smtClean="0"/>
              <a:t>socket() for creating a socket</a:t>
            </a:r>
          </a:p>
          <a:p>
            <a:pPr marL="731520" lvl="1" indent="-457200">
              <a:buFont typeface="+mj-lt"/>
              <a:buAutoNum type="arabicPeriod"/>
            </a:pPr>
            <a:r>
              <a:rPr lang="en-US" dirty="0" smtClean="0"/>
              <a:t>connect() to connect to the server</a:t>
            </a:r>
          </a:p>
          <a:p>
            <a:pPr marL="731520" lvl="1" indent="-457200">
              <a:buFont typeface="+mj-lt"/>
              <a:buAutoNum type="arabicPeriod"/>
            </a:pPr>
            <a:r>
              <a:rPr lang="en-US" b="1" dirty="0" smtClean="0"/>
              <a:t>read() and write() to transfer data through the socket</a:t>
            </a:r>
          </a:p>
          <a:p>
            <a:pPr marL="731520" lvl="1" indent="-457200">
              <a:buFont typeface="+mj-lt"/>
              <a:buAutoNum type="arabicPeriod"/>
            </a:pPr>
            <a:r>
              <a:rPr lang="en-US" dirty="0" smtClean="0"/>
              <a:t>close() to close the socket</a:t>
            </a:r>
            <a:endParaRPr lang="en-US" dirty="0"/>
          </a:p>
        </p:txBody>
      </p:sp>
    </p:spTree>
    <p:extLst>
      <p:ext uri="{BB962C8B-B14F-4D97-AF65-F5344CB8AC3E}">
        <p14:creationId xmlns:p14="http://schemas.microsoft.com/office/powerpoint/2010/main" val="303307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write()</a:t>
            </a:r>
            <a:endParaRPr lang="en-US" dirty="0"/>
          </a:p>
        </p:txBody>
      </p:sp>
      <p:sp>
        <p:nvSpPr>
          <p:cNvPr id="3" name="Content Placeholder 2"/>
          <p:cNvSpPr>
            <a:spLocks noGrp="1"/>
          </p:cNvSpPr>
          <p:nvPr>
            <p:ph idx="1"/>
          </p:nvPr>
        </p:nvSpPr>
        <p:spPr/>
        <p:txBody>
          <a:bodyPr/>
          <a:lstStyle/>
          <a:p>
            <a:r>
              <a:rPr lang="en-US" dirty="0" smtClean="0"/>
              <a:t>By default, both are blocking calls</a:t>
            </a:r>
          </a:p>
          <a:p>
            <a:r>
              <a:rPr lang="en-US" dirty="0" smtClean="0"/>
              <a:t>read() will wait for some data to arrive, then immediately read whatever data has been received by the network stack</a:t>
            </a:r>
          </a:p>
          <a:p>
            <a:pPr lvl="1"/>
            <a:r>
              <a:rPr lang="en-US" dirty="0" smtClean="0"/>
              <a:t>Might return less data read than asked for</a:t>
            </a:r>
          </a:p>
          <a:p>
            <a:pPr lvl="1"/>
            <a:r>
              <a:rPr lang="en-US" dirty="0" smtClean="0"/>
              <a:t>Blocks while data isn’t received</a:t>
            </a:r>
          </a:p>
          <a:p>
            <a:r>
              <a:rPr lang="en-US" dirty="0" smtClean="0"/>
              <a:t>conversely, write() </a:t>
            </a:r>
            <a:r>
              <a:rPr lang="en-US" dirty="0" err="1" smtClean="0"/>
              <a:t>enqueues</a:t>
            </a:r>
            <a:r>
              <a:rPr lang="en-US" dirty="0" smtClean="0"/>
              <a:t> your data to OS’ send buffer, then returns while OS does the rest in the background</a:t>
            </a:r>
          </a:p>
          <a:p>
            <a:pPr lvl="1"/>
            <a:r>
              <a:rPr lang="en-US" dirty="0" smtClean="0"/>
              <a:t>When write returns the receiver probably hasn’t received the data yet</a:t>
            </a:r>
          </a:p>
          <a:p>
            <a:pPr lvl="1"/>
            <a:r>
              <a:rPr lang="en-US" dirty="0" smtClean="0"/>
              <a:t>When the send buffer fills up, write() will also block</a:t>
            </a:r>
          </a:p>
          <a:p>
            <a:pPr lvl="1"/>
            <a:endParaRPr lang="en-US" dirty="0"/>
          </a:p>
        </p:txBody>
      </p:sp>
    </p:spTree>
    <p:extLst>
      <p:ext uri="{BB962C8B-B14F-4D97-AF65-F5344CB8AC3E}">
        <p14:creationId xmlns:p14="http://schemas.microsoft.com/office/powerpoint/2010/main" val="2049527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(Along with </a:t>
            </a:r>
            <a:r>
              <a:rPr lang="en-US" dirty="0" smtClean="0"/>
              <a:t>more </a:t>
            </a:r>
            <a:r>
              <a:rPr lang="en-US" dirty="0" err="1" smtClean="0"/>
              <a:t>ncat</a:t>
            </a:r>
            <a:r>
              <a:rPr lang="en-US" dirty="0" smtClean="0"/>
              <a:t>)</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sendreceive.cc</a:t>
            </a:r>
          </a:p>
          <a:p>
            <a:pPr marL="0" indent="0" algn="ctr">
              <a:buNone/>
            </a:pPr>
            <a:r>
              <a:rPr lang="en-US" dirty="0" smtClean="0"/>
              <a:t>(</a:t>
            </a:r>
            <a:r>
              <a:rPr lang="en-US" dirty="0" err="1" smtClean="0"/>
              <a:t>nc</a:t>
            </a:r>
            <a:r>
              <a:rPr lang="en-US" dirty="0" smtClean="0"/>
              <a:t> –l 5454 to create listener)</a:t>
            </a:r>
            <a:endParaRPr lang="en-US" dirty="0"/>
          </a:p>
        </p:txBody>
      </p:sp>
    </p:spTree>
    <p:extLst>
      <p:ext uri="{BB962C8B-B14F-4D97-AF65-F5344CB8AC3E}">
        <p14:creationId xmlns:p14="http://schemas.microsoft.com/office/powerpoint/2010/main" val="2034368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dirty="0" err="1" smtClean="0"/>
              <a:t>getaddrinfo</a:t>
            </a:r>
            <a:r>
              <a:rPr lang="en-US" dirty="0" smtClean="0"/>
              <a:t>() to figure out IP address and port to talk to</a:t>
            </a:r>
          </a:p>
          <a:p>
            <a:pPr marL="731520" lvl="1" indent="-457200">
              <a:buFont typeface="+mj-lt"/>
              <a:buAutoNum type="arabicPeriod"/>
            </a:pPr>
            <a:r>
              <a:rPr lang="en-US" dirty="0" smtClean="0"/>
              <a:t>socket() for creating a socket</a:t>
            </a:r>
          </a:p>
          <a:p>
            <a:pPr marL="731520" lvl="1" indent="-457200">
              <a:buFont typeface="+mj-lt"/>
              <a:buAutoNum type="arabicPeriod"/>
            </a:pPr>
            <a:r>
              <a:rPr lang="en-US" dirty="0" smtClean="0"/>
              <a:t>connect() to connect to the server</a:t>
            </a:r>
          </a:p>
          <a:p>
            <a:pPr marL="731520" lvl="1" indent="-457200">
              <a:buFont typeface="+mj-lt"/>
              <a:buAutoNum type="arabicPeriod"/>
            </a:pPr>
            <a:r>
              <a:rPr lang="en-US" dirty="0" smtClean="0"/>
              <a:t>read() and write() to transfer data through the socket</a:t>
            </a:r>
          </a:p>
          <a:p>
            <a:pPr marL="731520" lvl="1" indent="-457200">
              <a:buFont typeface="+mj-lt"/>
              <a:buAutoNum type="arabicPeriod"/>
            </a:pPr>
            <a:r>
              <a:rPr lang="en-US" b="1" dirty="0" smtClean="0"/>
              <a:t>close() to close the socket</a:t>
            </a:r>
            <a:endParaRPr lang="en-US" b="1" dirty="0"/>
          </a:p>
        </p:txBody>
      </p:sp>
    </p:spTree>
    <p:extLst>
      <p:ext uri="{BB962C8B-B14F-4D97-AF65-F5344CB8AC3E}">
        <p14:creationId xmlns:p14="http://schemas.microsoft.com/office/powerpoint/2010/main" val="2063911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 Close the connection</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a:solidFill>
                  <a:srgbClr val="FF0000"/>
                </a:solidFill>
                <a:latin typeface="Courier New"/>
                <a:cs typeface="Courier New"/>
              </a:rPr>
              <a:t>#include </a:t>
            </a:r>
            <a:r>
              <a:rPr lang="en-US" sz="1800" b="1" dirty="0" smtClean="0">
                <a:solidFill>
                  <a:srgbClr val="FF0000"/>
                </a:solidFill>
                <a:latin typeface="Courier New"/>
                <a:cs typeface="Courier New"/>
              </a:rPr>
              <a:t>&lt;</a:t>
            </a:r>
            <a:r>
              <a:rPr lang="en-US" sz="1800" b="1" dirty="0" err="1" smtClean="0">
                <a:solidFill>
                  <a:srgbClr val="FF0000"/>
                </a:solidFill>
                <a:latin typeface="Courier New"/>
                <a:cs typeface="Courier New"/>
              </a:rPr>
              <a:t>unistd.h</a:t>
            </a:r>
            <a:r>
              <a:rPr lang="en-US" sz="1800" b="1" dirty="0" smtClean="0">
                <a:solidFill>
                  <a:srgbClr val="FF0000"/>
                </a:solidFill>
                <a:latin typeface="Courier New"/>
                <a:cs typeface="Courier New"/>
              </a:rPr>
              <a:t>&gt;</a:t>
            </a:r>
          </a:p>
          <a:p>
            <a:pPr marL="0" indent="0">
              <a:buNone/>
            </a:pPr>
            <a:endParaRPr lang="en-US" sz="1800" b="1" dirty="0" smtClean="0">
              <a:latin typeface="Courier New"/>
              <a:cs typeface="Courier New"/>
            </a:endParaRPr>
          </a:p>
          <a:p>
            <a:pPr marL="0" indent="0">
              <a:buNone/>
            </a:pPr>
            <a:r>
              <a:rPr lang="en-US" sz="1800" b="1" dirty="0" err="1" smtClean="0">
                <a:solidFill>
                  <a:srgbClr val="139839"/>
                </a:solidFill>
                <a:latin typeface="Courier New"/>
                <a:cs typeface="Courier New"/>
              </a:rPr>
              <a:t>int</a:t>
            </a:r>
            <a:r>
              <a:rPr lang="en-US" sz="1800" b="1" dirty="0" smtClean="0">
                <a:solidFill>
                  <a:srgbClr val="139839"/>
                </a:solidFill>
                <a:latin typeface="Courier New"/>
                <a:cs typeface="Courier New"/>
              </a:rPr>
              <a:t> </a:t>
            </a:r>
            <a:r>
              <a:rPr lang="en-US" sz="1800" b="1" dirty="0" smtClean="0">
                <a:latin typeface="Courier New"/>
                <a:cs typeface="Courier New"/>
              </a:rPr>
              <a:t>close(</a:t>
            </a:r>
            <a:r>
              <a:rPr lang="en-US" sz="1800" b="1" dirty="0" err="1">
                <a:solidFill>
                  <a:srgbClr val="139839"/>
                </a:solidFill>
                <a:latin typeface="Courier New"/>
                <a:cs typeface="Courier New"/>
              </a:rPr>
              <a:t>int</a:t>
            </a:r>
            <a:r>
              <a:rPr lang="en-US" sz="1800" b="1" dirty="0">
                <a:solidFill>
                  <a:srgbClr val="139839"/>
                </a:solidFill>
                <a:latin typeface="Courier New"/>
                <a:cs typeface="Courier New"/>
              </a:rPr>
              <a:t> </a:t>
            </a:r>
            <a:r>
              <a:rPr lang="en-US" sz="1800" b="1" dirty="0" err="1">
                <a:latin typeface="Courier New"/>
                <a:cs typeface="Courier New"/>
              </a:rPr>
              <a:t>sockfd</a:t>
            </a:r>
            <a:r>
              <a:rPr lang="en-US" sz="1800" b="1" dirty="0" smtClean="0">
                <a:latin typeface="Courier New"/>
                <a:cs typeface="Courier New"/>
              </a:rPr>
              <a:t>)</a:t>
            </a:r>
            <a:r>
              <a:rPr lang="en-US" sz="1800" b="1" dirty="0">
                <a:latin typeface="Courier New"/>
                <a:cs typeface="Courier New"/>
              </a:rPr>
              <a:t>;</a:t>
            </a:r>
            <a:endParaRPr lang="en-US" sz="1800" b="1" dirty="0" smtClean="0">
              <a:solidFill>
                <a:srgbClr val="00B050"/>
              </a:solidFill>
              <a:latin typeface="Courier New" pitchFamily="49" charset="0"/>
              <a:cs typeface="Courier New" pitchFamily="49" charset="0"/>
            </a:endParaRPr>
          </a:p>
          <a:p>
            <a:pPr marL="0" indent="0">
              <a:buNone/>
            </a:pPr>
            <a:endParaRPr lang="en-US" sz="1800" b="1" dirty="0" smtClean="0">
              <a:solidFill>
                <a:srgbClr val="00B050"/>
              </a:solidFill>
              <a:latin typeface="Courier New" pitchFamily="49" charset="0"/>
              <a:cs typeface="Courier New" pitchFamily="49" charset="0"/>
            </a:endParaRPr>
          </a:p>
          <a:p>
            <a:pPr marL="0" indent="0">
              <a:buNone/>
            </a:pPr>
            <a:endParaRPr lang="en-US" b="1" dirty="0" smtClean="0">
              <a:solidFill>
                <a:srgbClr val="0070C0"/>
              </a:solidFill>
              <a:latin typeface="Courier New" pitchFamily="49" charset="0"/>
              <a:cs typeface="Courier New" pitchFamily="49" charset="0"/>
            </a:endParaRPr>
          </a:p>
          <a:p>
            <a:pPr marL="0" indent="0">
              <a:buNone/>
            </a:pPr>
            <a:r>
              <a:rPr lang="en-US" dirty="0" smtClean="0">
                <a:latin typeface="+mj-lt"/>
                <a:cs typeface="Courier New" pitchFamily="49" charset="0"/>
              </a:rPr>
              <a:t>Remember to close the socket when you’re done!</a:t>
            </a:r>
            <a:endParaRPr lang="en-US" dirty="0">
              <a:latin typeface="+mj-lt"/>
              <a:cs typeface="Courier New" pitchFamily="49" charset="0"/>
            </a:endParaRPr>
          </a:p>
        </p:txBody>
      </p:sp>
    </p:spTree>
    <p:extLst>
      <p:ext uri="{BB962C8B-B14F-4D97-AF65-F5344CB8AC3E}">
        <p14:creationId xmlns:p14="http://schemas.microsoft.com/office/powerpoint/2010/main" val="638949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Exercise</a:t>
            </a:r>
            <a:endParaRPr lang="en-US" dirty="0"/>
          </a:p>
        </p:txBody>
      </p:sp>
      <p:sp>
        <p:nvSpPr>
          <p:cNvPr id="3" name="Content Placeholder 2"/>
          <p:cNvSpPr>
            <a:spLocks noGrp="1"/>
          </p:cNvSpPr>
          <p:nvPr>
            <p:ph idx="1"/>
          </p:nvPr>
        </p:nvSpPr>
        <p:spPr/>
        <p:txBody>
          <a:bodyPr/>
          <a:lstStyle/>
          <a:p>
            <a:r>
              <a:rPr lang="en-US" dirty="0" smtClean="0"/>
              <a:t>The TA has set up a game server for you to communicate with (</a:t>
            </a:r>
            <a:r>
              <a:rPr lang="en-US" dirty="0" err="1" smtClean="0"/>
              <a:t>gameserver.py</a:t>
            </a:r>
            <a:r>
              <a:rPr lang="en-US" dirty="0" smtClean="0"/>
              <a:t>)</a:t>
            </a:r>
          </a:p>
          <a:p>
            <a:r>
              <a:rPr lang="en-US" dirty="0" smtClean="0"/>
              <a:t>Using the sample client code from lecture and what you know about I/O calls in C, your job is to implement a C client called </a:t>
            </a:r>
            <a:r>
              <a:rPr lang="en-US" dirty="0" err="1" smtClean="0"/>
              <a:t>gameclient.cc</a:t>
            </a:r>
            <a:r>
              <a:rPr lang="en-US" dirty="0" smtClean="0"/>
              <a:t> such that you can communicate with the game server much like you can with the </a:t>
            </a:r>
            <a:r>
              <a:rPr lang="en-US" dirty="0" err="1" smtClean="0"/>
              <a:t>netcat</a:t>
            </a:r>
            <a:r>
              <a:rPr lang="en-US" dirty="0" smtClean="0"/>
              <a:t> tool</a:t>
            </a:r>
            <a:endParaRPr lang="en-US" dirty="0"/>
          </a:p>
        </p:txBody>
      </p:sp>
    </p:spTree>
    <p:extLst>
      <p:ext uri="{BB962C8B-B14F-4D97-AF65-F5344CB8AC3E}">
        <p14:creationId xmlns:p14="http://schemas.microsoft.com/office/powerpoint/2010/main" val="1589112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dirty="0" err="1" smtClean="0"/>
              <a:t>getaddrinfo</a:t>
            </a:r>
            <a:r>
              <a:rPr lang="en-US" dirty="0" smtClean="0"/>
              <a:t>() to figure out IP address and port to talk to</a:t>
            </a:r>
          </a:p>
          <a:p>
            <a:pPr marL="731520" lvl="1" indent="-457200">
              <a:buFont typeface="+mj-lt"/>
              <a:buAutoNum type="arabicPeriod"/>
            </a:pPr>
            <a:r>
              <a:rPr lang="en-US" dirty="0" smtClean="0"/>
              <a:t>socket() for creating a socket</a:t>
            </a:r>
          </a:p>
          <a:p>
            <a:pPr marL="731520" lvl="1" indent="-457200">
              <a:buFont typeface="+mj-lt"/>
              <a:buAutoNum type="arabicPeriod"/>
            </a:pPr>
            <a:r>
              <a:rPr lang="en-US" dirty="0" smtClean="0"/>
              <a:t>connect() to connect to the server</a:t>
            </a:r>
          </a:p>
          <a:p>
            <a:pPr marL="731520" lvl="1" indent="-457200">
              <a:buFont typeface="+mj-lt"/>
              <a:buAutoNum type="arabicPeriod"/>
            </a:pPr>
            <a:r>
              <a:rPr lang="en-US" dirty="0" smtClean="0"/>
              <a:t>read() and write() to transfer data through the socket</a:t>
            </a:r>
          </a:p>
          <a:p>
            <a:pPr marL="731520" lvl="1" indent="-457200">
              <a:buFont typeface="+mj-lt"/>
              <a:buAutoNum type="arabicPeriod"/>
            </a:pPr>
            <a:r>
              <a:rPr lang="en-US" dirty="0" smtClean="0"/>
              <a:t>close() to close the socket</a:t>
            </a:r>
            <a:endParaRPr lang="en-US" dirty="0"/>
          </a:p>
        </p:txBody>
      </p:sp>
    </p:spTree>
    <p:extLst>
      <p:ext uri="{BB962C8B-B14F-4D97-AF65-F5344CB8AC3E}">
        <p14:creationId xmlns:p14="http://schemas.microsoft.com/office/powerpoint/2010/main" val="57606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programming for the client side</a:t>
            </a:r>
            <a:endParaRPr lang="en-US" dirty="0"/>
          </a:p>
        </p:txBody>
      </p:sp>
      <p:sp>
        <p:nvSpPr>
          <p:cNvPr id="3" name="Content Placeholder 2"/>
          <p:cNvSpPr>
            <a:spLocks noGrp="1"/>
          </p:cNvSpPr>
          <p:nvPr>
            <p:ph idx="1"/>
          </p:nvPr>
        </p:nvSpPr>
        <p:spPr/>
        <p:txBody>
          <a:bodyPr/>
          <a:lstStyle/>
          <a:p>
            <a:r>
              <a:rPr lang="en-US" dirty="0" smtClean="0"/>
              <a:t>Recall the five steps, here’s the corresponding calls:</a:t>
            </a:r>
          </a:p>
          <a:p>
            <a:pPr marL="731520" lvl="1" indent="-457200">
              <a:buFont typeface="+mj-lt"/>
              <a:buAutoNum type="arabicPeriod"/>
            </a:pPr>
            <a:r>
              <a:rPr lang="en-US" b="1" dirty="0" err="1" smtClean="0"/>
              <a:t>getaddrinfo</a:t>
            </a:r>
            <a:r>
              <a:rPr lang="en-US" b="1" dirty="0" smtClean="0"/>
              <a:t>() to figure out IP address and port to talk to</a:t>
            </a:r>
          </a:p>
          <a:p>
            <a:pPr marL="731520" lvl="1" indent="-457200">
              <a:buFont typeface="+mj-lt"/>
              <a:buAutoNum type="arabicPeriod"/>
            </a:pPr>
            <a:r>
              <a:rPr lang="en-US" dirty="0" smtClean="0"/>
              <a:t>socket() for creating a socket</a:t>
            </a:r>
          </a:p>
          <a:p>
            <a:pPr marL="731520" lvl="1" indent="-457200">
              <a:buFont typeface="+mj-lt"/>
              <a:buAutoNum type="arabicPeriod"/>
            </a:pPr>
            <a:r>
              <a:rPr lang="en-US" dirty="0" smtClean="0"/>
              <a:t>connect() to connect to the server</a:t>
            </a:r>
          </a:p>
          <a:p>
            <a:pPr marL="731520" lvl="1" indent="-457200">
              <a:buFont typeface="+mj-lt"/>
              <a:buAutoNum type="arabicPeriod"/>
            </a:pPr>
            <a:r>
              <a:rPr lang="en-US" dirty="0" smtClean="0"/>
              <a:t>read() and write() to transfer data through the socket</a:t>
            </a:r>
          </a:p>
          <a:p>
            <a:pPr marL="731520" lvl="1" indent="-457200">
              <a:buFont typeface="+mj-lt"/>
              <a:buAutoNum type="arabicPeriod"/>
            </a:pPr>
            <a:r>
              <a:rPr lang="en-US" dirty="0" smtClean="0"/>
              <a:t>close() to close the socket</a:t>
            </a:r>
            <a:endParaRPr lang="en-US" dirty="0"/>
          </a:p>
        </p:txBody>
      </p:sp>
    </p:spTree>
    <p:extLst>
      <p:ext uri="{BB962C8B-B14F-4D97-AF65-F5344CB8AC3E}">
        <p14:creationId xmlns:p14="http://schemas.microsoft.com/office/powerpoint/2010/main" val="103017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Addresses</a:t>
            </a:r>
            <a:endParaRPr lang="en-US" dirty="0"/>
          </a:p>
        </p:txBody>
      </p:sp>
      <p:sp>
        <p:nvSpPr>
          <p:cNvPr id="3" name="Content Placeholder 2"/>
          <p:cNvSpPr>
            <a:spLocks noGrp="1"/>
          </p:cNvSpPr>
          <p:nvPr>
            <p:ph idx="1"/>
          </p:nvPr>
        </p:nvSpPr>
        <p:spPr/>
        <p:txBody>
          <a:bodyPr>
            <a:normAutofit/>
          </a:bodyPr>
          <a:lstStyle/>
          <a:p>
            <a:r>
              <a:rPr lang="en-US" dirty="0"/>
              <a:t>For IPv4, an IP address is a 4-byte tuple</a:t>
            </a:r>
          </a:p>
          <a:p>
            <a:r>
              <a:rPr lang="nl-NL" dirty="0"/>
              <a:t>- e.g., 128.95.4.1 (80:5f:04:01 in hex)</a:t>
            </a:r>
          </a:p>
          <a:p>
            <a:r>
              <a:rPr lang="en-US" dirty="0"/>
              <a:t>For IPv6, an IP address is a 16-byte tuple</a:t>
            </a:r>
          </a:p>
          <a:p>
            <a:r>
              <a:rPr lang="en-US" dirty="0"/>
              <a:t>- e.g., 2d01:0db8:f188:0000:0000:0000:0000:1f33</a:t>
            </a:r>
          </a:p>
          <a:p>
            <a:r>
              <a:rPr lang="en-US" dirty="0"/>
              <a:t>‣ 2d01:0db8:f188::1f33 in shorthand</a:t>
            </a:r>
          </a:p>
        </p:txBody>
      </p:sp>
    </p:spTree>
    <p:extLst>
      <p:ext uri="{BB962C8B-B14F-4D97-AF65-F5344CB8AC3E}">
        <p14:creationId xmlns:p14="http://schemas.microsoft.com/office/powerpoint/2010/main" val="1122132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 – Domain </a:t>
            </a:r>
            <a:r>
              <a:rPr lang="en-US" dirty="0"/>
              <a:t>N</a:t>
            </a:r>
            <a:r>
              <a:rPr lang="en-US" dirty="0" smtClean="0"/>
              <a:t>ame System/Service</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hierarchical distributed naming system </a:t>
            </a:r>
            <a:r>
              <a:rPr lang="en-US" dirty="0" smtClean="0"/>
              <a:t>any </a:t>
            </a:r>
            <a:r>
              <a:rPr lang="en-US" dirty="0"/>
              <a:t>resource connected to the </a:t>
            </a:r>
            <a:r>
              <a:rPr lang="en-US" dirty="0" smtClean="0"/>
              <a:t>Internet</a:t>
            </a:r>
            <a:r>
              <a:rPr lang="en-US" dirty="0"/>
              <a:t> or a </a:t>
            </a:r>
            <a:r>
              <a:rPr lang="en-US" dirty="0" smtClean="0"/>
              <a:t>private network.</a:t>
            </a:r>
          </a:p>
          <a:p>
            <a:r>
              <a:rPr lang="en-US" dirty="0" smtClean="0"/>
              <a:t>Resolves queries for names into IP addresses.</a:t>
            </a:r>
          </a:p>
          <a:p>
            <a:r>
              <a:rPr lang="en-US" dirty="0"/>
              <a:t>T</a:t>
            </a:r>
            <a:r>
              <a:rPr lang="en-US" dirty="0" smtClean="0"/>
              <a:t>he </a:t>
            </a:r>
            <a:r>
              <a:rPr lang="en-US" dirty="0"/>
              <a:t>sockets API lets you convert between the </a:t>
            </a:r>
            <a:r>
              <a:rPr lang="en-US" dirty="0" smtClean="0"/>
              <a:t>two.</a:t>
            </a:r>
          </a:p>
          <a:p>
            <a:pPr lvl="1"/>
            <a:r>
              <a:rPr lang="en-US" dirty="0" smtClean="0"/>
              <a:t>Aside: </a:t>
            </a:r>
            <a:r>
              <a:rPr lang="en-US" dirty="0" err="1" smtClean="0"/>
              <a:t>getnameinfo</a:t>
            </a:r>
            <a:r>
              <a:rPr lang="en-US" dirty="0" smtClean="0"/>
              <a:t>() is the inverse of </a:t>
            </a:r>
            <a:r>
              <a:rPr lang="en-US" dirty="0" err="1" smtClean="0"/>
              <a:t>getaddrinfo</a:t>
            </a:r>
            <a:r>
              <a:rPr lang="en-US" dirty="0" smtClean="0"/>
              <a:t>()</a:t>
            </a:r>
          </a:p>
          <a:p>
            <a:r>
              <a:rPr lang="en-US" dirty="0" smtClean="0"/>
              <a:t>Is on the application layer on the Internet protocol suite.</a:t>
            </a:r>
          </a:p>
          <a:p>
            <a:endParaRPr lang="en-US" dirty="0"/>
          </a:p>
        </p:txBody>
      </p:sp>
    </p:spTree>
    <p:extLst>
      <p:ext uri="{BB962C8B-B14F-4D97-AF65-F5344CB8AC3E}">
        <p14:creationId xmlns:p14="http://schemas.microsoft.com/office/powerpoint/2010/main" val="98931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 demo</a:t>
            </a:r>
            <a:endParaRPr lang="en-US" dirty="0"/>
          </a:p>
        </p:txBody>
      </p:sp>
      <p:sp>
        <p:nvSpPr>
          <p:cNvPr id="3" name="Content Placeholder 2"/>
          <p:cNvSpPr>
            <a:spLocks noGrp="1"/>
          </p:cNvSpPr>
          <p:nvPr>
            <p:ph idx="1"/>
          </p:nvPr>
        </p:nvSpPr>
        <p:spPr/>
        <p:txBody>
          <a:bodyPr/>
          <a:lstStyle/>
          <a:p>
            <a:pPr marL="0" indent="0">
              <a:buNone/>
            </a:pPr>
            <a:r>
              <a:rPr lang="en-US" dirty="0" smtClean="0"/>
              <a:t>dig +trace </a:t>
            </a:r>
            <a:r>
              <a:rPr lang="en-US" dirty="0" err="1" smtClean="0"/>
              <a:t>attu.cs.washington.edu</a:t>
            </a:r>
            <a:endParaRPr lang="en-US" dirty="0"/>
          </a:p>
        </p:txBody>
      </p:sp>
    </p:spTree>
    <p:extLst>
      <p:ext uri="{BB962C8B-B14F-4D97-AF65-F5344CB8AC3E}">
        <p14:creationId xmlns:p14="http://schemas.microsoft.com/office/powerpoint/2010/main" val="22956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Resolving DNS names</a:t>
            </a:r>
          </a:p>
        </p:txBody>
      </p:sp>
      <p:sp>
        <p:nvSpPr>
          <p:cNvPr id="3" name="Content Placeholder 2"/>
          <p:cNvSpPr>
            <a:spLocks noGrp="1"/>
          </p:cNvSpPr>
          <p:nvPr>
            <p:ph idx="1"/>
          </p:nvPr>
        </p:nvSpPr>
        <p:spPr/>
        <p:txBody>
          <a:bodyPr/>
          <a:lstStyle/>
          <a:p>
            <a:r>
              <a:rPr lang="en-US" dirty="0"/>
              <a:t>The POSIX way is to use </a:t>
            </a:r>
            <a:r>
              <a:rPr lang="en-US" b="1" dirty="0" err="1"/>
              <a:t>getaddrinfo</a:t>
            </a:r>
            <a:r>
              <a:rPr lang="en-US" b="1" dirty="0"/>
              <a:t>( </a:t>
            </a:r>
            <a:r>
              <a:rPr lang="en-US" b="1" dirty="0" smtClean="0"/>
              <a:t>).</a:t>
            </a:r>
          </a:p>
          <a:p>
            <a:r>
              <a:rPr lang="en-US" dirty="0" smtClean="0"/>
              <a:t>Set </a:t>
            </a:r>
            <a:r>
              <a:rPr lang="en-US" dirty="0"/>
              <a:t>up a “hints” structure with </a:t>
            </a:r>
            <a:r>
              <a:rPr lang="en-US" dirty="0" smtClean="0"/>
              <a:t>constraints, e.g. </a:t>
            </a:r>
            <a:r>
              <a:rPr lang="en-US" dirty="0"/>
              <a:t>IPv6, IPv4, or </a:t>
            </a:r>
            <a:r>
              <a:rPr lang="en-US" dirty="0" smtClean="0"/>
              <a:t>either.</a:t>
            </a:r>
            <a:endParaRPr lang="en-US" dirty="0"/>
          </a:p>
          <a:p>
            <a:r>
              <a:rPr lang="en-US" dirty="0" smtClean="0"/>
              <a:t>Tell </a:t>
            </a:r>
            <a:r>
              <a:rPr lang="en-US" dirty="0" err="1"/>
              <a:t>getaddrinfo</a:t>
            </a:r>
            <a:r>
              <a:rPr lang="en-US" dirty="0"/>
              <a:t>( ) which host and port you want </a:t>
            </a:r>
            <a:r>
              <a:rPr lang="en-US" dirty="0" smtClean="0"/>
              <a:t>resolved.</a:t>
            </a:r>
            <a:endParaRPr lang="en-US" dirty="0"/>
          </a:p>
          <a:p>
            <a:r>
              <a:rPr lang="en-US" dirty="0" smtClean="0"/>
              <a:t>Host</a:t>
            </a:r>
            <a:r>
              <a:rPr lang="en-US" dirty="0"/>
              <a:t> </a:t>
            </a:r>
            <a:r>
              <a:rPr lang="en-US" dirty="0" smtClean="0"/>
              <a:t>- </a:t>
            </a:r>
            <a:r>
              <a:rPr lang="en-US" dirty="0"/>
              <a:t>a string </a:t>
            </a:r>
            <a:r>
              <a:rPr lang="en-US" dirty="0" smtClean="0"/>
              <a:t>representation: </a:t>
            </a:r>
            <a:r>
              <a:rPr lang="en-US" dirty="0"/>
              <a:t>DNS name or IP address</a:t>
            </a:r>
          </a:p>
          <a:p>
            <a:r>
              <a:rPr lang="en-US" dirty="0" smtClean="0"/>
              <a:t> </a:t>
            </a:r>
            <a:r>
              <a:rPr lang="en-US" dirty="0" err="1"/>
              <a:t>getaddrinfo</a:t>
            </a:r>
            <a:r>
              <a:rPr lang="en-US" dirty="0" smtClean="0"/>
              <a:t>() </a:t>
            </a:r>
            <a:r>
              <a:rPr lang="en-US" dirty="0"/>
              <a:t>gives you a list of </a:t>
            </a:r>
            <a:r>
              <a:rPr lang="en-US" dirty="0" smtClean="0"/>
              <a:t>results </a:t>
            </a:r>
            <a:r>
              <a:rPr lang="en-US" dirty="0"/>
              <a:t>in </a:t>
            </a:r>
            <a:r>
              <a:rPr lang="en-US" dirty="0" smtClean="0"/>
              <a:t>an “</a:t>
            </a:r>
            <a:r>
              <a:rPr lang="en-US" dirty="0" err="1" smtClean="0"/>
              <a:t>addrinfo</a:t>
            </a:r>
            <a:r>
              <a:rPr lang="en-US" dirty="0" smtClean="0"/>
              <a:t>” </a:t>
            </a:r>
            <a:r>
              <a:rPr lang="en-US" dirty="0" err="1" smtClean="0"/>
              <a:t>struct</a:t>
            </a:r>
            <a:r>
              <a:rPr lang="en-US" dirty="0" smtClean="0"/>
              <a:t>.</a:t>
            </a:r>
            <a:endParaRPr lang="en-US" dirty="0"/>
          </a:p>
        </p:txBody>
      </p:sp>
    </p:spTree>
    <p:extLst>
      <p:ext uri="{BB962C8B-B14F-4D97-AF65-F5344CB8AC3E}">
        <p14:creationId xmlns:p14="http://schemas.microsoft.com/office/powerpoint/2010/main" val="527402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IPv4 address structures</a:t>
            </a:r>
          </a:p>
        </p:txBody>
      </p:sp>
      <p:sp>
        <p:nvSpPr>
          <p:cNvPr id="3" name="Content Placeholder 2"/>
          <p:cNvSpPr>
            <a:spLocks noGrp="1"/>
          </p:cNvSpPr>
          <p:nvPr>
            <p:ph idx="1"/>
          </p:nvPr>
        </p:nvSpPr>
        <p:spPr>
          <a:xfrm>
            <a:off x="457200" y="1600200"/>
            <a:ext cx="8458200" cy="4876800"/>
          </a:xfrm>
        </p:spPr>
        <p:txBody>
          <a:bodyPr>
            <a:normAutofit fontScale="62500" lnSpcReduction="20000"/>
          </a:bodyPr>
          <a:lstStyle/>
          <a:p>
            <a:pPr marL="0" indent="0">
              <a:buNone/>
            </a:pPr>
            <a:r>
              <a:rPr lang="en-US" b="1" dirty="0">
                <a:solidFill>
                  <a:srgbClr val="0070C0"/>
                </a:solidFill>
                <a:latin typeface="Courier New" pitchFamily="49" charset="0"/>
                <a:cs typeface="Courier New" pitchFamily="49" charset="0"/>
              </a:rPr>
              <a:t>// Port numbers and addresses are in *network order</a:t>
            </a:r>
            <a:r>
              <a:rPr lang="en-US" b="1" dirty="0" smtClean="0">
                <a:solidFill>
                  <a:srgbClr val="0070C0"/>
                </a:solidFill>
                <a:latin typeface="Courier New" pitchFamily="49" charset="0"/>
                <a:cs typeface="Courier New" pitchFamily="49" charset="0"/>
              </a:rPr>
              <a:t>*.</a:t>
            </a:r>
          </a:p>
          <a:p>
            <a:pPr marL="0" indent="0">
              <a:buNone/>
            </a:pPr>
            <a:endParaRPr lang="en-US" b="1" dirty="0">
              <a:solidFill>
                <a:srgbClr val="0070C0"/>
              </a:solidFill>
              <a:latin typeface="Courier New" pitchFamily="49" charset="0"/>
              <a:cs typeface="Courier New" pitchFamily="49" charset="0"/>
            </a:endParaRPr>
          </a:p>
          <a:p>
            <a:pPr marL="0" indent="0">
              <a:buNone/>
            </a:pPr>
            <a:r>
              <a:rPr lang="en-US" b="1" dirty="0">
                <a:solidFill>
                  <a:srgbClr val="0070C0"/>
                </a:solidFill>
                <a:latin typeface="Courier New" pitchFamily="49" charset="0"/>
                <a:cs typeface="Courier New" pitchFamily="49" charset="0"/>
              </a:rPr>
              <a:t>// A mostly-protocol-independent address structure.</a:t>
            </a:r>
          </a:p>
          <a:p>
            <a:pPr marL="0" indent="0">
              <a:buNone/>
            </a:pPr>
            <a:r>
              <a:rPr lang="en-US" b="1" dirty="0" err="1">
                <a:solidFill>
                  <a:srgbClr val="00B050"/>
                </a:solidFill>
                <a:latin typeface="Courier New" pitchFamily="49" charset="0"/>
                <a:cs typeface="Courier New" pitchFamily="49" charset="0"/>
              </a:rPr>
              <a:t>struct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sockaddr</a:t>
            </a:r>
            <a:r>
              <a:rPr lang="en-US" b="1" dirty="0">
                <a:latin typeface="Courier New" pitchFamily="49" charset="0"/>
                <a:cs typeface="Courier New" pitchFamily="49" charset="0"/>
              </a:rPr>
              <a:t> {</a:t>
            </a:r>
          </a:p>
          <a:p>
            <a:pPr marL="0" indent="0">
              <a:buNone/>
            </a:pPr>
            <a:r>
              <a:rPr lang="en-US" b="1" dirty="0">
                <a:solidFill>
                  <a:srgbClr val="00B05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   short </a:t>
            </a:r>
            <a:r>
              <a:rPr lang="en-US" b="1" dirty="0" err="1">
                <a:solidFill>
                  <a:srgbClr val="00B050"/>
                </a:solidFill>
                <a:latin typeface="Courier New" pitchFamily="49" charset="0"/>
                <a:cs typeface="Courier New" pitchFamily="49" charset="0"/>
              </a:rPr>
              <a:t>int</a:t>
            </a:r>
            <a:r>
              <a:rPr lang="en-US" b="1" dirty="0">
                <a:solidFill>
                  <a:srgbClr val="00B05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 </a:t>
            </a:r>
            <a:r>
              <a:rPr lang="en-US" b="1" dirty="0" err="1" smtClean="0">
                <a:latin typeface="Courier New" pitchFamily="49" charset="0"/>
                <a:cs typeface="Courier New" pitchFamily="49" charset="0"/>
              </a:rPr>
              <a:t>sa_family</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Address family; AF_INET, AF_INET6</a:t>
            </a:r>
          </a:p>
          <a:p>
            <a:pPr marL="0" indent="0">
              <a:buNone/>
            </a:pPr>
            <a:r>
              <a:rPr lang="en-US" b="1" dirty="0" smtClean="0">
                <a:solidFill>
                  <a:srgbClr val="00B050"/>
                </a:solidFill>
                <a:latin typeface="Courier New" pitchFamily="49" charset="0"/>
                <a:cs typeface="Courier New" pitchFamily="49" charset="0"/>
              </a:rPr>
              <a:t>    char</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sa_data</a:t>
            </a:r>
            <a:r>
              <a:rPr lang="en-US" b="1" dirty="0" smtClean="0">
                <a:latin typeface="Courier New" pitchFamily="49" charset="0"/>
                <a:cs typeface="Courier New" pitchFamily="49" charset="0"/>
              </a:rPr>
              <a:t>[</a:t>
            </a:r>
            <a:r>
              <a:rPr lang="en-US" b="1" dirty="0" smtClean="0">
                <a:solidFill>
                  <a:schemeClr val="accent3"/>
                </a:solidFill>
                <a:latin typeface="Courier New" pitchFamily="49" charset="0"/>
                <a:cs typeface="Courier New" pitchFamily="49" charset="0"/>
              </a:rPr>
              <a:t>14</a:t>
            </a: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14 bytes of protocol address</a:t>
            </a:r>
          </a:p>
          <a:p>
            <a:pPr marL="0" indent="0">
              <a:buNone/>
            </a:pPr>
            <a:r>
              <a:rPr lang="en-US" b="1" dirty="0" smtClean="0">
                <a:latin typeface="Courier New" pitchFamily="49" charset="0"/>
                <a:cs typeface="Courier New" pitchFamily="49" charset="0"/>
              </a:rPr>
              <a:t>};</a:t>
            </a:r>
          </a:p>
          <a:p>
            <a:pPr marL="0" indent="0">
              <a:buNone/>
            </a:pPr>
            <a:endParaRPr lang="en-US" b="1" dirty="0">
              <a:latin typeface="Courier New" pitchFamily="49" charset="0"/>
              <a:cs typeface="Courier New" pitchFamily="49" charset="0"/>
            </a:endParaRPr>
          </a:p>
          <a:p>
            <a:pPr marL="0" indent="0">
              <a:buNone/>
            </a:pPr>
            <a:r>
              <a:rPr lang="en-US" b="1" dirty="0">
                <a:solidFill>
                  <a:srgbClr val="0070C0"/>
                </a:solidFill>
                <a:latin typeface="Courier New" pitchFamily="49" charset="0"/>
                <a:cs typeface="Courier New" pitchFamily="49" charset="0"/>
              </a:rPr>
              <a:t>// An IPv4 specific address structure.</a:t>
            </a:r>
          </a:p>
          <a:p>
            <a:pPr marL="0" indent="0">
              <a:buNone/>
            </a:pPr>
            <a:r>
              <a:rPr lang="en-US" b="1" dirty="0" err="1">
                <a:solidFill>
                  <a:srgbClr val="00B050"/>
                </a:solidFill>
                <a:latin typeface="Courier New" pitchFamily="49" charset="0"/>
                <a:cs typeface="Courier New" pitchFamily="49" charset="0"/>
              </a:rPr>
              <a:t>struct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sockaddr_in</a:t>
            </a:r>
            <a:r>
              <a:rPr lang="en-US" b="1" dirty="0">
                <a:latin typeface="Courier New" pitchFamily="49" charset="0"/>
                <a:cs typeface="Courier New" pitchFamily="49" charset="0"/>
              </a:rPr>
              <a:t> {</a:t>
            </a:r>
          </a:p>
          <a:p>
            <a:pPr marL="0" indent="0">
              <a:buNone/>
            </a:pPr>
            <a:r>
              <a:rPr lang="en-US" b="1" dirty="0" smtClean="0">
                <a:solidFill>
                  <a:srgbClr val="00B050"/>
                </a:solidFill>
                <a:latin typeface="Courier New" pitchFamily="49" charset="0"/>
                <a:cs typeface="Courier New" pitchFamily="49" charset="0"/>
              </a:rPr>
              <a:t>    short </a:t>
            </a:r>
            <a:r>
              <a:rPr lang="en-US" b="1" dirty="0" err="1">
                <a:solidFill>
                  <a:srgbClr val="00B050"/>
                </a:solidFill>
                <a:latin typeface="Courier New" pitchFamily="49" charset="0"/>
                <a:cs typeface="Courier New" pitchFamily="49" charset="0"/>
              </a:rPr>
              <a:t>int</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sin_family</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Address family, AF_INET == IPv4</a:t>
            </a:r>
          </a:p>
          <a:p>
            <a:pPr marL="0" indent="0">
              <a:buNone/>
            </a:pPr>
            <a:r>
              <a:rPr lang="en-US" b="1" dirty="0" smtClean="0">
                <a:solidFill>
                  <a:srgbClr val="00B050"/>
                </a:solidFill>
                <a:latin typeface="Courier New" pitchFamily="49" charset="0"/>
                <a:cs typeface="Courier New" pitchFamily="49" charset="0"/>
              </a:rPr>
              <a:t>    unsigned </a:t>
            </a:r>
            <a:r>
              <a:rPr lang="en-US" b="1" dirty="0">
                <a:solidFill>
                  <a:srgbClr val="00B050"/>
                </a:solidFill>
                <a:latin typeface="Courier New" pitchFamily="49" charset="0"/>
                <a:cs typeface="Courier New" pitchFamily="49" charset="0"/>
              </a:rPr>
              <a:t>short </a:t>
            </a:r>
            <a:r>
              <a:rPr lang="en-US" b="1" dirty="0" err="1">
                <a:solidFill>
                  <a:srgbClr val="00B050"/>
                </a:solidFill>
                <a:latin typeface="Courier New" pitchFamily="49" charset="0"/>
                <a:cs typeface="Courier New" pitchFamily="49" charset="0"/>
              </a:rPr>
              <a:t>int</a:t>
            </a:r>
            <a:r>
              <a:rPr lang="en-US" b="1" dirty="0">
                <a:solidFill>
                  <a:srgbClr val="00B050"/>
                </a:solidFill>
                <a:latin typeface="Courier New" pitchFamily="49" charset="0"/>
                <a:cs typeface="Courier New" pitchFamily="49" charset="0"/>
              </a:rPr>
              <a:t> </a:t>
            </a:r>
            <a:r>
              <a:rPr lang="en-US" b="1" dirty="0" err="1">
                <a:latin typeface="Courier New" pitchFamily="49" charset="0"/>
                <a:cs typeface="Courier New" pitchFamily="49" charset="0"/>
              </a:rPr>
              <a:t>sin_port</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Port number</a:t>
            </a:r>
          </a:p>
          <a:p>
            <a:pPr marL="0" indent="0">
              <a:buNone/>
            </a:pPr>
            <a:r>
              <a:rPr lang="en-US" b="1" dirty="0" smtClean="0">
                <a:solidFill>
                  <a:srgbClr val="00B050"/>
                </a:solidFill>
                <a:latin typeface="Courier New" pitchFamily="49" charset="0"/>
                <a:cs typeface="Courier New" pitchFamily="49" charset="0"/>
              </a:rPr>
              <a:t>    </a:t>
            </a:r>
            <a:r>
              <a:rPr lang="en-US" b="1" dirty="0" err="1" smtClean="0">
                <a:solidFill>
                  <a:srgbClr val="00B050"/>
                </a:solidFill>
                <a:latin typeface="Courier New" pitchFamily="49" charset="0"/>
                <a:cs typeface="Courier New" pitchFamily="49" charset="0"/>
              </a:rPr>
              <a:t>struct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in_addr</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sin_addr</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Internet address</a:t>
            </a:r>
          </a:p>
          <a:p>
            <a:pPr marL="0" indent="0">
              <a:buNone/>
            </a:pPr>
            <a:r>
              <a:rPr lang="en-US" b="1" dirty="0" smtClean="0">
                <a:solidFill>
                  <a:srgbClr val="00B050"/>
                </a:solidFill>
                <a:latin typeface="Courier New" pitchFamily="49" charset="0"/>
                <a:cs typeface="Courier New" pitchFamily="49" charset="0"/>
              </a:rPr>
              <a:t>    unsigned </a:t>
            </a:r>
            <a:r>
              <a:rPr lang="en-US" b="1" dirty="0">
                <a:solidFill>
                  <a:srgbClr val="00B050"/>
                </a:solidFill>
                <a:latin typeface="Courier New" pitchFamily="49" charset="0"/>
                <a:cs typeface="Courier New" pitchFamily="49" charset="0"/>
              </a:rPr>
              <a:t>char</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sin_zero</a:t>
            </a:r>
            <a:r>
              <a:rPr lang="en-US" b="1" dirty="0" smtClean="0">
                <a:latin typeface="Courier New" pitchFamily="49" charset="0"/>
                <a:cs typeface="Courier New" pitchFamily="49" charset="0"/>
              </a:rPr>
              <a:t>[</a:t>
            </a:r>
            <a:r>
              <a:rPr lang="en-US" b="1" dirty="0" smtClean="0">
                <a:solidFill>
                  <a:schemeClr val="accent3"/>
                </a:solidFill>
                <a:latin typeface="Courier New" pitchFamily="49" charset="0"/>
                <a:cs typeface="Courier New" pitchFamily="49" charset="0"/>
              </a:rPr>
              <a:t>8</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Same size as </a:t>
            </a:r>
            <a:r>
              <a:rPr lang="en-US" b="1" dirty="0" err="1">
                <a:solidFill>
                  <a:srgbClr val="0070C0"/>
                </a:solidFill>
                <a:latin typeface="Courier New" pitchFamily="49" charset="0"/>
                <a:cs typeface="Courier New" pitchFamily="49" charset="0"/>
              </a:rPr>
              <a:t>struct</a:t>
            </a:r>
            <a:r>
              <a:rPr lang="en-US" b="1" dirty="0">
                <a:solidFill>
                  <a:srgbClr val="0070C0"/>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sockaddr</a:t>
            </a:r>
            <a:endParaRPr lang="en-US" b="1" dirty="0">
              <a:solidFill>
                <a:srgbClr val="0070C0"/>
              </a:solidFill>
              <a:latin typeface="Courier New" pitchFamily="49" charset="0"/>
              <a:cs typeface="Courier New" pitchFamily="49" charset="0"/>
            </a:endParaRPr>
          </a:p>
          <a:p>
            <a:pPr marL="0" indent="0">
              <a:buNone/>
            </a:pPr>
            <a:r>
              <a:rPr lang="en-US" b="1" dirty="0" smtClean="0">
                <a:latin typeface="Courier New" pitchFamily="49" charset="0"/>
                <a:cs typeface="Courier New" pitchFamily="49" charset="0"/>
              </a:rPr>
              <a:t>};</a:t>
            </a:r>
          </a:p>
          <a:p>
            <a:pPr marL="0" indent="0">
              <a:buNone/>
            </a:pPr>
            <a:endParaRPr lang="en-US" b="1" dirty="0">
              <a:latin typeface="Courier New" pitchFamily="49" charset="0"/>
              <a:cs typeface="Courier New" pitchFamily="49" charset="0"/>
            </a:endParaRPr>
          </a:p>
          <a:p>
            <a:pPr marL="0" indent="0">
              <a:buNone/>
            </a:pPr>
            <a:r>
              <a:rPr lang="en-US" b="1" dirty="0" err="1">
                <a:solidFill>
                  <a:srgbClr val="00B050"/>
                </a:solidFill>
                <a:latin typeface="Courier New" pitchFamily="49" charset="0"/>
                <a:cs typeface="Courier New" pitchFamily="49" charset="0"/>
              </a:rPr>
              <a:t>struct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in_addr</a:t>
            </a:r>
            <a:r>
              <a:rPr lang="en-US" b="1" dirty="0">
                <a:latin typeface="Courier New" pitchFamily="49" charset="0"/>
                <a:cs typeface="Courier New" pitchFamily="49" charset="0"/>
              </a:rPr>
              <a:t> {</a:t>
            </a:r>
          </a:p>
          <a:p>
            <a:pPr marL="0" indent="0">
              <a:buNone/>
            </a:pPr>
            <a:r>
              <a:rPr lang="en-US" b="1" dirty="0" smtClean="0">
                <a:solidFill>
                  <a:srgbClr val="00B050"/>
                </a:solidFill>
                <a:latin typeface="Courier New" pitchFamily="49" charset="0"/>
                <a:cs typeface="Courier New" pitchFamily="49" charset="0"/>
              </a:rPr>
              <a:t>    uint32_t</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s_addr</a:t>
            </a: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IPv4 address</a:t>
            </a:r>
          </a:p>
          <a:p>
            <a:pPr marL="0" indent="0">
              <a:buNone/>
            </a:pPr>
            <a:r>
              <a:rPr lang="en-US" b="1" dirty="0">
                <a:latin typeface="Courier New" pitchFamily="49" charset="0"/>
                <a:cs typeface="Courier New" pitchFamily="49" charset="0"/>
              </a:rPr>
              <a: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208945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7981</TotalTime>
  <Words>4131</Words>
  <Application>Microsoft Macintosh PowerPoint</Application>
  <PresentationFormat>On-screen Show (4:3)</PresentationFormat>
  <Paragraphs>514</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Calibri</vt:lpstr>
      <vt:lpstr>Courier New</vt:lpstr>
      <vt:lpstr>Helvetica Neue</vt:lpstr>
      <vt:lpstr>Helvetica Neue Light</vt:lpstr>
      <vt:lpstr>MS PGothic</vt:lpstr>
      <vt:lpstr>ヒラギノ角ゴ ProN W3</vt:lpstr>
      <vt:lpstr>Arial</vt:lpstr>
      <vt:lpstr>Clarity</vt:lpstr>
      <vt:lpstr>CSE 333 – Section 8</vt:lpstr>
      <vt:lpstr>Overview</vt:lpstr>
      <vt:lpstr>Network programming for the client side</vt:lpstr>
      <vt:lpstr>Network programming for the client side</vt:lpstr>
      <vt:lpstr>Network Addresses</vt:lpstr>
      <vt:lpstr>DNS – Domain Name System/Service</vt:lpstr>
      <vt:lpstr>Dig demo</vt:lpstr>
      <vt:lpstr>Resolving DNS names</vt:lpstr>
      <vt:lpstr>IPv4 address structures</vt:lpstr>
      <vt:lpstr>IPv6 address structures</vt:lpstr>
      <vt:lpstr>getaddrinfo() and structures</vt:lpstr>
      <vt:lpstr>Generating these structures</vt:lpstr>
      <vt:lpstr>Generating these structures</vt:lpstr>
      <vt:lpstr>DNS Resolution Demo</vt:lpstr>
      <vt:lpstr>Network programming for the client side</vt:lpstr>
      <vt:lpstr>socket() – Create the socket</vt:lpstr>
      <vt:lpstr>Demo</vt:lpstr>
      <vt:lpstr>Network programming for the client side</vt:lpstr>
      <vt:lpstr>connect() – Establish the connection</vt:lpstr>
      <vt:lpstr>Demo (Along with ncat demo)</vt:lpstr>
      <vt:lpstr>Pictorially</vt:lpstr>
      <vt:lpstr>Network programming for the client side</vt:lpstr>
      <vt:lpstr>read() and write()</vt:lpstr>
      <vt:lpstr>Demo (Along with more ncat)</vt:lpstr>
      <vt:lpstr>Network programming for the client side</vt:lpstr>
      <vt:lpstr>close() – Close the connection</vt:lpstr>
      <vt:lpstr>Section Exercise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1</dc:title>
  <dc:creator>vasisht</dc:creator>
  <cp:lastModifiedBy>Sixto J. Rios</cp:lastModifiedBy>
  <cp:revision>144</cp:revision>
  <cp:lastPrinted>2016-05-19T20:56:33Z</cp:lastPrinted>
  <dcterms:created xsi:type="dcterms:W3CDTF">2012-06-20T05:35:36Z</dcterms:created>
  <dcterms:modified xsi:type="dcterms:W3CDTF">2016-05-19T20:56:37Z</dcterms:modified>
</cp:coreProperties>
</file>