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274" r:id="rId3"/>
    <p:sldId id="277" r:id="rId4"/>
    <p:sldId id="260" r:id="rId5"/>
    <p:sldId id="273" r:id="rId6"/>
    <p:sldId id="265" r:id="rId7"/>
    <p:sldId id="264" r:id="rId8"/>
    <p:sldId id="272" r:id="rId9"/>
    <p:sldId id="27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0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55"/>
    <p:restoredTop sz="50000"/>
  </p:normalViewPr>
  <p:slideViewPr>
    <p:cSldViewPr>
      <p:cViewPr varScale="1">
        <p:scale>
          <a:sx n="46" d="100"/>
          <a:sy n="46" d="100"/>
        </p:scale>
        <p:origin x="2488" y="1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17C50D-CFCD-435B-B384-87840A278B77}" type="datetimeFigureOut">
              <a:rPr lang="en-US" smtClean="0"/>
              <a:t>4/21/16</a:t>
            </a:fld>
            <a:endParaRPr 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7049A9-06CE-409C-A52F-6CF7007022A0}" type="slidenum">
              <a:rPr lang="en-US" smtClean="0"/>
              <a:t>‹#›</a:t>
            </a:fld>
            <a:endParaRPr lang="en-US"/>
          </a:p>
        </p:txBody>
      </p:sp>
    </p:spTree>
    <p:extLst>
      <p:ext uri="{BB962C8B-B14F-4D97-AF65-F5344CB8AC3E}">
        <p14:creationId xmlns:p14="http://schemas.microsoft.com/office/powerpoint/2010/main" val="285034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a:t>
            </a:r>
            <a:r>
              <a:rPr lang="en-US" baseline="0" dirty="0" smtClean="0"/>
              <a:t> min]</a:t>
            </a:r>
            <a:endParaRPr lang="en-US" dirty="0" smtClean="0"/>
          </a:p>
          <a:p>
            <a:r>
              <a:rPr lang="en-US" dirty="0" smtClean="0"/>
              <a:t>Wel</a:t>
            </a:r>
            <a:r>
              <a:rPr lang="en-US" baseline="0" dirty="0" smtClean="0"/>
              <a:t>come to week 4 edition of the best 300-level course! </a:t>
            </a:r>
            <a:r>
              <a:rPr lang="en-US" baseline="0" dirty="0" err="1" smtClean="0"/>
              <a:t>Wooh</a:t>
            </a:r>
            <a:r>
              <a:rPr lang="en-US" baseline="0" dirty="0" smtClean="0"/>
              <a:t>! Who’s excited??? Are we awake yet?? (Play wake up alias on the terminal) </a:t>
            </a:r>
          </a:p>
          <a:p>
            <a:endParaRPr lang="en-US" baseline="0" dirty="0" smtClean="0"/>
          </a:p>
          <a:p>
            <a:r>
              <a:rPr lang="en-US" baseline="0" dirty="0" smtClean="0"/>
              <a:t>Ok, before we get started each of you should have an index card, I’d like you all to fill it out and give feedback on sections </a:t>
            </a:r>
          </a:p>
          <a:p>
            <a:endParaRPr lang="en-US" baseline="0" dirty="0" smtClean="0"/>
          </a:p>
          <a:p>
            <a:r>
              <a:rPr lang="en-US" baseline="0" dirty="0" smtClean="0"/>
              <a:t>Alright, so today we’ll be reviewing C++ references, </a:t>
            </a:r>
            <a:r>
              <a:rPr lang="en-US" baseline="0" dirty="0" err="1" smtClean="0"/>
              <a:t>const</a:t>
            </a:r>
            <a:r>
              <a:rPr lang="en-US" baseline="0" dirty="0" smtClean="0"/>
              <a:t> and classes.</a:t>
            </a:r>
            <a:endParaRPr lang="en-US" dirty="0" smtClean="0"/>
          </a:p>
        </p:txBody>
      </p:sp>
      <p:sp>
        <p:nvSpPr>
          <p:cNvPr id="4" name="Slide Number Placeholder 3"/>
          <p:cNvSpPr>
            <a:spLocks noGrp="1"/>
          </p:cNvSpPr>
          <p:nvPr>
            <p:ph type="sldNum" sz="quarter" idx="10"/>
          </p:nvPr>
        </p:nvSpPr>
        <p:spPr/>
        <p:txBody>
          <a:bodyPr/>
          <a:lstStyle/>
          <a:p>
            <a:fld id="{647049A9-06CE-409C-A52F-6CF7007022A0}" type="slidenum">
              <a:rPr lang="en-US" smtClean="0"/>
              <a:t>1</a:t>
            </a:fld>
            <a:endParaRPr lang="en-US"/>
          </a:p>
        </p:txBody>
      </p:sp>
    </p:spTree>
    <p:extLst>
      <p:ext uri="{BB962C8B-B14F-4D97-AF65-F5344CB8AC3E}">
        <p14:creationId xmlns:p14="http://schemas.microsoft.com/office/powerpoint/2010/main" val="916862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dirty="0" smtClean="0"/>
              <a:t>[2 min]</a:t>
            </a:r>
          </a:p>
          <a:p>
            <a:pPr marL="171450" indent="-171450">
              <a:buFont typeface="Arial"/>
              <a:buChar char="•"/>
            </a:pPr>
            <a:endParaRPr lang="en-US" dirty="0" smtClean="0"/>
          </a:p>
          <a:p>
            <a:pPr marL="171450" indent="-171450">
              <a:buFont typeface="Arial"/>
              <a:buChar char="•"/>
            </a:pPr>
            <a:r>
              <a:rPr lang="en-US" dirty="0" smtClean="0"/>
              <a:t>But first! Homework</a:t>
            </a:r>
            <a:r>
              <a:rPr lang="en-US" baseline="0" dirty="0" smtClean="0"/>
              <a:t> 2 is out! It’s due February 9</a:t>
            </a:r>
            <a:r>
              <a:rPr lang="en-US" baseline="30000" dirty="0" smtClean="0"/>
              <a:t>th</a:t>
            </a:r>
            <a:r>
              <a:rPr lang="en-US" baseline="0" dirty="0" smtClean="0"/>
              <a:t> so make sure you get a head start on it early! </a:t>
            </a:r>
          </a:p>
          <a:p>
            <a:pPr marL="171450" indent="-171450">
              <a:buFont typeface="Arial"/>
              <a:buChar char="•"/>
            </a:pPr>
            <a:r>
              <a:rPr lang="en-US" baseline="0" dirty="0" smtClean="0"/>
              <a:t>Short: This homework you’ll be crawling directories, parsing files to see what words appear in what file. Then you’ll be creating an index off these results that will be used to process queries in a command line query processor. Basically a command line mini version of Google.</a:t>
            </a:r>
          </a:p>
          <a:p>
            <a:pPr marL="171450" indent="-171450">
              <a:buFont typeface="Arial"/>
              <a:buChar char="•"/>
            </a:pPr>
            <a:r>
              <a:rPr lang="en-US" baseline="0" dirty="0" smtClean="0"/>
              <a:t>This homework is trickier than the last one and there’ll definitely be more pointers to pointers to pointers. If you don’t believe me just look at the diagrams and try to make sense of them!</a:t>
            </a:r>
          </a:p>
          <a:p>
            <a:pPr marL="171450" indent="-171450">
              <a:buFont typeface="Arial"/>
              <a:buChar cha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47049A9-06CE-409C-A52F-6CF7007022A0}" type="slidenum">
              <a:rPr lang="en-US" smtClean="0"/>
              <a:t>2</a:t>
            </a:fld>
            <a:endParaRPr lang="en-US"/>
          </a:p>
        </p:txBody>
      </p:sp>
    </p:spTree>
    <p:extLst>
      <p:ext uri="{BB962C8B-B14F-4D97-AF65-F5344CB8AC3E}">
        <p14:creationId xmlns:p14="http://schemas.microsoft.com/office/powerpoint/2010/main" val="2037599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indent="0">
              <a:buFont typeface="Arial"/>
              <a:buNone/>
            </a:pPr>
            <a:r>
              <a:rPr lang="en-US" baseline="0" dirty="0" smtClean="0"/>
              <a:t>[5 min on HW2, 3 min on diagram]</a:t>
            </a:r>
          </a:p>
          <a:p>
            <a:pPr marL="0" indent="0">
              <a:buFont typeface="Arial"/>
              <a:buNone/>
            </a:pPr>
            <a:r>
              <a:rPr lang="en-US" baseline="0" dirty="0" smtClean="0"/>
              <a:t>DEMO HW2 solution binaries!!</a:t>
            </a:r>
          </a:p>
          <a:p>
            <a:pPr marL="0" indent="0">
              <a:buFont typeface="Arial"/>
              <a:buNone/>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Arial"/>
              <a:buNone/>
              <a:tabLst/>
              <a:defRPr/>
            </a:pPr>
            <a:r>
              <a:rPr lang="en-US" baseline="0" dirty="0" smtClean="0"/>
              <a:t>Let’s talk about what you’ll be doing in HW2: </a:t>
            </a:r>
          </a:p>
          <a:p>
            <a:pPr marL="0" marR="0" indent="0" algn="l" defTabSz="914400" rtl="0" eaLnBrk="1" fontAlgn="auto" latinLnBrk="0" hangingPunct="1">
              <a:lnSpc>
                <a:spcPct val="100000"/>
              </a:lnSpc>
              <a:spcBef>
                <a:spcPts val="0"/>
              </a:spcBef>
              <a:spcAft>
                <a:spcPts val="0"/>
              </a:spcAft>
              <a:buClrTx/>
              <a:buSzTx/>
              <a:buFont typeface="Arial"/>
              <a:buNone/>
              <a:tabLst/>
              <a:defRPr/>
            </a:pPr>
            <a:r>
              <a:rPr lang="en-US" baseline="0" dirty="0" smtClean="0"/>
              <a:t>https://</a:t>
            </a:r>
            <a:r>
              <a:rPr lang="en-US" baseline="0" dirty="0" err="1" smtClean="0"/>
              <a:t>courses.cs.washington.edu</a:t>
            </a:r>
            <a:r>
              <a:rPr lang="en-US" baseline="0" dirty="0" smtClean="0"/>
              <a:t>/courses/cse333/16wi/</a:t>
            </a:r>
            <a:r>
              <a:rPr lang="en-US" baseline="0" dirty="0" err="1" smtClean="0"/>
              <a:t>hw</a:t>
            </a:r>
            <a:r>
              <a:rPr lang="en-US" baseline="0" dirty="0" smtClean="0"/>
              <a:t>/hw2/hw2.html</a:t>
            </a:r>
          </a:p>
          <a:p>
            <a:pPr marL="0" marR="0" indent="0" algn="l" defTabSz="914400" rtl="0" eaLnBrk="1" fontAlgn="auto" latinLnBrk="0" hangingPunct="1">
              <a:lnSpc>
                <a:spcPct val="100000"/>
              </a:lnSpc>
              <a:spcBef>
                <a:spcPts val="0"/>
              </a:spcBef>
              <a:spcAft>
                <a:spcPts val="0"/>
              </a:spcAft>
              <a:buClrTx/>
              <a:buSzTx/>
              <a:buFont typeface="Arial"/>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 typeface="Arial"/>
              <a:buNone/>
              <a:tabLst/>
              <a:defRPr/>
            </a:pPr>
            <a:r>
              <a:rPr lang="en-US" baseline="0" dirty="0" smtClean="0"/>
              <a:t>Expansive: What you’ll be doing this time is </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crawling recursively through a directory of files, </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parsing text data to see what words appear in which files, where they appear and how many times they appear. </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As you go along your program will use the hash table you made in hw1 to create an in-memory index of all the files in the given directory </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by mapping every word to a list of documents they appear in. </a:t>
            </a:r>
          </a:p>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baseline="0" dirty="0" smtClean="0"/>
              <a:t>Finally, you’re going to make a command line query processor that uses the index to find results for the given query</a:t>
            </a:r>
          </a:p>
          <a:p>
            <a:pPr marL="0" indent="0">
              <a:buFont typeface="Arial"/>
              <a:buNone/>
            </a:pPr>
            <a:endParaRPr lang="en-US" baseline="0" dirty="0" smtClean="0"/>
          </a:p>
          <a:p>
            <a:pPr marL="0" indent="0">
              <a:buFont typeface="Arial"/>
              <a:buNone/>
            </a:pPr>
            <a:endParaRPr lang="en-US" baseline="0" dirty="0" smtClean="0"/>
          </a:p>
          <a:p>
            <a:pPr marL="0" indent="0">
              <a:buFont typeface="Arial"/>
              <a:buNone/>
            </a:pPr>
            <a:r>
              <a:rPr lang="en-US" baseline="0" dirty="0" smtClean="0"/>
              <a:t>(Use the whiteboard, one side for code, the other for the diagram)</a:t>
            </a:r>
          </a:p>
          <a:p>
            <a:pPr marL="0" indent="0">
              <a:buFont typeface="Arial"/>
              <a:buNone/>
            </a:pPr>
            <a:r>
              <a:rPr lang="en-US" baseline="0" dirty="0" smtClean="0"/>
              <a:t>Let’s talk references. </a:t>
            </a:r>
          </a:p>
          <a:p>
            <a:pPr marL="0" indent="0">
              <a:buFont typeface="Arial"/>
              <a:buNone/>
            </a:pPr>
            <a:r>
              <a:rPr lang="en-US" baseline="0" dirty="0" smtClean="0"/>
              <a:t>Assuming I have this code:</a:t>
            </a:r>
          </a:p>
          <a:p>
            <a:pPr marL="0" indent="0">
              <a:buFont typeface="Arial"/>
              <a:buNone/>
            </a:pPr>
            <a:r>
              <a:rPr lang="en-US" baseline="0" dirty="0" err="1" smtClean="0"/>
              <a:t>Int</a:t>
            </a:r>
            <a:r>
              <a:rPr lang="en-US" baseline="0" dirty="0" smtClean="0"/>
              <a:t> I = 0, j = 4;</a:t>
            </a:r>
          </a:p>
          <a:p>
            <a:pPr marL="0" indent="0">
              <a:buFont typeface="Arial"/>
              <a:buNone/>
            </a:pPr>
            <a:r>
              <a:rPr lang="en-US" baseline="0" dirty="0" err="1" smtClean="0"/>
              <a:t>Int</a:t>
            </a:r>
            <a:r>
              <a:rPr lang="en-US" baseline="0" dirty="0" smtClean="0"/>
              <a:t> *pi = &amp;I;</a:t>
            </a:r>
          </a:p>
          <a:p>
            <a:pPr marL="0" indent="0">
              <a:buFont typeface="Arial"/>
              <a:buNone/>
            </a:pPr>
            <a:endParaRPr lang="en-US" baseline="0" dirty="0" smtClean="0"/>
          </a:p>
          <a:p>
            <a:pPr marL="0" indent="0">
              <a:buFont typeface="Arial"/>
              <a:buNone/>
            </a:pPr>
            <a:r>
              <a:rPr lang="en-US" baseline="0" dirty="0" smtClean="0"/>
              <a:t>What does the memory layout look like? (CANDY question)</a:t>
            </a:r>
          </a:p>
          <a:p>
            <a:pPr marL="0" indent="0">
              <a:buFont typeface="Arial"/>
              <a:buNone/>
            </a:pPr>
            <a:endParaRPr lang="en-US" baseline="0" dirty="0" smtClean="0"/>
          </a:p>
          <a:p>
            <a:pPr marL="0" indent="0">
              <a:buFont typeface="Arial"/>
              <a:buNone/>
            </a:pPr>
            <a:r>
              <a:rPr lang="en-US" baseline="0" dirty="0" smtClean="0"/>
              <a:t>(Draw the next slide’s diagram with the value 3)</a:t>
            </a:r>
          </a:p>
          <a:p>
            <a:pPr marL="0" indent="0">
              <a:buFont typeface="Arial"/>
              <a:buNone/>
            </a:pPr>
            <a:endParaRPr lang="en-US" baseline="0" dirty="0" smtClean="0"/>
          </a:p>
          <a:p>
            <a:pPr marL="0" indent="0">
              <a:buFont typeface="Arial"/>
              <a:buNone/>
            </a:pPr>
            <a:r>
              <a:rPr lang="en-US" baseline="0" dirty="0" smtClean="0"/>
              <a:t>Ok, let’s say that I added this line of code:</a:t>
            </a:r>
          </a:p>
          <a:p>
            <a:pPr marL="0" indent="0">
              <a:buFont typeface="Arial"/>
              <a:buNone/>
            </a:pPr>
            <a:r>
              <a:rPr lang="en-US" baseline="0" dirty="0" err="1" smtClean="0"/>
              <a:t>Int</a:t>
            </a:r>
            <a:r>
              <a:rPr lang="en-US" baseline="0" dirty="0" smtClean="0"/>
              <a:t> &amp;</a:t>
            </a:r>
            <a:r>
              <a:rPr lang="en-US" baseline="0" dirty="0" err="1" smtClean="0"/>
              <a:t>ri</a:t>
            </a:r>
            <a:r>
              <a:rPr lang="en-US" baseline="0" dirty="0" smtClean="0"/>
              <a:t> = I;</a:t>
            </a:r>
          </a:p>
          <a:p>
            <a:pPr marL="0" indent="0">
              <a:buFont typeface="Arial"/>
              <a:buNone/>
            </a:pPr>
            <a:r>
              <a:rPr lang="en-US" baseline="0" dirty="0" smtClean="0"/>
              <a:t>Now how does this look like? (CANDY)</a:t>
            </a:r>
          </a:p>
          <a:p>
            <a:pPr marL="0" indent="0">
              <a:buFont typeface="Arial"/>
              <a:buNone/>
            </a:pPr>
            <a:endParaRPr lang="en-US" baseline="0" dirty="0" smtClean="0"/>
          </a:p>
          <a:p>
            <a:pPr marL="0" indent="0">
              <a:buFont typeface="Arial"/>
              <a:buNone/>
            </a:pPr>
            <a:r>
              <a:rPr lang="en-US" baseline="0" dirty="0" smtClean="0"/>
              <a:t>Alright, now let’s say I added this line, how does it look like now? (CANDY)</a:t>
            </a:r>
          </a:p>
          <a:p>
            <a:pPr marL="0" indent="0">
              <a:buFont typeface="Arial"/>
              <a:buNone/>
            </a:pPr>
            <a:r>
              <a:rPr lang="en-US" baseline="0" dirty="0" smtClean="0"/>
              <a:t>*pi = 3;</a:t>
            </a:r>
          </a:p>
          <a:p>
            <a:pPr marL="0" indent="0">
              <a:buFont typeface="Arial"/>
              <a:buNone/>
            </a:pPr>
            <a:endParaRPr lang="en-US" baseline="0" dirty="0" smtClean="0"/>
          </a:p>
          <a:p>
            <a:pPr marL="0" indent="0">
              <a:buFont typeface="Arial"/>
              <a:buNone/>
            </a:pPr>
            <a:r>
              <a:rPr lang="en-US" baseline="0" dirty="0" smtClean="0"/>
              <a:t>now let’s say I added this line, how does it look like now? (CANDY)</a:t>
            </a:r>
          </a:p>
          <a:p>
            <a:pPr marL="0" indent="0">
              <a:buFont typeface="Arial"/>
              <a:buNone/>
            </a:pPr>
            <a:r>
              <a:rPr lang="en-US" baseline="0" dirty="0" err="1" smtClean="0"/>
              <a:t>ri</a:t>
            </a:r>
            <a:r>
              <a:rPr lang="en-US" baseline="0" dirty="0" smtClean="0"/>
              <a:t> = j;</a:t>
            </a:r>
          </a:p>
          <a:p>
            <a:pPr marL="0" indent="0">
              <a:buFont typeface="Arial"/>
              <a:buNone/>
            </a:pPr>
            <a:endParaRPr lang="en-US" baseline="0" dirty="0" smtClean="0"/>
          </a:p>
          <a:p>
            <a:pPr marL="0" indent="0">
              <a:buFont typeface="Arial"/>
              <a:buNone/>
            </a:pPr>
            <a:r>
              <a:rPr lang="en-US" baseline="0" dirty="0" smtClean="0"/>
              <a:t>If we print I out what value will be printed? (CANDY)</a:t>
            </a:r>
          </a:p>
          <a:p>
            <a:pPr marL="0" indent="0">
              <a:buFont typeface="Arial"/>
              <a:buNone/>
            </a:pPr>
            <a:endParaRPr lang="en-US" baseline="0" dirty="0" smtClean="0"/>
          </a:p>
          <a:p>
            <a:pPr marL="0" indent="0">
              <a:buFont typeface="Arial"/>
              <a:buNone/>
            </a:pPr>
            <a:r>
              <a:rPr lang="en-US" baseline="0" dirty="0" smtClean="0"/>
              <a:t>Does everyone see how references works? They are basically aliases for already existing values</a:t>
            </a:r>
          </a:p>
          <a:p>
            <a:pPr marL="0" indent="0">
              <a:buFont typeface="Arial"/>
              <a:buNone/>
            </a:pPr>
            <a:endParaRPr lang="en-US" baseline="0" dirty="0" smtClean="0"/>
          </a:p>
          <a:p>
            <a:pPr marL="0" indent="0">
              <a:buFont typeface="Arial"/>
              <a:buNone/>
            </a:pPr>
            <a:r>
              <a:rPr lang="en-US" baseline="0" dirty="0" smtClean="0"/>
              <a:t>(Next Slide)</a:t>
            </a:r>
          </a:p>
        </p:txBody>
      </p:sp>
      <p:sp>
        <p:nvSpPr>
          <p:cNvPr id="4" name="灯片编号占位符 3"/>
          <p:cNvSpPr>
            <a:spLocks noGrp="1"/>
          </p:cNvSpPr>
          <p:nvPr>
            <p:ph type="sldNum" sz="quarter" idx="10"/>
          </p:nvPr>
        </p:nvSpPr>
        <p:spPr/>
        <p:txBody>
          <a:bodyPr/>
          <a:lstStyle/>
          <a:p>
            <a:fld id="{647049A9-06CE-409C-A52F-6CF7007022A0}" type="slidenum">
              <a:rPr lang="en-US" smtClean="0"/>
              <a:t>3</a:t>
            </a:fld>
            <a:endParaRPr lang="en-US"/>
          </a:p>
        </p:txBody>
      </p:sp>
    </p:spTree>
    <p:extLst>
      <p:ext uri="{BB962C8B-B14F-4D97-AF65-F5344CB8AC3E}">
        <p14:creationId xmlns:p14="http://schemas.microsoft.com/office/powerpoint/2010/main" val="2239651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a:buNone/>
            </a:pPr>
            <a:r>
              <a:rPr lang="en-US" baseline="0" dirty="0" smtClean="0"/>
              <a:t>[2 min]</a:t>
            </a:r>
          </a:p>
          <a:p>
            <a:pPr marL="171450" indent="-171450">
              <a:buFont typeface="Arial"/>
              <a:buChar char="•"/>
            </a:pPr>
            <a:r>
              <a:rPr lang="en-US" baseline="0" dirty="0" smtClean="0"/>
              <a:t>When would it be a good idea to use to references instead of pointers? (CANDY) Here’s some:</a:t>
            </a:r>
          </a:p>
          <a:p>
            <a:pPr marL="628650" lvl="1" indent="-171450">
              <a:buFont typeface="Arial"/>
              <a:buChar char="•"/>
            </a:pPr>
            <a:r>
              <a:rPr lang="en-US" dirty="0" smtClean="0"/>
              <a:t>When you don’t want to deal with pointer semantics (How many people love pointers after HW1??)</a:t>
            </a:r>
            <a:endParaRPr lang="en-US" baseline="0" dirty="0" smtClean="0"/>
          </a:p>
          <a:p>
            <a:pPr marL="628650" lvl="1" indent="-171450">
              <a:buFont typeface="Arial"/>
              <a:buChar char="•"/>
            </a:pPr>
            <a:r>
              <a:rPr lang="en-US" baseline="0" dirty="0" smtClean="0"/>
              <a:t>When you don’t want to copy stuff over</a:t>
            </a:r>
          </a:p>
          <a:p>
            <a:endParaRPr lang="en-US" dirty="0"/>
          </a:p>
        </p:txBody>
      </p:sp>
      <p:sp>
        <p:nvSpPr>
          <p:cNvPr id="4" name="Slide Number Placeholder 3"/>
          <p:cNvSpPr>
            <a:spLocks noGrp="1"/>
          </p:cNvSpPr>
          <p:nvPr>
            <p:ph type="sldNum" sz="quarter" idx="10"/>
          </p:nvPr>
        </p:nvSpPr>
        <p:spPr/>
        <p:txBody>
          <a:bodyPr/>
          <a:lstStyle/>
          <a:p>
            <a:fld id="{647049A9-06CE-409C-A52F-6CF7007022A0}" type="slidenum">
              <a:rPr lang="en-US" smtClean="0"/>
              <a:t>4</a:t>
            </a:fld>
            <a:endParaRPr lang="en-US"/>
          </a:p>
        </p:txBody>
      </p:sp>
    </p:spTree>
    <p:extLst>
      <p:ext uri="{BB962C8B-B14F-4D97-AF65-F5344CB8AC3E}">
        <p14:creationId xmlns:p14="http://schemas.microsoft.com/office/powerpoint/2010/main" val="17048995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min, 3 min on demo]</a:t>
            </a:r>
          </a:p>
          <a:p>
            <a:r>
              <a:rPr lang="en-US" dirty="0" smtClean="0"/>
              <a:t>Some key differences between pointers</a:t>
            </a:r>
            <a:r>
              <a:rPr lang="en-US" baseline="0" dirty="0" smtClean="0"/>
              <a:t> and references:</a:t>
            </a:r>
          </a:p>
          <a:p>
            <a:pPr marL="171450" indent="-171450">
              <a:buFont typeface="Arial"/>
              <a:buChar char="•"/>
            </a:pPr>
            <a:r>
              <a:rPr lang="en-US" baseline="0" dirty="0" smtClean="0"/>
              <a:t>Refs can’t be reassigned (i.e. can’t rebind what it is an alias for), you noticed that when I wrote </a:t>
            </a:r>
            <a:r>
              <a:rPr lang="en-US" baseline="0" dirty="0" err="1" smtClean="0"/>
              <a:t>ri</a:t>
            </a:r>
            <a:r>
              <a:rPr lang="en-US" baseline="0" dirty="0" smtClean="0"/>
              <a:t> = j it didn’t reassign the reference, but rather changed the value it referred to (hence the name, reference)</a:t>
            </a:r>
          </a:p>
          <a:p>
            <a:pPr marL="171450" indent="-171450">
              <a:buFont typeface="Arial"/>
              <a:buChar char="•"/>
            </a:pPr>
            <a:r>
              <a:rPr lang="en-US" baseline="0" dirty="0" smtClean="0"/>
              <a:t>Refs can’t be null, they have to be an alias for an already existing value</a:t>
            </a:r>
          </a:p>
          <a:p>
            <a:pPr marL="171450" indent="-171450">
              <a:buFont typeface="Arial"/>
              <a:buChar char="•"/>
            </a:pPr>
            <a:r>
              <a:rPr lang="en-US" baseline="0" dirty="0" smtClean="0"/>
              <a:t>Refs can’t be uninitialized (unlike types like </a:t>
            </a:r>
            <a:r>
              <a:rPr lang="en-US" baseline="0" dirty="0" err="1" smtClean="0"/>
              <a:t>int</a:t>
            </a:r>
            <a:r>
              <a:rPr lang="en-US" baseline="0" dirty="0" smtClean="0"/>
              <a:t>, which can be initially not set, but holds garbage value)</a:t>
            </a:r>
          </a:p>
          <a:p>
            <a:endParaRPr lang="en-US" dirty="0" smtClean="0"/>
          </a:p>
          <a:p>
            <a:r>
              <a:rPr lang="en-US" dirty="0" smtClean="0"/>
              <a:t>DEMO: </a:t>
            </a:r>
            <a:r>
              <a:rPr lang="en-US" dirty="0" err="1" smtClean="0"/>
              <a:t>experiments.cc</a:t>
            </a:r>
            <a:endParaRPr lang="en-US" dirty="0" smtClean="0"/>
          </a:p>
          <a:p>
            <a:endParaRPr lang="en-US" dirty="0" smtClean="0"/>
          </a:p>
          <a:p>
            <a:r>
              <a:rPr lang="en-US" dirty="0" smtClean="0"/>
              <a:t>Possible question</a:t>
            </a:r>
          </a:p>
          <a:p>
            <a:r>
              <a:rPr lang="en-US" dirty="0" smtClean="0"/>
              <a:t>Can you have references for pointers</a:t>
            </a:r>
            <a:r>
              <a:rPr lang="en-US" baseline="0" dirty="0" smtClean="0"/>
              <a:t>? Yes, the syntax is </a:t>
            </a:r>
            <a:r>
              <a:rPr lang="en-US" baseline="0" dirty="0" err="1" smtClean="0"/>
              <a:t>int</a:t>
            </a:r>
            <a:r>
              <a:rPr lang="en-US" baseline="0" dirty="0" smtClean="0"/>
              <a:t> *&amp;a = (existing pointer); but much like in the previous example there isn’t really much need for it</a:t>
            </a:r>
            <a:endParaRPr lang="en-US" dirty="0"/>
          </a:p>
        </p:txBody>
      </p:sp>
      <p:sp>
        <p:nvSpPr>
          <p:cNvPr id="4" name="Slide Number Placeholder 3"/>
          <p:cNvSpPr>
            <a:spLocks noGrp="1"/>
          </p:cNvSpPr>
          <p:nvPr>
            <p:ph type="sldNum" sz="quarter" idx="10"/>
          </p:nvPr>
        </p:nvSpPr>
        <p:spPr/>
        <p:txBody>
          <a:bodyPr/>
          <a:lstStyle/>
          <a:p>
            <a:fld id="{647049A9-06CE-409C-A52F-6CF7007022A0}" type="slidenum">
              <a:rPr lang="en-US" smtClean="0"/>
              <a:t>5</a:t>
            </a:fld>
            <a:endParaRPr lang="en-US"/>
          </a:p>
        </p:txBody>
      </p:sp>
    </p:spTree>
    <p:extLst>
      <p:ext uri="{BB962C8B-B14F-4D97-AF65-F5344CB8AC3E}">
        <p14:creationId xmlns:p14="http://schemas.microsoft.com/office/powerpoint/2010/main" val="1468470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 typeface="Arial"/>
              <a:buNone/>
              <a:tabLst/>
              <a:defRPr/>
            </a:pPr>
            <a:r>
              <a:rPr lang="en-US" dirty="0" smtClean="0"/>
              <a:t>[2 min,</a:t>
            </a:r>
            <a:r>
              <a:rPr lang="en-US" baseline="0" dirty="0" smtClean="0"/>
              <a:t> maybe 3 on demo</a:t>
            </a:r>
            <a:r>
              <a:rPr lang="en-US" dirty="0" smtClean="0"/>
              <a:t>]</a:t>
            </a:r>
          </a:p>
          <a:p>
            <a:pPr marL="171450" marR="0"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As a declaration </a:t>
            </a:r>
            <a:r>
              <a:rPr lang="en-US" dirty="0" err="1" smtClean="0"/>
              <a:t>specifier</a:t>
            </a:r>
            <a:r>
              <a:rPr lang="en-US" dirty="0" smtClean="0"/>
              <a:t>, </a:t>
            </a:r>
            <a:r>
              <a:rPr lang="en-US" dirty="0" err="1" smtClean="0"/>
              <a:t>const</a:t>
            </a:r>
            <a:r>
              <a:rPr lang="en-US" dirty="0" smtClean="0"/>
              <a:t>  is a type </a:t>
            </a:r>
            <a:r>
              <a:rPr lang="en-US" dirty="0" err="1" smtClean="0"/>
              <a:t>specifier</a:t>
            </a:r>
            <a:r>
              <a:rPr lang="en-US" dirty="0" smtClean="0"/>
              <a:t> that makes values unmodifiable.</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dirty="0" smtClean="0"/>
              <a:t>Essentially, you make thing</a:t>
            </a:r>
            <a:r>
              <a:rPr lang="en-US" baseline="0" dirty="0" smtClean="0"/>
              <a:t>s read-only when you add </a:t>
            </a:r>
            <a:r>
              <a:rPr lang="en-US" baseline="0" dirty="0" err="1" smtClean="0"/>
              <a:t>const</a:t>
            </a:r>
            <a:endParaRPr lang="en-US" baseline="0" dirty="0" smtClean="0"/>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For example, in this example we’ve made a constant reference. i.e. a read-only alias for n.</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However, notice we can still manipulate n, just not </a:t>
            </a:r>
            <a:r>
              <a:rPr lang="en-US" baseline="0" dirty="0" err="1" smtClean="0"/>
              <a:t>ri</a:t>
            </a:r>
            <a:r>
              <a:rPr lang="en-US" baseline="0" dirty="0" smtClean="0"/>
              <a:t>. </a:t>
            </a:r>
          </a:p>
          <a:p>
            <a:pPr marL="628650" marR="0" lvl="1" indent="-171450" algn="l" defTabSz="457200" rtl="0" eaLnBrk="1" fontAlgn="auto" latinLnBrk="0" hangingPunct="1">
              <a:lnSpc>
                <a:spcPct val="100000"/>
              </a:lnSpc>
              <a:spcBef>
                <a:spcPts val="0"/>
              </a:spcBef>
              <a:spcAft>
                <a:spcPts val="0"/>
              </a:spcAft>
              <a:buClrTx/>
              <a:buSzTx/>
              <a:buFont typeface="Arial"/>
              <a:buChar char="•"/>
              <a:tabLst/>
              <a:defRPr/>
            </a:pPr>
            <a:r>
              <a:rPr lang="en-US" baseline="0" dirty="0" smtClean="0"/>
              <a:t>So, why can’t we set </a:t>
            </a:r>
            <a:r>
              <a:rPr lang="en-US" baseline="0" dirty="0" err="1" smtClean="0"/>
              <a:t>ri</a:t>
            </a:r>
            <a:r>
              <a:rPr lang="en-US" baseline="0" dirty="0" smtClean="0"/>
              <a:t> = 3? (CANDY)</a:t>
            </a:r>
            <a:endParaRPr lang="en-US" dirty="0" smtClean="0"/>
          </a:p>
          <a:p>
            <a:endParaRPr lang="en-US" dirty="0" smtClean="0"/>
          </a:p>
          <a:p>
            <a:r>
              <a:rPr lang="en-US" dirty="0" smtClean="0"/>
              <a:t>Demo </a:t>
            </a:r>
            <a:r>
              <a:rPr lang="en-US" dirty="0" err="1" smtClean="0"/>
              <a:t>const.cc</a:t>
            </a:r>
            <a:endParaRPr lang="en-US" dirty="0" smtClean="0"/>
          </a:p>
          <a:p>
            <a:r>
              <a:rPr lang="en-US" baseline="0" dirty="0" smtClean="0"/>
              <a:t>- Where will the compiler give an error?</a:t>
            </a:r>
          </a:p>
          <a:p>
            <a:r>
              <a:rPr lang="en-US" baseline="0" dirty="0" smtClean="0"/>
              <a:t>- Want to read it from right to left</a:t>
            </a:r>
            <a:endParaRPr lang="en-US" dirty="0"/>
          </a:p>
        </p:txBody>
      </p:sp>
      <p:sp>
        <p:nvSpPr>
          <p:cNvPr id="4" name="Slide Number Placeholder 3"/>
          <p:cNvSpPr>
            <a:spLocks noGrp="1"/>
          </p:cNvSpPr>
          <p:nvPr>
            <p:ph type="sldNum" sz="quarter" idx="10"/>
          </p:nvPr>
        </p:nvSpPr>
        <p:spPr/>
        <p:txBody>
          <a:bodyPr/>
          <a:lstStyle/>
          <a:p>
            <a:fld id="{647049A9-06CE-409C-A52F-6CF7007022A0}" type="slidenum">
              <a:rPr lang="en-US" smtClean="0"/>
              <a:t>6</a:t>
            </a:fld>
            <a:endParaRPr lang="en-US"/>
          </a:p>
        </p:txBody>
      </p:sp>
    </p:spTree>
    <p:extLst>
      <p:ext uri="{BB962C8B-B14F-4D97-AF65-F5344CB8AC3E}">
        <p14:creationId xmlns:p14="http://schemas.microsoft.com/office/powerpoint/2010/main" val="927969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 min]</a:t>
            </a:r>
          </a:p>
          <a:p>
            <a:r>
              <a:rPr lang="en-US" dirty="0" smtClean="0"/>
              <a:t>With things like </a:t>
            </a:r>
            <a:r>
              <a:rPr lang="en-US" dirty="0" err="1" smtClean="0"/>
              <a:t>const</a:t>
            </a:r>
            <a:r>
              <a:rPr lang="en-US" dirty="0" smtClean="0"/>
              <a:t>, reference, and</a:t>
            </a:r>
            <a:r>
              <a:rPr lang="en-US" baseline="0" dirty="0" smtClean="0"/>
              <a:t> pointers</a:t>
            </a:r>
            <a:r>
              <a:rPr lang="en-US" dirty="0" smtClean="0"/>
              <a:t> in C++, how do we know when to use</a:t>
            </a:r>
            <a:r>
              <a:rPr lang="en-US" baseline="0" dirty="0" smtClean="0"/>
              <a:t> what??</a:t>
            </a:r>
          </a:p>
          <a:p>
            <a:endParaRPr lang="en-US" baseline="0" dirty="0" smtClean="0"/>
          </a:p>
          <a:p>
            <a:r>
              <a:rPr lang="en-US" baseline="0" dirty="0" smtClean="0"/>
              <a:t>Well, we can use </a:t>
            </a:r>
            <a:r>
              <a:rPr lang="en-US" baseline="0" dirty="0" err="1" smtClean="0"/>
              <a:t>const</a:t>
            </a:r>
            <a:r>
              <a:rPr lang="en-US" baseline="0" dirty="0" smtClean="0"/>
              <a:t> and references almost everywhere! In</a:t>
            </a:r>
          </a:p>
          <a:p>
            <a:pPr marL="628650" lvl="1" indent="-171450">
              <a:buFont typeface="Arial"/>
              <a:buChar char="•"/>
            </a:pPr>
            <a:r>
              <a:rPr lang="en-US" baseline="0" dirty="0" smtClean="0"/>
              <a:t>Function parameter types</a:t>
            </a:r>
          </a:p>
          <a:p>
            <a:pPr marL="628650" lvl="1" indent="-171450">
              <a:buFont typeface="Arial"/>
              <a:buChar char="•"/>
            </a:pPr>
            <a:r>
              <a:rPr lang="en-US" baseline="0" dirty="0" smtClean="0"/>
              <a:t>Function return types</a:t>
            </a:r>
          </a:p>
          <a:p>
            <a:pPr marL="628650" lvl="1" indent="-171450">
              <a:buFont typeface="Arial"/>
              <a:buChar char="•"/>
            </a:pPr>
            <a:r>
              <a:rPr lang="en-US" baseline="0" dirty="0" smtClean="0"/>
              <a:t>Overloading functions (You’ll learn about these soon)</a:t>
            </a:r>
          </a:p>
          <a:p>
            <a:pPr marL="171450" lvl="0" indent="-171450">
              <a:buFont typeface="Arial"/>
              <a:buChar char="•"/>
            </a:pPr>
            <a:r>
              <a:rPr lang="en-US" baseline="0" dirty="0" smtClean="0"/>
              <a:t>But remember that pointers can point to many things in its lifetime, whereas references only point to one.</a:t>
            </a:r>
          </a:p>
          <a:p>
            <a:pPr marL="171450" lvl="0" indent="-171450">
              <a:buFont typeface="Arial"/>
              <a:buChar char="•"/>
            </a:pPr>
            <a:r>
              <a:rPr lang="en-US" dirty="0" smtClean="0"/>
              <a:t>So, good style would be to:</a:t>
            </a:r>
          </a:p>
          <a:p>
            <a:pPr marL="628650" lvl="1" indent="-171450">
              <a:buFont typeface="Arial"/>
              <a:buChar char="•"/>
            </a:pPr>
            <a:r>
              <a:rPr lang="en-US" dirty="0" smtClean="0"/>
              <a:t>Use</a:t>
            </a:r>
            <a:r>
              <a:rPr lang="en-US" baseline="0" dirty="0" smtClean="0"/>
              <a:t> </a:t>
            </a:r>
            <a:r>
              <a:rPr lang="en-US" baseline="0" dirty="0" err="1" smtClean="0"/>
              <a:t>const</a:t>
            </a:r>
            <a:r>
              <a:rPr lang="en-US" baseline="0" dirty="0" smtClean="0"/>
              <a:t> reference for input parameters</a:t>
            </a:r>
          </a:p>
          <a:p>
            <a:pPr marL="628650" lvl="1" indent="-171450">
              <a:buFont typeface="Arial"/>
              <a:buChar char="•"/>
            </a:pPr>
            <a:r>
              <a:rPr lang="en-US" baseline="0" dirty="0" smtClean="0"/>
              <a:t>Use pointers for output parameters</a:t>
            </a:r>
          </a:p>
          <a:p>
            <a:pPr marL="628650" lvl="1" indent="-171450">
              <a:buFont typeface="Arial"/>
              <a:buChar char="•"/>
            </a:pPr>
            <a:r>
              <a:rPr lang="en-US" baseline="0" dirty="0" smtClean="0"/>
              <a:t>Input </a:t>
            </a:r>
            <a:r>
              <a:rPr lang="en-US" baseline="0" dirty="0" err="1" smtClean="0"/>
              <a:t>params</a:t>
            </a:r>
            <a:r>
              <a:rPr lang="en-US" baseline="0" dirty="0" smtClean="0"/>
              <a:t> first, then output</a:t>
            </a:r>
          </a:p>
          <a:p>
            <a:pPr marL="171450" lvl="0" indent="-171450">
              <a:buFont typeface="Arial"/>
              <a:buChar char="•"/>
            </a:pPr>
            <a:r>
              <a:rPr lang="en-US" baseline="0" dirty="0" smtClean="0"/>
              <a:t>Can anyone tell me why this might be good style? (CANDY) </a:t>
            </a:r>
          </a:p>
          <a:p>
            <a:pPr marL="628650" lvl="1" indent="-171450">
              <a:buFont typeface="Arial"/>
              <a:buChar char="•"/>
            </a:pPr>
            <a:r>
              <a:rPr lang="en-US" baseline="0" dirty="0" smtClean="0"/>
              <a:t>This helps distinguish between what you’re reading from and what you’re changing</a:t>
            </a:r>
          </a:p>
          <a:p>
            <a:pPr marL="171450" lvl="0" indent="-171450">
              <a:buFont typeface="Arial"/>
              <a:buChar char="•"/>
            </a:pPr>
            <a:endParaRPr lang="en-US" baseline="0" dirty="0" smtClean="0"/>
          </a:p>
          <a:p>
            <a:pPr marL="171450" lvl="0" indent="-171450">
              <a:buFont typeface="Arial"/>
              <a:buChar char="•"/>
            </a:pPr>
            <a:endParaRPr lang="en-US" baseline="0" dirty="0" smtClean="0"/>
          </a:p>
          <a:p>
            <a:pPr marL="628650" lvl="1" indent="-171450">
              <a:buFont typeface="Arial"/>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647049A9-06CE-409C-A52F-6CF7007022A0}" type="slidenum">
              <a:rPr lang="en-US" smtClean="0"/>
              <a:t>7</a:t>
            </a:fld>
            <a:endParaRPr lang="en-US"/>
          </a:p>
        </p:txBody>
      </p:sp>
    </p:spTree>
    <p:extLst>
      <p:ext uri="{BB962C8B-B14F-4D97-AF65-F5344CB8AC3E}">
        <p14:creationId xmlns:p14="http://schemas.microsoft.com/office/powerpoint/2010/main" val="1361444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[5 min, 3 min on demo]</a:t>
            </a:r>
          </a:p>
          <a:p>
            <a:r>
              <a:rPr lang="en-US" dirty="0" smtClean="0"/>
              <a:t>Now on</a:t>
            </a:r>
            <a:r>
              <a:rPr lang="en-US" baseline="0" dirty="0" smtClean="0"/>
              <a:t> to C++ classes. Take a look at this slide for a moment and notice the differences between the Java and C++ implementations you’d write for a Point object.</a:t>
            </a:r>
          </a:p>
          <a:p>
            <a:endParaRPr lang="en-US" baseline="0" dirty="0" smtClean="0"/>
          </a:p>
          <a:p>
            <a:r>
              <a:rPr lang="en-US" baseline="0" dirty="0" smtClean="0"/>
              <a:t>What are some things you notice? (CANDY)</a:t>
            </a:r>
          </a:p>
          <a:p>
            <a:pPr marL="171450" indent="-171450">
              <a:buFont typeface="Arial"/>
              <a:buChar char="•"/>
            </a:pPr>
            <a:r>
              <a:rPr lang="en-US" dirty="0" smtClean="0"/>
              <a:t>Private and public are separate sections rather than</a:t>
            </a:r>
            <a:r>
              <a:rPr lang="en-US" baseline="0" dirty="0" smtClean="0"/>
              <a:t> in the function declaration</a:t>
            </a:r>
          </a:p>
          <a:p>
            <a:pPr marL="171450" indent="-171450">
              <a:buFont typeface="Arial"/>
              <a:buChar char="•"/>
            </a:pPr>
            <a:r>
              <a:rPr lang="en-US" baseline="0" dirty="0" smtClean="0"/>
              <a:t>There’s a semicolon at the end of the class</a:t>
            </a:r>
          </a:p>
          <a:p>
            <a:pPr marL="171450" indent="-171450">
              <a:buFont typeface="Arial"/>
              <a:buChar char="•"/>
            </a:pPr>
            <a:r>
              <a:rPr lang="en-US" baseline="0" dirty="0" smtClean="0"/>
              <a:t>You use </a:t>
            </a:r>
            <a:r>
              <a:rPr lang="en-US" baseline="0" dirty="0" err="1" smtClean="0"/>
              <a:t>const</a:t>
            </a:r>
            <a:r>
              <a:rPr lang="en-US" baseline="0" dirty="0" smtClean="0"/>
              <a:t> parameters for values you won’t change</a:t>
            </a:r>
          </a:p>
          <a:p>
            <a:pPr marL="171450" indent="-171450">
              <a:buFont typeface="Arial"/>
              <a:buChar char="•"/>
            </a:pPr>
            <a:r>
              <a:rPr lang="en-US" baseline="0" dirty="0" smtClean="0"/>
              <a:t>There’s a reference parameter for the distance function</a:t>
            </a:r>
          </a:p>
          <a:p>
            <a:pPr marL="171450" indent="-171450">
              <a:buFont typeface="Arial"/>
              <a:buChar char="•"/>
            </a:pPr>
            <a:r>
              <a:rPr lang="en-US" baseline="0" dirty="0" smtClean="0"/>
              <a:t>You also use </a:t>
            </a:r>
            <a:r>
              <a:rPr lang="en-US" baseline="0" dirty="0" err="1" smtClean="0"/>
              <a:t>const</a:t>
            </a:r>
            <a:r>
              <a:rPr lang="en-US" baseline="0" dirty="0" smtClean="0"/>
              <a:t> at the end of the function!</a:t>
            </a:r>
          </a:p>
          <a:p>
            <a:pPr marL="628650" lvl="1" indent="-171450">
              <a:buFont typeface="Arial"/>
              <a:buChar char="•"/>
            </a:pPr>
            <a:r>
              <a:rPr lang="en-US" baseline="0" dirty="0" smtClean="0"/>
              <a:t>Having the modifier here tells the client that using this function won’t modify this object, which means it is safe to use on a </a:t>
            </a:r>
            <a:r>
              <a:rPr lang="en-US" baseline="0" dirty="0" err="1" smtClean="0"/>
              <a:t>Const</a:t>
            </a:r>
            <a:r>
              <a:rPr lang="en-US" baseline="0" dirty="0" smtClean="0"/>
              <a:t> Point object.</a:t>
            </a:r>
          </a:p>
          <a:p>
            <a:pPr marL="628650" lvl="1" indent="-171450">
              <a:buFont typeface="Arial"/>
              <a:buChar char="•"/>
            </a:pPr>
            <a:r>
              <a:rPr lang="en-US" baseline="0" dirty="0" smtClean="0"/>
              <a:t>Notice that </a:t>
            </a:r>
            <a:r>
              <a:rPr lang="en-US" baseline="0" dirty="0" err="1" smtClean="0"/>
              <a:t>setLocation</a:t>
            </a:r>
            <a:r>
              <a:rPr lang="en-US" baseline="0" dirty="0" smtClean="0"/>
              <a:t> doesn’t have the </a:t>
            </a:r>
            <a:r>
              <a:rPr lang="en-US" baseline="0" dirty="0" err="1" smtClean="0"/>
              <a:t>const</a:t>
            </a:r>
            <a:r>
              <a:rPr lang="en-US" baseline="0" dirty="0" smtClean="0"/>
              <a:t> modifier because it’s actually going to </a:t>
            </a:r>
          </a:p>
          <a:p>
            <a:pPr marL="0" lvl="0" indent="0">
              <a:buFont typeface="Arial"/>
              <a:buNone/>
            </a:pPr>
            <a:endParaRPr lang="en-US" baseline="0" dirty="0" smtClean="0"/>
          </a:p>
          <a:p>
            <a:pPr marL="0" lvl="0" indent="0">
              <a:buFont typeface="Arial"/>
              <a:buNone/>
            </a:pPr>
            <a:r>
              <a:rPr lang="en-US" baseline="0" dirty="0" smtClean="0"/>
              <a:t>Ok so let’s see an example of how we might use this class. File: </a:t>
            </a:r>
            <a:r>
              <a:rPr lang="en-US" baseline="0" dirty="0" err="1" smtClean="0"/>
              <a:t>usePoint.cc</a:t>
            </a: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47049A9-06CE-409C-A52F-6CF7007022A0}" type="slidenum">
              <a:rPr lang="en-US" smtClean="0"/>
              <a:t>8</a:t>
            </a:fld>
            <a:endParaRPr lang="en-US"/>
          </a:p>
        </p:txBody>
      </p:sp>
    </p:spTree>
    <p:extLst>
      <p:ext uri="{BB962C8B-B14F-4D97-AF65-F5344CB8AC3E}">
        <p14:creationId xmlns:p14="http://schemas.microsoft.com/office/powerpoint/2010/main" val="8693947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Point.cc</a:t>
            </a:r>
            <a:r>
              <a:rPr lang="en-US" baseline="0" dirty="0" smtClean="0"/>
              <a:t> and </a:t>
            </a:r>
            <a:r>
              <a:rPr lang="en-US" baseline="0" dirty="0" err="1" smtClean="0"/>
              <a:t>Point.h</a:t>
            </a:r>
            <a:r>
              <a:rPr lang="en-US" baseline="0" dirty="0" smtClean="0"/>
              <a:t> are in the lecture code for yesterday</a:t>
            </a:r>
            <a:endParaRPr lang="en-US" dirty="0"/>
          </a:p>
        </p:txBody>
      </p:sp>
      <p:sp>
        <p:nvSpPr>
          <p:cNvPr id="4" name="Slide Number Placeholder 3"/>
          <p:cNvSpPr>
            <a:spLocks noGrp="1"/>
          </p:cNvSpPr>
          <p:nvPr>
            <p:ph type="sldNum" sz="quarter" idx="10"/>
          </p:nvPr>
        </p:nvSpPr>
        <p:spPr/>
        <p:txBody>
          <a:bodyPr/>
          <a:lstStyle/>
          <a:p>
            <a:fld id="{647049A9-06CE-409C-A52F-6CF7007022A0}" type="slidenum">
              <a:rPr lang="en-US" smtClean="0"/>
              <a:t>9</a:t>
            </a:fld>
            <a:endParaRPr lang="en-US"/>
          </a:p>
        </p:txBody>
      </p:sp>
    </p:spTree>
    <p:extLst>
      <p:ext uri="{BB962C8B-B14F-4D97-AF65-F5344CB8AC3E}">
        <p14:creationId xmlns:p14="http://schemas.microsoft.com/office/powerpoint/2010/main" val="1803730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D0573E-5B48-4C94-ACCF-BC36259EFF4D}" type="datetimeFigureOut">
              <a:rPr lang="en-US" smtClean="0"/>
              <a:t>4/21/16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B39BA-95DC-4A51-8C30-4E03EBE0414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D0573E-5B48-4C94-ACCF-BC36259EFF4D}" type="datetimeFigureOut">
              <a:rPr lang="en-US" smtClean="0"/>
              <a:t>4/21/16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D0573E-5B48-4C94-ACCF-BC36259EFF4D}" type="datetimeFigureOut">
              <a:rPr lang="en-US" smtClean="0"/>
              <a:t>4/21/16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D0573E-5B48-4C94-ACCF-BC36259EFF4D}" type="datetimeFigureOut">
              <a:rPr lang="en-US" smtClean="0"/>
              <a:t>4/21/16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D0573E-5B48-4C94-ACCF-BC36259EFF4D}" type="datetimeFigureOut">
              <a:rPr lang="en-US" smtClean="0"/>
              <a:t>4/21/16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7B39BA-95DC-4A51-8C30-4E03EBE0414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D0573E-5B48-4C94-ACCF-BC36259EFF4D}" type="datetimeFigureOut">
              <a:rPr lang="en-US" smtClean="0"/>
              <a:t>4/21/16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D0573E-5B48-4C94-ACCF-BC36259EFF4D}" type="datetimeFigureOut">
              <a:rPr lang="en-US" smtClean="0"/>
              <a:t>4/21/16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7B39BA-95DC-4A51-8C30-4E03EBE0414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D0573E-5B48-4C94-ACCF-BC36259EFF4D}" type="datetimeFigureOut">
              <a:rPr lang="en-US" smtClean="0"/>
              <a:t>4/21/16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0573E-5B48-4C94-ACCF-BC36259EFF4D}" type="datetimeFigureOut">
              <a:rPr lang="en-US" smtClean="0"/>
              <a:t>4/21/16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0573E-5B48-4C94-ACCF-BC36259EFF4D}" type="datetimeFigureOut">
              <a:rPr lang="en-US" smtClean="0"/>
              <a:t>4/21/16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B39BA-95DC-4A51-8C30-4E03EBE0414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D0573E-5B48-4C94-ACCF-BC36259EFF4D}" type="datetimeFigureOut">
              <a:rPr lang="en-US" smtClean="0"/>
              <a:t>4/21/16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7B39BA-95DC-4A51-8C30-4E03EBE0414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8AD0573E-5B48-4C94-ACCF-BC36259EFF4D}" type="datetimeFigureOut">
              <a:rPr lang="en-US" smtClean="0"/>
              <a:t>4/21/16</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FF7B39BA-95DC-4A51-8C30-4E03EBE0414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CSE 333 – Section 4</a:t>
            </a:r>
            <a:endParaRPr lang="en-US" dirty="0"/>
          </a:p>
        </p:txBody>
      </p:sp>
      <p:sp>
        <p:nvSpPr>
          <p:cNvPr id="3" name="Subtitle 2"/>
          <p:cNvSpPr>
            <a:spLocks noGrp="1"/>
          </p:cNvSpPr>
          <p:nvPr>
            <p:ph type="subTitle" idx="1"/>
          </p:nvPr>
        </p:nvSpPr>
        <p:spPr/>
        <p:txBody>
          <a:bodyPr/>
          <a:lstStyle/>
          <a:p>
            <a:r>
              <a:rPr lang="en-US" dirty="0" smtClean="0"/>
              <a:t>References, </a:t>
            </a:r>
            <a:r>
              <a:rPr lang="en-US" dirty="0" err="1" smtClean="0"/>
              <a:t>const</a:t>
            </a:r>
            <a:r>
              <a:rPr lang="en-US" dirty="0" smtClean="0"/>
              <a:t> and classes</a:t>
            </a:r>
            <a:endParaRPr lang="en-US" dirty="0"/>
          </a:p>
        </p:txBody>
      </p:sp>
    </p:spTree>
    <p:extLst>
      <p:ext uri="{BB962C8B-B14F-4D97-AF65-F5344CB8AC3E}">
        <p14:creationId xmlns:p14="http://schemas.microsoft.com/office/powerpoint/2010/main" val="1716108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HW2	</a:t>
            </a:r>
            <a:endParaRPr lang="en-US" dirty="0"/>
          </a:p>
        </p:txBody>
      </p:sp>
      <p:sp>
        <p:nvSpPr>
          <p:cNvPr id="3" name="Content Placeholder 2"/>
          <p:cNvSpPr>
            <a:spLocks noGrp="1"/>
          </p:cNvSpPr>
          <p:nvPr>
            <p:ph idx="1"/>
          </p:nvPr>
        </p:nvSpPr>
        <p:spPr/>
        <p:txBody>
          <a:bodyPr/>
          <a:lstStyle/>
          <a:p>
            <a:r>
              <a:rPr lang="en-US" dirty="0" smtClean="0"/>
              <a:t>Online now.</a:t>
            </a:r>
          </a:p>
          <a:p>
            <a:r>
              <a:rPr lang="en-US" dirty="0" smtClean="0"/>
              <a:t>Due on </a:t>
            </a:r>
            <a:r>
              <a:rPr lang="en-US" b="1" dirty="0" smtClean="0"/>
              <a:t>Thursday, April 28th </a:t>
            </a:r>
            <a:r>
              <a:rPr lang="en-US" b="1" dirty="0" smtClean="0"/>
              <a:t>by 11pm.</a:t>
            </a:r>
          </a:p>
          <a:p>
            <a:r>
              <a:rPr lang="en-US" dirty="0" smtClean="0"/>
              <a:t>Start early!</a:t>
            </a:r>
          </a:p>
          <a:p>
            <a:r>
              <a:rPr lang="en-US" dirty="0" smtClean="0"/>
              <a:t>File crawler, indexer and a command-line search engine.</a:t>
            </a:r>
          </a:p>
          <a:p>
            <a:pPr marL="0" indent="0">
              <a:buNone/>
            </a:pPr>
            <a:endParaRPr lang="en-US" dirty="0"/>
          </a:p>
        </p:txBody>
      </p:sp>
    </p:spTree>
    <p:extLst>
      <p:ext uri="{BB962C8B-B14F-4D97-AF65-F5344CB8AC3E}">
        <p14:creationId xmlns:p14="http://schemas.microsoft.com/office/powerpoint/2010/main" val="2225774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a:t>HW2</a:t>
            </a:r>
          </a:p>
        </p:txBody>
      </p:sp>
      <p:sp>
        <p:nvSpPr>
          <p:cNvPr id="3" name="内容占位符 2"/>
          <p:cNvSpPr>
            <a:spLocks noGrp="1"/>
          </p:cNvSpPr>
          <p:nvPr>
            <p:ph idx="1"/>
          </p:nvPr>
        </p:nvSpPr>
        <p:spPr/>
        <p:txBody>
          <a:bodyPr/>
          <a:lstStyle/>
          <a:p>
            <a:r>
              <a:rPr lang="en-US" dirty="0" smtClean="0"/>
              <a:t>(There’s a reason we asked you to do the directory </a:t>
            </a:r>
            <a:r>
              <a:rPr lang="en-US" smtClean="0"/>
              <a:t>exercise…)</a:t>
            </a:r>
            <a:endParaRPr lang="en-US" dirty="0" smtClean="0"/>
          </a:p>
          <a:p>
            <a:r>
              <a:rPr lang="en-US" dirty="0" smtClean="0"/>
              <a:t>Part </a:t>
            </a:r>
            <a:r>
              <a:rPr lang="en-US" dirty="0"/>
              <a:t>A -- finish our </a:t>
            </a:r>
            <a:r>
              <a:rPr lang="en-US" dirty="0" err="1" smtClean="0"/>
              <a:t>fileparser.c</a:t>
            </a:r>
            <a:endParaRPr lang="en-US" dirty="0" smtClean="0"/>
          </a:p>
          <a:p>
            <a:r>
              <a:rPr lang="en-US" dirty="0"/>
              <a:t>Part B -- finish our file crawler and </a:t>
            </a:r>
            <a:r>
              <a:rPr lang="en-US" dirty="0" smtClean="0"/>
              <a:t>indexer</a:t>
            </a:r>
          </a:p>
          <a:p>
            <a:r>
              <a:rPr lang="en-US" dirty="0"/>
              <a:t>Part C -- finish our query </a:t>
            </a:r>
            <a:r>
              <a:rPr lang="en-US" dirty="0" smtClean="0"/>
              <a:t>processor</a:t>
            </a:r>
          </a:p>
          <a:p>
            <a:endParaRPr lang="en-US" dirty="0"/>
          </a:p>
          <a:p>
            <a:r>
              <a:rPr lang="en-US" dirty="0" smtClean="0"/>
              <a:t>Demo HW2 </a:t>
            </a:r>
            <a:endParaRPr lang="en-US" dirty="0"/>
          </a:p>
        </p:txBody>
      </p:sp>
    </p:spTree>
    <p:extLst>
      <p:ext uri="{BB962C8B-B14F-4D97-AF65-F5344CB8AC3E}">
        <p14:creationId xmlns:p14="http://schemas.microsoft.com/office/powerpoint/2010/main" val="2171644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alphaModFix/>
          </a:blip>
          <a:stretch>
            <a:fillRect/>
          </a:stretch>
        </p:blipFill>
        <p:spPr>
          <a:xfrm>
            <a:off x="1676400" y="3596094"/>
            <a:ext cx="5334000" cy="2195106"/>
          </a:xfrm>
          <a:prstGeom prst="rect">
            <a:avLst/>
          </a:prstGeom>
          <a:ln>
            <a:noFill/>
          </a:ln>
        </p:spPr>
      </p:pic>
      <p:sp>
        <p:nvSpPr>
          <p:cNvPr id="2" name="Title 1"/>
          <p:cNvSpPr>
            <a:spLocks noGrp="1"/>
          </p:cNvSpPr>
          <p:nvPr>
            <p:ph type="title"/>
          </p:nvPr>
        </p:nvSpPr>
        <p:spPr/>
        <p:txBody>
          <a:bodyPr/>
          <a:lstStyle/>
          <a:p>
            <a:r>
              <a:rPr lang="en-US" dirty="0" smtClean="0"/>
              <a:t>This or that?</a:t>
            </a:r>
            <a:endParaRPr lang="en-US" dirty="0"/>
          </a:p>
        </p:txBody>
      </p:sp>
      <p:sp>
        <p:nvSpPr>
          <p:cNvPr id="3" name="Content Placeholder 2"/>
          <p:cNvSpPr>
            <a:spLocks noGrp="1"/>
          </p:cNvSpPr>
          <p:nvPr>
            <p:ph idx="1"/>
          </p:nvPr>
        </p:nvSpPr>
        <p:spPr>
          <a:xfrm>
            <a:off x="457200" y="1600200"/>
            <a:ext cx="8229600" cy="4876800"/>
          </a:xfrm>
        </p:spPr>
        <p:txBody>
          <a:bodyPr/>
          <a:lstStyle/>
          <a:p>
            <a:r>
              <a:rPr lang="en-US" dirty="0" smtClean="0"/>
              <a:t>Consider the following code:</a:t>
            </a:r>
          </a:p>
          <a:p>
            <a:pPr marL="0" indent="0">
              <a:buNone/>
            </a:pPr>
            <a:r>
              <a:rPr lang="en-US" b="1" dirty="0"/>
              <a:t>Pointers</a:t>
            </a:r>
            <a:r>
              <a:rPr lang="en-US" b="1" dirty="0" smtClean="0"/>
              <a:t>:				References:</a:t>
            </a:r>
            <a:endParaRPr lang="en-US" b="1" dirty="0"/>
          </a:p>
          <a:p>
            <a:pPr marL="0" indent="0">
              <a:buNone/>
            </a:pP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a:t>
            </a:r>
          </a:p>
          <a:p>
            <a:pPr marL="0" indent="0">
              <a:buNone/>
            </a:pP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*pi = &amp;</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&amp;</a:t>
            </a:r>
            <a:r>
              <a:rPr lang="en-US" dirty="0" err="1">
                <a:latin typeface="Courier New" pitchFamily="49" charset="0"/>
                <a:cs typeface="Courier New" pitchFamily="49" charset="0"/>
              </a:rPr>
              <a:t>r</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 </a:t>
            </a: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i</a:t>
            </a:r>
            <a:r>
              <a:rPr lang="en-US" dirty="0" smtClean="0">
                <a:latin typeface="Courier New" pitchFamily="49" charset="0"/>
                <a:cs typeface="Courier New" pitchFamily="49" charset="0"/>
              </a:rPr>
              <a:t>;</a:t>
            </a:r>
          </a:p>
          <a:p>
            <a:pPr marL="0" indent="0">
              <a:buNone/>
            </a:pPr>
            <a:r>
              <a:rPr lang="en-US" dirty="0" smtClean="0">
                <a:cs typeface="Courier New" pitchFamily="49" charset="0"/>
              </a:rPr>
              <a:t>In both cases,</a:t>
            </a:r>
          </a:p>
        </p:txBody>
      </p:sp>
      <p:sp>
        <p:nvSpPr>
          <p:cNvPr id="4" name="TextBox 3"/>
          <p:cNvSpPr txBox="1"/>
          <p:nvPr/>
        </p:nvSpPr>
        <p:spPr>
          <a:xfrm>
            <a:off x="469642" y="5562600"/>
            <a:ext cx="7814190" cy="1107996"/>
          </a:xfrm>
          <a:prstGeom prst="rect">
            <a:avLst/>
          </a:prstGeom>
          <a:noFill/>
        </p:spPr>
        <p:txBody>
          <a:bodyPr wrap="none" rtlCol="0">
            <a:spAutoFit/>
          </a:bodyPr>
          <a:lstStyle/>
          <a:p>
            <a:r>
              <a:rPr lang="en-US" sz="2400" dirty="0" smtClean="0"/>
              <a:t>The difference lies in how </a:t>
            </a:r>
            <a:r>
              <a:rPr lang="en-US" sz="2400" dirty="0"/>
              <a:t>they are used in expressions:</a:t>
            </a:r>
          </a:p>
          <a:p>
            <a:r>
              <a:rPr lang="en-US" dirty="0">
                <a:latin typeface="Courier New" pitchFamily="49" charset="0"/>
                <a:cs typeface="Courier New" pitchFamily="49" charset="0"/>
              </a:rPr>
              <a:t>	</a:t>
            </a:r>
            <a:r>
              <a:rPr lang="en-US" sz="2400" dirty="0">
                <a:latin typeface="Courier New" pitchFamily="49" charset="0"/>
                <a:cs typeface="Courier New" pitchFamily="49" charset="0"/>
              </a:rPr>
              <a:t>*pi = 4;			</a:t>
            </a:r>
            <a:r>
              <a:rPr lang="en-US" sz="2400" dirty="0" err="1">
                <a:latin typeface="Courier New" pitchFamily="49" charset="0"/>
                <a:cs typeface="Courier New" pitchFamily="49" charset="0"/>
              </a:rPr>
              <a:t>ri</a:t>
            </a:r>
            <a:r>
              <a:rPr lang="en-US" sz="2400" dirty="0">
                <a:latin typeface="Courier New" pitchFamily="49" charset="0"/>
                <a:cs typeface="Courier New" pitchFamily="49" charset="0"/>
              </a:rPr>
              <a:t> = 4;</a:t>
            </a:r>
          </a:p>
          <a:p>
            <a:endParaRPr lang="en-US" dirty="0"/>
          </a:p>
        </p:txBody>
      </p:sp>
    </p:spTree>
    <p:extLst>
      <p:ext uri="{BB962C8B-B14F-4D97-AF65-F5344CB8AC3E}">
        <p14:creationId xmlns:p14="http://schemas.microsoft.com/office/powerpoint/2010/main" val="153112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Pointers and References</a:t>
            </a:r>
            <a:endParaRPr lang="en-US" dirty="0"/>
          </a:p>
        </p:txBody>
      </p:sp>
      <p:sp>
        <p:nvSpPr>
          <p:cNvPr id="3" name="Content Placeholder 2"/>
          <p:cNvSpPr>
            <a:spLocks noGrp="1"/>
          </p:cNvSpPr>
          <p:nvPr>
            <p:ph idx="1"/>
          </p:nvPr>
        </p:nvSpPr>
        <p:spPr/>
        <p:txBody>
          <a:bodyPr>
            <a:normAutofit/>
          </a:bodyPr>
          <a:lstStyle/>
          <a:p>
            <a:r>
              <a:rPr lang="en-US" dirty="0" smtClean="0"/>
              <a:t>Once </a:t>
            </a:r>
            <a:r>
              <a:rPr lang="en-US" dirty="0"/>
              <a:t>a reference is created, it cannot be later made to reference another </a:t>
            </a:r>
            <a:r>
              <a:rPr lang="en-US" dirty="0" smtClean="0"/>
              <a:t>object.</a:t>
            </a:r>
          </a:p>
          <a:p>
            <a:pPr lvl="1"/>
            <a:r>
              <a:rPr lang="en-US" dirty="0" smtClean="0"/>
              <a:t>Compare to pointers, which are often reassigned.</a:t>
            </a:r>
            <a:endParaRPr lang="en-US" dirty="0"/>
          </a:p>
          <a:p>
            <a:r>
              <a:rPr lang="en-US" dirty="0"/>
              <a:t>References </a:t>
            </a:r>
            <a:r>
              <a:rPr lang="en-US" dirty="0" smtClean="0"/>
              <a:t>can’t be</a:t>
            </a:r>
            <a:r>
              <a:rPr lang="en-US" dirty="0"/>
              <a:t> </a:t>
            </a:r>
            <a:r>
              <a:rPr lang="en-US" dirty="0" smtClean="0"/>
              <a:t>initialized to </a:t>
            </a:r>
            <a:r>
              <a:rPr lang="en-US" i="1" dirty="0" smtClean="0"/>
              <a:t>null</a:t>
            </a:r>
            <a:r>
              <a:rPr lang="en-US" dirty="0"/>
              <a:t>, whereas pointers </a:t>
            </a:r>
            <a:r>
              <a:rPr lang="en-US" dirty="0" smtClean="0"/>
              <a:t>can.</a:t>
            </a:r>
          </a:p>
          <a:p>
            <a:r>
              <a:rPr lang="en-US" dirty="0" smtClean="0"/>
              <a:t>References can never be uninitialized. It is also </a:t>
            </a:r>
            <a:r>
              <a:rPr lang="en-US" dirty="0"/>
              <a:t>impossible to reinitialize a </a:t>
            </a:r>
            <a:r>
              <a:rPr lang="en-US" dirty="0" smtClean="0"/>
              <a:t>reference.</a:t>
            </a:r>
          </a:p>
          <a:p>
            <a:r>
              <a:rPr lang="en-US" dirty="0" smtClean="0"/>
              <a:t>Demo: </a:t>
            </a:r>
            <a:r>
              <a:rPr lang="en-US" dirty="0" err="1" smtClean="0">
                <a:latin typeface="Courier New" charset="0"/>
                <a:ea typeface="Courier New" charset="0"/>
                <a:cs typeface="Courier New" charset="0"/>
              </a:rPr>
              <a:t>experiments.cc</a:t>
            </a:r>
            <a:endParaRPr lang="en-US" dirty="0">
              <a:latin typeface="Courier New" charset="0"/>
              <a:ea typeface="Courier New" charset="0"/>
              <a:cs typeface="Courier New" charset="0"/>
            </a:endParaRPr>
          </a:p>
        </p:txBody>
      </p:sp>
    </p:spTree>
    <p:extLst>
      <p:ext uri="{BB962C8B-B14F-4D97-AF65-F5344CB8AC3E}">
        <p14:creationId xmlns:p14="http://schemas.microsoft.com/office/powerpoint/2010/main" val="35353324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a:t>
            </a:r>
            <a:r>
              <a:rPr lang="en-US" dirty="0" err="1" smtClean="0"/>
              <a:t>const</a:t>
            </a:r>
            <a:r>
              <a:rPr lang="en-US" dirty="0" smtClean="0"/>
              <a:t> declaration</a:t>
            </a:r>
            <a:endParaRPr lang="en-US" dirty="0"/>
          </a:p>
        </p:txBody>
      </p:sp>
      <p:sp>
        <p:nvSpPr>
          <p:cNvPr id="3" name="Content Placeholder 2"/>
          <p:cNvSpPr>
            <a:spLocks noGrp="1"/>
          </p:cNvSpPr>
          <p:nvPr>
            <p:ph idx="1"/>
          </p:nvPr>
        </p:nvSpPr>
        <p:spPr/>
        <p:txBody>
          <a:bodyPr>
            <a:normAutofit/>
          </a:bodyPr>
          <a:lstStyle/>
          <a:p>
            <a:r>
              <a:rPr lang="en-US" dirty="0"/>
              <a:t>A</a:t>
            </a:r>
            <a:r>
              <a:rPr lang="en-US" dirty="0" smtClean="0"/>
              <a:t>s </a:t>
            </a:r>
            <a:r>
              <a:rPr lang="en-US" dirty="0"/>
              <a:t>a declaration </a:t>
            </a:r>
            <a:r>
              <a:rPr lang="en-US" dirty="0" err="1" smtClean="0"/>
              <a:t>specifier</a:t>
            </a:r>
            <a:r>
              <a:rPr lang="en-US" dirty="0" smtClean="0"/>
              <a:t>, </a:t>
            </a:r>
            <a:r>
              <a:rPr lang="en-US" dirty="0" err="1" smtClean="0"/>
              <a:t>const</a:t>
            </a:r>
            <a:r>
              <a:rPr lang="en-US" dirty="0" smtClean="0"/>
              <a:t>  is a type </a:t>
            </a:r>
            <a:r>
              <a:rPr lang="en-US" dirty="0" err="1" smtClean="0"/>
              <a:t>specifier</a:t>
            </a:r>
            <a:r>
              <a:rPr lang="en-US" dirty="0" smtClean="0"/>
              <a:t> that makes objects </a:t>
            </a:r>
            <a:r>
              <a:rPr lang="en-US" dirty="0" err="1" smtClean="0"/>
              <a:t>unmodifiable</a:t>
            </a:r>
            <a:r>
              <a:rPr lang="en-US" dirty="0" smtClean="0"/>
              <a:t>.</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const</a:t>
            </a:r>
            <a:r>
              <a:rPr lang="en-US" dirty="0">
                <a:latin typeface="Courier New" pitchFamily="49" charset="0"/>
                <a:cs typeface="Courier New" pitchFamily="49" charset="0"/>
              </a:rPr>
              <a: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m = 255;</a:t>
            </a:r>
          </a:p>
          <a:p>
            <a:pPr marL="0" indent="0">
              <a:buNone/>
            </a:pPr>
            <a:endParaRPr lang="en-US" dirty="0" smtClean="0">
              <a:latin typeface="Courier New" pitchFamily="49" charset="0"/>
              <a:cs typeface="Courier New" pitchFamily="49" charset="0"/>
            </a:endParaRPr>
          </a:p>
          <a:p>
            <a:r>
              <a:rPr lang="en-US" dirty="0" smtClean="0">
                <a:cs typeface="Courier New" pitchFamily="49" charset="0"/>
              </a:rPr>
              <a:t>Reference to constant integer:</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n = 100;</a:t>
            </a:r>
          </a:p>
          <a:p>
            <a:pPr marL="0" indent="0">
              <a:buNone/>
            </a:pP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const</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int</a:t>
            </a:r>
            <a:r>
              <a:rPr lang="en-US" dirty="0" smtClean="0">
                <a:latin typeface="Courier New" pitchFamily="49" charset="0"/>
                <a:cs typeface="Courier New" pitchFamily="49" charset="0"/>
              </a:rPr>
              <a:t> </a:t>
            </a:r>
            <a:r>
              <a:rPr lang="en-US" dirty="0">
                <a:latin typeface="Courier New" pitchFamily="49" charset="0"/>
                <a:cs typeface="Courier New" pitchFamily="49" charset="0"/>
              </a:rPr>
              <a:t>&amp;</a:t>
            </a:r>
            <a:r>
              <a:rPr lang="en-US" dirty="0" err="1">
                <a:latin typeface="Courier New" pitchFamily="49" charset="0"/>
                <a:cs typeface="Courier New" pitchFamily="49" charset="0"/>
              </a:rPr>
              <a:t>ri</a:t>
            </a:r>
            <a:r>
              <a:rPr lang="en-US" dirty="0">
                <a:latin typeface="Courier New" pitchFamily="49" charset="0"/>
                <a:cs typeface="Courier New" pitchFamily="49" charset="0"/>
              </a:rPr>
              <a:t> = n</a:t>
            </a:r>
            <a:r>
              <a:rPr lang="en-US" dirty="0" smtClean="0">
                <a:latin typeface="Courier New" pitchFamily="49" charset="0"/>
                <a:cs typeface="Courier New" pitchFamily="49" charset="0"/>
              </a:rPr>
              <a:t>; // </a:t>
            </a:r>
            <a:r>
              <a:rPr lang="en-US" dirty="0" err="1" smtClean="0">
                <a:latin typeface="Courier New" pitchFamily="49" charset="0"/>
                <a:cs typeface="Courier New" pitchFamily="49" charset="0"/>
              </a:rPr>
              <a:t>ri</a:t>
            </a:r>
            <a:r>
              <a:rPr lang="en-US" dirty="0" smtClean="0">
                <a:latin typeface="Courier New" pitchFamily="49" charset="0"/>
                <a:cs typeface="Courier New" pitchFamily="49" charset="0"/>
              </a:rPr>
              <a:t> becomes read only</a:t>
            </a:r>
          </a:p>
          <a:p>
            <a:pPr marL="0" indent="0">
              <a:buNone/>
            </a:pPr>
            <a:endParaRPr lang="en-US" dirty="0">
              <a:latin typeface="Courier New" pitchFamily="49" charset="0"/>
              <a:cs typeface="Courier New" pitchFamily="49" charset="0"/>
            </a:endParaRPr>
          </a:p>
          <a:p>
            <a:r>
              <a:rPr lang="en-US" dirty="0" smtClean="0">
                <a:latin typeface="Arial" charset="0"/>
                <a:ea typeface="Arial" charset="0"/>
                <a:cs typeface="Arial" charset="0"/>
              </a:rPr>
              <a:t>Demo</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const.cc</a:t>
            </a:r>
            <a:endParaRPr lang="en-US" dirty="0" smtClean="0">
              <a:latin typeface="Courier New" pitchFamily="49" charset="0"/>
              <a:cs typeface="Courier New" pitchFamily="49" charset="0"/>
            </a:endParaRPr>
          </a:p>
          <a:p>
            <a:pPr marL="0" indent="0">
              <a:buNone/>
            </a:pPr>
            <a:endParaRPr lang="en-US" dirty="0">
              <a:latin typeface="Courier New" pitchFamily="49" charset="0"/>
              <a:cs typeface="Courier New" pitchFamily="49" charset="0"/>
            </a:endParaRPr>
          </a:p>
        </p:txBody>
      </p:sp>
    </p:spTree>
    <p:extLst>
      <p:ext uri="{BB962C8B-B14F-4D97-AF65-F5344CB8AC3E}">
        <p14:creationId xmlns:p14="http://schemas.microsoft.com/office/powerpoint/2010/main" val="1977796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to use?</a:t>
            </a:r>
            <a:endParaRPr lang="en-US" dirty="0"/>
          </a:p>
        </p:txBody>
      </p:sp>
      <p:sp>
        <p:nvSpPr>
          <p:cNvPr id="3" name="Content Placeholder 2"/>
          <p:cNvSpPr>
            <a:spLocks noGrp="1"/>
          </p:cNvSpPr>
          <p:nvPr>
            <p:ph idx="1"/>
          </p:nvPr>
        </p:nvSpPr>
        <p:spPr/>
        <p:txBody>
          <a:bodyPr>
            <a:normAutofit/>
          </a:bodyPr>
          <a:lstStyle/>
          <a:p>
            <a:r>
              <a:rPr lang="en-US" dirty="0" smtClean="0"/>
              <a:t>Function parameter </a:t>
            </a:r>
            <a:r>
              <a:rPr lang="en-US" dirty="0"/>
              <a:t>types and return </a:t>
            </a:r>
            <a:r>
              <a:rPr lang="en-US" dirty="0" smtClean="0"/>
              <a:t>types and functions </a:t>
            </a:r>
            <a:r>
              <a:rPr lang="en-US" dirty="0"/>
              <a:t>that declare overloaded </a:t>
            </a:r>
            <a:r>
              <a:rPr lang="en-US" dirty="0" smtClean="0"/>
              <a:t>operators.</a:t>
            </a:r>
          </a:p>
          <a:p>
            <a:r>
              <a:rPr lang="en-US" b="1" dirty="0" smtClean="0"/>
              <a:t>Pointers</a:t>
            </a:r>
            <a:r>
              <a:rPr lang="en-US" dirty="0" smtClean="0"/>
              <a:t>: may point to many different objects during its lifetime. Pointer arithmetic (++ or --) enables moving from one address to another. (Arrays, for e.g.)</a:t>
            </a:r>
          </a:p>
          <a:p>
            <a:r>
              <a:rPr lang="en-US" b="1" dirty="0" smtClean="0"/>
              <a:t>References</a:t>
            </a:r>
            <a:r>
              <a:rPr lang="en-US" dirty="0" smtClean="0"/>
              <a:t>: can refer to only one object during its lifetime.</a:t>
            </a:r>
          </a:p>
          <a:p>
            <a:r>
              <a:rPr lang="en-US" b="1" dirty="0" smtClean="0"/>
              <a:t>Style Guide Tip:</a:t>
            </a:r>
            <a:endParaRPr lang="en-US" b="1" dirty="0"/>
          </a:p>
          <a:p>
            <a:pPr lvl="1"/>
            <a:r>
              <a:rPr lang="en-US" dirty="0"/>
              <a:t>use </a:t>
            </a:r>
            <a:r>
              <a:rPr lang="en-US" dirty="0" err="1"/>
              <a:t>const</a:t>
            </a:r>
            <a:r>
              <a:rPr lang="en-US" dirty="0"/>
              <a:t> reference parameters to pass input</a:t>
            </a:r>
          </a:p>
          <a:p>
            <a:pPr lvl="1"/>
            <a:r>
              <a:rPr lang="en-US" dirty="0"/>
              <a:t>use pointers to pass output parameters</a:t>
            </a:r>
          </a:p>
          <a:p>
            <a:pPr lvl="1"/>
            <a:r>
              <a:rPr lang="en-US" dirty="0" smtClean="0"/>
              <a:t>input </a:t>
            </a:r>
            <a:r>
              <a:rPr lang="en-US" dirty="0"/>
              <a:t>parameters first, then output parameters last</a:t>
            </a:r>
            <a:endParaRPr lang="en-US" dirty="0">
              <a:latin typeface="Courier New" pitchFamily="49" charset="0"/>
              <a:cs typeface="Courier New" pitchFamily="49" charset="0"/>
            </a:endParaRPr>
          </a:p>
          <a:p>
            <a:endParaRPr lang="en-US" dirty="0" smtClean="0"/>
          </a:p>
          <a:p>
            <a:endParaRPr lang="en-US" dirty="0" smtClean="0"/>
          </a:p>
        </p:txBody>
      </p:sp>
    </p:spTree>
    <p:extLst>
      <p:ext uri="{BB962C8B-B14F-4D97-AF65-F5344CB8AC3E}">
        <p14:creationId xmlns:p14="http://schemas.microsoft.com/office/powerpoint/2010/main" val="4535562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Classes</a:t>
            </a:r>
            <a:endParaRPr lang="en-US" dirty="0"/>
          </a:p>
        </p:txBody>
      </p:sp>
      <p:sp>
        <p:nvSpPr>
          <p:cNvPr id="3" name="Content Placeholder 2"/>
          <p:cNvSpPr>
            <a:spLocks noGrp="1"/>
          </p:cNvSpPr>
          <p:nvPr>
            <p:ph idx="1"/>
          </p:nvPr>
        </p:nvSpPr>
        <p:spPr/>
        <p:txBody>
          <a:bodyPr>
            <a:normAutofit/>
          </a:bodyPr>
          <a:lstStyle/>
          <a:p>
            <a:pPr marL="0" indent="0">
              <a:buNone/>
            </a:pPr>
            <a:r>
              <a:rPr lang="en-US" sz="1800" dirty="0" smtClean="0">
                <a:latin typeface="Menlo" charset="0"/>
                <a:ea typeface="Menlo" charset="0"/>
                <a:cs typeface="Menlo" charset="0"/>
              </a:rPr>
              <a:t>/* Note: This code is unfinished! Beware! */</a:t>
            </a:r>
          </a:p>
          <a:p>
            <a:pPr marL="0" indent="0">
              <a:buNone/>
            </a:pPr>
            <a:r>
              <a:rPr lang="en-US" sz="1800" dirty="0" smtClean="0">
                <a:solidFill>
                  <a:srgbClr val="1A0FEF"/>
                </a:solidFill>
                <a:latin typeface="Menlo" charset="0"/>
                <a:ea typeface="Menlo" charset="0"/>
                <a:cs typeface="Menlo" charset="0"/>
              </a:rPr>
              <a:t>class </a:t>
            </a:r>
            <a:r>
              <a:rPr lang="en-US" sz="1800" dirty="0">
                <a:latin typeface="Menlo" charset="0"/>
                <a:ea typeface="Menlo" charset="0"/>
                <a:cs typeface="Menlo" charset="0"/>
              </a:rPr>
              <a:t>Point {</a:t>
            </a:r>
          </a:p>
          <a:p>
            <a:pPr marL="0" indent="0">
              <a:buNone/>
            </a:pPr>
            <a:r>
              <a:rPr lang="en-US" sz="1800" b="1" dirty="0">
                <a:latin typeface="Menlo" charset="0"/>
                <a:ea typeface="Menlo" charset="0"/>
                <a:cs typeface="Menlo" charset="0"/>
              </a:rPr>
              <a:t>public</a:t>
            </a:r>
            <a:r>
              <a:rPr lang="en-US" sz="1800" dirty="0">
                <a:latin typeface="Menlo" charset="0"/>
                <a:ea typeface="Menlo" charset="0"/>
                <a:cs typeface="Menlo" charset="0"/>
              </a:rPr>
              <a:t>:</a:t>
            </a:r>
          </a:p>
          <a:p>
            <a:pPr marL="0" indent="0">
              <a:buNone/>
            </a:pPr>
            <a:r>
              <a:rPr lang="fr-FR" sz="1800" dirty="0" smtClean="0">
                <a:latin typeface="Menlo" charset="0"/>
                <a:ea typeface="Menlo" charset="0"/>
                <a:cs typeface="Menlo" charset="0"/>
              </a:rPr>
              <a:t>  </a:t>
            </a:r>
            <a:r>
              <a:rPr lang="fr-FR" sz="1600" dirty="0" smtClean="0">
                <a:latin typeface="Menlo" charset="0"/>
                <a:ea typeface="Menlo" charset="0"/>
                <a:cs typeface="Menlo" charset="0"/>
              </a:rPr>
              <a:t>Point(</a:t>
            </a:r>
            <a:r>
              <a:rPr lang="fr-FR" sz="1600" dirty="0" err="1" smtClean="0">
                <a:solidFill>
                  <a:srgbClr val="00B050"/>
                </a:solidFill>
                <a:latin typeface="Menlo" charset="0"/>
                <a:ea typeface="Menlo" charset="0"/>
                <a:cs typeface="Menlo" charset="0"/>
              </a:rPr>
              <a:t>const</a:t>
            </a:r>
            <a:r>
              <a:rPr lang="fr-FR" sz="1600" dirty="0" smtClean="0">
                <a:latin typeface="Menlo" charset="0"/>
                <a:ea typeface="Menlo" charset="0"/>
                <a:cs typeface="Menlo" charset="0"/>
              </a:rPr>
              <a:t> </a:t>
            </a:r>
            <a:r>
              <a:rPr lang="fr-FR" sz="1600" dirty="0" err="1">
                <a:solidFill>
                  <a:srgbClr val="1A0FEF"/>
                </a:solidFill>
                <a:latin typeface="Menlo" charset="0"/>
                <a:ea typeface="Menlo" charset="0"/>
                <a:cs typeface="Menlo" charset="0"/>
              </a:rPr>
              <a:t>int</a:t>
            </a:r>
            <a:r>
              <a:rPr lang="fr-FR" sz="1600" dirty="0">
                <a:solidFill>
                  <a:srgbClr val="1A0FEF"/>
                </a:solidFill>
                <a:latin typeface="Menlo" charset="0"/>
                <a:ea typeface="Menlo" charset="0"/>
                <a:cs typeface="Menlo" charset="0"/>
              </a:rPr>
              <a:t> </a:t>
            </a:r>
            <a:r>
              <a:rPr lang="fr-FR" sz="1600" dirty="0">
                <a:latin typeface="Menlo" charset="0"/>
                <a:ea typeface="Menlo" charset="0"/>
                <a:cs typeface="Menlo" charset="0"/>
              </a:rPr>
              <a:t>x, </a:t>
            </a:r>
            <a:r>
              <a:rPr lang="fr-FR" sz="1600" dirty="0" err="1">
                <a:solidFill>
                  <a:srgbClr val="00B050"/>
                </a:solidFill>
                <a:latin typeface="Menlo" charset="0"/>
                <a:ea typeface="Menlo" charset="0"/>
                <a:cs typeface="Menlo" charset="0"/>
              </a:rPr>
              <a:t>const</a:t>
            </a:r>
            <a:r>
              <a:rPr lang="fr-FR" sz="1600" dirty="0">
                <a:solidFill>
                  <a:srgbClr val="00B050"/>
                </a:solidFill>
                <a:latin typeface="Menlo" charset="0"/>
                <a:ea typeface="Menlo" charset="0"/>
                <a:cs typeface="Menlo" charset="0"/>
              </a:rPr>
              <a:t> </a:t>
            </a:r>
            <a:r>
              <a:rPr lang="fr-FR" sz="1600" dirty="0" err="1">
                <a:solidFill>
                  <a:srgbClr val="1A0FEF"/>
                </a:solidFill>
                <a:latin typeface="Menlo" charset="0"/>
                <a:ea typeface="Menlo" charset="0"/>
                <a:cs typeface="Menlo" charset="0"/>
              </a:rPr>
              <a:t>int</a:t>
            </a:r>
            <a:r>
              <a:rPr lang="fr-FR" sz="1600" dirty="0">
                <a:solidFill>
                  <a:srgbClr val="1A0FEF"/>
                </a:solidFill>
                <a:latin typeface="Menlo" charset="0"/>
                <a:ea typeface="Menlo" charset="0"/>
                <a:cs typeface="Menlo" charset="0"/>
              </a:rPr>
              <a:t> </a:t>
            </a:r>
            <a:r>
              <a:rPr lang="fr-FR" sz="1600" dirty="0">
                <a:latin typeface="Menlo" charset="0"/>
                <a:ea typeface="Menlo" charset="0"/>
                <a:cs typeface="Menlo" charset="0"/>
              </a:rPr>
              <a:t>y); // </a:t>
            </a:r>
            <a:r>
              <a:rPr lang="fr-FR" sz="1600" dirty="0" err="1">
                <a:latin typeface="Menlo" charset="0"/>
                <a:ea typeface="Menlo" charset="0"/>
                <a:cs typeface="Menlo" charset="0"/>
              </a:rPr>
              <a:t>constructor</a:t>
            </a:r>
            <a:endParaRPr lang="fr-FR" sz="1600" dirty="0">
              <a:latin typeface="Menlo" charset="0"/>
              <a:ea typeface="Menlo" charset="0"/>
              <a:cs typeface="Menlo" charset="0"/>
            </a:endParaRPr>
          </a:p>
          <a:p>
            <a:pPr marL="0" indent="0">
              <a:buNone/>
            </a:pPr>
            <a:r>
              <a:rPr lang="en-US" sz="1600" dirty="0" smtClean="0">
                <a:latin typeface="Menlo" charset="0"/>
                <a:ea typeface="Menlo" charset="0"/>
                <a:cs typeface="Menlo" charset="0"/>
              </a:rPr>
              <a:t>  </a:t>
            </a:r>
            <a:r>
              <a:rPr lang="en-US" sz="1600" dirty="0" err="1" smtClean="0">
                <a:solidFill>
                  <a:srgbClr val="1A0FEF"/>
                </a:solidFill>
                <a:latin typeface="Menlo" charset="0"/>
                <a:ea typeface="Menlo" charset="0"/>
                <a:cs typeface="Menlo" charset="0"/>
              </a:rPr>
              <a:t>int</a:t>
            </a:r>
            <a:r>
              <a:rPr lang="en-US" sz="1600" dirty="0" smtClean="0">
                <a:solidFill>
                  <a:srgbClr val="1A0FEF"/>
                </a:solidFill>
                <a:latin typeface="Menlo" charset="0"/>
                <a:ea typeface="Menlo" charset="0"/>
                <a:cs typeface="Menlo" charset="0"/>
              </a:rPr>
              <a:t> </a:t>
            </a:r>
            <a:r>
              <a:rPr lang="en-US" sz="1600" dirty="0" err="1">
                <a:latin typeface="Menlo" charset="0"/>
                <a:ea typeface="Menlo" charset="0"/>
                <a:cs typeface="Menlo" charset="0"/>
              </a:rPr>
              <a:t>get_x</a:t>
            </a:r>
            <a:r>
              <a:rPr lang="en-US" sz="1600" dirty="0" smtClean="0">
                <a:latin typeface="Menlo" charset="0"/>
                <a:ea typeface="Menlo" charset="0"/>
                <a:cs typeface="Menlo" charset="0"/>
              </a:rPr>
              <a:t>() </a:t>
            </a:r>
            <a:r>
              <a:rPr lang="en-US" sz="1600" dirty="0" err="1" smtClean="0">
                <a:solidFill>
                  <a:srgbClr val="00B050"/>
                </a:solidFill>
                <a:latin typeface="Menlo" charset="0"/>
                <a:ea typeface="Menlo" charset="0"/>
                <a:cs typeface="Menlo" charset="0"/>
              </a:rPr>
              <a:t>const</a:t>
            </a:r>
            <a:r>
              <a:rPr lang="en-US" sz="1600" dirty="0" smtClean="0">
                <a:solidFill>
                  <a:srgbClr val="00B050"/>
                </a:solidFill>
                <a:latin typeface="Menlo" charset="0"/>
                <a:ea typeface="Menlo" charset="0"/>
                <a:cs typeface="Menlo" charset="0"/>
              </a:rPr>
              <a:t> </a:t>
            </a:r>
            <a:r>
              <a:rPr lang="en-US" sz="1600" dirty="0" smtClean="0">
                <a:latin typeface="Menlo" charset="0"/>
                <a:ea typeface="Menlo" charset="0"/>
                <a:cs typeface="Menlo" charset="0"/>
              </a:rPr>
              <a:t>{ </a:t>
            </a:r>
            <a:r>
              <a:rPr lang="en-US" sz="1600" dirty="0">
                <a:latin typeface="Menlo" charset="0"/>
                <a:ea typeface="Menlo" charset="0"/>
                <a:cs typeface="Menlo" charset="0"/>
              </a:rPr>
              <a:t>return x_; } // inline member function</a:t>
            </a:r>
          </a:p>
          <a:p>
            <a:pPr marL="0" indent="0">
              <a:buNone/>
            </a:pPr>
            <a:r>
              <a:rPr lang="en-US" sz="1600" dirty="0" smtClean="0">
                <a:latin typeface="Menlo" charset="0"/>
                <a:ea typeface="Menlo" charset="0"/>
                <a:cs typeface="Menlo" charset="0"/>
              </a:rPr>
              <a:t>  </a:t>
            </a:r>
            <a:r>
              <a:rPr lang="en-US" sz="1600" dirty="0" err="1" smtClean="0">
                <a:solidFill>
                  <a:srgbClr val="1A0FEF"/>
                </a:solidFill>
                <a:latin typeface="Menlo" charset="0"/>
                <a:ea typeface="Menlo" charset="0"/>
                <a:cs typeface="Menlo" charset="0"/>
              </a:rPr>
              <a:t>int</a:t>
            </a:r>
            <a:r>
              <a:rPr lang="en-US" sz="1600" dirty="0" smtClean="0">
                <a:solidFill>
                  <a:srgbClr val="1A0FEF"/>
                </a:solidFill>
                <a:latin typeface="Menlo" charset="0"/>
                <a:ea typeface="Menlo" charset="0"/>
                <a:cs typeface="Menlo" charset="0"/>
              </a:rPr>
              <a:t> </a:t>
            </a:r>
            <a:r>
              <a:rPr lang="en-US" sz="1600" dirty="0" err="1">
                <a:latin typeface="Menlo" charset="0"/>
                <a:ea typeface="Menlo" charset="0"/>
                <a:cs typeface="Menlo" charset="0"/>
              </a:rPr>
              <a:t>get_y</a:t>
            </a:r>
            <a:r>
              <a:rPr lang="en-US" sz="1600" dirty="0">
                <a:latin typeface="Menlo" charset="0"/>
                <a:ea typeface="Menlo" charset="0"/>
                <a:cs typeface="Menlo" charset="0"/>
              </a:rPr>
              <a:t>() </a:t>
            </a:r>
            <a:r>
              <a:rPr lang="en-US" sz="1600" dirty="0" err="1" smtClean="0">
                <a:solidFill>
                  <a:srgbClr val="00B050"/>
                </a:solidFill>
                <a:latin typeface="Menlo" charset="0"/>
                <a:ea typeface="Menlo" charset="0"/>
                <a:cs typeface="Menlo" charset="0"/>
              </a:rPr>
              <a:t>const</a:t>
            </a:r>
            <a:r>
              <a:rPr lang="en-US" sz="1600" dirty="0" smtClean="0">
                <a:solidFill>
                  <a:srgbClr val="00B050"/>
                </a:solidFill>
                <a:latin typeface="Menlo" charset="0"/>
                <a:ea typeface="Menlo" charset="0"/>
                <a:cs typeface="Menlo" charset="0"/>
              </a:rPr>
              <a:t> </a:t>
            </a:r>
            <a:r>
              <a:rPr lang="en-US" sz="1600" dirty="0" smtClean="0">
                <a:latin typeface="Menlo" charset="0"/>
                <a:ea typeface="Menlo" charset="0"/>
                <a:cs typeface="Menlo" charset="0"/>
              </a:rPr>
              <a:t>{ </a:t>
            </a:r>
            <a:r>
              <a:rPr lang="en-US" sz="1600" dirty="0">
                <a:latin typeface="Menlo" charset="0"/>
                <a:ea typeface="Menlo" charset="0"/>
                <a:cs typeface="Menlo" charset="0"/>
              </a:rPr>
              <a:t>return y_; } // inline member function</a:t>
            </a:r>
          </a:p>
          <a:p>
            <a:pPr marL="0" indent="0">
              <a:buNone/>
            </a:pPr>
            <a:r>
              <a:rPr lang="en-US" sz="1600" dirty="0" smtClean="0">
                <a:latin typeface="Menlo" charset="0"/>
                <a:ea typeface="Menlo" charset="0"/>
                <a:cs typeface="Menlo" charset="0"/>
              </a:rPr>
              <a:t>  </a:t>
            </a:r>
            <a:r>
              <a:rPr lang="en-US" sz="1600" dirty="0" smtClean="0">
                <a:solidFill>
                  <a:srgbClr val="1A0FEF"/>
                </a:solidFill>
                <a:latin typeface="Menlo" charset="0"/>
                <a:ea typeface="Menlo" charset="0"/>
                <a:cs typeface="Menlo" charset="0"/>
              </a:rPr>
              <a:t>double </a:t>
            </a:r>
            <a:r>
              <a:rPr lang="en-US" sz="1600" dirty="0">
                <a:latin typeface="Menlo" charset="0"/>
                <a:ea typeface="Menlo" charset="0"/>
                <a:cs typeface="Menlo" charset="0"/>
              </a:rPr>
              <a:t>d</a:t>
            </a:r>
            <a:r>
              <a:rPr lang="en-US" sz="1600" dirty="0" smtClean="0">
                <a:latin typeface="Menlo" charset="0"/>
                <a:ea typeface="Menlo" charset="0"/>
                <a:cs typeface="Menlo" charset="0"/>
              </a:rPr>
              <a:t>istance(</a:t>
            </a:r>
            <a:r>
              <a:rPr lang="en-US" sz="1600" dirty="0" err="1" smtClean="0">
                <a:solidFill>
                  <a:srgbClr val="00B050"/>
                </a:solidFill>
                <a:latin typeface="Menlo" charset="0"/>
                <a:ea typeface="Menlo" charset="0"/>
                <a:cs typeface="Menlo" charset="0"/>
              </a:rPr>
              <a:t>const</a:t>
            </a:r>
            <a:r>
              <a:rPr lang="en-US" sz="1600" dirty="0" smtClean="0">
                <a:latin typeface="Menlo" charset="0"/>
                <a:ea typeface="Menlo" charset="0"/>
                <a:cs typeface="Menlo" charset="0"/>
              </a:rPr>
              <a:t> </a:t>
            </a:r>
            <a:r>
              <a:rPr lang="en-US" sz="1600" dirty="0">
                <a:latin typeface="Menlo" charset="0"/>
                <a:ea typeface="Menlo" charset="0"/>
                <a:cs typeface="Menlo" charset="0"/>
              </a:rPr>
              <a:t>Point &amp;p</a:t>
            </a:r>
            <a:r>
              <a:rPr lang="en-US" sz="1600" dirty="0" smtClean="0">
                <a:latin typeface="Menlo" charset="0"/>
                <a:ea typeface="Menlo" charset="0"/>
                <a:cs typeface="Menlo" charset="0"/>
              </a:rPr>
              <a:t>) </a:t>
            </a:r>
            <a:r>
              <a:rPr lang="en-US" sz="1600" dirty="0" err="1" smtClean="0">
                <a:solidFill>
                  <a:srgbClr val="00B050"/>
                </a:solidFill>
                <a:latin typeface="Menlo" charset="0"/>
                <a:ea typeface="Menlo" charset="0"/>
                <a:cs typeface="Menlo" charset="0"/>
              </a:rPr>
              <a:t>const</a:t>
            </a:r>
            <a:r>
              <a:rPr lang="en-US" sz="1600" dirty="0" smtClean="0">
                <a:latin typeface="Menlo" charset="0"/>
                <a:ea typeface="Menlo" charset="0"/>
                <a:cs typeface="Menlo" charset="0"/>
              </a:rPr>
              <a:t>; </a:t>
            </a:r>
            <a:r>
              <a:rPr lang="en-US" sz="1600" dirty="0">
                <a:latin typeface="Menlo" charset="0"/>
                <a:ea typeface="Menlo" charset="0"/>
                <a:cs typeface="Menlo" charset="0"/>
              </a:rPr>
              <a:t>// member function</a:t>
            </a:r>
          </a:p>
          <a:p>
            <a:pPr marL="0" indent="0">
              <a:buNone/>
            </a:pPr>
            <a:r>
              <a:rPr lang="en-US" sz="1600" dirty="0" smtClean="0">
                <a:latin typeface="Menlo" charset="0"/>
                <a:ea typeface="Menlo" charset="0"/>
                <a:cs typeface="Menlo" charset="0"/>
              </a:rPr>
              <a:t>  </a:t>
            </a:r>
            <a:r>
              <a:rPr lang="en-US" sz="1600" dirty="0" smtClean="0">
                <a:solidFill>
                  <a:srgbClr val="1A0FEF"/>
                </a:solidFill>
                <a:latin typeface="Menlo" charset="0"/>
                <a:ea typeface="Menlo" charset="0"/>
                <a:cs typeface="Menlo" charset="0"/>
              </a:rPr>
              <a:t>void</a:t>
            </a:r>
            <a:r>
              <a:rPr lang="en-US" sz="1600" dirty="0" smtClean="0">
                <a:latin typeface="Menlo" charset="0"/>
                <a:ea typeface="Menlo" charset="0"/>
                <a:cs typeface="Menlo" charset="0"/>
              </a:rPr>
              <a:t> </a:t>
            </a:r>
            <a:r>
              <a:rPr lang="en-US" sz="1600" dirty="0" err="1">
                <a:latin typeface="Menlo" charset="0"/>
                <a:ea typeface="Menlo" charset="0"/>
                <a:cs typeface="Menlo" charset="0"/>
              </a:rPr>
              <a:t>s</a:t>
            </a:r>
            <a:r>
              <a:rPr lang="en-US" sz="1600" dirty="0" err="1" smtClean="0">
                <a:latin typeface="Menlo" charset="0"/>
                <a:ea typeface="Menlo" charset="0"/>
                <a:cs typeface="Menlo" charset="0"/>
              </a:rPr>
              <a:t>etLocation</a:t>
            </a:r>
            <a:r>
              <a:rPr lang="en-US" sz="1600" dirty="0" smtClean="0">
                <a:latin typeface="Menlo" charset="0"/>
                <a:ea typeface="Menlo" charset="0"/>
                <a:cs typeface="Menlo" charset="0"/>
              </a:rPr>
              <a:t>(</a:t>
            </a:r>
            <a:r>
              <a:rPr lang="en-US" sz="1600" dirty="0" err="1" smtClean="0">
                <a:solidFill>
                  <a:srgbClr val="00B050"/>
                </a:solidFill>
                <a:latin typeface="Menlo" charset="0"/>
                <a:ea typeface="Menlo" charset="0"/>
                <a:cs typeface="Menlo" charset="0"/>
              </a:rPr>
              <a:t>const</a:t>
            </a:r>
            <a:r>
              <a:rPr lang="en-US" sz="1600" dirty="0" smtClean="0">
                <a:latin typeface="Menlo" charset="0"/>
                <a:ea typeface="Menlo" charset="0"/>
                <a:cs typeface="Menlo" charset="0"/>
              </a:rPr>
              <a:t> </a:t>
            </a:r>
            <a:r>
              <a:rPr lang="en-US" sz="1600" dirty="0" err="1">
                <a:solidFill>
                  <a:srgbClr val="1A0FEF"/>
                </a:solidFill>
                <a:latin typeface="Menlo" charset="0"/>
                <a:ea typeface="Menlo" charset="0"/>
                <a:cs typeface="Menlo" charset="0"/>
              </a:rPr>
              <a:t>int</a:t>
            </a:r>
            <a:r>
              <a:rPr lang="en-US" sz="1600" dirty="0">
                <a:solidFill>
                  <a:srgbClr val="1A0FEF"/>
                </a:solidFill>
                <a:latin typeface="Menlo" charset="0"/>
                <a:ea typeface="Menlo" charset="0"/>
                <a:cs typeface="Menlo" charset="0"/>
              </a:rPr>
              <a:t> </a:t>
            </a:r>
            <a:r>
              <a:rPr lang="en-US" sz="1600" dirty="0">
                <a:latin typeface="Menlo" charset="0"/>
                <a:ea typeface="Menlo" charset="0"/>
                <a:cs typeface="Menlo" charset="0"/>
              </a:rPr>
              <a:t>x, </a:t>
            </a:r>
            <a:r>
              <a:rPr lang="en-US" sz="1600" dirty="0" err="1">
                <a:solidFill>
                  <a:srgbClr val="00B050"/>
                </a:solidFill>
                <a:latin typeface="Menlo" charset="0"/>
                <a:ea typeface="Menlo" charset="0"/>
                <a:cs typeface="Menlo" charset="0"/>
              </a:rPr>
              <a:t>const</a:t>
            </a:r>
            <a:r>
              <a:rPr lang="en-US" sz="1600" dirty="0">
                <a:solidFill>
                  <a:srgbClr val="00B050"/>
                </a:solidFill>
                <a:latin typeface="Menlo" charset="0"/>
                <a:ea typeface="Menlo" charset="0"/>
                <a:cs typeface="Menlo" charset="0"/>
              </a:rPr>
              <a:t> </a:t>
            </a:r>
            <a:r>
              <a:rPr lang="en-US" sz="1600" dirty="0" err="1">
                <a:solidFill>
                  <a:srgbClr val="1A0FEF"/>
                </a:solidFill>
                <a:latin typeface="Menlo" charset="0"/>
                <a:ea typeface="Menlo" charset="0"/>
                <a:cs typeface="Menlo" charset="0"/>
              </a:rPr>
              <a:t>int</a:t>
            </a:r>
            <a:r>
              <a:rPr lang="en-US" sz="1600" dirty="0">
                <a:solidFill>
                  <a:srgbClr val="1A0FEF"/>
                </a:solidFill>
                <a:latin typeface="Menlo" charset="0"/>
                <a:ea typeface="Menlo" charset="0"/>
                <a:cs typeface="Menlo" charset="0"/>
              </a:rPr>
              <a:t> </a:t>
            </a:r>
            <a:r>
              <a:rPr lang="en-US" sz="1600" dirty="0">
                <a:latin typeface="Menlo" charset="0"/>
                <a:ea typeface="Menlo" charset="0"/>
                <a:cs typeface="Menlo" charset="0"/>
              </a:rPr>
              <a:t>y</a:t>
            </a:r>
            <a:r>
              <a:rPr lang="en-US" sz="1600" dirty="0" smtClean="0">
                <a:latin typeface="Menlo" charset="0"/>
                <a:ea typeface="Menlo" charset="0"/>
                <a:cs typeface="Menlo" charset="0"/>
              </a:rPr>
              <a:t>); //member function</a:t>
            </a:r>
            <a:endParaRPr lang="en-US" sz="1600" dirty="0">
              <a:latin typeface="Menlo" charset="0"/>
              <a:ea typeface="Menlo" charset="0"/>
              <a:cs typeface="Menlo" charset="0"/>
            </a:endParaRPr>
          </a:p>
          <a:p>
            <a:pPr marL="0" indent="0">
              <a:buNone/>
            </a:pPr>
            <a:r>
              <a:rPr lang="en-US" sz="1800" b="1" dirty="0">
                <a:latin typeface="Menlo" charset="0"/>
                <a:ea typeface="Menlo" charset="0"/>
                <a:cs typeface="Menlo" charset="0"/>
              </a:rPr>
              <a:t>private</a:t>
            </a:r>
            <a:r>
              <a:rPr lang="en-US" sz="1800" dirty="0">
                <a:latin typeface="Menlo" charset="0"/>
                <a:ea typeface="Menlo" charset="0"/>
                <a:cs typeface="Menlo" charset="0"/>
              </a:rPr>
              <a:t>:</a:t>
            </a:r>
          </a:p>
          <a:p>
            <a:pPr marL="0" indent="0">
              <a:buNone/>
            </a:pPr>
            <a:r>
              <a:rPr lang="en-US" sz="1800" dirty="0" smtClean="0">
                <a:latin typeface="Menlo" charset="0"/>
                <a:ea typeface="Menlo" charset="0"/>
                <a:cs typeface="Menlo" charset="0"/>
              </a:rPr>
              <a:t>  </a:t>
            </a:r>
            <a:r>
              <a:rPr lang="en-US" sz="1600" dirty="0" err="1" smtClean="0">
                <a:solidFill>
                  <a:srgbClr val="1A0FEF"/>
                </a:solidFill>
                <a:latin typeface="Menlo" charset="0"/>
                <a:ea typeface="Menlo" charset="0"/>
                <a:cs typeface="Menlo" charset="0"/>
              </a:rPr>
              <a:t>int</a:t>
            </a:r>
            <a:r>
              <a:rPr lang="en-US" sz="1600" dirty="0" smtClean="0">
                <a:solidFill>
                  <a:srgbClr val="1A0FEF"/>
                </a:solidFill>
                <a:latin typeface="Menlo" charset="0"/>
                <a:ea typeface="Menlo" charset="0"/>
                <a:cs typeface="Menlo" charset="0"/>
              </a:rPr>
              <a:t> </a:t>
            </a:r>
            <a:r>
              <a:rPr lang="en-US" sz="1600" dirty="0">
                <a:latin typeface="Menlo" charset="0"/>
                <a:ea typeface="Menlo" charset="0"/>
                <a:cs typeface="Menlo" charset="0"/>
              </a:rPr>
              <a:t>x_; // data member</a:t>
            </a:r>
          </a:p>
          <a:p>
            <a:pPr marL="0" indent="0">
              <a:buNone/>
            </a:pPr>
            <a:r>
              <a:rPr lang="en-US" sz="1600" dirty="0" smtClean="0">
                <a:latin typeface="Menlo" charset="0"/>
                <a:ea typeface="Menlo" charset="0"/>
                <a:cs typeface="Menlo" charset="0"/>
              </a:rPr>
              <a:t>  </a:t>
            </a:r>
            <a:r>
              <a:rPr lang="en-US" sz="1600" dirty="0" err="1" smtClean="0">
                <a:solidFill>
                  <a:srgbClr val="1A0FEF"/>
                </a:solidFill>
                <a:latin typeface="Menlo" charset="0"/>
                <a:ea typeface="Menlo" charset="0"/>
                <a:cs typeface="Menlo" charset="0"/>
              </a:rPr>
              <a:t>int</a:t>
            </a:r>
            <a:r>
              <a:rPr lang="en-US" sz="1600" dirty="0" smtClean="0">
                <a:solidFill>
                  <a:srgbClr val="1A0FEF"/>
                </a:solidFill>
                <a:latin typeface="Menlo" charset="0"/>
                <a:ea typeface="Menlo" charset="0"/>
                <a:cs typeface="Menlo" charset="0"/>
              </a:rPr>
              <a:t> </a:t>
            </a:r>
            <a:r>
              <a:rPr lang="en-US" sz="1600" dirty="0">
                <a:latin typeface="Menlo" charset="0"/>
                <a:ea typeface="Menlo" charset="0"/>
                <a:cs typeface="Menlo" charset="0"/>
              </a:rPr>
              <a:t>y_; // data member</a:t>
            </a:r>
          </a:p>
          <a:p>
            <a:pPr marL="0" indent="0">
              <a:buNone/>
            </a:pPr>
            <a:r>
              <a:rPr lang="en-US" sz="1800" dirty="0">
                <a:latin typeface="Menlo" charset="0"/>
                <a:ea typeface="Menlo" charset="0"/>
                <a:cs typeface="Menlo" charset="0"/>
              </a:rPr>
              <a:t>}; // class Point</a:t>
            </a:r>
          </a:p>
        </p:txBody>
      </p:sp>
    </p:spTree>
    <p:extLst>
      <p:ext uri="{BB962C8B-B14F-4D97-AF65-F5344CB8AC3E}">
        <p14:creationId xmlns:p14="http://schemas.microsoft.com/office/powerpoint/2010/main" val="31934771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Section Exercise</a:t>
            </a:r>
            <a:endParaRPr lang="en-US" dirty="0"/>
          </a:p>
        </p:txBody>
      </p:sp>
      <p:sp>
        <p:nvSpPr>
          <p:cNvPr id="3" name="Content Placeholder 2"/>
          <p:cNvSpPr>
            <a:spLocks noGrp="1"/>
          </p:cNvSpPr>
          <p:nvPr>
            <p:ph idx="1"/>
          </p:nvPr>
        </p:nvSpPr>
        <p:spPr/>
        <p:txBody>
          <a:bodyPr>
            <a:normAutofit lnSpcReduction="10000"/>
          </a:bodyPr>
          <a:lstStyle/>
          <a:p>
            <a:r>
              <a:rPr lang="en-US" dirty="0"/>
              <a:t>Define a class Rectangle whose instance variables are a pair of Point objects (upper left, lower right</a:t>
            </a:r>
            <a:r>
              <a:rPr lang="en-US" dirty="0" smtClean="0"/>
              <a:t>).</a:t>
            </a:r>
          </a:p>
          <a:p>
            <a:r>
              <a:rPr lang="en-US" dirty="0" smtClean="0"/>
              <a:t>Include </a:t>
            </a:r>
            <a:r>
              <a:rPr lang="en-US" dirty="0"/>
              <a:t>at least one </a:t>
            </a:r>
            <a:r>
              <a:rPr lang="en-US" dirty="0" smtClean="0"/>
              <a:t>constructor. Make sure you get </a:t>
            </a:r>
            <a:r>
              <a:rPr lang="en-US" dirty="0" err="1"/>
              <a:t>const</a:t>
            </a:r>
            <a:r>
              <a:rPr lang="en-US" dirty="0"/>
              <a:t> right in the right </a:t>
            </a:r>
            <a:r>
              <a:rPr lang="en-US" dirty="0" smtClean="0"/>
              <a:t>places.</a:t>
            </a:r>
          </a:p>
          <a:p>
            <a:r>
              <a:rPr lang="en-US" dirty="0" smtClean="0"/>
              <a:t>Methods:</a:t>
            </a:r>
          </a:p>
          <a:p>
            <a:pPr lvl="1"/>
            <a:r>
              <a:rPr lang="en-US" b="1" dirty="0" err="1" smtClean="0"/>
              <a:t>getul</a:t>
            </a:r>
            <a:r>
              <a:rPr lang="en-US" b="1" dirty="0" smtClean="0"/>
              <a:t>(), </a:t>
            </a:r>
            <a:r>
              <a:rPr lang="en-US" b="1" dirty="0" err="1" smtClean="0"/>
              <a:t>getlr</a:t>
            </a:r>
            <a:r>
              <a:rPr lang="en-US" b="1" dirty="0" smtClean="0"/>
              <a:t>() </a:t>
            </a:r>
            <a:r>
              <a:rPr lang="en-US" dirty="0" smtClean="0"/>
              <a:t>-  returns upper and lower points.</a:t>
            </a:r>
          </a:p>
          <a:p>
            <a:pPr lvl="1"/>
            <a:r>
              <a:rPr lang="en-US" b="1" dirty="0" smtClean="0"/>
              <a:t>intersect(Rectangle &amp;r) </a:t>
            </a:r>
            <a:r>
              <a:rPr lang="en-US" dirty="0" smtClean="0"/>
              <a:t>– returns a Rectangle representing the overlap.</a:t>
            </a:r>
          </a:p>
          <a:p>
            <a:pPr lvl="1"/>
            <a:r>
              <a:rPr lang="en-US" b="1" dirty="0"/>
              <a:t>a</a:t>
            </a:r>
            <a:r>
              <a:rPr lang="en-US" b="1" dirty="0" smtClean="0"/>
              <a:t>rea</a:t>
            </a:r>
            <a:r>
              <a:rPr lang="en-US" b="1" dirty="0"/>
              <a:t>() </a:t>
            </a:r>
            <a:r>
              <a:rPr lang="en-US" dirty="0" smtClean="0"/>
              <a:t>-  returns </a:t>
            </a:r>
            <a:r>
              <a:rPr lang="en-US" dirty="0"/>
              <a:t>the Rectangle's </a:t>
            </a:r>
            <a:r>
              <a:rPr lang="en-US" dirty="0" smtClean="0"/>
              <a:t>area.</a:t>
            </a:r>
          </a:p>
          <a:p>
            <a:pPr lvl="1"/>
            <a:r>
              <a:rPr lang="en-US" b="1" dirty="0"/>
              <a:t>c</a:t>
            </a:r>
            <a:r>
              <a:rPr lang="en-US" b="1" dirty="0" smtClean="0"/>
              <a:t>ontains(Point </a:t>
            </a:r>
            <a:r>
              <a:rPr lang="en-US" b="1" dirty="0"/>
              <a:t>&amp;p) </a:t>
            </a:r>
            <a:r>
              <a:rPr lang="en-US" dirty="0" smtClean="0"/>
              <a:t>- returns </a:t>
            </a:r>
            <a:r>
              <a:rPr lang="en-US" dirty="0"/>
              <a:t>true or false depending on whether point p is inside the rectangle. </a:t>
            </a:r>
          </a:p>
          <a:p>
            <a:r>
              <a:rPr lang="en-US" dirty="0"/>
              <a:t>The C++ Primer text and cplusplus.com contain good reference material. </a:t>
            </a:r>
          </a:p>
          <a:p>
            <a:endParaRPr lang="en-US" dirty="0" smtClean="0"/>
          </a:p>
        </p:txBody>
      </p:sp>
    </p:spTree>
    <p:extLst>
      <p:ext uri="{BB962C8B-B14F-4D97-AF65-F5344CB8AC3E}">
        <p14:creationId xmlns:p14="http://schemas.microsoft.com/office/powerpoint/2010/main" val="27737922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10142</TotalTime>
  <Words>1551</Words>
  <Application>Microsoft Macintosh PowerPoint</Application>
  <PresentationFormat>On-screen Show (4:3)</PresentationFormat>
  <Paragraphs>180</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Courier New</vt:lpstr>
      <vt:lpstr>Menlo</vt:lpstr>
      <vt:lpstr>宋体</vt:lpstr>
      <vt:lpstr>Arial</vt:lpstr>
      <vt:lpstr>Clarity</vt:lpstr>
      <vt:lpstr>CSE 333 – Section 4</vt:lpstr>
      <vt:lpstr>HW2 </vt:lpstr>
      <vt:lpstr>HW2</vt:lpstr>
      <vt:lpstr>This or that?</vt:lpstr>
      <vt:lpstr>Pointers and References</vt:lpstr>
      <vt:lpstr>C++ const declaration</vt:lpstr>
      <vt:lpstr>When to use?</vt:lpstr>
      <vt:lpstr>C++ Classes</vt:lpstr>
      <vt:lpstr>Section Exercise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333 – Section 4</dc:title>
  <dc:creator>sunjayc</dc:creator>
  <cp:lastModifiedBy>Sixto J. Rios</cp:lastModifiedBy>
  <cp:revision>109</cp:revision>
  <cp:lastPrinted>2016-04-21T19:16:38Z</cp:lastPrinted>
  <dcterms:created xsi:type="dcterms:W3CDTF">2012-06-20T05:35:36Z</dcterms:created>
  <dcterms:modified xsi:type="dcterms:W3CDTF">2016-04-21T19:16:57Z</dcterms:modified>
</cp:coreProperties>
</file>