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80" r:id="rId2"/>
    <p:sldId id="282" r:id="rId3"/>
    <p:sldId id="256" r:id="rId4"/>
    <p:sldId id="264" r:id="rId5"/>
    <p:sldId id="276" r:id="rId6"/>
    <p:sldId id="277" r:id="rId7"/>
    <p:sldId id="278" r:id="rId8"/>
    <p:sldId id="279" r:id="rId9"/>
    <p:sldId id="266" r:id="rId10"/>
    <p:sldId id="258" r:id="rId11"/>
    <p:sldId id="261" r:id="rId12"/>
    <p:sldId id="259" r:id="rId13"/>
    <p:sldId id="274" r:id="rId14"/>
    <p:sldId id="275" r:id="rId15"/>
    <p:sldId id="269" r:id="rId16"/>
    <p:sldId id="260"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4E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39"/>
    <p:restoredTop sz="50000"/>
  </p:normalViewPr>
  <p:slideViewPr>
    <p:cSldViewPr>
      <p:cViewPr varScale="1">
        <p:scale>
          <a:sx n="60" d="100"/>
          <a:sy n="60" d="100"/>
        </p:scale>
        <p:origin x="2728" y="18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975BFA-6540-FE41-A7CF-6B326663C869}" type="datetimeFigureOut">
              <a:rPr lang="en-US" smtClean="0"/>
              <a:t>3/30/16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73A0A4-8879-6C41-9C62-C6424193E640}" type="slidenum">
              <a:rPr lang="en-US" smtClean="0"/>
              <a:t>‹#›</a:t>
            </a:fld>
            <a:endParaRPr lang="en-US"/>
          </a:p>
        </p:txBody>
      </p:sp>
    </p:spTree>
    <p:extLst>
      <p:ext uri="{BB962C8B-B14F-4D97-AF65-F5344CB8AC3E}">
        <p14:creationId xmlns:p14="http://schemas.microsoft.com/office/powerpoint/2010/main" val="36195038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Bienvenidos</a:t>
            </a:r>
            <a:r>
              <a:rPr lang="en-US" dirty="0" smtClean="0"/>
              <a:t> a la </a:t>
            </a:r>
            <a:r>
              <a:rPr lang="en-US" dirty="0" err="1" smtClean="0"/>
              <a:t>primera</a:t>
            </a:r>
            <a:r>
              <a:rPr lang="en-US" baseline="0" dirty="0" smtClean="0"/>
              <a:t> </a:t>
            </a:r>
            <a:r>
              <a:rPr lang="en-US" baseline="0" dirty="0" err="1" smtClean="0"/>
              <a:t>seccion</a:t>
            </a:r>
            <a:r>
              <a:rPr lang="en-US" baseline="0" dirty="0" smtClean="0"/>
              <a:t> </a:t>
            </a:r>
            <a:r>
              <a:rPr lang="en-US" baseline="0" dirty="0" smtClean="0"/>
              <a:t>de 333! </a:t>
            </a:r>
            <a:endParaRPr lang="en-US" baseline="0" dirty="0" smtClean="0"/>
          </a:p>
          <a:p>
            <a:endParaRPr lang="en-US" baseline="0" dirty="0" smtClean="0"/>
          </a:p>
          <a:p>
            <a:endParaRPr lang="en-US" baseline="0" dirty="0" smtClean="0"/>
          </a:p>
          <a:p>
            <a:r>
              <a:rPr lang="en-US" i="1" dirty="0" smtClean="0"/>
              <a:t>Time Constraints (Approx.)</a:t>
            </a:r>
          </a:p>
          <a:p>
            <a:r>
              <a:rPr lang="en-US" i="1" dirty="0" smtClean="0"/>
              <a:t>Spanish (~1</a:t>
            </a:r>
            <a:r>
              <a:rPr lang="en-US" i="1" baseline="0" dirty="0" smtClean="0"/>
              <a:t> min</a:t>
            </a:r>
            <a:r>
              <a:rPr lang="en-US" i="1" dirty="0" smtClean="0"/>
              <a:t>)</a:t>
            </a:r>
          </a:p>
          <a:p>
            <a:r>
              <a:rPr lang="en-US" i="1" dirty="0" smtClean="0"/>
              <a:t>Intro to TAs/Logistics(~5 min)</a:t>
            </a:r>
          </a:p>
          <a:p>
            <a:r>
              <a:rPr lang="en-US" i="1" dirty="0" smtClean="0"/>
              <a:t>SSH Key</a:t>
            </a:r>
            <a:r>
              <a:rPr lang="en-US" i="1" baseline="0" dirty="0" smtClean="0"/>
              <a:t> Generation (~5 min)</a:t>
            </a:r>
          </a:p>
          <a:p>
            <a:r>
              <a:rPr lang="en-US" i="1" baseline="0" dirty="0" err="1" smtClean="0"/>
              <a:t>Git</a:t>
            </a:r>
            <a:r>
              <a:rPr lang="en-US" i="1" baseline="0" dirty="0" smtClean="0"/>
              <a:t> steps (~10 min)</a:t>
            </a:r>
            <a:endParaRPr lang="en-US" i="1" dirty="0" smtClean="0"/>
          </a:p>
          <a:p>
            <a:r>
              <a:rPr lang="en-US" i="1" dirty="0" smtClean="0"/>
              <a:t>Hw0 </a:t>
            </a:r>
            <a:r>
              <a:rPr lang="en-US" i="1" dirty="0" err="1" smtClean="0"/>
              <a:t>git</a:t>
            </a:r>
            <a:r>
              <a:rPr lang="en-US" i="1" dirty="0" smtClean="0"/>
              <a:t> tag (~3 min)</a:t>
            </a:r>
          </a:p>
          <a:p>
            <a:r>
              <a:rPr lang="en-US" baseline="0" dirty="0" smtClean="0"/>
              <a:t>C Refresher &amp; Pointers (~5 min)</a:t>
            </a:r>
          </a:p>
          <a:p>
            <a:r>
              <a:rPr lang="en-US" baseline="0" dirty="0" smtClean="0"/>
              <a:t>Output </a:t>
            </a:r>
            <a:r>
              <a:rPr lang="en-US" baseline="0" dirty="0" err="1" smtClean="0"/>
              <a:t>Params</a:t>
            </a:r>
            <a:r>
              <a:rPr lang="en-US" baseline="0" dirty="0" smtClean="0"/>
              <a:t> with Ex (~5 min)</a:t>
            </a:r>
          </a:p>
          <a:p>
            <a:r>
              <a:rPr lang="en-US" baseline="0" dirty="0" smtClean="0"/>
              <a:t>Pointers to Pointers (~5 min)</a:t>
            </a:r>
          </a:p>
          <a:p>
            <a:r>
              <a:rPr lang="en-US" baseline="0" dirty="0" smtClean="0"/>
              <a:t>Function Pointers (~5 min)</a:t>
            </a:r>
          </a:p>
          <a:p>
            <a:r>
              <a:rPr lang="en-US" baseline="0" dirty="0" smtClean="0"/>
              <a:t>Looking at Docs/End (~3 min)</a:t>
            </a:r>
            <a:endParaRPr lang="en-US" baseline="0" dirty="0" smtClean="0"/>
          </a:p>
        </p:txBody>
      </p:sp>
      <p:sp>
        <p:nvSpPr>
          <p:cNvPr id="4" name="Slide Number Placeholder 3"/>
          <p:cNvSpPr>
            <a:spLocks noGrp="1"/>
          </p:cNvSpPr>
          <p:nvPr>
            <p:ph type="sldNum" sz="quarter" idx="10"/>
          </p:nvPr>
        </p:nvSpPr>
        <p:spPr/>
        <p:txBody>
          <a:bodyPr/>
          <a:lstStyle/>
          <a:p>
            <a:fld id="{91509D9A-BA89-4945-98B4-B819599C1BD9}" type="slidenum">
              <a:rPr lang="zh-CN" altLang="en-US" smtClean="0"/>
              <a:t>1</a:t>
            </a:fld>
            <a:endParaRPr lang="zh-CN" altLang="en-US"/>
          </a:p>
        </p:txBody>
      </p:sp>
    </p:spTree>
    <p:extLst>
      <p:ext uri="{BB962C8B-B14F-4D97-AF65-F5344CB8AC3E}">
        <p14:creationId xmlns:p14="http://schemas.microsoft.com/office/powerpoint/2010/main" val="10723613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JOKE TIME!</a:t>
            </a:r>
          </a:p>
          <a:p>
            <a:r>
              <a:rPr lang="en-US" sz="1200" kern="1200" dirty="0" smtClean="0">
                <a:solidFill>
                  <a:schemeClr val="tx1"/>
                </a:solidFill>
                <a:latin typeface="+mn-lt"/>
                <a:ea typeface="+mn-ea"/>
                <a:cs typeface="+mn-cs"/>
              </a:rPr>
              <a:t>Java and C were telling jokes. It was C's turn, so he writes something on the wall, points to it and says "Do you get the reference?" But Java didn't.</a:t>
            </a:r>
          </a:p>
          <a:p>
            <a:r>
              <a:rPr lang="en-US" sz="1200" kern="1200" dirty="0" smtClean="0">
                <a:solidFill>
                  <a:schemeClr val="tx1"/>
                </a:solidFill>
                <a:latin typeface="+mn-lt"/>
                <a:ea typeface="+mn-ea"/>
                <a:cs typeface="+mn-cs"/>
              </a:rPr>
              <a:t>- This is funny! C has pointers but Java doesn’t so it didn’t understand the reference!!! </a:t>
            </a:r>
            <a:r>
              <a:rPr lang="en-US" sz="1200" kern="1200" dirty="0" err="1" smtClean="0">
                <a:solidFill>
                  <a:schemeClr val="tx1"/>
                </a:solidFill>
                <a:latin typeface="+mn-lt"/>
                <a:ea typeface="+mn-ea"/>
                <a:cs typeface="+mn-cs"/>
              </a:rPr>
              <a:t>Hahaha</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xD</a:t>
            </a:r>
            <a:endParaRPr lang="en-US" dirty="0"/>
          </a:p>
        </p:txBody>
      </p:sp>
      <p:sp>
        <p:nvSpPr>
          <p:cNvPr id="4" name="Slide Number Placeholder 3"/>
          <p:cNvSpPr>
            <a:spLocks noGrp="1"/>
          </p:cNvSpPr>
          <p:nvPr>
            <p:ph type="sldNum" sz="quarter" idx="10"/>
          </p:nvPr>
        </p:nvSpPr>
        <p:spPr/>
        <p:txBody>
          <a:bodyPr/>
          <a:lstStyle/>
          <a:p>
            <a:fld id="{F073A0A4-8879-6C41-9C62-C6424193E640}" type="slidenum">
              <a:rPr lang="en-US" smtClean="0"/>
              <a:t>10</a:t>
            </a:fld>
            <a:endParaRPr lang="en-US"/>
          </a:p>
        </p:txBody>
      </p:sp>
    </p:spTree>
    <p:extLst>
      <p:ext uri="{BB962C8B-B14F-4D97-AF65-F5344CB8AC3E}">
        <p14:creationId xmlns:p14="http://schemas.microsoft.com/office/powerpoint/2010/main" val="16428993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 a look at this program (pause ~15 sec),</a:t>
            </a:r>
            <a:r>
              <a:rPr lang="en-US" baseline="0" dirty="0" smtClean="0"/>
              <a:t> now d</a:t>
            </a:r>
            <a:r>
              <a:rPr lang="en-US" dirty="0" smtClean="0"/>
              <a:t>iscuss with your neighbor</a:t>
            </a:r>
            <a:r>
              <a:rPr lang="en-US" baseline="0" dirty="0" smtClean="0"/>
              <a:t> what you think this program prints (~45 sec). </a:t>
            </a:r>
            <a:r>
              <a:rPr lang="en-US" dirty="0" smtClean="0"/>
              <a:t>What</a:t>
            </a:r>
            <a:r>
              <a:rPr lang="en-US" baseline="0" dirty="0" smtClean="0"/>
              <a:t> </a:t>
            </a:r>
            <a:r>
              <a:rPr lang="en-US" baseline="0" dirty="0" smtClean="0"/>
              <a:t>do you guys think this program </a:t>
            </a:r>
            <a:r>
              <a:rPr lang="en-US" baseline="0" dirty="0" smtClean="0"/>
              <a:t>prints?</a:t>
            </a:r>
            <a:endParaRPr lang="en-US" baseline="0" dirty="0" smtClean="0"/>
          </a:p>
          <a:p>
            <a:endParaRPr lang="en-US" baseline="0" dirty="0" smtClean="0"/>
          </a:p>
          <a:p>
            <a:r>
              <a:rPr lang="en-US" baseline="0" dirty="0" smtClean="0"/>
              <a:t>Answer: </a:t>
            </a:r>
            <a:r>
              <a:rPr lang="en-US" baseline="0" dirty="0" err="1" smtClean="0"/>
              <a:t>i</a:t>
            </a:r>
            <a:r>
              <a:rPr lang="en-US" baseline="0" dirty="0" smtClean="0"/>
              <a:t> = 21</a:t>
            </a:r>
            <a:endParaRPr lang="en-US" baseline="0" dirty="0" smtClean="0"/>
          </a:p>
          <a:p>
            <a:endParaRPr lang="en-US" baseline="0" dirty="0" smtClean="0"/>
          </a:p>
          <a:p>
            <a:r>
              <a:rPr lang="en-US" baseline="0" dirty="0" smtClean="0"/>
              <a:t>Draw the memory diagram on board,  maybe with stack frames</a:t>
            </a:r>
          </a:p>
          <a:p>
            <a:endParaRPr lang="en-US" baseline="0" dirty="0" smtClean="0"/>
          </a:p>
          <a:p>
            <a:r>
              <a:rPr lang="en-US" baseline="0" dirty="0" smtClean="0"/>
              <a:t>Any questions on how we got the answer?</a:t>
            </a:r>
          </a:p>
          <a:p>
            <a:endParaRPr lang="en-US" baseline="0" dirty="0" smtClean="0"/>
          </a:p>
          <a:p>
            <a:r>
              <a:rPr lang="en-US" baseline="0" dirty="0" smtClean="0"/>
              <a:t>From </a:t>
            </a:r>
            <a:r>
              <a:rPr lang="en-US" baseline="0" dirty="0" smtClean="0"/>
              <a:t>next slide: draw out on board some memory with an array and ask about </a:t>
            </a:r>
            <a:r>
              <a:rPr lang="en-US" baseline="0" dirty="0" smtClean="0"/>
              <a:t>the values of</a:t>
            </a:r>
          </a:p>
          <a:p>
            <a:pPr marL="171450" indent="-171450">
              <a:buFont typeface="Arial" charset="0"/>
              <a:buChar char="•"/>
            </a:pPr>
            <a:r>
              <a:rPr lang="en-US" baseline="0" dirty="0" err="1" smtClean="0"/>
              <a:t>arr</a:t>
            </a:r>
            <a:endParaRPr lang="en-US" baseline="0" dirty="0" smtClean="0"/>
          </a:p>
          <a:p>
            <a:pPr marL="171450" indent="-171450">
              <a:buFont typeface="Arial" charset="0"/>
              <a:buChar char="•"/>
            </a:pPr>
            <a:r>
              <a:rPr lang="en-US" dirty="0" smtClean="0"/>
              <a:t>*</a:t>
            </a:r>
            <a:r>
              <a:rPr lang="en-US" dirty="0" err="1" smtClean="0"/>
              <a:t>arr</a:t>
            </a:r>
            <a:endParaRPr lang="en-US" dirty="0" smtClean="0"/>
          </a:p>
          <a:p>
            <a:pPr marL="171450" indent="-171450">
              <a:buFont typeface="Arial" charset="0"/>
              <a:buChar char="•"/>
            </a:pPr>
            <a:r>
              <a:rPr lang="en-US" dirty="0" err="1" smtClean="0"/>
              <a:t>arr</a:t>
            </a:r>
            <a:r>
              <a:rPr lang="en-US" dirty="0" smtClean="0"/>
              <a:t> + 2</a:t>
            </a:r>
          </a:p>
          <a:p>
            <a:pPr marL="171450" indent="-171450">
              <a:buFont typeface="Arial" charset="0"/>
              <a:buChar char="•"/>
            </a:pPr>
            <a:r>
              <a:rPr lang="en-US" dirty="0" err="1" smtClean="0"/>
              <a:t>arr</a:t>
            </a:r>
            <a:r>
              <a:rPr lang="en-US" dirty="0" smtClean="0"/>
              <a:t>[2]</a:t>
            </a:r>
          </a:p>
          <a:p>
            <a:pPr marL="171450" indent="-171450">
              <a:buFont typeface="Arial" charset="0"/>
              <a:buChar char="•"/>
            </a:pPr>
            <a:r>
              <a:rPr lang="en-US" dirty="0" smtClean="0"/>
              <a:t>*(arr+2)</a:t>
            </a:r>
          </a:p>
          <a:p>
            <a:pPr marL="171450" indent="-171450">
              <a:buFont typeface="Arial" charset="0"/>
              <a:buChar char="•"/>
            </a:pPr>
            <a:r>
              <a:rPr lang="en-US" dirty="0" smtClean="0"/>
              <a:t>*arr+2</a:t>
            </a:r>
          </a:p>
          <a:p>
            <a:pPr marL="171450" indent="-171450">
              <a:buFont typeface="Arial" charset="0"/>
              <a:buChar char="•"/>
            </a:pPr>
            <a:r>
              <a:rPr lang="en-US" dirty="0" smtClean="0"/>
              <a:t>*</a:t>
            </a:r>
            <a:r>
              <a:rPr lang="en-US" dirty="0" err="1" smtClean="0"/>
              <a:t>arr</a:t>
            </a:r>
            <a:r>
              <a:rPr lang="en-US" dirty="0" smtClean="0"/>
              <a:t>++</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0" baseline="0" dirty="0" smtClean="0"/>
              <a:t>*</a:t>
            </a:r>
            <a:r>
              <a:rPr lang="en-US" b="0" baseline="0" dirty="0" err="1" smtClean="0"/>
              <a:t>arr</a:t>
            </a:r>
            <a:r>
              <a:rPr lang="en-US" b="0" baseline="0" dirty="0" smtClean="0"/>
              <a:t>++ is treated as *(</a:t>
            </a:r>
            <a:r>
              <a:rPr lang="en-US" b="0" baseline="0" dirty="0" err="1" smtClean="0"/>
              <a:t>arr</a:t>
            </a:r>
            <a:r>
              <a:rPr lang="en-US" b="0" baseline="0" dirty="0" smtClean="0"/>
              <a:t>++) where the old value of </a:t>
            </a:r>
            <a:r>
              <a:rPr lang="en-US" b="0" baseline="0" dirty="0" err="1" smtClean="0"/>
              <a:t>arr</a:t>
            </a:r>
            <a:r>
              <a:rPr lang="en-US" b="0" baseline="0" dirty="0" smtClean="0"/>
              <a:t> is dereferenced but the pointer value of </a:t>
            </a:r>
            <a:r>
              <a:rPr lang="en-US" b="0" baseline="0" dirty="0" err="1" smtClean="0"/>
              <a:t>arr</a:t>
            </a:r>
            <a:r>
              <a:rPr lang="en-US" b="0" baseline="0" dirty="0" smtClean="0"/>
              <a:t> is incremented</a:t>
            </a:r>
            <a:endParaRPr lang="en-US" b="0" dirty="0" smtClean="0"/>
          </a:p>
          <a:p>
            <a:endParaRPr lang="en-US" dirty="0"/>
          </a:p>
        </p:txBody>
      </p:sp>
      <p:sp>
        <p:nvSpPr>
          <p:cNvPr id="4" name="Slide Number Placeholder 3"/>
          <p:cNvSpPr>
            <a:spLocks noGrp="1"/>
          </p:cNvSpPr>
          <p:nvPr>
            <p:ph type="sldNum" sz="quarter" idx="10"/>
          </p:nvPr>
        </p:nvSpPr>
        <p:spPr/>
        <p:txBody>
          <a:bodyPr/>
          <a:lstStyle/>
          <a:p>
            <a:fld id="{F073A0A4-8879-6C41-9C62-C6424193E640}" type="slidenum">
              <a:rPr lang="en-US" smtClean="0"/>
              <a:t>11</a:t>
            </a:fld>
            <a:endParaRPr lang="en-US"/>
          </a:p>
        </p:txBody>
      </p:sp>
    </p:spTree>
    <p:extLst>
      <p:ext uri="{BB962C8B-B14F-4D97-AF65-F5344CB8AC3E}">
        <p14:creationId xmlns:p14="http://schemas.microsoft.com/office/powerpoint/2010/main" val="19808936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How about the values</a:t>
            </a:r>
            <a:r>
              <a:rPr lang="en-US" b="0" baseline="0" dirty="0" smtClean="0"/>
              <a:t> of</a:t>
            </a:r>
            <a:endParaRPr lang="en-US" b="0" dirty="0" smtClean="0"/>
          </a:p>
          <a:p>
            <a:endParaRPr lang="en-US" b="0" dirty="0" smtClean="0"/>
          </a:p>
          <a:p>
            <a:r>
              <a:rPr lang="en-US" b="0" dirty="0" err="1" smtClean="0"/>
              <a:t>arr</a:t>
            </a:r>
            <a:r>
              <a:rPr lang="en-US" b="0" baseline="0" dirty="0" smtClean="0"/>
              <a:t> </a:t>
            </a:r>
            <a:r>
              <a:rPr lang="en-US" b="0" baseline="0" dirty="0" smtClean="0"/>
              <a:t>is the address of the array,</a:t>
            </a:r>
          </a:p>
          <a:p>
            <a:r>
              <a:rPr lang="en-US" b="0" baseline="0" dirty="0" err="1" smtClean="0"/>
              <a:t>arr</a:t>
            </a:r>
            <a:r>
              <a:rPr lang="en-US" b="0" baseline="0" dirty="0" smtClean="0"/>
              <a:t> + 2 is the address of the array </a:t>
            </a:r>
            <a:r>
              <a:rPr lang="en-US" b="0" i="1" baseline="0" dirty="0" smtClean="0"/>
              <a:t>plus</a:t>
            </a:r>
            <a:r>
              <a:rPr lang="en-US" b="0" baseline="0" dirty="0" smtClean="0"/>
              <a:t> 2 * </a:t>
            </a:r>
            <a:r>
              <a:rPr lang="en-US" b="0" baseline="0" dirty="0" err="1" smtClean="0"/>
              <a:t>sizeof</a:t>
            </a:r>
            <a:r>
              <a:rPr lang="en-US" b="0" baseline="0" dirty="0" smtClean="0"/>
              <a:t>(</a:t>
            </a:r>
            <a:r>
              <a:rPr lang="en-US" b="0" baseline="0" dirty="0" err="1" smtClean="0"/>
              <a:t>typeof</a:t>
            </a:r>
            <a:r>
              <a:rPr lang="en-US" b="0" baseline="0" dirty="0" smtClean="0"/>
              <a:t>(array)), hence </a:t>
            </a:r>
            <a:r>
              <a:rPr lang="en-US" b="0" baseline="0" dirty="0" err="1" smtClean="0"/>
              <a:t>arr</a:t>
            </a:r>
            <a:r>
              <a:rPr lang="en-US" b="0" baseline="0" dirty="0" smtClean="0"/>
              <a:t>[2]</a:t>
            </a:r>
          </a:p>
          <a:p>
            <a:r>
              <a:rPr lang="en-US" b="0" baseline="0" dirty="0" smtClean="0"/>
              <a:t>*</a:t>
            </a:r>
            <a:r>
              <a:rPr lang="en-US" b="0" baseline="0" dirty="0" err="1" smtClean="0"/>
              <a:t>arr</a:t>
            </a:r>
            <a:r>
              <a:rPr lang="en-US" b="0" baseline="0" dirty="0" smtClean="0"/>
              <a:t> + 2 is the value stored at </a:t>
            </a:r>
            <a:r>
              <a:rPr lang="en-US" b="0" baseline="0" dirty="0" err="1" smtClean="0"/>
              <a:t>arr</a:t>
            </a:r>
            <a:r>
              <a:rPr lang="en-US" b="0" baseline="0" dirty="0" smtClean="0"/>
              <a:t>[0]</a:t>
            </a:r>
          </a:p>
          <a:p>
            <a:r>
              <a:rPr lang="en-US" b="0" baseline="0" dirty="0" smtClean="0"/>
              <a:t>*</a:t>
            </a:r>
            <a:r>
              <a:rPr lang="en-US" b="0" baseline="0" dirty="0" err="1" smtClean="0"/>
              <a:t>arr</a:t>
            </a:r>
            <a:r>
              <a:rPr lang="en-US" b="0" baseline="0" dirty="0" smtClean="0"/>
              <a:t>++ is treated as *(</a:t>
            </a:r>
            <a:r>
              <a:rPr lang="en-US" b="0" baseline="0" dirty="0" err="1" smtClean="0"/>
              <a:t>arr</a:t>
            </a:r>
            <a:r>
              <a:rPr lang="en-US" b="0" baseline="0" dirty="0" smtClean="0"/>
              <a:t>++) where the old value of </a:t>
            </a:r>
            <a:r>
              <a:rPr lang="en-US" b="0" baseline="0" dirty="0" err="1" smtClean="0"/>
              <a:t>arr</a:t>
            </a:r>
            <a:r>
              <a:rPr lang="en-US" b="0" baseline="0" dirty="0" smtClean="0"/>
              <a:t> is dereferenced but the pointer value of </a:t>
            </a:r>
            <a:r>
              <a:rPr lang="en-US" b="0" baseline="0" dirty="0" err="1" smtClean="0"/>
              <a:t>arr</a:t>
            </a:r>
            <a:r>
              <a:rPr lang="en-US" b="0" baseline="0" dirty="0" smtClean="0"/>
              <a:t> is incremented</a:t>
            </a:r>
            <a:endParaRPr lang="en-US" b="0" dirty="0" smtClean="0"/>
          </a:p>
        </p:txBody>
      </p:sp>
      <p:sp>
        <p:nvSpPr>
          <p:cNvPr id="4" name="Slide Number Placeholder 3"/>
          <p:cNvSpPr>
            <a:spLocks noGrp="1"/>
          </p:cNvSpPr>
          <p:nvPr>
            <p:ph type="sldNum" sz="quarter" idx="10"/>
          </p:nvPr>
        </p:nvSpPr>
        <p:spPr/>
        <p:txBody>
          <a:bodyPr/>
          <a:lstStyle/>
          <a:p>
            <a:fld id="{F073A0A4-8879-6C41-9C62-C6424193E640}" type="slidenum">
              <a:rPr lang="en-US" smtClean="0"/>
              <a:t>12</a:t>
            </a:fld>
            <a:endParaRPr lang="en-US"/>
          </a:p>
        </p:txBody>
      </p:sp>
    </p:spTree>
    <p:extLst>
      <p:ext uri="{BB962C8B-B14F-4D97-AF65-F5344CB8AC3E}">
        <p14:creationId xmlns:p14="http://schemas.microsoft.com/office/powerpoint/2010/main" val="4408650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Answer:</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You would use pointers</a:t>
            </a:r>
            <a:r>
              <a:rPr lang="en-US" baseline="0" dirty="0" smtClean="0"/>
              <a:t> as output parameters.</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Why not use a return value instead? OR Are there any cases where we might want to use a single output parameter rather than a return value?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Yes. In the case of modifying </a:t>
            </a:r>
            <a:r>
              <a:rPr lang="en-US" baseline="0" dirty="0" err="1" smtClean="0"/>
              <a:t>structs</a:t>
            </a:r>
            <a:r>
              <a:rPr lang="en-US" baseline="0" dirty="0" smtClean="0"/>
              <a:t>, instead of returning a new </a:t>
            </a:r>
            <a:r>
              <a:rPr lang="en-US" baseline="0" dirty="0" err="1" smtClean="0"/>
              <a:t>struct</a:t>
            </a:r>
            <a:r>
              <a:rPr lang="en-US" baseline="0" dirty="0" smtClean="0"/>
              <a:t>(which would have to be </a:t>
            </a:r>
            <a:r>
              <a:rPr lang="en-US" baseline="0" dirty="0" err="1" smtClean="0"/>
              <a:t>malloced</a:t>
            </a:r>
            <a:r>
              <a:rPr lang="en-US" baseline="0" dirty="0" smtClean="0"/>
              <a:t> because a stack array would go out of scope) you could instead pass in a pointer to it and modify its fields from there. This saves stack space.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You could also use output parameters to modify more than one </a:t>
            </a:r>
            <a:r>
              <a:rPr lang="en-US" baseline="0" dirty="0" err="1" smtClean="0"/>
              <a:t>struct</a:t>
            </a:r>
            <a:r>
              <a:rPr lang="en-US" baseline="0" dirty="0" smtClean="0"/>
              <a:t>/array</a:t>
            </a:r>
            <a:endParaRPr lang="en-US" dirty="0" smtClean="0"/>
          </a:p>
        </p:txBody>
      </p:sp>
      <p:sp>
        <p:nvSpPr>
          <p:cNvPr id="4" name="Slide Number Placeholder 3"/>
          <p:cNvSpPr>
            <a:spLocks noGrp="1"/>
          </p:cNvSpPr>
          <p:nvPr>
            <p:ph type="sldNum" sz="quarter" idx="10"/>
          </p:nvPr>
        </p:nvSpPr>
        <p:spPr/>
        <p:txBody>
          <a:bodyPr/>
          <a:lstStyle/>
          <a:p>
            <a:fld id="{F073A0A4-8879-6C41-9C62-C6424193E640}" type="slidenum">
              <a:rPr lang="en-US" smtClean="0"/>
              <a:t>13</a:t>
            </a:fld>
            <a:endParaRPr lang="en-US"/>
          </a:p>
        </p:txBody>
      </p:sp>
    </p:spTree>
    <p:extLst>
      <p:ext uri="{BB962C8B-B14F-4D97-AF65-F5344CB8AC3E}">
        <p14:creationId xmlns:p14="http://schemas.microsoft.com/office/powerpoint/2010/main" val="7998257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take a look at these functions, what do each of these do? When I call the function with a variable that has the argument 2 (draw on </a:t>
            </a:r>
            <a:r>
              <a:rPr lang="en-US" dirty="0" smtClean="0"/>
              <a:t>board main{ </a:t>
            </a:r>
            <a:r>
              <a:rPr lang="en-US" dirty="0" err="1" smtClean="0"/>
              <a:t>int</a:t>
            </a:r>
            <a:r>
              <a:rPr lang="en-US" dirty="0" smtClean="0"/>
              <a:t> a = 3;</a:t>
            </a:r>
            <a:r>
              <a:rPr lang="en-US" baseline="0" dirty="0" smtClean="0"/>
              <a:t> </a:t>
            </a:r>
            <a:r>
              <a:rPr lang="en-US" baseline="0" dirty="0" err="1" smtClean="0"/>
              <a:t>int</a:t>
            </a:r>
            <a:r>
              <a:rPr lang="en-US" baseline="0" dirty="0" smtClean="0"/>
              <a:t> *b = &amp;a;} and stack frame</a:t>
            </a:r>
            <a:r>
              <a:rPr lang="en-US" dirty="0" smtClean="0"/>
              <a:t>) </a:t>
            </a:r>
            <a:r>
              <a:rPr lang="en-US" dirty="0" smtClean="0"/>
              <a:t>will calling any</a:t>
            </a:r>
            <a:r>
              <a:rPr lang="en-US" baseline="0" dirty="0" smtClean="0"/>
              <a:t> of these change the value on my end?</a:t>
            </a:r>
          </a:p>
          <a:p>
            <a:endParaRPr lang="en-US" baseline="0" dirty="0" smtClean="0"/>
          </a:p>
          <a:p>
            <a:r>
              <a:rPr lang="en-US" baseline="0" dirty="0" smtClean="0"/>
              <a:t>V1 assigns the local parameter</a:t>
            </a:r>
          </a:p>
          <a:p>
            <a:r>
              <a:rPr lang="en-US" baseline="0" dirty="0" smtClean="0"/>
              <a:t>V2 assigns the local parameter</a:t>
            </a:r>
          </a:p>
          <a:p>
            <a:r>
              <a:rPr lang="en-US" baseline="0" dirty="0" smtClean="0"/>
              <a:t>V3 actually changes the value the pointer points to</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t>
            </a:r>
            <a:r>
              <a:rPr lang="en-US" dirty="0" err="1" smtClean="0"/>
              <a:t>output_params.c</a:t>
            </a:r>
            <a:r>
              <a:rPr lang="en-US" baseline="0" dirty="0" smtClean="0"/>
              <a:t> is in the staff repo)</a:t>
            </a:r>
            <a:endParaRPr lang="en-US" dirty="0" smtClean="0"/>
          </a:p>
        </p:txBody>
      </p:sp>
      <p:sp>
        <p:nvSpPr>
          <p:cNvPr id="4" name="Slide Number Placeholder 3"/>
          <p:cNvSpPr>
            <a:spLocks noGrp="1"/>
          </p:cNvSpPr>
          <p:nvPr>
            <p:ph type="sldNum" sz="quarter" idx="10"/>
          </p:nvPr>
        </p:nvSpPr>
        <p:spPr/>
        <p:txBody>
          <a:bodyPr/>
          <a:lstStyle/>
          <a:p>
            <a:fld id="{F073A0A4-8879-6C41-9C62-C6424193E640}" type="slidenum">
              <a:rPr lang="en-US" smtClean="0"/>
              <a:t>14</a:t>
            </a:fld>
            <a:endParaRPr lang="en-US"/>
          </a:p>
        </p:txBody>
      </p:sp>
    </p:spTree>
    <p:extLst>
      <p:ext uri="{BB962C8B-B14F-4D97-AF65-F5344CB8AC3E}">
        <p14:creationId xmlns:p14="http://schemas.microsoft.com/office/powerpoint/2010/main" val="9169129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Couple</a:t>
            </a:r>
            <a:r>
              <a:rPr lang="en-US" baseline="0" dirty="0" smtClean="0"/>
              <a:t> points:</a:t>
            </a:r>
          </a:p>
          <a:p>
            <a:pPr marL="171450" indent="-171450">
              <a:buFontTx/>
              <a:buChar char="-"/>
            </a:pPr>
            <a:r>
              <a:rPr lang="en-US" baseline="0" dirty="0" smtClean="0"/>
              <a:t>You could have an array of strings, or an array of arrays of strings</a:t>
            </a:r>
          </a:p>
          <a:p>
            <a:pPr marL="171450" indent="-171450">
              <a:buFontTx/>
              <a:buChar char="-"/>
            </a:pPr>
            <a:r>
              <a:rPr lang="en-US" baseline="0" dirty="0" smtClean="0"/>
              <a:t>You can use pointer layering for matrices</a:t>
            </a:r>
            <a:endParaRPr lang="en-US" dirty="0" smtClean="0"/>
          </a:p>
          <a:p>
            <a:endParaRPr lang="en-US" dirty="0"/>
          </a:p>
        </p:txBody>
      </p:sp>
      <p:sp>
        <p:nvSpPr>
          <p:cNvPr id="4" name="Slide Number Placeholder 3"/>
          <p:cNvSpPr>
            <a:spLocks noGrp="1"/>
          </p:cNvSpPr>
          <p:nvPr>
            <p:ph type="sldNum" sz="quarter" idx="10"/>
          </p:nvPr>
        </p:nvSpPr>
        <p:spPr/>
        <p:txBody>
          <a:bodyPr/>
          <a:lstStyle/>
          <a:p>
            <a:fld id="{F073A0A4-8879-6C41-9C62-C6424193E640}" type="slidenum">
              <a:rPr lang="en-US" smtClean="0"/>
              <a:t>15</a:t>
            </a:fld>
            <a:endParaRPr lang="en-US"/>
          </a:p>
        </p:txBody>
      </p:sp>
    </p:spTree>
    <p:extLst>
      <p:ext uri="{BB962C8B-B14F-4D97-AF65-F5344CB8AC3E}">
        <p14:creationId xmlns:p14="http://schemas.microsoft.com/office/powerpoint/2010/main" val="15720236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Listen up! This is used</a:t>
            </a:r>
            <a:r>
              <a:rPr lang="en-US" baseline="0" dirty="0" smtClean="0"/>
              <a:t> in HW1!</a:t>
            </a:r>
            <a:endParaRPr lang="en-US" dirty="0" smtClean="0"/>
          </a:p>
          <a:p>
            <a:r>
              <a:rPr lang="en-US" dirty="0" smtClean="0"/>
              <a:t>Here </a:t>
            </a:r>
            <a:r>
              <a:rPr lang="en-US" dirty="0" smtClean="0"/>
              <a:t>we’re saying the variable </a:t>
            </a:r>
            <a:r>
              <a:rPr lang="en-US" dirty="0" err="1" smtClean="0"/>
              <a:t>ptr_to_int_fn</a:t>
            </a:r>
            <a:r>
              <a:rPr lang="en-US" dirty="0" smtClean="0"/>
              <a:t> is a pointer to a function of return type </a:t>
            </a:r>
            <a:r>
              <a:rPr lang="en-US" dirty="0" err="1" smtClean="0"/>
              <a:t>int</a:t>
            </a:r>
            <a:r>
              <a:rPr lang="en-US" dirty="0" smtClean="0"/>
              <a:t> that accepts</a:t>
            </a:r>
            <a:r>
              <a:rPr lang="en-US" baseline="0" dirty="0" smtClean="0"/>
              <a:t> two </a:t>
            </a:r>
            <a:r>
              <a:rPr lang="en-US" baseline="0" dirty="0" err="1" smtClean="0"/>
              <a:t>int</a:t>
            </a:r>
            <a:r>
              <a:rPr lang="en-US" baseline="0" dirty="0" smtClean="0"/>
              <a:t> parameters</a:t>
            </a:r>
            <a:endParaRPr lang="en-US" dirty="0"/>
          </a:p>
        </p:txBody>
      </p:sp>
      <p:sp>
        <p:nvSpPr>
          <p:cNvPr id="4" name="Slide Number Placeholder 3"/>
          <p:cNvSpPr>
            <a:spLocks noGrp="1"/>
          </p:cNvSpPr>
          <p:nvPr>
            <p:ph type="sldNum" sz="quarter" idx="10"/>
          </p:nvPr>
        </p:nvSpPr>
        <p:spPr/>
        <p:txBody>
          <a:bodyPr/>
          <a:lstStyle/>
          <a:p>
            <a:fld id="{F073A0A4-8879-6C41-9C62-C6424193E640}" type="slidenum">
              <a:rPr lang="en-US" smtClean="0"/>
              <a:t>16</a:t>
            </a:fld>
            <a:endParaRPr lang="en-US"/>
          </a:p>
        </p:txBody>
      </p:sp>
    </p:spTree>
    <p:extLst>
      <p:ext uri="{BB962C8B-B14F-4D97-AF65-F5344CB8AC3E}">
        <p14:creationId xmlns:p14="http://schemas.microsoft.com/office/powerpoint/2010/main" val="13787218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You</a:t>
            </a:r>
            <a:r>
              <a:rPr lang="en-US" baseline="0" dirty="0" smtClean="0"/>
              <a:t> can use </a:t>
            </a:r>
            <a:r>
              <a:rPr lang="en-US" baseline="0" dirty="0" smtClean="0"/>
              <a:t>type </a:t>
            </a:r>
            <a:r>
              <a:rPr lang="en-US" baseline="0" dirty="0" err="1" smtClean="0"/>
              <a:t>ls</a:t>
            </a:r>
            <a:r>
              <a:rPr lang="en-US" baseline="0" dirty="0" smtClean="0"/>
              <a:t> –</a:t>
            </a:r>
            <a:r>
              <a:rPr lang="en-US" baseline="0" dirty="0" err="1" smtClean="0"/>
              <a:t>thor</a:t>
            </a:r>
            <a:r>
              <a:rPr lang="en-US" baseline="0" dirty="0" smtClean="0"/>
              <a:t> to list things in the current directory in a nice format. </a:t>
            </a:r>
            <a:r>
              <a:rPr lang="en-US" baseline="0" dirty="0" smtClean="0"/>
              <a:t>I learned this from the man pages</a:t>
            </a:r>
            <a:r>
              <a:rPr lang="en-US" baseline="0" dirty="0" smtClean="0"/>
              <a:t>. Also use the documentation linked from the 333 Home Page, there’s a lot of useful stuff.</a:t>
            </a:r>
            <a:endParaRPr lang="en-US" dirty="0"/>
          </a:p>
        </p:txBody>
      </p:sp>
      <p:sp>
        <p:nvSpPr>
          <p:cNvPr id="4" name="Slide Number Placeholder 3"/>
          <p:cNvSpPr>
            <a:spLocks noGrp="1"/>
          </p:cNvSpPr>
          <p:nvPr>
            <p:ph type="sldNum" sz="quarter" idx="10"/>
          </p:nvPr>
        </p:nvSpPr>
        <p:spPr/>
        <p:txBody>
          <a:bodyPr/>
          <a:lstStyle/>
          <a:p>
            <a:fld id="{F073A0A4-8879-6C41-9C62-C6424193E640}" type="slidenum">
              <a:rPr lang="en-US" smtClean="0"/>
              <a:t>17</a:t>
            </a:fld>
            <a:endParaRPr lang="en-US"/>
          </a:p>
        </p:txBody>
      </p:sp>
    </p:spTree>
    <p:extLst>
      <p:ext uri="{BB962C8B-B14F-4D97-AF65-F5344CB8AC3E}">
        <p14:creationId xmlns:p14="http://schemas.microsoft.com/office/powerpoint/2010/main" val="11599446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Just a reminder there is an exercise due </a:t>
            </a:r>
            <a:r>
              <a:rPr lang="en-US" dirty="0" smtClean="0"/>
              <a:t>tomorrow,</a:t>
            </a:r>
            <a:r>
              <a:rPr lang="en-US" baseline="0" dirty="0" smtClean="0"/>
              <a:t> </a:t>
            </a:r>
            <a:r>
              <a:rPr lang="en-US" dirty="0" smtClean="0"/>
              <a:t>HW0 </a:t>
            </a:r>
            <a:r>
              <a:rPr lang="en-US" dirty="0" smtClean="0"/>
              <a:t>is</a:t>
            </a:r>
            <a:r>
              <a:rPr lang="en-US" baseline="0" dirty="0" smtClean="0"/>
              <a:t> due </a:t>
            </a:r>
            <a:r>
              <a:rPr lang="en-US" baseline="0" dirty="0" smtClean="0"/>
              <a:t>Monday, and HW1 is due two weeks from now.</a:t>
            </a:r>
            <a:endParaRPr lang="en-US" baseline="0" dirty="0" smtClean="0"/>
          </a:p>
          <a:p>
            <a:endParaRPr lang="en-US" dirty="0" smtClean="0"/>
          </a:p>
          <a:p>
            <a:r>
              <a:rPr lang="en-US" dirty="0" smtClean="0"/>
              <a:t>Josh’s tips of</a:t>
            </a:r>
            <a:r>
              <a:rPr lang="en-US" baseline="0" dirty="0" smtClean="0"/>
              <a:t> the day:</a:t>
            </a:r>
          </a:p>
          <a:p>
            <a:pPr marL="171450" indent="-171450">
              <a:buFontTx/>
              <a:buChar char="-"/>
            </a:pPr>
            <a:r>
              <a:rPr lang="en-US" baseline="0" dirty="0" smtClean="0"/>
              <a:t>Start </a:t>
            </a:r>
            <a:r>
              <a:rPr lang="en-US" baseline="0" dirty="0" err="1" smtClean="0"/>
              <a:t>homeworks</a:t>
            </a:r>
            <a:r>
              <a:rPr lang="en-US" baseline="0" dirty="0" smtClean="0"/>
              <a:t> early! They only get more involved over time</a:t>
            </a:r>
          </a:p>
          <a:p>
            <a:pPr marL="171450" indent="-171450">
              <a:buFontTx/>
              <a:buChar char="-"/>
            </a:pPr>
            <a:r>
              <a:rPr lang="en-US" baseline="0" dirty="0" smtClean="0"/>
              <a:t>Get comfortable with the command line</a:t>
            </a:r>
          </a:p>
          <a:p>
            <a:pPr marL="171450" indent="-171450">
              <a:buFontTx/>
              <a:buChar char="-"/>
            </a:pPr>
            <a:endParaRPr lang="en-US" baseline="0" dirty="0" smtClean="0"/>
          </a:p>
          <a:p>
            <a:pPr marL="0" indent="0">
              <a:buFontTx/>
              <a:buNone/>
            </a:pPr>
            <a:r>
              <a:rPr lang="en-US" baseline="0" dirty="0" smtClean="0"/>
              <a:t>For later</a:t>
            </a:r>
            <a:r>
              <a:rPr lang="is-IS" baseline="0" dirty="0" smtClean="0"/>
              <a:t>…</a:t>
            </a:r>
            <a:endParaRPr lang="en-US" baseline="0" dirty="0" smtClean="0"/>
          </a:p>
          <a:p>
            <a:pPr marL="171450" indent="-171450">
              <a:buFontTx/>
              <a:buChar char="-"/>
            </a:pPr>
            <a:r>
              <a:rPr lang="en-US" baseline="0" dirty="0" smtClean="0"/>
              <a:t>For assignments always check that you’ve followed instructions carefully, have no memory leaks, and has no style errors!</a:t>
            </a:r>
            <a:endParaRPr lang="en-US" dirty="0"/>
          </a:p>
        </p:txBody>
      </p:sp>
      <p:sp>
        <p:nvSpPr>
          <p:cNvPr id="4" name="Slide Number Placeholder 3"/>
          <p:cNvSpPr>
            <a:spLocks noGrp="1"/>
          </p:cNvSpPr>
          <p:nvPr>
            <p:ph type="sldNum" sz="quarter" idx="10"/>
          </p:nvPr>
        </p:nvSpPr>
        <p:spPr/>
        <p:txBody>
          <a:bodyPr/>
          <a:lstStyle/>
          <a:p>
            <a:fld id="{F073A0A4-8879-6C41-9C62-C6424193E640}" type="slidenum">
              <a:rPr lang="en-US" smtClean="0"/>
              <a:t>18</a:t>
            </a:fld>
            <a:endParaRPr lang="en-US"/>
          </a:p>
        </p:txBody>
      </p:sp>
    </p:spTree>
    <p:extLst>
      <p:ext uri="{BB962C8B-B14F-4D97-AF65-F5344CB8AC3E}">
        <p14:creationId xmlns:p14="http://schemas.microsoft.com/office/powerpoint/2010/main" val="1101203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the translation of what’s on there</a:t>
            </a:r>
          </a:p>
          <a:p>
            <a:endParaRPr lang="en-US" dirty="0" smtClean="0"/>
          </a:p>
          <a:p>
            <a:r>
              <a:rPr lang="en-US" dirty="0" smtClean="0"/>
              <a:t>Our</a:t>
            </a:r>
            <a:r>
              <a:rPr lang="en-US" baseline="0" dirty="0" smtClean="0"/>
              <a:t> Objectives</a:t>
            </a:r>
          </a:p>
          <a:p>
            <a:pPr marL="171450" indent="-171450">
              <a:buFont typeface="Arial" charset="0"/>
              <a:buChar char="•"/>
            </a:pPr>
            <a:r>
              <a:rPr lang="en-US" baseline="0" dirty="0" smtClean="0"/>
              <a:t>Introduction</a:t>
            </a:r>
          </a:p>
          <a:p>
            <a:pPr marL="171450" indent="-171450">
              <a:buFont typeface="Arial" charset="0"/>
              <a:buChar char="•"/>
            </a:pPr>
            <a:r>
              <a:rPr lang="en-US" baseline="0" dirty="0" smtClean="0"/>
              <a:t>Learn to decipher unknown words</a:t>
            </a:r>
          </a:p>
          <a:p>
            <a:pPr marL="171450" indent="-171450">
              <a:buFont typeface="Arial" charset="0"/>
              <a:buChar char="•"/>
            </a:pPr>
            <a:r>
              <a:rPr lang="en-US" dirty="0" smtClean="0"/>
              <a:t>Understand</a:t>
            </a:r>
            <a:r>
              <a:rPr lang="en-US" baseline="0" dirty="0" smtClean="0"/>
              <a:t> the differences between the different dialects of Spanish</a:t>
            </a:r>
          </a:p>
          <a:p>
            <a:pPr marL="171450" indent="-171450">
              <a:buFont typeface="Arial" charset="0"/>
              <a:buChar char="•"/>
            </a:pPr>
            <a:r>
              <a:rPr lang="en-US" baseline="0" dirty="0" smtClean="0"/>
              <a:t>Confuse the students profoundly and make them think that we’re in a Spanish class</a:t>
            </a:r>
            <a:endParaRPr lang="en-US" dirty="0"/>
          </a:p>
        </p:txBody>
      </p:sp>
      <p:sp>
        <p:nvSpPr>
          <p:cNvPr id="4" name="Slide Number Placeholder 3"/>
          <p:cNvSpPr>
            <a:spLocks noGrp="1"/>
          </p:cNvSpPr>
          <p:nvPr>
            <p:ph type="sldNum" sz="quarter" idx="10"/>
          </p:nvPr>
        </p:nvSpPr>
        <p:spPr/>
        <p:txBody>
          <a:bodyPr/>
          <a:lstStyle/>
          <a:p>
            <a:fld id="{91509D9A-BA89-4945-98B4-B819599C1BD9}" type="slidenum">
              <a:rPr lang="zh-CN" altLang="en-US" smtClean="0"/>
              <a:t>2</a:t>
            </a:fld>
            <a:endParaRPr lang="zh-CN" altLang="en-US"/>
          </a:p>
        </p:txBody>
      </p:sp>
    </p:spTree>
    <p:extLst>
      <p:ext uri="{BB962C8B-B14F-4D97-AF65-F5344CB8AC3E}">
        <p14:creationId xmlns:p14="http://schemas.microsoft.com/office/powerpoint/2010/main" val="620930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Time Constraints (Approx.)</a:t>
            </a:r>
          </a:p>
          <a:p>
            <a:r>
              <a:rPr lang="en-US" dirty="0" smtClean="0"/>
              <a:t>Intro (~5 min)</a:t>
            </a:r>
          </a:p>
          <a:p>
            <a:r>
              <a:rPr lang="en-US" dirty="0" smtClean="0"/>
              <a:t>SSH Key</a:t>
            </a:r>
            <a:r>
              <a:rPr lang="en-US" baseline="0" dirty="0" smtClean="0"/>
              <a:t> Generation (~5 min)</a:t>
            </a:r>
          </a:p>
          <a:p>
            <a:r>
              <a:rPr lang="en-US" baseline="0" dirty="0" err="1" smtClean="0"/>
              <a:t>Git</a:t>
            </a:r>
            <a:r>
              <a:rPr lang="en-US" baseline="0" dirty="0" smtClean="0"/>
              <a:t> steps (~10 min)</a:t>
            </a:r>
            <a:endParaRPr lang="en-US" dirty="0" smtClean="0"/>
          </a:p>
          <a:p>
            <a:r>
              <a:rPr lang="en-US" dirty="0" smtClean="0"/>
              <a:t>Hw0 </a:t>
            </a:r>
            <a:r>
              <a:rPr lang="en-US" dirty="0" err="1" smtClean="0"/>
              <a:t>git</a:t>
            </a:r>
            <a:r>
              <a:rPr lang="en-US" dirty="0" smtClean="0"/>
              <a:t> tag (~5 min)</a:t>
            </a:r>
          </a:p>
          <a:p>
            <a:endParaRPr lang="en-US" dirty="0" smtClean="0"/>
          </a:p>
          <a:p>
            <a:r>
              <a:rPr lang="en-US" dirty="0" smtClean="0"/>
              <a:t>JUST KIDDING. This</a:t>
            </a:r>
            <a:r>
              <a:rPr lang="en-US" baseline="0" dirty="0" smtClean="0"/>
              <a:t> is CSE333. </a:t>
            </a:r>
            <a:r>
              <a:rPr lang="en-US" dirty="0" smtClean="0"/>
              <a:t>I’ll speak English now.</a:t>
            </a:r>
          </a:p>
          <a:p>
            <a:endParaRPr lang="en-US" dirty="0" smtClean="0"/>
          </a:p>
          <a:p>
            <a:r>
              <a:rPr lang="en-US" dirty="0" smtClean="0"/>
              <a:t>Welcome</a:t>
            </a:r>
            <a:r>
              <a:rPr lang="en-US" baseline="0" dirty="0" smtClean="0"/>
              <a:t> to my favorite 300-level course!</a:t>
            </a:r>
          </a:p>
          <a:p>
            <a:endParaRPr lang="en-US" baseline="0"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073A0A4-8879-6C41-9C62-C6424193E640}" type="slidenum">
              <a:rPr lang="en-US" smtClean="0"/>
              <a:t>3</a:t>
            </a:fld>
            <a:endParaRPr lang="en-US"/>
          </a:p>
        </p:txBody>
      </p:sp>
    </p:spTree>
    <p:extLst>
      <p:ext uri="{BB962C8B-B14F-4D97-AF65-F5344CB8AC3E}">
        <p14:creationId xmlns:p14="http://schemas.microsoft.com/office/powerpoint/2010/main" val="83202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My name is Sixto Josue Rios Jr. Rodriguez Rincon Vargas Leon </a:t>
            </a:r>
            <a:r>
              <a:rPr lang="en-US" baseline="0" dirty="0" err="1" smtClean="0"/>
              <a:t>Puentes</a:t>
            </a:r>
            <a:r>
              <a:rPr lang="en-US" baseline="0" dirty="0" smtClean="0"/>
              <a:t> Gonzalez the 4</a:t>
            </a:r>
            <a:r>
              <a:rPr lang="en-US" baseline="30000" dirty="0" smtClean="0"/>
              <a:t>th</a:t>
            </a:r>
            <a:r>
              <a:rPr lang="en-US" baseline="0" dirty="0" smtClean="0"/>
              <a:t> but people call me Josh. </a:t>
            </a:r>
            <a:r>
              <a:rPr lang="en-US" baseline="0" dirty="0" smtClean="0"/>
              <a:t>There’s another Josh </a:t>
            </a:r>
            <a:r>
              <a:rPr lang="en-US" baseline="0" dirty="0" smtClean="0"/>
              <a:t>TA-</a:t>
            </a:r>
            <a:r>
              <a:rPr lang="en-US" baseline="0" dirty="0" err="1" smtClean="0"/>
              <a:t>ing</a:t>
            </a:r>
            <a:r>
              <a:rPr lang="en-US" baseline="0" dirty="0" smtClean="0"/>
              <a:t> this course this quarter so we might get mixed but if you randomly call any of </a:t>
            </a:r>
            <a:r>
              <a:rPr lang="en-US" baseline="0" dirty="0" smtClean="0"/>
              <a:t>us TAs </a:t>
            </a:r>
            <a:r>
              <a:rPr lang="en-US" baseline="0" dirty="0" smtClean="0"/>
              <a:t>“Josh” you’re twice as likely to get the name right than any of the other names. If you really want to distinguish us though, call me </a:t>
            </a:r>
            <a:r>
              <a:rPr lang="en-US" baseline="0" dirty="0" smtClean="0"/>
              <a:t>Josue or Josh 1.</a:t>
            </a:r>
            <a:endParaRPr lang="en-US" baseline="0" dirty="0" smtClean="0"/>
          </a:p>
          <a:p>
            <a:endParaRPr lang="en-US" baseline="0" dirty="0" smtClean="0"/>
          </a:p>
          <a:p>
            <a:r>
              <a:rPr lang="is-IS" i="1" baseline="0" dirty="0" smtClean="0"/>
              <a:t>(Introduce the T</a:t>
            </a:r>
            <a:r>
              <a:rPr lang="en-US" i="1" baseline="0" dirty="0" smtClean="0"/>
              <a:t>As</a:t>
            </a:r>
            <a:r>
              <a:rPr lang="is-IS" i="1" baseline="0" dirty="0" smtClean="0"/>
              <a:t>)</a:t>
            </a:r>
            <a:endParaRPr lang="is-IS" i="1" baseline="0" dirty="0" smtClean="0"/>
          </a:p>
          <a:p>
            <a:endParaRPr lang="is-IS" baseline="0" dirty="0" smtClean="0"/>
          </a:p>
          <a:p>
            <a:r>
              <a:rPr lang="is-IS" baseline="0" dirty="0" smtClean="0"/>
              <a:t>Our </a:t>
            </a:r>
            <a:r>
              <a:rPr lang="is-IS" baseline="0" dirty="0" smtClean="0"/>
              <a:t>office </a:t>
            </a:r>
            <a:r>
              <a:rPr lang="is-IS" baseline="0" dirty="0" smtClean="0"/>
              <a:t>hours are listed on the website, </a:t>
            </a:r>
            <a:r>
              <a:rPr lang="is-IS" baseline="0" dirty="0" smtClean="0"/>
              <a:t>please </a:t>
            </a:r>
            <a:r>
              <a:rPr lang="is-IS" baseline="0" dirty="0" smtClean="0"/>
              <a:t>try </a:t>
            </a:r>
            <a:r>
              <a:rPr lang="is-IS" baseline="0" dirty="0" smtClean="0"/>
              <a:t>use </a:t>
            </a:r>
            <a:r>
              <a:rPr lang="is-IS" baseline="0" dirty="0" smtClean="0"/>
              <a:t>the staff email and discussion board though as we are also students like you. Office hours will be in 006 every day from 4-5pm. Mine are actually today, so if you want to drop </a:t>
            </a:r>
            <a:r>
              <a:rPr lang="is-IS" baseline="0" dirty="0" smtClean="0"/>
              <a:t>by and </a:t>
            </a:r>
            <a:r>
              <a:rPr lang="is-IS" baseline="0" dirty="0" smtClean="0"/>
              <a:t>keep </a:t>
            </a:r>
            <a:r>
              <a:rPr lang="is-IS" baseline="0" dirty="0" smtClean="0"/>
              <a:t>me company </a:t>
            </a:r>
            <a:r>
              <a:rPr lang="is-IS" baseline="0" dirty="0" smtClean="0"/>
              <a:t>be my </a:t>
            </a:r>
            <a:r>
              <a:rPr lang="is-IS" baseline="0" dirty="0" smtClean="0"/>
              <a:t>guest! I want to make you love 333 as much we T</a:t>
            </a:r>
            <a:r>
              <a:rPr lang="en-US" baseline="0" dirty="0" smtClean="0"/>
              <a:t>As do! </a:t>
            </a:r>
            <a:endParaRPr lang="is-IS" baseline="0" dirty="0" smtClean="0"/>
          </a:p>
          <a:p>
            <a:endParaRPr lang="is-IS" baseline="0" dirty="0" smtClean="0"/>
          </a:p>
          <a:p>
            <a:r>
              <a:rPr lang="is-IS" baseline="0" dirty="0" smtClean="0"/>
              <a:t>Also, </a:t>
            </a:r>
            <a:r>
              <a:rPr lang="is-IS" baseline="0" dirty="0" smtClean="0"/>
              <a:t>please use the discussion board</a:t>
            </a:r>
            <a:r>
              <a:rPr lang="is-IS" baseline="0" dirty="0" smtClean="0"/>
              <a:t>! For projects, exercises, or general questions the discussion board is a </a:t>
            </a:r>
            <a:r>
              <a:rPr lang="is-IS" b="1" baseline="0" dirty="0" smtClean="0"/>
              <a:t>great</a:t>
            </a:r>
            <a:r>
              <a:rPr lang="is-IS" baseline="0" dirty="0" smtClean="0"/>
              <a:t> place to see what others had question on and to see if the answer you need is there </a:t>
            </a:r>
            <a:r>
              <a:rPr lang="is-IS" b="1" baseline="0" dirty="0" smtClean="0"/>
              <a:t>and... </a:t>
            </a:r>
            <a:r>
              <a:rPr lang="en-US" baseline="0" dirty="0" smtClean="0"/>
              <a:t>o</a:t>
            </a:r>
            <a:r>
              <a:rPr lang="is-IS" baseline="0" dirty="0" smtClean="0"/>
              <a:t>thers may be able to respond it faster than we do! Just don’t put your solution or private matters there</a:t>
            </a:r>
          </a:p>
          <a:p>
            <a:endParaRPr lang="is-IS" baseline="0" dirty="0" smtClean="0"/>
          </a:p>
          <a:p>
            <a:r>
              <a:rPr lang="is-IS" baseline="0" dirty="0" smtClean="0"/>
              <a:t>So </a:t>
            </a:r>
            <a:r>
              <a:rPr lang="is-IS" baseline="0" dirty="0" smtClean="0"/>
              <a:t>that’s logistics. Before moving on though, let me remind you guys that as T</a:t>
            </a:r>
            <a:r>
              <a:rPr lang="en-US" baseline="0" dirty="0" smtClean="0"/>
              <a:t>A</a:t>
            </a:r>
            <a:r>
              <a:rPr lang="is-IS" baseline="0" dirty="0" smtClean="0"/>
              <a:t>s we are here to </a:t>
            </a:r>
            <a:r>
              <a:rPr lang="is-IS" baseline="0" dirty="0" smtClean="0"/>
              <a:t>assist you in understanding the </a:t>
            </a:r>
            <a:r>
              <a:rPr lang="is-IS" baseline="0" dirty="0" smtClean="0"/>
              <a:t>material and </a:t>
            </a:r>
            <a:r>
              <a:rPr lang="is-IS" baseline="0" dirty="0" smtClean="0"/>
              <a:t>know the </a:t>
            </a:r>
            <a:r>
              <a:rPr lang="is-IS" baseline="0" dirty="0" smtClean="0"/>
              <a:t>necessary tools to succeed in this course. PLEASE, and I mean PLEASE, don’t hesitate to ask any questions! That’s what we’re here for. </a:t>
            </a:r>
            <a:r>
              <a:rPr lang="en-US" baseline="0" dirty="0" smtClean="0"/>
              <a:t>(After all, we did come back to TA the </a:t>
            </a:r>
            <a:r>
              <a:rPr lang="en-US" b="1" baseline="0" dirty="0" smtClean="0"/>
              <a:t>same</a:t>
            </a:r>
            <a:r>
              <a:rPr lang="en-US" baseline="0" dirty="0" smtClean="0"/>
              <a:t> course again </a:t>
            </a:r>
            <a:r>
              <a:rPr lang="en-US" baseline="0" dirty="0" smtClean="0">
                <a:sym typeface="Wingdings"/>
              </a:rPr>
              <a:t></a:t>
            </a:r>
            <a:r>
              <a:rPr lang="en-US" baseline="0" dirty="0" smtClean="0"/>
              <a:t>) </a:t>
            </a:r>
            <a:r>
              <a:rPr lang="is-IS" baseline="0" dirty="0" smtClean="0"/>
              <a:t>We also love having company at office hours! So please don’t let yourself get in a rut, we’re here for you.</a:t>
            </a:r>
            <a:endParaRPr lang="is-IS" baseline="0" dirty="0" smtClean="0"/>
          </a:p>
          <a:p>
            <a:endParaRPr lang="is-IS" baseline="0" dirty="0" smtClean="0"/>
          </a:p>
          <a:p>
            <a:r>
              <a:rPr lang="is-IS" baseline="0" dirty="0" smtClean="0"/>
              <a:t>A note on sections:</a:t>
            </a:r>
          </a:p>
          <a:p>
            <a:pPr marL="0" indent="0">
              <a:buFont typeface="Arial" charset="0"/>
              <a:buNone/>
            </a:pPr>
            <a:endParaRPr lang="is-IS" baseline="0" dirty="0" smtClean="0"/>
          </a:p>
          <a:p>
            <a:r>
              <a:rPr lang="is-IS" baseline="0" dirty="0" smtClean="0"/>
              <a:t>If anything I discuss doesn’t make sense, please let me know. And, if you ever think sections are getting dry, let me know, maybe I’ll dance or bring cookies or something</a:t>
            </a:r>
            <a:r>
              <a:rPr lang="is-IS" baseline="0" dirty="0" smtClean="0"/>
              <a:t>. (We brought candy sometimes last quarter) </a:t>
            </a:r>
            <a:r>
              <a:rPr lang="is-IS" baseline="0" dirty="0" smtClean="0"/>
              <a:t>I want you all to be as excited about this course as I was when I took it.</a:t>
            </a:r>
            <a:endParaRPr lang="en-US" dirty="0"/>
          </a:p>
        </p:txBody>
      </p:sp>
      <p:sp>
        <p:nvSpPr>
          <p:cNvPr id="4" name="Slide Number Placeholder 3"/>
          <p:cNvSpPr>
            <a:spLocks noGrp="1"/>
          </p:cNvSpPr>
          <p:nvPr>
            <p:ph type="sldNum" sz="quarter" idx="10"/>
          </p:nvPr>
        </p:nvSpPr>
        <p:spPr/>
        <p:txBody>
          <a:bodyPr/>
          <a:lstStyle/>
          <a:p>
            <a:fld id="{F073A0A4-8879-6C41-9C62-C6424193E640}" type="slidenum">
              <a:rPr lang="en-US" smtClean="0"/>
              <a:t>4</a:t>
            </a:fld>
            <a:endParaRPr lang="en-US"/>
          </a:p>
        </p:txBody>
      </p:sp>
    </p:spTree>
    <p:extLst>
      <p:ext uri="{BB962C8B-B14F-4D97-AF65-F5344CB8AC3E}">
        <p14:creationId xmlns:p14="http://schemas.microsoft.com/office/powerpoint/2010/main" val="1987109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a:t>
            </a:r>
            <a:r>
              <a:rPr lang="en-US" baseline="0" dirty="0" smtClean="0"/>
              <a:t> this class we’ll be using version control for the homework projects. Each of you has a repository and we’ll be using that to pull your homework projects and grade your projects. It’s also nice because you get the benefits of version control.</a:t>
            </a:r>
          </a:p>
          <a:p>
            <a:endParaRPr lang="en-US" baseline="0" dirty="0" smtClean="0"/>
          </a:p>
          <a:p>
            <a:r>
              <a:rPr lang="en-US" dirty="0" smtClean="0"/>
              <a:t>Please take out</a:t>
            </a:r>
            <a:r>
              <a:rPr lang="en-US" baseline="0" dirty="0" smtClean="0"/>
              <a:t> your laptops, </a:t>
            </a:r>
            <a:r>
              <a:rPr lang="en-US" dirty="0" smtClean="0"/>
              <a:t>go</a:t>
            </a:r>
            <a:r>
              <a:rPr lang="en-US" baseline="0" dirty="0" smtClean="0"/>
              <a:t> to </a:t>
            </a:r>
            <a:r>
              <a:rPr lang="en-US" baseline="0" dirty="0" err="1" smtClean="0"/>
              <a:t>gitlab.cs.uw.edu</a:t>
            </a:r>
            <a:r>
              <a:rPr lang="en-US" baseline="0" dirty="0" smtClean="0"/>
              <a:t>, sign in with your CSE </a:t>
            </a:r>
            <a:r>
              <a:rPr lang="en-US" baseline="0" dirty="0" err="1" smtClean="0"/>
              <a:t>NetID</a:t>
            </a:r>
            <a:r>
              <a:rPr lang="en-US" baseline="0" dirty="0" smtClean="0"/>
              <a:t> and you should see under projects that we have created a repository for you. If you don’t have one, please let us know.</a:t>
            </a:r>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073A0A4-8879-6C41-9C62-C6424193E640}" type="slidenum">
              <a:rPr lang="en-US" smtClean="0"/>
              <a:t>5</a:t>
            </a:fld>
            <a:endParaRPr lang="en-US"/>
          </a:p>
        </p:txBody>
      </p:sp>
    </p:spTree>
    <p:extLst>
      <p:ext uri="{BB962C8B-B14F-4D97-AF65-F5344CB8AC3E}">
        <p14:creationId xmlns:p14="http://schemas.microsoft.com/office/powerpoint/2010/main" val="187977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sz="1200" b="1" dirty="0" smtClean="0"/>
              <a:t>cat ~/.</a:t>
            </a:r>
            <a:r>
              <a:rPr lang="en-US" sz="1200" b="1" dirty="0" err="1" smtClean="0"/>
              <a:t>ssh</a:t>
            </a:r>
            <a:r>
              <a:rPr lang="en-US" sz="1200" b="1" dirty="0" smtClean="0"/>
              <a:t>/</a:t>
            </a:r>
            <a:r>
              <a:rPr lang="en-US" sz="1200" b="1" dirty="0" err="1" smtClean="0"/>
              <a:t>id_rsa.pub</a:t>
            </a:r>
            <a:r>
              <a:rPr lang="en-US" sz="1200" b="1" dirty="0" smtClean="0"/>
              <a:t> </a:t>
            </a:r>
          </a:p>
          <a:p>
            <a:pPr marL="628650" lvl="1" indent="-171450">
              <a:buFont typeface="Arial" charset="0"/>
              <a:buChar char="•"/>
            </a:pPr>
            <a:r>
              <a:rPr lang="en-US" sz="1200" b="0" dirty="0" smtClean="0"/>
              <a:t>Do you have a public SSH Key?</a:t>
            </a:r>
          </a:p>
          <a:p>
            <a:pPr marL="171450" indent="-171450">
              <a:buFont typeface="Arial" charset="0"/>
              <a:buChar char="•"/>
            </a:pPr>
            <a:r>
              <a:rPr lang="en-US" sz="1200" b="1" dirty="0" err="1" smtClean="0"/>
              <a:t>ssh-keygen</a:t>
            </a:r>
            <a:r>
              <a:rPr lang="en-US" sz="1200" b="1" dirty="0" smtClean="0"/>
              <a:t> -t </a:t>
            </a:r>
            <a:r>
              <a:rPr lang="en-US" sz="1200" b="1" dirty="0" err="1" smtClean="0"/>
              <a:t>rsa</a:t>
            </a:r>
            <a:r>
              <a:rPr lang="en-US" sz="1200" b="1" dirty="0" smtClean="0"/>
              <a:t> -C jrios777@cs.washington.edu</a:t>
            </a:r>
          </a:p>
          <a:p>
            <a:pPr marL="628650" lvl="1" indent="-171450">
              <a:buFont typeface="Arial" charset="0"/>
              <a:buChar char="•"/>
            </a:pPr>
            <a:r>
              <a:rPr lang="en-US" b="0" dirty="0" smtClean="0"/>
              <a:t>-t flag</a:t>
            </a:r>
            <a:r>
              <a:rPr lang="en-US" b="0" baseline="0" dirty="0" smtClean="0"/>
              <a:t> specifies the type of key</a:t>
            </a:r>
          </a:p>
          <a:p>
            <a:pPr marL="628650" lvl="1" indent="-171450">
              <a:buFont typeface="Arial" charset="0"/>
              <a:buChar char="•"/>
            </a:pPr>
            <a:r>
              <a:rPr lang="en-US" b="0" baseline="0" dirty="0" smtClean="0"/>
              <a:t>-C flag specifies a comment to add to the key</a:t>
            </a:r>
          </a:p>
          <a:p>
            <a:pPr marL="628650" lvl="1" indent="-171450">
              <a:buFont typeface="Arial" charset="0"/>
              <a:buChar char="•"/>
            </a:pPr>
            <a:r>
              <a:rPr lang="en-US" b="0" baseline="0" dirty="0" smtClean="0"/>
              <a:t>You can leave the passphrase blank if you’d like and just press enter. (I leave mine blank because I have too many other passwords to remember)</a:t>
            </a:r>
          </a:p>
          <a:p>
            <a:pPr marL="171450" lvl="0" indent="-171450">
              <a:buFont typeface="Arial" charset="0"/>
              <a:buChar char="•"/>
            </a:pPr>
            <a:r>
              <a:rPr lang="en-US" sz="1200" b="1" dirty="0" smtClean="0"/>
              <a:t>cat ~/.</a:t>
            </a:r>
            <a:r>
              <a:rPr lang="en-US" sz="1200" b="1" dirty="0" err="1" smtClean="0"/>
              <a:t>ssh</a:t>
            </a:r>
            <a:r>
              <a:rPr lang="en-US" sz="1200" b="1" dirty="0" smtClean="0"/>
              <a:t>/</a:t>
            </a:r>
            <a:r>
              <a:rPr lang="en-US" sz="1200" b="1" dirty="0" err="1" smtClean="0"/>
              <a:t>id_rsa.pub</a:t>
            </a:r>
            <a:endParaRPr lang="en-US" sz="1200" b="1" dirty="0" smtClean="0"/>
          </a:p>
          <a:p>
            <a:pPr marL="628650" lvl="1" indent="-171450">
              <a:buFont typeface="Arial" charset="0"/>
              <a:buChar char="•"/>
            </a:pPr>
            <a:r>
              <a:rPr lang="en-US" b="0" dirty="0" smtClean="0"/>
              <a:t>Copy</a:t>
            </a:r>
            <a:r>
              <a:rPr lang="en-US" b="0" baseline="0" dirty="0" smtClean="0"/>
              <a:t> to your clipboard the output</a:t>
            </a:r>
          </a:p>
          <a:p>
            <a:pPr marL="171450" lvl="0" indent="-171450">
              <a:buFont typeface="Arial" charset="0"/>
              <a:buChar char="•"/>
            </a:pPr>
            <a:r>
              <a:rPr lang="en-US" b="0" baseline="0" dirty="0" smtClean="0"/>
              <a:t>Go to </a:t>
            </a:r>
            <a:r>
              <a:rPr lang="en-US" b="0" baseline="0" dirty="0" err="1" smtClean="0"/>
              <a:t>GitLab</a:t>
            </a:r>
            <a:r>
              <a:rPr lang="en-US" b="0" baseline="0" dirty="0" smtClean="0"/>
              <a:t> -&gt; Account -&gt; Keys and add a new one, paste the key and give whatever title you’d like to </a:t>
            </a:r>
          </a:p>
          <a:p>
            <a:pPr marL="171450" lvl="0" indent="-171450">
              <a:buFont typeface="Arial" charset="0"/>
              <a:buChar char="•"/>
            </a:pPr>
            <a:r>
              <a:rPr lang="en-US" sz="1200" b="0" baseline="0" dirty="0" smtClean="0"/>
              <a:t>You’ll notice that I already have a couple of keys set up in </a:t>
            </a:r>
            <a:r>
              <a:rPr lang="en-US" sz="1200" b="0" baseline="0" dirty="0" err="1" smtClean="0"/>
              <a:t>GitLab</a:t>
            </a:r>
            <a:r>
              <a:rPr lang="en-US" sz="1200" b="0" baseline="0" dirty="0" smtClean="0"/>
              <a:t>. I have one for each machine I use, including </a:t>
            </a:r>
            <a:r>
              <a:rPr lang="en-US" sz="1200" b="0" baseline="0" dirty="0" err="1" smtClean="0"/>
              <a:t>attu</a:t>
            </a:r>
            <a:r>
              <a:rPr lang="en-US" sz="1200" b="0" baseline="0" dirty="0" smtClean="0"/>
              <a:t>. You’ll need to repeat these steps for each machine you use.</a:t>
            </a:r>
          </a:p>
          <a:p>
            <a:pPr marL="628650" lvl="1" indent="-171450">
              <a:buFont typeface="Arial" charset="0"/>
              <a:buChar char="•"/>
            </a:pPr>
            <a:r>
              <a:rPr lang="en-US" sz="1200" b="0" baseline="0" dirty="0" smtClean="0"/>
              <a:t>Btw, as a side note you can copy the key over to your ~/.</a:t>
            </a:r>
            <a:r>
              <a:rPr lang="en-US" sz="1200" b="0" baseline="0" dirty="0" err="1" smtClean="0"/>
              <a:t>ssh</a:t>
            </a:r>
            <a:r>
              <a:rPr lang="en-US" sz="1200" b="0" baseline="0" dirty="0" smtClean="0"/>
              <a:t>/</a:t>
            </a:r>
            <a:r>
              <a:rPr lang="en-US" sz="1200" b="0" baseline="0" dirty="0" err="1" smtClean="0"/>
              <a:t>authorized_keys</a:t>
            </a:r>
            <a:r>
              <a:rPr lang="en-US" sz="1200" b="0" baseline="0" dirty="0" smtClean="0"/>
              <a:t> file on </a:t>
            </a:r>
            <a:r>
              <a:rPr lang="en-US" sz="1200" b="0" baseline="0" dirty="0" err="1" smtClean="0"/>
              <a:t>attu</a:t>
            </a:r>
            <a:r>
              <a:rPr lang="en-US" sz="1200" b="0" baseline="0" dirty="0" smtClean="0"/>
              <a:t> and never have to log in to </a:t>
            </a:r>
            <a:r>
              <a:rPr lang="en-US" sz="1200" b="0" baseline="0" dirty="0" err="1" smtClean="0"/>
              <a:t>attu</a:t>
            </a:r>
            <a:r>
              <a:rPr lang="en-US" sz="1200" b="0" baseline="0" dirty="0" smtClean="0"/>
              <a:t> with a password ever again.</a:t>
            </a:r>
            <a:endParaRPr lang="en-US" b="0" baseline="0" dirty="0" smtClean="0"/>
          </a:p>
          <a:p>
            <a:endParaRPr lang="en-US" dirty="0"/>
          </a:p>
        </p:txBody>
      </p:sp>
      <p:sp>
        <p:nvSpPr>
          <p:cNvPr id="4" name="Slide Number Placeholder 3"/>
          <p:cNvSpPr>
            <a:spLocks noGrp="1"/>
          </p:cNvSpPr>
          <p:nvPr>
            <p:ph type="sldNum" sz="quarter" idx="10"/>
          </p:nvPr>
        </p:nvSpPr>
        <p:spPr/>
        <p:txBody>
          <a:bodyPr/>
          <a:lstStyle/>
          <a:p>
            <a:fld id="{F073A0A4-8879-6C41-9C62-C6424193E640}" type="slidenum">
              <a:rPr lang="en-US" smtClean="0"/>
              <a:t>6</a:t>
            </a:fld>
            <a:endParaRPr lang="en-US"/>
          </a:p>
        </p:txBody>
      </p:sp>
    </p:spTree>
    <p:extLst>
      <p:ext uri="{BB962C8B-B14F-4D97-AF65-F5344CB8AC3E}">
        <p14:creationId xmlns:p14="http://schemas.microsoft.com/office/powerpoint/2010/main" val="396927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Alright</a:t>
            </a:r>
            <a:r>
              <a:rPr lang="en-US" baseline="0" dirty="0" smtClean="0"/>
              <a:t> now that we’re set up let’s dive into </a:t>
            </a:r>
            <a:r>
              <a:rPr lang="en-US" baseline="0" dirty="0" err="1" smtClean="0"/>
              <a:t>Git</a:t>
            </a:r>
            <a:r>
              <a:rPr lang="en-US" baseline="0" dirty="0" smtClean="0"/>
              <a:t>. How many of you are familiar with </a:t>
            </a:r>
            <a:r>
              <a:rPr lang="en-US" baseline="0" dirty="0" err="1" smtClean="0"/>
              <a:t>Git</a:t>
            </a:r>
            <a:r>
              <a:rPr lang="en-US" baseline="0" dirty="0" smtClean="0"/>
              <a:t>? </a:t>
            </a:r>
            <a:r>
              <a:rPr lang="en-US" baseline="0" dirty="0" smtClean="0"/>
              <a:t>A lot </a:t>
            </a:r>
            <a:r>
              <a:rPr lang="en-US" baseline="0" dirty="0" smtClean="0"/>
              <a:t>of you, alright</a:t>
            </a:r>
            <a:r>
              <a:rPr lang="en-US" baseline="0" dirty="0" smtClean="0"/>
              <a:t>. Nice! </a:t>
            </a:r>
            <a:r>
              <a:rPr lang="en-US" baseline="0" dirty="0" smtClean="0"/>
              <a:t>Let’s step through your first commit so that you can become familiar with the </a:t>
            </a:r>
            <a:r>
              <a:rPr lang="en-US" baseline="0" dirty="0" err="1" smtClean="0"/>
              <a:t>git</a:t>
            </a:r>
            <a:r>
              <a:rPr lang="en-US" baseline="0" dirty="0" smtClean="0"/>
              <a:t> commands. </a:t>
            </a:r>
            <a:r>
              <a:rPr lang="en-US" baseline="0" dirty="0" smtClean="0"/>
              <a:t>I’ll </a:t>
            </a:r>
            <a:r>
              <a:rPr lang="en-US" baseline="0" dirty="0" smtClean="0"/>
              <a:t>explain what each of these commands do. (Head over to </a:t>
            </a:r>
            <a:r>
              <a:rPr lang="en-US" baseline="0" dirty="0" err="1" smtClean="0"/>
              <a:t>Gitlab</a:t>
            </a:r>
            <a:r>
              <a:rPr lang="en-US" baseline="0" dirty="0" smtClean="0"/>
              <a:t>, get the </a:t>
            </a:r>
            <a:r>
              <a:rPr lang="en-US" baseline="0" dirty="0" err="1" smtClean="0"/>
              <a:t>url</a:t>
            </a:r>
            <a:r>
              <a:rPr lang="en-US" baseline="0" dirty="0" smtClean="0"/>
              <a:t>, then head over to the terminal)</a:t>
            </a:r>
          </a:p>
          <a:p>
            <a:endParaRPr lang="en-US" baseline="0" dirty="0" smtClean="0"/>
          </a:p>
          <a:p>
            <a:pPr marL="171450" indent="-171450">
              <a:buFont typeface="Arial" charset="0"/>
              <a:buChar char="•"/>
            </a:pPr>
            <a:r>
              <a:rPr lang="en-US" dirty="0" smtClean="0"/>
              <a:t>Head over to </a:t>
            </a:r>
            <a:r>
              <a:rPr lang="en-US" dirty="0" err="1" smtClean="0"/>
              <a:t>GitLab</a:t>
            </a:r>
            <a:r>
              <a:rPr lang="en-US" dirty="0" smtClean="0"/>
              <a:t> and copy your repo’s </a:t>
            </a:r>
            <a:r>
              <a:rPr lang="en-US" dirty="0" err="1" smtClean="0"/>
              <a:t>url</a:t>
            </a:r>
            <a:r>
              <a:rPr lang="en-US" dirty="0" smtClean="0"/>
              <a:t>. Now on the terminal</a:t>
            </a:r>
            <a:r>
              <a:rPr lang="is-IS" dirty="0" smtClean="0"/>
              <a:t>…</a:t>
            </a:r>
            <a:endParaRPr lang="en-US" dirty="0" smtClean="0"/>
          </a:p>
          <a:p>
            <a:pPr marL="171450" indent="-171450">
              <a:buFont typeface="Arial" charset="0"/>
              <a:buChar char="•"/>
            </a:pPr>
            <a:r>
              <a:rPr lang="en-US" dirty="0" err="1" smtClean="0"/>
              <a:t>git</a:t>
            </a:r>
            <a:r>
              <a:rPr lang="en-US" baseline="0" dirty="0" smtClean="0"/>
              <a:t> clone </a:t>
            </a:r>
            <a:r>
              <a:rPr lang="en-US" baseline="0" dirty="0" smtClean="0"/>
              <a:t>git@gitlab.cs.washington.edu:cse333-16sp-students/cse333-16sp-jrios777.git cse333/</a:t>
            </a:r>
            <a:endParaRPr lang="en-US" baseline="0" dirty="0" smtClean="0"/>
          </a:p>
          <a:p>
            <a:pPr marL="628650" lvl="1" indent="-171450">
              <a:buFont typeface="Arial" charset="0"/>
              <a:buChar char="•"/>
            </a:pPr>
            <a:r>
              <a:rPr lang="en-US" baseline="0" dirty="0" smtClean="0"/>
              <a:t>This command clones the repo from the given </a:t>
            </a:r>
            <a:r>
              <a:rPr lang="en-US" baseline="0" dirty="0" err="1" smtClean="0"/>
              <a:t>url</a:t>
            </a:r>
            <a:r>
              <a:rPr lang="en-US" baseline="0" dirty="0" smtClean="0"/>
              <a:t>. I specified another argument here to indicate that I want it in a folder called </a:t>
            </a:r>
            <a:r>
              <a:rPr lang="en-US" baseline="0" dirty="0" smtClean="0"/>
              <a:t>cse333</a:t>
            </a:r>
            <a:endParaRPr lang="en-US" baseline="0" dirty="0" smtClean="0"/>
          </a:p>
          <a:p>
            <a:pPr marL="171450" lvl="0" indent="-171450">
              <a:buFont typeface="Arial" charset="0"/>
              <a:buChar char="•"/>
            </a:pPr>
            <a:r>
              <a:rPr lang="en-US" baseline="0" dirty="0" smtClean="0"/>
              <a:t>cd into the repo</a:t>
            </a:r>
          </a:p>
          <a:p>
            <a:pPr marL="171450" lvl="0" indent="-171450">
              <a:buFont typeface="Arial" charset="0"/>
              <a:buChar char="•"/>
            </a:pPr>
            <a:r>
              <a:rPr lang="en-US" baseline="0" dirty="0" err="1" smtClean="0"/>
              <a:t>ls</a:t>
            </a:r>
            <a:r>
              <a:rPr lang="en-US" baseline="0" dirty="0" smtClean="0"/>
              <a:t> –a</a:t>
            </a:r>
          </a:p>
          <a:p>
            <a:pPr marL="628650" lvl="1" indent="-171450">
              <a:buFont typeface="Arial" charset="0"/>
              <a:buChar char="•"/>
            </a:pPr>
            <a:r>
              <a:rPr lang="en-US" baseline="0" dirty="0" smtClean="0"/>
              <a:t>.</a:t>
            </a:r>
            <a:r>
              <a:rPr lang="en-US" baseline="0" dirty="0" err="1" smtClean="0"/>
              <a:t>gitignore</a:t>
            </a:r>
            <a:r>
              <a:rPr lang="en-US" baseline="0" dirty="0" smtClean="0"/>
              <a:t> has a list of files </a:t>
            </a:r>
            <a:r>
              <a:rPr lang="en-US" baseline="0" dirty="0" err="1" smtClean="0"/>
              <a:t>git</a:t>
            </a:r>
            <a:r>
              <a:rPr lang="en-US" baseline="0" dirty="0" smtClean="0"/>
              <a:t> will ignore when committing and pushing, as they’re reproducible from the source code</a:t>
            </a:r>
            <a:r>
              <a:rPr lang="en-US" baseline="0" dirty="0" smtClean="0"/>
              <a:t>. Please don’t modify</a:t>
            </a:r>
            <a:endParaRPr lang="en-US" baseline="0" dirty="0" smtClean="0"/>
          </a:p>
          <a:p>
            <a:pPr marL="171450" lvl="0" indent="-171450">
              <a:buFont typeface="Arial" charset="0"/>
              <a:buChar char="•"/>
            </a:pPr>
            <a:r>
              <a:rPr lang="en-US" baseline="0" dirty="0" smtClean="0"/>
              <a:t>Create an empty </a:t>
            </a:r>
            <a:r>
              <a:rPr lang="en-US" baseline="0" dirty="0" err="1" smtClean="0"/>
              <a:t>README.md</a:t>
            </a:r>
            <a:r>
              <a:rPr lang="en-US" baseline="0" dirty="0" smtClean="0"/>
              <a:t> file</a:t>
            </a:r>
          </a:p>
          <a:p>
            <a:pPr marL="171450" lvl="0" indent="-171450">
              <a:buFont typeface="Arial" charset="0"/>
              <a:buChar char="•"/>
            </a:pPr>
            <a:r>
              <a:rPr lang="en-US" baseline="0" dirty="0" err="1" smtClean="0"/>
              <a:t>Git</a:t>
            </a:r>
            <a:r>
              <a:rPr lang="en-US" baseline="0" dirty="0" smtClean="0"/>
              <a:t> status</a:t>
            </a:r>
          </a:p>
          <a:p>
            <a:pPr marL="628650" lvl="1" indent="-171450">
              <a:buFont typeface="Arial" charset="0"/>
              <a:buChar char="•"/>
            </a:pPr>
            <a:r>
              <a:rPr lang="en-US" baseline="0" dirty="0" err="1" smtClean="0"/>
              <a:t>Git</a:t>
            </a:r>
            <a:r>
              <a:rPr lang="en-US" baseline="0" dirty="0" smtClean="0"/>
              <a:t> status prints out the status of your local repository, including what files aren’t being tracked, what changes are or aren’t staged for commit, and whether you’re up to date with the head repo (i.e. </a:t>
            </a:r>
            <a:r>
              <a:rPr lang="en-US" baseline="0" dirty="0" err="1" smtClean="0"/>
              <a:t>GitLab</a:t>
            </a:r>
            <a:r>
              <a:rPr lang="en-US" baseline="0" dirty="0" smtClean="0"/>
              <a:t>)</a:t>
            </a:r>
          </a:p>
          <a:p>
            <a:pPr marL="628650" lvl="1" indent="-171450">
              <a:buFont typeface="Arial" charset="0"/>
              <a:buChar char="•"/>
            </a:pPr>
            <a:r>
              <a:rPr lang="en-US" baseline="0" dirty="0" smtClean="0"/>
              <a:t>Notice that </a:t>
            </a:r>
            <a:r>
              <a:rPr lang="en-US" baseline="0" dirty="0" err="1" smtClean="0"/>
              <a:t>README.md</a:t>
            </a:r>
            <a:r>
              <a:rPr lang="en-US" baseline="0" dirty="0" smtClean="0"/>
              <a:t> is a new file that is not staged for commit. A commit is like a screenshot of what your repo is like at a given time. Right now this is telling us that the next time we commit/take a screenshot the README file won’t be part of it. So, let’s stage it for commit</a:t>
            </a:r>
          </a:p>
          <a:p>
            <a:pPr marL="171450" lvl="0" indent="-171450">
              <a:buFont typeface="Arial" charset="0"/>
              <a:buChar char="•"/>
            </a:pPr>
            <a:r>
              <a:rPr lang="en-US" baseline="0" dirty="0" err="1" smtClean="0"/>
              <a:t>Git</a:t>
            </a:r>
            <a:r>
              <a:rPr lang="en-US" baseline="0" dirty="0" smtClean="0"/>
              <a:t> add </a:t>
            </a:r>
            <a:r>
              <a:rPr lang="en-US" baseline="0" dirty="0" err="1" smtClean="0"/>
              <a:t>README.md</a:t>
            </a:r>
            <a:endParaRPr lang="en-US" baseline="0" dirty="0" smtClean="0"/>
          </a:p>
          <a:p>
            <a:pPr marL="628650" lvl="1" indent="-171450">
              <a:buFont typeface="Arial" charset="0"/>
              <a:buChar char="•"/>
            </a:pPr>
            <a:r>
              <a:rPr lang="en-US" baseline="0" dirty="0" smtClean="0"/>
              <a:t>Use this command whenever you want to stage new or modified files for commit.</a:t>
            </a:r>
          </a:p>
          <a:p>
            <a:pPr marL="628650" lvl="1" indent="-171450">
              <a:buFont typeface="Arial" charset="0"/>
              <a:buChar char="•"/>
            </a:pPr>
            <a:r>
              <a:rPr lang="en-US" baseline="0" dirty="0" smtClean="0"/>
              <a:t>Type </a:t>
            </a:r>
            <a:r>
              <a:rPr lang="en-US" baseline="0" dirty="0" err="1" smtClean="0"/>
              <a:t>git</a:t>
            </a:r>
            <a:r>
              <a:rPr lang="en-US" baseline="0" dirty="0" smtClean="0"/>
              <a:t> status again. You’ll notice that under “Changes to be committed” there is the README file you created, which means the next time we commit the new/modified file will be part of it.</a:t>
            </a:r>
          </a:p>
          <a:p>
            <a:pPr marL="171450" lvl="0" indent="-171450">
              <a:buFont typeface="Arial" charset="0"/>
              <a:buChar char="•"/>
            </a:pPr>
            <a:r>
              <a:rPr lang="en-US" baseline="0" dirty="0" err="1" smtClean="0"/>
              <a:t>git</a:t>
            </a:r>
            <a:r>
              <a:rPr lang="en-US" baseline="0" dirty="0" smtClean="0"/>
              <a:t> commit –m “First Commit”</a:t>
            </a:r>
          </a:p>
          <a:p>
            <a:pPr marL="628650" lvl="1" indent="-171450">
              <a:buFont typeface="Arial" charset="0"/>
              <a:buChar char="•"/>
            </a:pPr>
            <a:r>
              <a:rPr lang="en-US" baseline="0" dirty="0" smtClean="0"/>
              <a:t>Use the –m flag to specify a message of what’s new in this commit, or in other words, summarize what changed since the previous screenshot</a:t>
            </a:r>
          </a:p>
          <a:p>
            <a:pPr marL="171450" lvl="0" indent="-171450">
              <a:buFont typeface="Arial" charset="0"/>
              <a:buChar char="•"/>
            </a:pPr>
            <a:r>
              <a:rPr lang="en-US" baseline="0" dirty="0" smtClean="0"/>
              <a:t>If this is your first time you may need to configure </a:t>
            </a:r>
            <a:r>
              <a:rPr lang="en-US" baseline="0" dirty="0" err="1" smtClean="0"/>
              <a:t>git</a:t>
            </a:r>
            <a:r>
              <a:rPr lang="en-US" baseline="0" dirty="0" smtClean="0"/>
              <a:t> on your machine:</a:t>
            </a:r>
          </a:p>
          <a:p>
            <a:pPr marL="171450" lvl="0" indent="-171450">
              <a:buFont typeface="Arial" charset="0"/>
              <a:buChar char="•"/>
            </a:pPr>
            <a:r>
              <a:rPr lang="en-US" dirty="0" err="1" smtClean="0"/>
              <a:t>git</a:t>
            </a:r>
            <a:r>
              <a:rPr lang="en-US" dirty="0" smtClean="0"/>
              <a:t> </a:t>
            </a:r>
            <a:r>
              <a:rPr lang="en-US" dirty="0" err="1" smtClean="0"/>
              <a:t>config</a:t>
            </a:r>
            <a:r>
              <a:rPr lang="en-US" dirty="0" smtClean="0"/>
              <a:t> --global </a:t>
            </a:r>
            <a:r>
              <a:rPr lang="en-US" dirty="0" err="1" smtClean="0"/>
              <a:t>user.name</a:t>
            </a:r>
            <a:r>
              <a:rPr lang="en-US" dirty="0" smtClean="0"/>
              <a:t> "Josue Rios” </a:t>
            </a:r>
          </a:p>
          <a:p>
            <a:pPr marL="171450" lvl="0" indent="-171450">
              <a:buFont typeface="Arial" charset="0"/>
              <a:buChar char="•"/>
            </a:pPr>
            <a:r>
              <a:rPr lang="en-US" dirty="0" err="1" smtClean="0"/>
              <a:t>git</a:t>
            </a:r>
            <a:r>
              <a:rPr lang="en-US" dirty="0" smtClean="0"/>
              <a:t> </a:t>
            </a:r>
            <a:r>
              <a:rPr lang="en-US" dirty="0" err="1" smtClean="0"/>
              <a:t>config</a:t>
            </a:r>
            <a:r>
              <a:rPr lang="en-US" dirty="0" smtClean="0"/>
              <a:t> --global </a:t>
            </a:r>
            <a:r>
              <a:rPr lang="en-US" dirty="0" err="1" smtClean="0"/>
              <a:t>user.email</a:t>
            </a:r>
            <a:r>
              <a:rPr lang="en-US" dirty="0" smtClean="0"/>
              <a:t> "jrios777@cs.washington.edu”</a:t>
            </a:r>
          </a:p>
          <a:p>
            <a:pPr marL="171450" lvl="0" indent="-171450">
              <a:buFont typeface="Arial" charset="0"/>
              <a:buChar char="•"/>
            </a:pPr>
            <a:r>
              <a:rPr lang="en-US" baseline="0" dirty="0" err="1" smtClean="0"/>
              <a:t>git</a:t>
            </a:r>
            <a:r>
              <a:rPr lang="en-US" baseline="0" dirty="0" smtClean="0"/>
              <a:t> commit –m “First Commit”</a:t>
            </a:r>
          </a:p>
          <a:p>
            <a:pPr marL="628650" lvl="1" indent="-171450">
              <a:buFont typeface="Arial" charset="0"/>
              <a:buChar char="•"/>
            </a:pPr>
            <a:r>
              <a:rPr lang="en-US" baseline="0" dirty="0" smtClean="0"/>
              <a:t>Now if we type </a:t>
            </a:r>
            <a:r>
              <a:rPr lang="en-US" baseline="0" dirty="0" err="1" smtClean="0"/>
              <a:t>git</a:t>
            </a:r>
            <a:r>
              <a:rPr lang="en-US" baseline="0" dirty="0" smtClean="0"/>
              <a:t> status you’ll notice it says you’re up to date and you’re one commit ahead of ‘origin/master’. This basically means you’re one commit ahead of what’s on </a:t>
            </a:r>
            <a:r>
              <a:rPr lang="en-US" baseline="0" dirty="0" err="1" smtClean="0"/>
              <a:t>gitlab</a:t>
            </a:r>
            <a:r>
              <a:rPr lang="en-US" baseline="0" dirty="0" smtClean="0"/>
              <a:t>. If we go to </a:t>
            </a:r>
            <a:r>
              <a:rPr lang="en-US" baseline="0" dirty="0" err="1" smtClean="0"/>
              <a:t>gitlab</a:t>
            </a:r>
            <a:r>
              <a:rPr lang="en-US" baseline="0" dirty="0" smtClean="0"/>
              <a:t> now you’ll notice it doesn’t have the latest commit you made. So, we’ll have to push our changes.</a:t>
            </a:r>
          </a:p>
          <a:p>
            <a:pPr marL="171450" lvl="0" indent="-171450">
              <a:buFont typeface="Arial" charset="0"/>
              <a:buChar char="•"/>
            </a:pPr>
            <a:r>
              <a:rPr lang="en-US" baseline="0" dirty="0" err="1" smtClean="0"/>
              <a:t>Git</a:t>
            </a:r>
            <a:r>
              <a:rPr lang="en-US" baseline="0" dirty="0" smtClean="0"/>
              <a:t> push (-u origin master for first commit to a repo)</a:t>
            </a:r>
          </a:p>
          <a:p>
            <a:pPr marL="628650" lvl="1" indent="-171450">
              <a:buFont typeface="Arial" charset="0"/>
              <a:buChar char="•"/>
            </a:pPr>
            <a:r>
              <a:rPr lang="en-US" baseline="0" dirty="0" smtClean="0"/>
              <a:t>Now all the commits you made locally are now on </a:t>
            </a:r>
            <a:r>
              <a:rPr lang="en-US" baseline="0" dirty="0" err="1" smtClean="0"/>
              <a:t>gitlab</a:t>
            </a:r>
            <a:r>
              <a:rPr lang="en-US" baseline="0" dirty="0" smtClean="0"/>
              <a:t>. Check it out.</a:t>
            </a:r>
          </a:p>
          <a:p>
            <a:pPr marL="628650" lvl="1" indent="-171450">
              <a:buFont typeface="Arial" charset="0"/>
              <a:buChar char="•"/>
            </a:pPr>
            <a:r>
              <a:rPr lang="en-US" baseline="0" dirty="0" smtClean="0"/>
              <a:t>Any questions? </a:t>
            </a:r>
          </a:p>
          <a:p>
            <a:pPr marL="628650" lvl="1" indent="-171450">
              <a:buFont typeface="Arial" charset="0"/>
              <a:buChar char="•"/>
            </a:pPr>
            <a:r>
              <a:rPr lang="en-US" baseline="0" dirty="0" err="1" smtClean="0"/>
              <a:t>Git</a:t>
            </a:r>
            <a:r>
              <a:rPr lang="en-US" baseline="0" dirty="0" smtClean="0"/>
              <a:t> is a distributed version control system, which means that copies of the repo can exist in multiple machines at once. (Explain how </a:t>
            </a:r>
            <a:r>
              <a:rPr lang="en-US" baseline="0" dirty="0" err="1" smtClean="0"/>
              <a:t>git</a:t>
            </a:r>
            <a:r>
              <a:rPr lang="en-US" baseline="0" dirty="0" smtClean="0"/>
              <a:t> works)</a:t>
            </a:r>
          </a:p>
          <a:p>
            <a:pPr marL="171450" lvl="0" indent="-171450">
              <a:buFont typeface="Arial" charset="0"/>
              <a:buChar char="•"/>
            </a:pPr>
            <a:r>
              <a:rPr lang="en-US" baseline="0" dirty="0" smtClean="0"/>
              <a:t>Awesome, that’s the basics of </a:t>
            </a:r>
            <a:r>
              <a:rPr lang="en-US" baseline="0" dirty="0" err="1" smtClean="0"/>
              <a:t>git</a:t>
            </a:r>
            <a:r>
              <a:rPr lang="en-US" baseline="0" dirty="0" smtClean="0"/>
              <a:t>. One more thing though, for turning in assignments you’ll creating </a:t>
            </a:r>
            <a:r>
              <a:rPr lang="en-US" baseline="0" dirty="0" err="1" smtClean="0"/>
              <a:t>git</a:t>
            </a:r>
            <a:r>
              <a:rPr lang="en-US" baseline="0" dirty="0" smtClean="0"/>
              <a:t> tags to help us determine what screenshot of your code to grade. </a:t>
            </a:r>
            <a:r>
              <a:rPr lang="en-US" baseline="0" dirty="0" smtClean="0"/>
              <a:t>There’s </a:t>
            </a:r>
            <a:r>
              <a:rPr lang="en-US" baseline="0" dirty="0" smtClean="0"/>
              <a:t>instructions online but let me show you all how it works. Do this when you’re finished with hw0 and have committed and pushed everything</a:t>
            </a:r>
            <a:r>
              <a:rPr lang="en-US" baseline="0" dirty="0" smtClean="0"/>
              <a:t>. (so don’t follow for now)</a:t>
            </a:r>
            <a:endParaRPr lang="en-US" baseline="0" dirty="0" smtClean="0"/>
          </a:p>
          <a:p>
            <a:pPr marL="171450" lvl="0" indent="-171450">
              <a:buFont typeface="Arial" charset="0"/>
              <a:buChar char="•"/>
            </a:pPr>
            <a:r>
              <a:rPr lang="en-US" baseline="0" dirty="0" smtClean="0"/>
              <a:t>cd hw0/, make a change, add, commit, push</a:t>
            </a:r>
          </a:p>
          <a:p>
            <a:pPr marL="171450" lvl="0" indent="-171450">
              <a:buFont typeface="Arial" charset="0"/>
              <a:buChar char="•"/>
            </a:pPr>
            <a:r>
              <a:rPr lang="en-US" dirty="0" err="1" smtClean="0"/>
              <a:t>git</a:t>
            </a:r>
            <a:r>
              <a:rPr lang="en-US" dirty="0" smtClean="0"/>
              <a:t> tag hw0-final</a:t>
            </a:r>
          </a:p>
          <a:p>
            <a:pPr marL="628650" lvl="1" indent="-171450">
              <a:buFont typeface="Arial" charset="0"/>
              <a:buChar char="•"/>
            </a:pPr>
            <a:r>
              <a:rPr lang="en-US" dirty="0" smtClean="0"/>
              <a:t>This tells </a:t>
            </a:r>
            <a:r>
              <a:rPr lang="en-US" dirty="0" err="1" smtClean="0"/>
              <a:t>git</a:t>
            </a:r>
            <a:r>
              <a:rPr lang="en-US" dirty="0" smtClean="0"/>
              <a:t> to label this </a:t>
            </a:r>
            <a:r>
              <a:rPr lang="en-US" dirty="0" smtClean="0"/>
              <a:t>commit (</a:t>
            </a:r>
            <a:r>
              <a:rPr lang="en-US" dirty="0" smtClean="0"/>
              <a:t>screenshot</a:t>
            </a:r>
            <a:r>
              <a:rPr lang="en-US" baseline="0" dirty="0" smtClean="0"/>
              <a:t> of the code</a:t>
            </a:r>
            <a:r>
              <a:rPr lang="en-US" dirty="0" smtClean="0"/>
              <a:t>) as hw0-final</a:t>
            </a:r>
          </a:p>
          <a:p>
            <a:pPr marL="171450" lvl="0" indent="-171450">
              <a:buFont typeface="Arial" charset="0"/>
              <a:buChar char="•"/>
            </a:pPr>
            <a:r>
              <a:rPr lang="en-US" dirty="0" err="1" smtClean="0"/>
              <a:t>git</a:t>
            </a:r>
            <a:r>
              <a:rPr lang="en-US" dirty="0" smtClean="0"/>
              <a:t> push --tags</a:t>
            </a:r>
          </a:p>
          <a:p>
            <a:pPr marL="628650" lvl="1" indent="-171450">
              <a:buFont typeface="Arial" charset="0"/>
              <a:buChar char="•"/>
            </a:pPr>
            <a:r>
              <a:rPr lang="en-US" dirty="0" smtClean="0"/>
              <a:t>This pushes the tags to </a:t>
            </a:r>
            <a:r>
              <a:rPr lang="en-US" dirty="0" err="1" smtClean="0"/>
              <a:t>GitLab</a:t>
            </a:r>
            <a:endParaRPr lang="en-US" dirty="0" smtClean="0"/>
          </a:p>
          <a:p>
            <a:pPr marL="171450" lvl="0" indent="-171450">
              <a:buFont typeface="Arial" charset="0"/>
              <a:buChar char="•"/>
            </a:pPr>
            <a:r>
              <a:rPr lang="en-US" dirty="0" smtClean="0"/>
              <a:t>If you ever</a:t>
            </a:r>
            <a:r>
              <a:rPr lang="en-US" baseline="0" dirty="0" smtClean="0"/>
              <a:t> want to retag after tagging there’s instructions in HW0</a:t>
            </a:r>
            <a:endParaRPr lang="en-US" dirty="0" smtClean="0"/>
          </a:p>
          <a:p>
            <a:pPr marL="171450" lvl="0" indent="-171450">
              <a:buFont typeface="Arial" charset="0"/>
              <a:buChar char="•"/>
            </a:pPr>
            <a:r>
              <a:rPr lang="en-US" dirty="0" smtClean="0"/>
              <a:t>Any</a:t>
            </a:r>
            <a:r>
              <a:rPr lang="en-US" baseline="0" dirty="0" smtClean="0"/>
              <a:t> questions so far</a:t>
            </a:r>
            <a:r>
              <a:rPr lang="en-US" baseline="0" dirty="0" smtClean="0"/>
              <a:t>?</a:t>
            </a:r>
          </a:p>
          <a:p>
            <a:pPr marL="171450" lvl="0" indent="-171450">
              <a:buFont typeface="Arial" charset="0"/>
              <a:buChar char="•"/>
            </a:pPr>
            <a:endParaRPr lang="en-US" baseline="0" dirty="0" smtClean="0"/>
          </a:p>
          <a:p>
            <a:pPr marL="171450" lvl="0" indent="-171450">
              <a:buFont typeface="Arial" charset="0"/>
              <a:buChar char="•"/>
            </a:pPr>
            <a:endParaRPr lang="en-US" baseline="0" dirty="0" smtClean="0"/>
          </a:p>
          <a:p>
            <a:pPr marL="0" lvl="0" indent="0">
              <a:buFont typeface="Arial" charset="0"/>
              <a:buNone/>
            </a:pPr>
            <a:r>
              <a:rPr lang="en-US" baseline="0" dirty="0" smtClean="0"/>
              <a:t>TODO: (which sections?)</a:t>
            </a:r>
            <a:endParaRPr lang="en-US" baseline="0" dirty="0" smtClean="0"/>
          </a:p>
          <a:p>
            <a:pPr marL="171450" lvl="0" indent="-171450">
              <a:buFont typeface="Arial" charset="0"/>
              <a:buChar char="•"/>
            </a:pPr>
            <a:r>
              <a:rPr lang="en-US" baseline="0" dirty="0" smtClean="0"/>
              <a:t>More tools you’ll be using, but will go over in later sections:</a:t>
            </a:r>
          </a:p>
          <a:p>
            <a:pPr marL="628650" lvl="1" indent="-171450">
              <a:buFont typeface="Arial" charset="0"/>
              <a:buChar char="•"/>
            </a:pPr>
            <a:r>
              <a:rPr lang="en-US" baseline="0" dirty="0" err="1" smtClean="0"/>
              <a:t>Valgrind</a:t>
            </a:r>
            <a:endParaRPr lang="en-US" baseline="0" dirty="0" smtClean="0"/>
          </a:p>
          <a:p>
            <a:pPr marL="628650" lvl="1" indent="-171450">
              <a:buFont typeface="Arial" charset="0"/>
              <a:buChar char="•"/>
            </a:pPr>
            <a:r>
              <a:rPr lang="en-US" baseline="0" dirty="0" smtClean="0"/>
              <a:t>Clint</a:t>
            </a:r>
            <a:endParaRPr lang="en-US" dirty="0" smtClean="0"/>
          </a:p>
          <a:p>
            <a:endParaRPr lang="en-US" dirty="0"/>
          </a:p>
        </p:txBody>
      </p:sp>
      <p:sp>
        <p:nvSpPr>
          <p:cNvPr id="4" name="Slide Number Placeholder 3"/>
          <p:cNvSpPr>
            <a:spLocks noGrp="1"/>
          </p:cNvSpPr>
          <p:nvPr>
            <p:ph type="sldNum" sz="quarter" idx="10"/>
          </p:nvPr>
        </p:nvSpPr>
        <p:spPr/>
        <p:txBody>
          <a:bodyPr/>
          <a:lstStyle/>
          <a:p>
            <a:fld id="{F073A0A4-8879-6C41-9C62-C6424193E640}" type="slidenum">
              <a:rPr lang="en-US" smtClean="0"/>
              <a:t>7</a:t>
            </a:fld>
            <a:endParaRPr lang="en-US"/>
          </a:p>
        </p:txBody>
      </p:sp>
    </p:spTree>
    <p:extLst>
      <p:ext uri="{BB962C8B-B14F-4D97-AF65-F5344CB8AC3E}">
        <p14:creationId xmlns:p14="http://schemas.microsoft.com/office/powerpoint/2010/main" val="10729067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didn’t bring your laptop</a:t>
            </a:r>
            <a:r>
              <a:rPr lang="en-US" baseline="0" dirty="0" smtClean="0"/>
              <a:t> I’ve provided the links for reference.</a:t>
            </a:r>
            <a:endParaRPr lang="en-US" dirty="0"/>
          </a:p>
        </p:txBody>
      </p:sp>
      <p:sp>
        <p:nvSpPr>
          <p:cNvPr id="4" name="Slide Number Placeholder 3"/>
          <p:cNvSpPr>
            <a:spLocks noGrp="1"/>
          </p:cNvSpPr>
          <p:nvPr>
            <p:ph type="sldNum" sz="quarter" idx="10"/>
          </p:nvPr>
        </p:nvSpPr>
        <p:spPr/>
        <p:txBody>
          <a:bodyPr/>
          <a:lstStyle/>
          <a:p>
            <a:fld id="{F073A0A4-8879-6C41-9C62-C6424193E640}" type="slidenum">
              <a:rPr lang="en-US" smtClean="0"/>
              <a:t>8</a:t>
            </a:fld>
            <a:endParaRPr lang="en-US"/>
          </a:p>
        </p:txBody>
      </p:sp>
    </p:spTree>
    <p:extLst>
      <p:ext uri="{BB962C8B-B14F-4D97-AF65-F5344CB8AC3E}">
        <p14:creationId xmlns:p14="http://schemas.microsoft.com/office/powerpoint/2010/main" val="8011007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Pass-by</a:t>
            </a:r>
            <a:r>
              <a:rPr lang="en-US" baseline="0" dirty="0" smtClean="0"/>
              <a:t>-reference is simulated using </a:t>
            </a:r>
            <a:r>
              <a:rPr lang="en-US" baseline="0" dirty="0" smtClean="0"/>
              <a:t>pointers, arrays are weird because using the bracket syntax they’re technically call by reference but what’s being passed is just a copy of a pointer value</a:t>
            </a:r>
            <a:endParaRPr lang="en-US" dirty="0"/>
          </a:p>
        </p:txBody>
      </p:sp>
      <p:sp>
        <p:nvSpPr>
          <p:cNvPr id="4" name="Slide Number Placeholder 3"/>
          <p:cNvSpPr>
            <a:spLocks noGrp="1"/>
          </p:cNvSpPr>
          <p:nvPr>
            <p:ph type="sldNum" sz="quarter" idx="10"/>
          </p:nvPr>
        </p:nvSpPr>
        <p:spPr/>
        <p:txBody>
          <a:bodyPr/>
          <a:lstStyle/>
          <a:p>
            <a:fld id="{F073A0A4-8879-6C41-9C62-C6424193E640}" type="slidenum">
              <a:rPr lang="en-US" smtClean="0"/>
              <a:t>9</a:t>
            </a:fld>
            <a:endParaRPr lang="en-US"/>
          </a:p>
        </p:txBody>
      </p:sp>
    </p:spTree>
    <p:extLst>
      <p:ext uri="{BB962C8B-B14F-4D97-AF65-F5344CB8AC3E}">
        <p14:creationId xmlns:p14="http://schemas.microsoft.com/office/powerpoint/2010/main" val="1450967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2"/>
            <a:ext cx="7848600" cy="1927225"/>
          </a:xfrm>
        </p:spPr>
        <p:txBody>
          <a:bodyPr anchor="b">
            <a:noAutofit/>
          </a:bodyPr>
          <a:lstStyle>
            <a:lvl1pPr>
              <a:defRPr sz="405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52D3C91-9055-4CC8-B779-A8C1A22F54C4}" type="datetimeFigureOut">
              <a:rPr lang="en-US" smtClean="0"/>
              <a:t>3/30/16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5B9BB8-54A1-4D78-838C-D215093A2E29}"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2D3C91-9055-4CC8-B779-A8C1A22F54C4}" type="datetimeFigureOut">
              <a:rPr lang="en-US" smtClean="0"/>
              <a:t>3/30/16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5B9BB8-54A1-4D78-838C-D215093A2E2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2D3C91-9055-4CC8-B779-A8C1A22F54C4}" type="datetimeFigureOut">
              <a:rPr lang="en-US" smtClean="0"/>
              <a:t>3/30/16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5B9BB8-54A1-4D78-838C-D215093A2E2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2D3C91-9055-4CC8-B779-A8C1A22F54C4}" type="datetimeFigureOut">
              <a:rPr lang="en-US" smtClean="0"/>
              <a:t>3/30/16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5B9BB8-54A1-4D78-838C-D215093A2E2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6"/>
            <a:ext cx="7772400" cy="1500187"/>
          </a:xfrm>
        </p:spPr>
        <p:txBody>
          <a:bodyPr anchor="t">
            <a:normAutofit/>
          </a:bodyPr>
          <a:lstStyle>
            <a:lvl1pPr marL="0" indent="0">
              <a:buNone/>
              <a:defRPr sz="18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2D3C91-9055-4CC8-B779-A8C1A22F54C4}" type="datetimeFigureOut">
              <a:rPr lang="en-US" smtClean="0"/>
              <a:t>3/30/16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5B9BB8-54A1-4D78-838C-D215093A2E29}"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52D3C91-9055-4CC8-B779-A8C1A22F54C4}" type="datetimeFigureOut">
              <a:rPr lang="en-US" smtClean="0"/>
              <a:t>3/30/16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5B9BB8-54A1-4D78-838C-D215093A2E2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1500" b="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1500" b="0" kern="1200" dirty="0" smtClean="0">
                <a:solidFill>
                  <a:schemeClr val="tx2"/>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52D3C91-9055-4CC8-B779-A8C1A22F54C4}" type="datetimeFigureOut">
              <a:rPr lang="en-US" smtClean="0"/>
              <a:t>3/30/16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5B9BB8-54A1-4D78-838C-D215093A2E29}" type="slidenum">
              <a:rPr lang="en-US" smtClean="0"/>
              <a:t>‹#›</a:t>
            </a:fld>
            <a:endParaRPr lang="en-US"/>
          </a:p>
        </p:txBody>
      </p:sp>
      <p:cxnSp>
        <p:nvCxnSpPr>
          <p:cNvPr id="11" name="Straight Connector 10"/>
          <p:cNvCxnSpPr/>
          <p:nvPr/>
        </p:nvCxnSpPr>
        <p:spPr>
          <a:xfrm rot="5400000">
            <a:off x="2217817" y="4045824"/>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2D3C91-9055-4CC8-B779-A8C1A22F54C4}" type="datetimeFigureOut">
              <a:rPr lang="en-US" smtClean="0"/>
              <a:t>3/30/16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5B9BB8-54A1-4D78-838C-D215093A2E2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2D3C91-9055-4CC8-B779-A8C1A22F54C4}" type="datetimeFigureOut">
              <a:rPr lang="en-US" smtClean="0"/>
              <a:t>3/30/16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5B9BB8-54A1-4D78-838C-D215093A2E2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18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4"/>
            <a:ext cx="2139696" cy="4243615"/>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2D3C91-9055-4CC8-B779-A8C1A22F54C4}" type="datetimeFigureOut">
              <a:rPr lang="en-US" smtClean="0"/>
              <a:t>3/30/16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5B9BB8-54A1-4D78-838C-D215093A2E29}" type="slidenum">
              <a:rPr lang="en-US" smtClean="0"/>
              <a:t>‹#›</a:t>
            </a:fld>
            <a:endParaRPr lang="en-US"/>
          </a:p>
        </p:txBody>
      </p:sp>
      <p:cxnSp>
        <p:nvCxnSpPr>
          <p:cNvPr id="9" name="Straight Connector 8"/>
          <p:cNvCxnSpPr/>
          <p:nvPr/>
        </p:nvCxnSpPr>
        <p:spPr>
          <a:xfrm rot="5400000">
            <a:off x="-13116" y="3580207"/>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92480"/>
            <a:ext cx="2142680" cy="1264920"/>
          </a:xfrm>
        </p:spPr>
        <p:txBody>
          <a:bodyPr anchor="b">
            <a:normAutofit/>
          </a:bodyPr>
          <a:lstStyle>
            <a:lvl1pPr algn="l">
              <a:defRPr sz="18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2D3C91-9055-4CC8-B779-A8C1A22F54C4}" type="datetimeFigureOut">
              <a:rPr lang="en-US" smtClean="0"/>
              <a:t>3/30/16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5B9BB8-54A1-4D78-838C-D215093A2E2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900">
                <a:solidFill>
                  <a:srgbClr val="FFFFFF"/>
                </a:solidFill>
              </a:defRPr>
            </a:lvl1pPr>
          </a:lstStyle>
          <a:p>
            <a:fld id="{C52D3C91-9055-4CC8-B779-A8C1A22F54C4}" type="datetimeFigureOut">
              <a:rPr lang="en-US" smtClean="0"/>
              <a:t>3/30/16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9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050" b="1">
                <a:solidFill>
                  <a:srgbClr val="FFFFFF"/>
                </a:solidFill>
              </a:defRPr>
            </a:lvl1pPr>
          </a:lstStyle>
          <a:p>
            <a:fld id="{9A5B9BB8-54A1-4D78-838C-D215093A2E2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spcBef>
          <a:spcPct val="0"/>
        </a:spcBef>
        <a:buNone/>
        <a:defRPr sz="3000" kern="1200" spc="-75" baseline="0">
          <a:solidFill>
            <a:schemeClr val="tx2"/>
          </a:solidFill>
          <a:latin typeface="+mj-lt"/>
          <a:ea typeface="+mj-ea"/>
          <a:cs typeface="+mj-cs"/>
        </a:defRPr>
      </a:lvl1pPr>
    </p:titleStyle>
    <p:bodyStyle>
      <a:lvl1pPr marL="137160" indent="-137160" algn="l" defTabSz="685800" rtl="0" eaLnBrk="1" latinLnBrk="0" hangingPunct="1">
        <a:spcBef>
          <a:spcPct val="20000"/>
        </a:spcBef>
        <a:buClr>
          <a:schemeClr val="accent1"/>
        </a:buClr>
        <a:buSzPct val="85000"/>
        <a:buFont typeface="Arial" pitchFamily="34" charset="0"/>
        <a:buChar char="•"/>
        <a:defRPr sz="1800" kern="1200">
          <a:solidFill>
            <a:schemeClr val="tx1"/>
          </a:solidFill>
          <a:latin typeface="+mn-lt"/>
          <a:ea typeface="+mn-ea"/>
          <a:cs typeface="+mn-cs"/>
        </a:defRPr>
      </a:lvl1pPr>
      <a:lvl2pPr marL="342900" indent="-137160" algn="l" defTabSz="685800" rtl="0" eaLnBrk="1" latinLnBrk="0" hangingPunct="1">
        <a:spcBef>
          <a:spcPct val="20000"/>
        </a:spcBef>
        <a:buClr>
          <a:schemeClr val="accent1"/>
        </a:buClr>
        <a:buSzPct val="85000"/>
        <a:buFont typeface="Arial" pitchFamily="34" charset="0"/>
        <a:buChar char="•"/>
        <a:defRPr sz="1500" kern="1200">
          <a:solidFill>
            <a:schemeClr val="tx1"/>
          </a:solidFill>
          <a:latin typeface="+mn-lt"/>
          <a:ea typeface="+mn-ea"/>
          <a:cs typeface="+mn-cs"/>
        </a:defRPr>
      </a:lvl2pPr>
      <a:lvl3pPr marL="548640" indent="-137160" algn="l" defTabSz="685800" rtl="0" eaLnBrk="1" latinLnBrk="0" hangingPunct="1">
        <a:spcBef>
          <a:spcPct val="20000"/>
        </a:spcBef>
        <a:buClr>
          <a:schemeClr val="accent1"/>
        </a:buClr>
        <a:buSzPct val="90000"/>
        <a:buFont typeface="Arial" pitchFamily="34" charset="0"/>
        <a:buChar char="•"/>
        <a:defRPr sz="1350" kern="1200">
          <a:solidFill>
            <a:schemeClr val="tx1"/>
          </a:solidFill>
          <a:latin typeface="+mn-lt"/>
          <a:ea typeface="+mn-ea"/>
          <a:cs typeface="+mn-cs"/>
        </a:defRPr>
      </a:lvl3pPr>
      <a:lvl4pPr marL="754380" indent="-137160" algn="l" defTabSz="685800" rtl="0" eaLnBrk="1" latinLnBrk="0" hangingPunct="1">
        <a:spcBef>
          <a:spcPct val="20000"/>
        </a:spcBef>
        <a:buClr>
          <a:schemeClr val="accent1"/>
        </a:buClr>
        <a:buFont typeface="Arial" pitchFamily="34" charset="0"/>
        <a:buChar char="•"/>
        <a:defRPr sz="1200" kern="1200">
          <a:solidFill>
            <a:schemeClr val="tx1"/>
          </a:solidFill>
          <a:latin typeface="+mn-lt"/>
          <a:ea typeface="+mn-ea"/>
          <a:cs typeface="+mn-cs"/>
        </a:defRPr>
      </a:lvl4pPr>
      <a:lvl5pPr marL="891540" indent="-102870" algn="l" defTabSz="685800" rtl="0" eaLnBrk="1" latinLnBrk="0" hangingPunct="1">
        <a:spcBef>
          <a:spcPct val="20000"/>
        </a:spcBef>
        <a:buClr>
          <a:schemeClr val="accent1"/>
        </a:buClr>
        <a:buSzPct val="100000"/>
        <a:buFont typeface="Arial" pitchFamily="34" charset="0"/>
        <a:buChar char="•"/>
        <a:defRPr sz="1050" kern="1200" baseline="0">
          <a:solidFill>
            <a:schemeClr val="tx1"/>
          </a:solidFill>
          <a:latin typeface="+mn-lt"/>
          <a:ea typeface="+mn-ea"/>
          <a:cs typeface="+mn-cs"/>
        </a:defRPr>
      </a:lvl5pPr>
      <a:lvl6pPr marL="102870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6pPr>
      <a:lvl7pPr marL="116586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7pPr>
      <a:lvl8pPr marL="130302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8pPr>
      <a:lvl9pPr marL="1440180" indent="-137160" algn="l" defTabSz="685800" rtl="0" eaLnBrk="1" latinLnBrk="0" hangingPunct="1">
        <a:spcBef>
          <a:spcPct val="20000"/>
        </a:spcBef>
        <a:buClr>
          <a:schemeClr val="accent1"/>
        </a:buClr>
        <a:buFont typeface="Arial" pitchFamily="34" charset="0"/>
        <a:buChar char="•"/>
        <a:defRPr sz="975"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mailto:cse333-staff@cs.washington.edu"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gitlab.cs.washington.edu/" TargetMode="External"/><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s://gitlab.cs.washington.edu/help/ssh/README.md" TargetMode="External"/><Relationship Id="rId4" Type="http://schemas.openxmlformats.org/officeDocument/2006/relationships/hyperlink" Target="http://courses.cs.washington.edu/courses/cse333/16wi/hw/git.html"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SPAN 301 – </a:t>
            </a:r>
            <a:r>
              <a:rPr lang="en-US" dirty="0" err="1" smtClean="0"/>
              <a:t>SecCiÓn</a:t>
            </a:r>
            <a:r>
              <a:rPr lang="en-US" dirty="0" smtClean="0"/>
              <a:t> 1</a:t>
            </a:r>
            <a:endParaRPr lang="en-US" dirty="0"/>
          </a:p>
        </p:txBody>
      </p:sp>
      <p:sp>
        <p:nvSpPr>
          <p:cNvPr id="3" name="Subtitle 2"/>
          <p:cNvSpPr>
            <a:spLocks noGrp="1"/>
          </p:cNvSpPr>
          <p:nvPr>
            <p:ph type="subTitle" idx="1"/>
          </p:nvPr>
        </p:nvSpPr>
        <p:spPr/>
        <p:txBody>
          <a:bodyPr/>
          <a:lstStyle/>
          <a:p>
            <a:r>
              <a:rPr lang="en-US" dirty="0" err="1" smtClean="0"/>
              <a:t>Introducción</a:t>
            </a:r>
            <a:endParaRPr lang="en-US" dirty="0"/>
          </a:p>
        </p:txBody>
      </p:sp>
    </p:spTree>
    <p:extLst>
      <p:ext uri="{BB962C8B-B14F-4D97-AF65-F5344CB8AC3E}">
        <p14:creationId xmlns:p14="http://schemas.microsoft.com/office/powerpoint/2010/main" val="2099504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Pointers</a:t>
            </a:r>
            <a:endParaRPr lang="en-US" dirty="0"/>
          </a:p>
        </p:txBody>
      </p:sp>
      <p:sp>
        <p:nvSpPr>
          <p:cNvPr id="3" name="Content Placeholder 2"/>
          <p:cNvSpPr>
            <a:spLocks noGrp="1"/>
          </p:cNvSpPr>
          <p:nvPr>
            <p:ph idx="1"/>
          </p:nvPr>
        </p:nvSpPr>
        <p:spPr/>
        <p:txBody>
          <a:bodyPr numCol="2">
            <a:normAutofit/>
          </a:bodyPr>
          <a:lstStyle/>
          <a:p>
            <a:r>
              <a:rPr lang="en-US" sz="2000" dirty="0"/>
              <a:t>A data type that stores an address</a:t>
            </a:r>
          </a:p>
          <a:p>
            <a:r>
              <a:rPr lang="en-US" sz="2000" dirty="0"/>
              <a:t>Used to indirectly refer to </a:t>
            </a:r>
            <a:r>
              <a:rPr lang="en-US" sz="2000" dirty="0" smtClean="0"/>
              <a:t>values</a:t>
            </a:r>
            <a:endParaRPr lang="en-US" sz="2000" dirty="0"/>
          </a:p>
          <a:p>
            <a:r>
              <a:rPr lang="en-US" sz="2000" dirty="0"/>
              <a:t>Can </a:t>
            </a:r>
            <a:r>
              <a:rPr lang="en-US" sz="2000" dirty="0" smtClean="0"/>
              <a:t>add to or subtract from the address</a:t>
            </a:r>
            <a:endParaRPr lang="en-US" sz="2000" dirty="0"/>
          </a:p>
          <a:p>
            <a:pPr lvl="1"/>
            <a:r>
              <a:rPr lang="en-US" sz="1600" dirty="0"/>
              <a:t>It’s just another number</a:t>
            </a:r>
          </a:p>
          <a:p>
            <a:endParaRPr lang="en-US" sz="2000" dirty="0"/>
          </a:p>
          <a:p>
            <a:pPr marL="0" indent="0">
              <a:buNone/>
            </a:pPr>
            <a:endParaRPr lang="en-US" sz="2000"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3359113"/>
            <a:ext cx="1771650" cy="227171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grpSp>
        <p:nvGrpSpPr>
          <p:cNvPr id="11" name="Group 10"/>
          <p:cNvGrpSpPr/>
          <p:nvPr/>
        </p:nvGrpSpPr>
        <p:grpSpPr>
          <a:xfrm>
            <a:off x="4972050" y="1981200"/>
            <a:ext cx="2647950" cy="1062084"/>
            <a:chOff x="5105400" y="1498599"/>
            <a:chExt cx="3352800" cy="1416110"/>
          </a:xfrm>
        </p:grpSpPr>
        <p:grpSp>
          <p:nvGrpSpPr>
            <p:cNvPr id="9" name="Group 8"/>
            <p:cNvGrpSpPr/>
            <p:nvPr/>
          </p:nvGrpSpPr>
          <p:grpSpPr>
            <a:xfrm>
              <a:off x="5105400" y="1905000"/>
              <a:ext cx="3352800" cy="609600"/>
              <a:chOff x="1447800" y="4419600"/>
              <a:chExt cx="3352800" cy="609600"/>
            </a:xfrm>
          </p:grpSpPr>
          <p:sp>
            <p:nvSpPr>
              <p:cNvPr id="5" name="Rectangle 4"/>
              <p:cNvSpPr/>
              <p:nvPr/>
            </p:nvSpPr>
            <p:spPr>
              <a:xfrm>
                <a:off x="1447800" y="4419600"/>
                <a:ext cx="1143000" cy="6096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Value</a:t>
                </a:r>
              </a:p>
            </p:txBody>
          </p:sp>
          <p:sp>
            <p:nvSpPr>
              <p:cNvPr id="6" name="Rectangle 5"/>
              <p:cNvSpPr/>
              <p:nvPr/>
            </p:nvSpPr>
            <p:spPr>
              <a:xfrm>
                <a:off x="3657600" y="4419600"/>
                <a:ext cx="1143000" cy="6096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b="1" dirty="0">
                    <a:solidFill>
                      <a:schemeClr val="tx1"/>
                    </a:solidFill>
                  </a:rPr>
                  <a:t>Address</a:t>
                </a:r>
              </a:p>
            </p:txBody>
          </p:sp>
          <p:cxnSp>
            <p:nvCxnSpPr>
              <p:cNvPr id="8" name="Straight Arrow Connector 7"/>
              <p:cNvCxnSpPr>
                <a:stCxn id="6" idx="1"/>
                <a:endCxn id="5" idx="3"/>
              </p:cNvCxnSpPr>
              <p:nvPr/>
            </p:nvCxnSpPr>
            <p:spPr>
              <a:xfrm flipH="1">
                <a:off x="2590800" y="4724400"/>
                <a:ext cx="10668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sp>
          <p:nvSpPr>
            <p:cNvPr id="10" name="TextBox 9"/>
            <p:cNvSpPr txBox="1"/>
            <p:nvPr/>
          </p:nvSpPr>
          <p:spPr>
            <a:xfrm>
              <a:off x="5105400" y="1498599"/>
              <a:ext cx="1397001" cy="400109"/>
            </a:xfrm>
            <a:prstGeom prst="rect">
              <a:avLst/>
            </a:prstGeom>
            <a:noFill/>
          </p:spPr>
          <p:txBody>
            <a:bodyPr wrap="square" rtlCol="0">
              <a:spAutoFit/>
            </a:bodyPr>
            <a:lstStyle/>
            <a:p>
              <a:r>
                <a:rPr lang="en-US" sz="1350" dirty="0" smtClean="0">
                  <a:latin typeface="Courier New" pitchFamily="49" charset="0"/>
                  <a:cs typeface="Courier New" pitchFamily="49" charset="0"/>
                </a:rPr>
                <a:t>Address</a:t>
              </a:r>
              <a:endParaRPr lang="en-US" sz="1350" dirty="0">
                <a:latin typeface="Courier New" pitchFamily="49" charset="0"/>
                <a:cs typeface="Courier New" pitchFamily="49" charset="0"/>
              </a:endParaRPr>
            </a:p>
          </p:txBody>
        </p:sp>
        <p:sp>
          <p:nvSpPr>
            <p:cNvPr id="15" name="TextBox 14"/>
            <p:cNvSpPr txBox="1"/>
            <p:nvPr/>
          </p:nvSpPr>
          <p:spPr>
            <a:xfrm>
              <a:off x="7301681" y="2514599"/>
              <a:ext cx="1143000" cy="400109"/>
            </a:xfrm>
            <a:prstGeom prst="rect">
              <a:avLst/>
            </a:prstGeom>
            <a:noFill/>
          </p:spPr>
          <p:txBody>
            <a:bodyPr wrap="square" rtlCol="0">
              <a:spAutoFit/>
            </a:bodyPr>
            <a:lstStyle/>
            <a:p>
              <a:pPr algn="ctr"/>
              <a:r>
                <a:rPr lang="en-US" sz="1350" dirty="0">
                  <a:latin typeface="Courier New" pitchFamily="49" charset="0"/>
                  <a:cs typeface="Courier New" pitchFamily="49" charset="0"/>
                </a:rPr>
                <a:t>p</a:t>
              </a:r>
            </a:p>
          </p:txBody>
        </p:sp>
        <p:sp>
          <p:nvSpPr>
            <p:cNvPr id="16" name="TextBox 15"/>
            <p:cNvSpPr txBox="1"/>
            <p:nvPr/>
          </p:nvSpPr>
          <p:spPr>
            <a:xfrm>
              <a:off x="5105400" y="2514600"/>
              <a:ext cx="1143000" cy="400109"/>
            </a:xfrm>
            <a:prstGeom prst="rect">
              <a:avLst/>
            </a:prstGeom>
            <a:noFill/>
          </p:spPr>
          <p:txBody>
            <a:bodyPr wrap="square" rtlCol="0">
              <a:spAutoFit/>
            </a:bodyPr>
            <a:lstStyle/>
            <a:p>
              <a:pPr algn="ctr"/>
              <a:r>
                <a:rPr lang="en-US" sz="1350" dirty="0">
                  <a:latin typeface="Courier New" pitchFamily="49" charset="0"/>
                  <a:cs typeface="Courier New" pitchFamily="49" charset="0"/>
                </a:rPr>
                <a:t>a</a:t>
              </a:r>
            </a:p>
          </p:txBody>
        </p:sp>
      </p:grpSp>
    </p:spTree>
    <p:extLst>
      <p:ext uri="{BB962C8B-B14F-4D97-AF65-F5344CB8AC3E}">
        <p14:creationId xmlns:p14="http://schemas.microsoft.com/office/powerpoint/2010/main" val="4230635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a:bodyPr>
          <a:lstStyle/>
          <a:p>
            <a:pPr marL="0" indent="0" fontAlgn="base">
              <a:buNone/>
            </a:pPr>
            <a:r>
              <a:rPr lang="en-US" sz="1650" b="1" dirty="0">
                <a:solidFill>
                  <a:schemeClr val="accent1"/>
                </a:solidFill>
                <a:latin typeface="Courier New" pitchFamily="49" charset="0"/>
                <a:cs typeface="Courier New" pitchFamily="49" charset="0"/>
              </a:rPr>
              <a:t>[</a:t>
            </a:r>
            <a:r>
              <a:rPr lang="en-US" sz="1650" b="1" dirty="0" err="1">
                <a:solidFill>
                  <a:schemeClr val="accent1"/>
                </a:solidFill>
                <a:latin typeface="Courier New" pitchFamily="49" charset="0"/>
                <a:cs typeface="Courier New" pitchFamily="49" charset="0"/>
              </a:rPr>
              <a:t>basic_pointer.c</a:t>
            </a:r>
            <a:r>
              <a:rPr lang="en-US" sz="1650" b="1" dirty="0">
                <a:solidFill>
                  <a:schemeClr val="accent1"/>
                </a:solidFill>
                <a:latin typeface="Courier New" pitchFamily="49" charset="0"/>
                <a:cs typeface="Courier New" pitchFamily="49" charset="0"/>
              </a:rPr>
              <a:t>]</a:t>
            </a:r>
          </a:p>
          <a:p>
            <a:pPr marL="1303020" lvl="8" indent="0" fontAlgn="base">
              <a:buNone/>
            </a:pPr>
            <a:r>
              <a:rPr lang="en-US" sz="1650" b="1" dirty="0">
                <a:solidFill>
                  <a:srgbClr val="C00000"/>
                </a:solidFill>
                <a:latin typeface="Courier New" pitchFamily="49" charset="0"/>
                <a:cs typeface="Courier New" pitchFamily="49" charset="0"/>
              </a:rPr>
              <a:t>#include &lt;</a:t>
            </a:r>
            <a:r>
              <a:rPr lang="en-US" sz="1650" b="1" dirty="0" err="1">
                <a:solidFill>
                  <a:srgbClr val="C00000"/>
                </a:solidFill>
                <a:latin typeface="Courier New" pitchFamily="49" charset="0"/>
                <a:cs typeface="Courier New" pitchFamily="49" charset="0"/>
              </a:rPr>
              <a:t>stdio.h</a:t>
            </a:r>
            <a:r>
              <a:rPr lang="en-US" sz="1650" b="1" dirty="0">
                <a:solidFill>
                  <a:srgbClr val="C00000"/>
                </a:solidFill>
                <a:latin typeface="Courier New" pitchFamily="49" charset="0"/>
                <a:cs typeface="Courier New" pitchFamily="49" charset="0"/>
              </a:rPr>
              <a:t>&gt;</a:t>
            </a:r>
          </a:p>
          <a:p>
            <a:pPr marL="1303020" lvl="8" indent="0" fontAlgn="base">
              <a:buNone/>
            </a:pPr>
            <a:r>
              <a:rPr lang="en-US" sz="1650" b="1" dirty="0">
                <a:solidFill>
                  <a:srgbClr val="00B050"/>
                </a:solidFill>
                <a:latin typeface="Courier New" pitchFamily="49" charset="0"/>
                <a:cs typeface="Courier New" pitchFamily="49" charset="0"/>
              </a:rPr>
              <a:t>void</a:t>
            </a:r>
            <a:r>
              <a:rPr lang="en-US" sz="1650" b="1" dirty="0">
                <a:latin typeface="Courier New" pitchFamily="49" charset="0"/>
                <a:cs typeface="Courier New" pitchFamily="49" charset="0"/>
              </a:rPr>
              <a:t> f(</a:t>
            </a:r>
            <a:r>
              <a:rPr lang="en-US" sz="1650" b="1" dirty="0" err="1">
                <a:solidFill>
                  <a:srgbClr val="00B050"/>
                </a:solidFill>
                <a:latin typeface="Courier New" pitchFamily="49" charset="0"/>
                <a:cs typeface="Courier New" pitchFamily="49" charset="0"/>
              </a:rPr>
              <a:t>int</a:t>
            </a:r>
            <a:r>
              <a:rPr lang="en-US" sz="1650" b="1" dirty="0">
                <a:latin typeface="Courier New" pitchFamily="49" charset="0"/>
                <a:cs typeface="Courier New" pitchFamily="49" charset="0"/>
              </a:rPr>
              <a:t> *j) { </a:t>
            </a:r>
          </a:p>
          <a:p>
            <a:pPr marL="1303020" lvl="8" indent="0" fontAlgn="base">
              <a:buNone/>
            </a:pPr>
            <a:r>
              <a:rPr lang="en-US" sz="1650" b="1" dirty="0">
                <a:latin typeface="Courier New" pitchFamily="49" charset="0"/>
                <a:cs typeface="Courier New" pitchFamily="49" charset="0"/>
              </a:rPr>
              <a:t>  (*j)++; </a:t>
            </a:r>
          </a:p>
          <a:p>
            <a:pPr marL="1303020" lvl="8" indent="0" fontAlgn="base">
              <a:buNone/>
            </a:pPr>
            <a:r>
              <a:rPr lang="en-US" sz="1650" b="1" dirty="0">
                <a:latin typeface="Courier New" pitchFamily="49" charset="0"/>
                <a:cs typeface="Courier New" pitchFamily="49" charset="0"/>
              </a:rPr>
              <a:t>} </a:t>
            </a:r>
          </a:p>
          <a:p>
            <a:pPr marL="1303020" lvl="8" indent="0" fontAlgn="base">
              <a:buNone/>
            </a:pPr>
            <a:r>
              <a:rPr lang="en-US" sz="1650" b="1" dirty="0" err="1">
                <a:solidFill>
                  <a:srgbClr val="00B050"/>
                </a:solidFill>
                <a:latin typeface="Courier New" pitchFamily="49" charset="0"/>
                <a:cs typeface="Courier New" pitchFamily="49" charset="0"/>
              </a:rPr>
              <a:t>int</a:t>
            </a:r>
            <a:r>
              <a:rPr lang="en-US" sz="1650" b="1" dirty="0">
                <a:latin typeface="Courier New" pitchFamily="49" charset="0"/>
                <a:cs typeface="Courier New" pitchFamily="49" charset="0"/>
              </a:rPr>
              <a:t> </a:t>
            </a:r>
            <a:r>
              <a:rPr lang="en-US" sz="1650" b="1" dirty="0">
                <a:solidFill>
                  <a:srgbClr val="104E17"/>
                </a:solidFill>
                <a:latin typeface="Courier New" pitchFamily="49" charset="0"/>
                <a:cs typeface="Courier New" pitchFamily="49" charset="0"/>
              </a:rPr>
              <a:t>main</a:t>
            </a:r>
            <a:r>
              <a:rPr lang="en-US" sz="1650" b="1" dirty="0">
                <a:latin typeface="Courier New" pitchFamily="49" charset="0"/>
                <a:cs typeface="Courier New" pitchFamily="49" charset="0"/>
              </a:rPr>
              <a:t>() { </a:t>
            </a:r>
          </a:p>
          <a:p>
            <a:pPr marL="1303020" lvl="8" indent="0" fontAlgn="base">
              <a:buNone/>
            </a:pPr>
            <a:r>
              <a:rPr lang="en-US" sz="1650" b="1" dirty="0">
                <a:latin typeface="Courier New" pitchFamily="49" charset="0"/>
                <a:cs typeface="Courier New" pitchFamily="49" charset="0"/>
              </a:rPr>
              <a:t>  </a:t>
            </a:r>
            <a:r>
              <a:rPr lang="en-US" sz="1650" b="1" dirty="0" err="1">
                <a:solidFill>
                  <a:srgbClr val="00B050"/>
                </a:solidFill>
                <a:latin typeface="Courier New" pitchFamily="49" charset="0"/>
                <a:cs typeface="Courier New" pitchFamily="49" charset="0"/>
              </a:rPr>
              <a:t>int</a:t>
            </a:r>
            <a:r>
              <a:rPr lang="en-US" sz="1650" b="1" dirty="0">
                <a:latin typeface="Courier New" pitchFamily="49" charset="0"/>
                <a:cs typeface="Courier New" pitchFamily="49" charset="0"/>
              </a:rPr>
              <a:t> </a:t>
            </a:r>
            <a:r>
              <a:rPr lang="en-US" sz="1650" b="1" dirty="0" err="1">
                <a:latin typeface="Courier New" pitchFamily="49" charset="0"/>
                <a:cs typeface="Courier New" pitchFamily="49" charset="0"/>
              </a:rPr>
              <a:t>i</a:t>
            </a:r>
            <a:r>
              <a:rPr lang="en-US" sz="1650" b="1" dirty="0">
                <a:latin typeface="Courier New" pitchFamily="49" charset="0"/>
                <a:cs typeface="Courier New" pitchFamily="49" charset="0"/>
              </a:rPr>
              <a:t> = 20; </a:t>
            </a:r>
          </a:p>
          <a:p>
            <a:pPr marL="1303020" lvl="8" indent="0" fontAlgn="base">
              <a:buNone/>
            </a:pPr>
            <a:r>
              <a:rPr lang="en-US" sz="1650" b="1" dirty="0">
                <a:latin typeface="Courier New" pitchFamily="49" charset="0"/>
                <a:cs typeface="Courier New" pitchFamily="49" charset="0"/>
              </a:rPr>
              <a:t>  </a:t>
            </a:r>
            <a:r>
              <a:rPr lang="en-US" sz="1650" b="1" dirty="0" err="1">
                <a:solidFill>
                  <a:srgbClr val="00B050"/>
                </a:solidFill>
                <a:latin typeface="Courier New" pitchFamily="49" charset="0"/>
                <a:cs typeface="Courier New" pitchFamily="49" charset="0"/>
              </a:rPr>
              <a:t>int</a:t>
            </a:r>
            <a:r>
              <a:rPr lang="en-US" sz="1650" b="1" dirty="0">
                <a:latin typeface="Courier New" pitchFamily="49" charset="0"/>
                <a:cs typeface="Courier New" pitchFamily="49" charset="0"/>
              </a:rPr>
              <a:t> *p = &amp;</a:t>
            </a:r>
            <a:r>
              <a:rPr lang="en-US" sz="1650" b="1" dirty="0" err="1">
                <a:latin typeface="Courier New" pitchFamily="49" charset="0"/>
                <a:cs typeface="Courier New" pitchFamily="49" charset="0"/>
              </a:rPr>
              <a:t>i</a:t>
            </a:r>
            <a:r>
              <a:rPr lang="en-US" sz="1650" b="1" dirty="0">
                <a:latin typeface="Courier New" pitchFamily="49" charset="0"/>
                <a:cs typeface="Courier New" pitchFamily="49" charset="0"/>
              </a:rPr>
              <a:t>; </a:t>
            </a:r>
          </a:p>
          <a:p>
            <a:pPr marL="1303020" lvl="8" indent="0" fontAlgn="base">
              <a:buNone/>
            </a:pPr>
            <a:r>
              <a:rPr lang="en-US" sz="1650" b="1" dirty="0">
                <a:latin typeface="Courier New" pitchFamily="49" charset="0"/>
                <a:cs typeface="Courier New" pitchFamily="49" charset="0"/>
              </a:rPr>
              <a:t>  f(p); </a:t>
            </a:r>
          </a:p>
          <a:p>
            <a:pPr marL="1303020" lvl="8" indent="0" fontAlgn="base">
              <a:buNone/>
            </a:pPr>
            <a:r>
              <a:rPr lang="en-US" sz="1650" b="1" dirty="0">
                <a:latin typeface="Courier New" pitchFamily="49" charset="0"/>
                <a:cs typeface="Courier New" pitchFamily="49" charset="0"/>
              </a:rPr>
              <a:t>  </a:t>
            </a:r>
            <a:r>
              <a:rPr lang="en-US" sz="1650" b="1" dirty="0" err="1">
                <a:solidFill>
                  <a:srgbClr val="104E17"/>
                </a:solidFill>
                <a:latin typeface="Courier New" pitchFamily="49" charset="0"/>
                <a:cs typeface="Courier New" pitchFamily="49" charset="0"/>
              </a:rPr>
              <a:t>printf</a:t>
            </a:r>
            <a:r>
              <a:rPr lang="en-US" sz="1650" b="1" dirty="0">
                <a:latin typeface="Courier New" pitchFamily="49" charset="0"/>
                <a:cs typeface="Courier New" pitchFamily="49" charset="0"/>
              </a:rPr>
              <a:t>(</a:t>
            </a:r>
            <a:r>
              <a:rPr lang="en-US" sz="1650" b="1" dirty="0">
                <a:solidFill>
                  <a:srgbClr val="FF0000"/>
                </a:solidFill>
                <a:latin typeface="Courier New" pitchFamily="49" charset="0"/>
                <a:cs typeface="Courier New" pitchFamily="49" charset="0"/>
              </a:rPr>
              <a:t>"</a:t>
            </a:r>
            <a:r>
              <a:rPr lang="en-US" sz="1650" b="1" dirty="0" err="1">
                <a:solidFill>
                  <a:srgbClr val="FF0000"/>
                </a:solidFill>
                <a:latin typeface="Courier New" pitchFamily="49" charset="0"/>
                <a:cs typeface="Courier New" pitchFamily="49" charset="0"/>
              </a:rPr>
              <a:t>i</a:t>
            </a:r>
            <a:r>
              <a:rPr lang="en-US" sz="1650" b="1" dirty="0">
                <a:solidFill>
                  <a:srgbClr val="FF0000"/>
                </a:solidFill>
                <a:latin typeface="Courier New" pitchFamily="49" charset="0"/>
                <a:cs typeface="Courier New" pitchFamily="49" charset="0"/>
              </a:rPr>
              <a:t> = %d\n"</a:t>
            </a:r>
            <a:r>
              <a:rPr lang="en-US" sz="1650" b="1" dirty="0">
                <a:latin typeface="Courier New" pitchFamily="49" charset="0"/>
                <a:cs typeface="Courier New" pitchFamily="49" charset="0"/>
              </a:rPr>
              <a:t>,</a:t>
            </a:r>
            <a:r>
              <a:rPr lang="en-US" sz="1650" b="1" dirty="0">
                <a:solidFill>
                  <a:srgbClr val="FF0000"/>
                </a:solidFill>
                <a:latin typeface="Courier New" pitchFamily="49" charset="0"/>
                <a:cs typeface="Courier New" pitchFamily="49" charset="0"/>
              </a:rPr>
              <a:t> </a:t>
            </a:r>
            <a:r>
              <a:rPr lang="en-US" sz="1650" b="1" dirty="0" err="1">
                <a:latin typeface="Courier New" pitchFamily="49" charset="0"/>
                <a:cs typeface="Courier New" pitchFamily="49" charset="0"/>
              </a:rPr>
              <a:t>i</a:t>
            </a:r>
            <a:r>
              <a:rPr lang="en-US" sz="1650" b="1" dirty="0">
                <a:latin typeface="Courier New" pitchFamily="49" charset="0"/>
                <a:cs typeface="Courier New" pitchFamily="49" charset="0"/>
              </a:rPr>
              <a:t>); </a:t>
            </a:r>
          </a:p>
          <a:p>
            <a:pPr marL="1303020" lvl="8" indent="0" fontAlgn="base">
              <a:buNone/>
            </a:pPr>
            <a:r>
              <a:rPr lang="en-US" sz="1650" b="1" dirty="0">
                <a:latin typeface="Courier New" pitchFamily="49" charset="0"/>
                <a:cs typeface="Courier New" pitchFamily="49" charset="0"/>
              </a:rPr>
              <a:t>  </a:t>
            </a:r>
            <a:r>
              <a:rPr lang="en-US" sz="1650" b="1" dirty="0">
                <a:solidFill>
                  <a:srgbClr val="00B050"/>
                </a:solidFill>
                <a:latin typeface="Courier New" pitchFamily="49" charset="0"/>
                <a:cs typeface="Courier New" pitchFamily="49" charset="0"/>
              </a:rPr>
              <a:t>return</a:t>
            </a:r>
            <a:r>
              <a:rPr lang="en-US" sz="1650" b="1" dirty="0">
                <a:latin typeface="Courier New" pitchFamily="49" charset="0"/>
                <a:cs typeface="Courier New" pitchFamily="49" charset="0"/>
              </a:rPr>
              <a:t> 0; </a:t>
            </a:r>
          </a:p>
          <a:p>
            <a:pPr marL="1303020" lvl="8" indent="0" fontAlgn="base">
              <a:buNone/>
            </a:pPr>
            <a:r>
              <a:rPr lang="en-US" sz="1650" b="1" dirty="0">
                <a:latin typeface="Courier New" pitchFamily="49" charset="0"/>
                <a:cs typeface="Courier New" pitchFamily="49" charset="0"/>
              </a:rPr>
              <a:t>}</a:t>
            </a:r>
            <a:endParaRPr lang="en-US" dirty="0"/>
          </a:p>
        </p:txBody>
      </p:sp>
    </p:spTree>
    <p:extLst>
      <p:ext uri="{BB962C8B-B14F-4D97-AF65-F5344CB8AC3E}">
        <p14:creationId xmlns:p14="http://schemas.microsoft.com/office/powerpoint/2010/main" val="4932267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Arrays and p</a:t>
            </a:r>
            <a:r>
              <a:rPr lang="en-US" dirty="0" smtClean="0"/>
              <a:t>ointers</a:t>
            </a:r>
            <a:endParaRPr lang="en-US" dirty="0"/>
          </a:p>
        </p:txBody>
      </p:sp>
      <p:sp>
        <p:nvSpPr>
          <p:cNvPr id="3" name="Content Placeholder 2"/>
          <p:cNvSpPr>
            <a:spLocks noGrp="1"/>
          </p:cNvSpPr>
          <p:nvPr>
            <p:ph idx="1"/>
          </p:nvPr>
        </p:nvSpPr>
        <p:spPr/>
        <p:txBody>
          <a:bodyPr numCol="2">
            <a:normAutofit/>
          </a:bodyPr>
          <a:lstStyle/>
          <a:p>
            <a:r>
              <a:rPr lang="en-US" sz="2100" dirty="0" err="1" smtClean="0"/>
              <a:t>arr</a:t>
            </a:r>
            <a:r>
              <a:rPr lang="en-US" sz="2100" dirty="0" smtClean="0"/>
              <a:t>[</a:t>
            </a:r>
            <a:r>
              <a:rPr lang="en-US" sz="2100" dirty="0"/>
              <a:t>0] &lt;==&gt; *</a:t>
            </a:r>
            <a:r>
              <a:rPr lang="en-US" sz="2100" dirty="0" err="1" smtClean="0"/>
              <a:t>arr</a:t>
            </a:r>
            <a:endParaRPr lang="en-US" sz="2100" dirty="0"/>
          </a:p>
          <a:p>
            <a:r>
              <a:rPr lang="en-US" sz="2100" dirty="0" err="1" smtClean="0"/>
              <a:t>arr</a:t>
            </a:r>
            <a:r>
              <a:rPr lang="en-US" sz="2100" dirty="0" smtClean="0"/>
              <a:t>[</a:t>
            </a:r>
            <a:r>
              <a:rPr lang="en-US" sz="2100" dirty="0"/>
              <a:t>2</a:t>
            </a:r>
            <a:r>
              <a:rPr lang="en-US" sz="2100" dirty="0" smtClean="0"/>
              <a:t>] </a:t>
            </a:r>
            <a:r>
              <a:rPr lang="en-US" sz="2100" dirty="0"/>
              <a:t>&lt;==&gt; *(</a:t>
            </a:r>
            <a:r>
              <a:rPr lang="en-US" sz="2100" dirty="0" err="1" smtClean="0"/>
              <a:t>arr</a:t>
            </a:r>
            <a:r>
              <a:rPr lang="en-US" sz="2100" dirty="0" smtClean="0"/>
              <a:t> </a:t>
            </a:r>
            <a:r>
              <a:rPr lang="en-US" sz="2100" dirty="0"/>
              <a:t>+ </a:t>
            </a:r>
            <a:r>
              <a:rPr lang="en-US" sz="2100" dirty="0" smtClean="0"/>
              <a:t>2)</a:t>
            </a:r>
            <a:endParaRPr lang="en-US" sz="2100" dirty="0"/>
          </a:p>
          <a:p>
            <a:endParaRPr lang="en-US" sz="2100" dirty="0"/>
          </a:p>
          <a:p>
            <a:r>
              <a:rPr lang="en-US" sz="2100" dirty="0"/>
              <a:t>How about </a:t>
            </a:r>
            <a:r>
              <a:rPr lang="en-US" sz="2100" dirty="0" err="1" smtClean="0"/>
              <a:t>arr</a:t>
            </a:r>
            <a:r>
              <a:rPr lang="en-US" sz="2100" dirty="0" smtClean="0"/>
              <a:t>, arr+</a:t>
            </a:r>
            <a:r>
              <a:rPr lang="en-US" sz="2100" dirty="0"/>
              <a:t>2</a:t>
            </a:r>
            <a:r>
              <a:rPr lang="en-US" sz="2100" dirty="0" smtClean="0"/>
              <a:t>,</a:t>
            </a:r>
            <a:endParaRPr lang="en-US" sz="2100" dirty="0"/>
          </a:p>
          <a:p>
            <a:pPr marL="0" indent="0">
              <a:buNone/>
            </a:pPr>
            <a:r>
              <a:rPr lang="en-US" sz="2100" dirty="0"/>
              <a:t>*</a:t>
            </a:r>
            <a:r>
              <a:rPr lang="en-US" sz="2100" dirty="0" smtClean="0"/>
              <a:t>arr+</a:t>
            </a:r>
            <a:r>
              <a:rPr lang="en-US" sz="2100" dirty="0"/>
              <a:t>2</a:t>
            </a:r>
            <a:r>
              <a:rPr lang="en-US" sz="2100" dirty="0" smtClean="0"/>
              <a:t> </a:t>
            </a:r>
            <a:r>
              <a:rPr lang="en-US" sz="2100" dirty="0"/>
              <a:t>or *</a:t>
            </a:r>
            <a:r>
              <a:rPr lang="en-US" sz="2100" dirty="0" err="1" smtClean="0"/>
              <a:t>arr</a:t>
            </a:r>
            <a:r>
              <a:rPr lang="en-US" sz="2100" dirty="0" smtClean="0"/>
              <a:t>+</a:t>
            </a:r>
            <a:r>
              <a:rPr lang="en-US" sz="2100" dirty="0"/>
              <a:t>+?</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0500" y="2278857"/>
            <a:ext cx="3514725" cy="217884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TextBox 3"/>
          <p:cNvSpPr txBox="1"/>
          <p:nvPr/>
        </p:nvSpPr>
        <p:spPr>
          <a:xfrm>
            <a:off x="5257800" y="2667000"/>
            <a:ext cx="304800" cy="276999"/>
          </a:xfrm>
          <a:prstGeom prst="rect">
            <a:avLst/>
          </a:prstGeom>
          <a:solidFill>
            <a:schemeClr val="bg1"/>
          </a:solidFill>
        </p:spPr>
        <p:txBody>
          <a:bodyPr wrap="square" rtlCol="0">
            <a:spAutoFit/>
          </a:bodyPr>
          <a:lstStyle/>
          <a:p>
            <a:r>
              <a:rPr lang="en-US" sz="1200" b="1" dirty="0" smtClean="0"/>
              <a:t>5</a:t>
            </a:r>
            <a:endParaRPr lang="en-US" sz="1200" b="1" dirty="0"/>
          </a:p>
        </p:txBody>
      </p:sp>
      <p:sp>
        <p:nvSpPr>
          <p:cNvPr id="6" name="TextBox 5"/>
          <p:cNvSpPr txBox="1"/>
          <p:nvPr/>
        </p:nvSpPr>
        <p:spPr>
          <a:xfrm>
            <a:off x="5181600" y="3276600"/>
            <a:ext cx="381000" cy="276999"/>
          </a:xfrm>
          <a:prstGeom prst="rect">
            <a:avLst/>
          </a:prstGeom>
          <a:solidFill>
            <a:schemeClr val="bg1"/>
          </a:solidFill>
        </p:spPr>
        <p:txBody>
          <a:bodyPr wrap="square" rtlCol="0">
            <a:spAutoFit/>
          </a:bodyPr>
          <a:lstStyle/>
          <a:p>
            <a:r>
              <a:rPr lang="en-US" sz="1200" b="1" dirty="0" smtClean="0"/>
              <a:t>10</a:t>
            </a:r>
            <a:endParaRPr lang="en-US" sz="1200" b="1" dirty="0"/>
          </a:p>
        </p:txBody>
      </p:sp>
      <p:sp>
        <p:nvSpPr>
          <p:cNvPr id="7" name="TextBox 6"/>
          <p:cNvSpPr txBox="1"/>
          <p:nvPr/>
        </p:nvSpPr>
        <p:spPr>
          <a:xfrm>
            <a:off x="5181600" y="3886200"/>
            <a:ext cx="381000" cy="276999"/>
          </a:xfrm>
          <a:prstGeom prst="rect">
            <a:avLst/>
          </a:prstGeom>
          <a:solidFill>
            <a:schemeClr val="bg1"/>
          </a:solidFill>
        </p:spPr>
        <p:txBody>
          <a:bodyPr wrap="square" rtlCol="0">
            <a:spAutoFit/>
          </a:bodyPr>
          <a:lstStyle/>
          <a:p>
            <a:r>
              <a:rPr lang="en-US" sz="1200" b="1" dirty="0" smtClean="0"/>
              <a:t>15</a:t>
            </a:r>
            <a:endParaRPr lang="en-US" sz="1200" b="1" dirty="0"/>
          </a:p>
        </p:txBody>
      </p:sp>
    </p:spTree>
    <p:extLst>
      <p:ext uri="{BB962C8B-B14F-4D97-AF65-F5344CB8AC3E}">
        <p14:creationId xmlns:p14="http://schemas.microsoft.com/office/powerpoint/2010/main" val="19782395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Output parameters</a:t>
            </a:r>
            <a:endParaRPr lang="en-US" dirty="0"/>
          </a:p>
        </p:txBody>
      </p:sp>
      <p:sp>
        <p:nvSpPr>
          <p:cNvPr id="3" name="Content Placeholder 2"/>
          <p:cNvSpPr>
            <a:spLocks noGrp="1"/>
          </p:cNvSpPr>
          <p:nvPr>
            <p:ph idx="1"/>
          </p:nvPr>
        </p:nvSpPr>
        <p:spPr/>
        <p:txBody>
          <a:bodyPr>
            <a:normAutofit/>
          </a:bodyPr>
          <a:lstStyle/>
          <a:p>
            <a:r>
              <a:rPr lang="en-US" sz="2000" dirty="0" smtClean="0"/>
              <a:t>C parameters are pass-by-value</a:t>
            </a:r>
          </a:p>
          <a:p>
            <a:r>
              <a:rPr lang="en-US" sz="2000" dirty="0" smtClean="0"/>
              <a:t>What if you want to modify a passed in parameter?</a:t>
            </a:r>
            <a:endParaRPr lang="en-US" sz="1700" dirty="0" smtClean="0"/>
          </a:p>
          <a:p>
            <a:pPr lvl="1"/>
            <a:r>
              <a:rPr lang="en-US" sz="1700" dirty="0" smtClean="0"/>
              <a:t>Why would this be useful in the first place?</a:t>
            </a:r>
          </a:p>
          <a:p>
            <a:pPr lvl="1"/>
            <a:r>
              <a:rPr lang="en-US" sz="1700" dirty="0" smtClean="0"/>
              <a:t>Multiple return values</a:t>
            </a:r>
          </a:p>
        </p:txBody>
      </p:sp>
    </p:spTree>
    <p:extLst>
      <p:ext uri="{BB962C8B-B14F-4D97-AF65-F5344CB8AC3E}">
        <p14:creationId xmlns:p14="http://schemas.microsoft.com/office/powerpoint/2010/main" val="12004890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Output parameters</a:t>
            </a:r>
            <a:endParaRPr lang="en-US" dirty="0"/>
          </a:p>
        </p:txBody>
      </p:sp>
      <p:sp>
        <p:nvSpPr>
          <p:cNvPr id="3" name="Content Placeholder 2"/>
          <p:cNvSpPr>
            <a:spLocks noGrp="1"/>
          </p:cNvSpPr>
          <p:nvPr>
            <p:ph idx="1"/>
          </p:nvPr>
        </p:nvSpPr>
        <p:spPr/>
        <p:txBody>
          <a:bodyPr/>
          <a:lstStyle/>
          <a:p>
            <a:pPr marL="0" lvl="8" indent="0" fontAlgn="base">
              <a:buNone/>
            </a:pPr>
            <a:r>
              <a:rPr lang="en-US" sz="1650" b="1" dirty="0">
                <a:solidFill>
                  <a:srgbClr val="00B050"/>
                </a:solidFill>
                <a:latin typeface="Courier New" pitchFamily="49" charset="0"/>
                <a:cs typeface="Courier New" pitchFamily="49" charset="0"/>
              </a:rPr>
              <a:t>void</a:t>
            </a:r>
            <a:r>
              <a:rPr lang="en-US" sz="1650" b="1" dirty="0">
                <a:latin typeface="Courier New" pitchFamily="49" charset="0"/>
                <a:cs typeface="Courier New" pitchFamily="49" charset="0"/>
              </a:rPr>
              <a:t> </a:t>
            </a:r>
            <a:r>
              <a:rPr lang="en-US" sz="1650" b="1" dirty="0" smtClean="0">
                <a:latin typeface="Courier New" pitchFamily="49" charset="0"/>
                <a:cs typeface="Courier New" pitchFamily="49" charset="0"/>
              </a:rPr>
              <a:t>make4_v1(</a:t>
            </a:r>
            <a:r>
              <a:rPr lang="en-US" sz="1650" b="1" dirty="0" err="1" smtClean="0">
                <a:solidFill>
                  <a:srgbClr val="00B050"/>
                </a:solidFill>
                <a:latin typeface="Courier New" pitchFamily="49" charset="0"/>
                <a:cs typeface="Courier New" pitchFamily="49" charset="0"/>
              </a:rPr>
              <a:t>int</a:t>
            </a:r>
            <a:r>
              <a:rPr lang="en-US" sz="1650" b="1" dirty="0" smtClean="0">
                <a:latin typeface="Courier New" pitchFamily="49" charset="0"/>
                <a:cs typeface="Courier New" pitchFamily="49" charset="0"/>
              </a:rPr>
              <a:t> </a:t>
            </a:r>
            <a:r>
              <a:rPr lang="en-US" sz="1650" b="1" dirty="0" err="1" smtClean="0">
                <a:latin typeface="Courier New" pitchFamily="49" charset="0"/>
                <a:cs typeface="Courier New" pitchFamily="49" charset="0"/>
              </a:rPr>
              <a:t>i</a:t>
            </a:r>
            <a:r>
              <a:rPr lang="en-US" sz="1650" b="1" dirty="0" smtClean="0">
                <a:latin typeface="Courier New" pitchFamily="49" charset="0"/>
                <a:cs typeface="Courier New" pitchFamily="49" charset="0"/>
              </a:rPr>
              <a:t>) {</a:t>
            </a:r>
          </a:p>
          <a:p>
            <a:pPr marL="0" lvl="8" indent="0" fontAlgn="base">
              <a:buNone/>
            </a:pPr>
            <a:r>
              <a:rPr lang="en-US" sz="1650" b="1" dirty="0">
                <a:latin typeface="Courier New" pitchFamily="49" charset="0"/>
                <a:cs typeface="Courier New" pitchFamily="49" charset="0"/>
              </a:rPr>
              <a:t> </a:t>
            </a:r>
            <a:r>
              <a:rPr lang="en-US" sz="1650" b="1" dirty="0" smtClean="0">
                <a:latin typeface="Courier New" pitchFamily="49" charset="0"/>
                <a:cs typeface="Courier New" pitchFamily="49" charset="0"/>
              </a:rPr>
              <a:t> </a:t>
            </a:r>
            <a:r>
              <a:rPr lang="en-US" sz="1650" b="1" dirty="0" err="1" smtClean="0">
                <a:latin typeface="Courier New" pitchFamily="49" charset="0"/>
                <a:cs typeface="Courier New" pitchFamily="49" charset="0"/>
              </a:rPr>
              <a:t>i</a:t>
            </a:r>
            <a:r>
              <a:rPr lang="en-US" sz="1650" b="1" dirty="0" smtClean="0">
                <a:latin typeface="Courier New" pitchFamily="49" charset="0"/>
                <a:cs typeface="Courier New" pitchFamily="49" charset="0"/>
              </a:rPr>
              <a:t> = 4;</a:t>
            </a:r>
            <a:endParaRPr lang="en-US" sz="1650" b="1" dirty="0">
              <a:latin typeface="Courier New" pitchFamily="49" charset="0"/>
              <a:cs typeface="Courier New" pitchFamily="49" charset="0"/>
            </a:endParaRPr>
          </a:p>
          <a:p>
            <a:pPr marL="0" lvl="8" indent="0" fontAlgn="base">
              <a:buNone/>
            </a:pPr>
            <a:r>
              <a:rPr lang="en-US" sz="1650" b="1" dirty="0" smtClean="0">
                <a:latin typeface="Courier New" pitchFamily="49" charset="0"/>
                <a:cs typeface="Courier New" pitchFamily="49" charset="0"/>
              </a:rPr>
              <a:t>}</a:t>
            </a:r>
          </a:p>
          <a:p>
            <a:pPr marL="0" lvl="8" indent="0" fontAlgn="base">
              <a:buNone/>
            </a:pPr>
            <a:endParaRPr lang="en-US" sz="1650" b="1" dirty="0" smtClean="0">
              <a:latin typeface="Courier New" pitchFamily="49" charset="0"/>
              <a:cs typeface="Courier New" pitchFamily="49" charset="0"/>
            </a:endParaRPr>
          </a:p>
          <a:p>
            <a:pPr marL="0" lvl="8" indent="0" fontAlgn="base">
              <a:buNone/>
            </a:pPr>
            <a:r>
              <a:rPr lang="en-US" sz="1650" b="1" dirty="0">
                <a:solidFill>
                  <a:srgbClr val="00B050"/>
                </a:solidFill>
                <a:latin typeface="Courier New" pitchFamily="49" charset="0"/>
                <a:cs typeface="Courier New" pitchFamily="49" charset="0"/>
              </a:rPr>
              <a:t>void</a:t>
            </a:r>
            <a:r>
              <a:rPr lang="en-US" sz="1650" b="1" dirty="0">
                <a:latin typeface="Courier New" pitchFamily="49" charset="0"/>
                <a:cs typeface="Courier New" pitchFamily="49" charset="0"/>
              </a:rPr>
              <a:t> </a:t>
            </a:r>
            <a:r>
              <a:rPr lang="en-US" sz="1650" b="1" dirty="0" smtClean="0">
                <a:latin typeface="Courier New" pitchFamily="49" charset="0"/>
                <a:cs typeface="Courier New" pitchFamily="49" charset="0"/>
              </a:rPr>
              <a:t>make4_v2(</a:t>
            </a:r>
            <a:r>
              <a:rPr lang="en-US" sz="1650" b="1" dirty="0" err="1" smtClean="0">
                <a:solidFill>
                  <a:srgbClr val="00B050"/>
                </a:solidFill>
                <a:latin typeface="Courier New" pitchFamily="49" charset="0"/>
                <a:cs typeface="Courier New" pitchFamily="49" charset="0"/>
              </a:rPr>
              <a:t>int</a:t>
            </a:r>
            <a:r>
              <a:rPr lang="en-US" sz="1650" b="1" dirty="0" smtClean="0">
                <a:latin typeface="Courier New" pitchFamily="49" charset="0"/>
                <a:cs typeface="Courier New" pitchFamily="49" charset="0"/>
              </a:rPr>
              <a:t> *</a:t>
            </a:r>
            <a:r>
              <a:rPr lang="en-US" sz="1650" b="1" dirty="0" err="1" smtClean="0">
                <a:latin typeface="Courier New" pitchFamily="49" charset="0"/>
                <a:cs typeface="Courier New" pitchFamily="49" charset="0"/>
              </a:rPr>
              <a:t>i</a:t>
            </a:r>
            <a:r>
              <a:rPr lang="en-US" sz="1650" b="1" dirty="0" smtClean="0">
                <a:latin typeface="Courier New" pitchFamily="49" charset="0"/>
                <a:cs typeface="Courier New" pitchFamily="49" charset="0"/>
              </a:rPr>
              <a:t>) {</a:t>
            </a:r>
          </a:p>
          <a:p>
            <a:pPr marL="0" lvl="8" indent="0" fontAlgn="base">
              <a:buNone/>
            </a:pPr>
            <a:r>
              <a:rPr lang="en-US" sz="1650" b="1" dirty="0">
                <a:latin typeface="Courier New" pitchFamily="49" charset="0"/>
                <a:cs typeface="Courier New" pitchFamily="49" charset="0"/>
              </a:rPr>
              <a:t> </a:t>
            </a:r>
            <a:r>
              <a:rPr lang="en-US" sz="1650" b="1" dirty="0" smtClean="0">
                <a:latin typeface="Courier New" pitchFamily="49" charset="0"/>
                <a:cs typeface="Courier New" pitchFamily="49" charset="0"/>
              </a:rPr>
              <a:t> </a:t>
            </a:r>
            <a:r>
              <a:rPr lang="en-US" sz="1650" b="1" dirty="0" err="1" smtClean="0">
                <a:solidFill>
                  <a:srgbClr val="00B050"/>
                </a:solidFill>
                <a:latin typeface="Courier New" pitchFamily="49" charset="0"/>
                <a:cs typeface="Courier New" pitchFamily="49" charset="0"/>
              </a:rPr>
              <a:t>int</a:t>
            </a:r>
            <a:r>
              <a:rPr lang="en-US" sz="1650" b="1" dirty="0" smtClean="0">
                <a:solidFill>
                  <a:srgbClr val="00B050"/>
                </a:solidFill>
                <a:latin typeface="Courier New" pitchFamily="49" charset="0"/>
                <a:cs typeface="Courier New" pitchFamily="49" charset="0"/>
              </a:rPr>
              <a:t> </a:t>
            </a:r>
            <a:r>
              <a:rPr lang="en-US" sz="1650" b="1" dirty="0" smtClean="0">
                <a:latin typeface="Courier New" pitchFamily="49" charset="0"/>
                <a:cs typeface="Courier New" pitchFamily="49" charset="0"/>
              </a:rPr>
              <a:t>j = 4;</a:t>
            </a:r>
          </a:p>
          <a:p>
            <a:pPr marL="0" lvl="8" indent="0" fontAlgn="base">
              <a:buNone/>
            </a:pPr>
            <a:r>
              <a:rPr lang="en-US" sz="1650" b="1" dirty="0">
                <a:latin typeface="Courier New" pitchFamily="49" charset="0"/>
                <a:cs typeface="Courier New" pitchFamily="49" charset="0"/>
              </a:rPr>
              <a:t> </a:t>
            </a:r>
            <a:r>
              <a:rPr lang="en-US" sz="1650" b="1" dirty="0" smtClean="0">
                <a:latin typeface="Courier New" pitchFamily="49" charset="0"/>
                <a:cs typeface="Courier New" pitchFamily="49" charset="0"/>
              </a:rPr>
              <a:t> </a:t>
            </a:r>
            <a:r>
              <a:rPr lang="en-US" sz="1650" b="1" dirty="0" err="1" smtClean="0">
                <a:latin typeface="Courier New" pitchFamily="49" charset="0"/>
                <a:cs typeface="Courier New" pitchFamily="49" charset="0"/>
              </a:rPr>
              <a:t>i</a:t>
            </a:r>
            <a:r>
              <a:rPr lang="en-US" sz="1650" b="1" dirty="0" smtClean="0">
                <a:latin typeface="Courier New" pitchFamily="49" charset="0"/>
                <a:cs typeface="Courier New" pitchFamily="49" charset="0"/>
              </a:rPr>
              <a:t> = &amp;j;</a:t>
            </a:r>
          </a:p>
          <a:p>
            <a:pPr marL="0" lvl="8" indent="0" fontAlgn="base">
              <a:buNone/>
            </a:pPr>
            <a:r>
              <a:rPr lang="en-US" sz="1650" b="1" dirty="0" smtClean="0">
                <a:latin typeface="Courier New" pitchFamily="49" charset="0"/>
                <a:cs typeface="Courier New" pitchFamily="49" charset="0"/>
              </a:rPr>
              <a:t>}</a:t>
            </a:r>
          </a:p>
          <a:p>
            <a:pPr marL="0" lvl="8" indent="0" fontAlgn="base">
              <a:buNone/>
            </a:pPr>
            <a:endParaRPr lang="en-US" sz="1650" b="1" dirty="0" smtClean="0">
              <a:latin typeface="Courier New" pitchFamily="49" charset="0"/>
              <a:cs typeface="Courier New" pitchFamily="49" charset="0"/>
            </a:endParaRPr>
          </a:p>
          <a:p>
            <a:pPr marL="0" lvl="8" indent="0" fontAlgn="base">
              <a:buNone/>
            </a:pPr>
            <a:r>
              <a:rPr lang="en-US" sz="1650" b="1" dirty="0">
                <a:solidFill>
                  <a:srgbClr val="00B050"/>
                </a:solidFill>
                <a:latin typeface="Courier New" pitchFamily="49" charset="0"/>
                <a:cs typeface="Courier New" pitchFamily="49" charset="0"/>
              </a:rPr>
              <a:t>void</a:t>
            </a:r>
            <a:r>
              <a:rPr lang="en-US" sz="1650" b="1" dirty="0">
                <a:latin typeface="Courier New" pitchFamily="49" charset="0"/>
                <a:cs typeface="Courier New" pitchFamily="49" charset="0"/>
              </a:rPr>
              <a:t> </a:t>
            </a:r>
            <a:r>
              <a:rPr lang="en-US" sz="1650" b="1" dirty="0" smtClean="0">
                <a:latin typeface="Courier New" pitchFamily="49" charset="0"/>
                <a:cs typeface="Courier New" pitchFamily="49" charset="0"/>
              </a:rPr>
              <a:t>make4_v3(</a:t>
            </a:r>
            <a:r>
              <a:rPr lang="en-US" sz="1650" b="1" dirty="0" err="1" smtClean="0">
                <a:solidFill>
                  <a:srgbClr val="00B050"/>
                </a:solidFill>
                <a:latin typeface="Courier New" pitchFamily="49" charset="0"/>
                <a:cs typeface="Courier New" pitchFamily="49" charset="0"/>
              </a:rPr>
              <a:t>int</a:t>
            </a:r>
            <a:r>
              <a:rPr lang="en-US" sz="1650" b="1" dirty="0" smtClean="0">
                <a:latin typeface="Courier New" pitchFamily="49" charset="0"/>
                <a:cs typeface="Courier New" pitchFamily="49" charset="0"/>
              </a:rPr>
              <a:t> </a:t>
            </a:r>
            <a:r>
              <a:rPr lang="en-US" sz="1650" b="1" dirty="0">
                <a:latin typeface="Courier New" pitchFamily="49" charset="0"/>
                <a:cs typeface="Courier New" pitchFamily="49" charset="0"/>
              </a:rPr>
              <a:t>*</a:t>
            </a:r>
            <a:r>
              <a:rPr lang="en-US" sz="1650" b="1" dirty="0" err="1">
                <a:latin typeface="Courier New" pitchFamily="49" charset="0"/>
                <a:cs typeface="Courier New" pitchFamily="49" charset="0"/>
              </a:rPr>
              <a:t>i</a:t>
            </a:r>
            <a:r>
              <a:rPr lang="en-US" sz="1650" b="1" dirty="0">
                <a:latin typeface="Courier New" pitchFamily="49" charset="0"/>
                <a:cs typeface="Courier New" pitchFamily="49" charset="0"/>
              </a:rPr>
              <a:t>) </a:t>
            </a:r>
            <a:r>
              <a:rPr lang="en-US" sz="1650" b="1" dirty="0" smtClean="0">
                <a:latin typeface="Courier New" pitchFamily="49" charset="0"/>
                <a:cs typeface="Courier New" pitchFamily="49" charset="0"/>
              </a:rPr>
              <a:t>{</a:t>
            </a:r>
          </a:p>
          <a:p>
            <a:pPr marL="0" lvl="8" indent="0" fontAlgn="base">
              <a:buNone/>
            </a:pPr>
            <a:r>
              <a:rPr lang="en-US" sz="1650" b="1" dirty="0">
                <a:latin typeface="Courier New" pitchFamily="49" charset="0"/>
                <a:cs typeface="Courier New" pitchFamily="49" charset="0"/>
              </a:rPr>
              <a:t> </a:t>
            </a:r>
            <a:r>
              <a:rPr lang="en-US" sz="1650" b="1" dirty="0" smtClean="0">
                <a:latin typeface="Courier New" pitchFamily="49" charset="0"/>
                <a:cs typeface="Courier New" pitchFamily="49" charset="0"/>
              </a:rPr>
              <a:t> *</a:t>
            </a:r>
            <a:r>
              <a:rPr lang="en-US" sz="1650" b="1" dirty="0" err="1" smtClean="0">
                <a:latin typeface="Courier New" pitchFamily="49" charset="0"/>
                <a:cs typeface="Courier New" pitchFamily="49" charset="0"/>
              </a:rPr>
              <a:t>i</a:t>
            </a:r>
            <a:r>
              <a:rPr lang="en-US" sz="1650" b="1" dirty="0" smtClean="0">
                <a:latin typeface="Courier New" pitchFamily="49" charset="0"/>
                <a:cs typeface="Courier New" pitchFamily="49" charset="0"/>
              </a:rPr>
              <a:t> </a:t>
            </a:r>
            <a:r>
              <a:rPr lang="en-US" sz="1650" b="1" dirty="0">
                <a:latin typeface="Courier New" pitchFamily="49" charset="0"/>
                <a:cs typeface="Courier New" pitchFamily="49" charset="0"/>
              </a:rPr>
              <a:t>= </a:t>
            </a:r>
            <a:r>
              <a:rPr lang="en-US" sz="1650" b="1" dirty="0" smtClean="0">
                <a:latin typeface="Courier New" pitchFamily="49" charset="0"/>
                <a:cs typeface="Courier New" pitchFamily="49" charset="0"/>
              </a:rPr>
              <a:t>4;</a:t>
            </a:r>
            <a:endParaRPr lang="en-US" sz="1650" b="1" dirty="0">
              <a:latin typeface="Courier New" pitchFamily="49" charset="0"/>
              <a:cs typeface="Courier New" pitchFamily="49" charset="0"/>
            </a:endParaRPr>
          </a:p>
          <a:p>
            <a:pPr marL="0" lvl="8" indent="0" fontAlgn="base">
              <a:buNone/>
            </a:pPr>
            <a:r>
              <a:rPr lang="en-US" sz="1650" b="1" dirty="0" smtClean="0">
                <a:latin typeface="Courier New" pitchFamily="49" charset="0"/>
                <a:cs typeface="Courier New" pitchFamily="49" charset="0"/>
              </a:rPr>
              <a:t>}</a:t>
            </a:r>
          </a:p>
          <a:p>
            <a:pPr marL="0" lvl="8" indent="0" fontAlgn="base">
              <a:buNone/>
            </a:pPr>
            <a:endParaRPr lang="en-US" sz="1650" b="1" dirty="0" smtClean="0">
              <a:latin typeface="Courier New" pitchFamily="49" charset="0"/>
              <a:cs typeface="Courier New" pitchFamily="49" charset="0"/>
            </a:endParaRPr>
          </a:p>
          <a:p>
            <a:pPr marL="0" lvl="8" indent="0" fontAlgn="base">
              <a:buNone/>
            </a:pPr>
            <a:r>
              <a:rPr lang="en-US" sz="1800" dirty="0" smtClean="0">
                <a:cs typeface="Courier New" pitchFamily="49" charset="0"/>
              </a:rPr>
              <a:t>See also: </a:t>
            </a:r>
            <a:r>
              <a:rPr lang="en-US" sz="1800" b="1" dirty="0">
                <a:solidFill>
                  <a:schemeClr val="accent1"/>
                </a:solidFill>
                <a:latin typeface="Courier New" pitchFamily="49" charset="0"/>
                <a:cs typeface="Courier New" pitchFamily="49" charset="0"/>
              </a:rPr>
              <a:t>[</a:t>
            </a:r>
            <a:r>
              <a:rPr lang="en-US" sz="1800" b="1" dirty="0" err="1">
                <a:solidFill>
                  <a:schemeClr val="accent1"/>
                </a:solidFill>
                <a:latin typeface="Courier New" pitchFamily="49" charset="0"/>
                <a:cs typeface="Courier New" pitchFamily="49" charset="0"/>
              </a:rPr>
              <a:t>output_params.c</a:t>
            </a:r>
            <a:r>
              <a:rPr lang="en-US" sz="1800" b="1" dirty="0">
                <a:solidFill>
                  <a:schemeClr val="accent1"/>
                </a:solidFill>
                <a:latin typeface="Courier New" pitchFamily="49" charset="0"/>
                <a:cs typeface="Courier New" pitchFamily="49" charset="0"/>
              </a:rPr>
              <a:t>]</a:t>
            </a:r>
            <a:endParaRPr lang="en-US" sz="1600" dirty="0">
              <a:solidFill>
                <a:srgbClr val="FF0000"/>
              </a:solidFill>
            </a:endParaRPr>
          </a:p>
          <a:p>
            <a:pPr marL="0" lvl="8" indent="0" fontAlgn="base">
              <a:buNone/>
            </a:pPr>
            <a:endParaRPr lang="en-US" sz="1650" b="1" dirty="0">
              <a:latin typeface="Courier New" pitchFamily="49" charset="0"/>
              <a:cs typeface="Courier New" pitchFamily="49" charset="0"/>
            </a:endParaRPr>
          </a:p>
          <a:p>
            <a:pPr marL="0" lvl="8" indent="0" fontAlgn="base">
              <a:buNone/>
            </a:pPr>
            <a:endParaRPr lang="en-US" sz="1650" b="1" dirty="0">
              <a:latin typeface="Courier New" pitchFamily="49" charset="0"/>
              <a:cs typeface="Courier New" pitchFamily="49" charset="0"/>
            </a:endParaRPr>
          </a:p>
          <a:p>
            <a:pPr marL="0" indent="0"/>
            <a:endParaRPr lang="en-US" dirty="0"/>
          </a:p>
        </p:txBody>
      </p:sp>
    </p:spTree>
    <p:extLst>
      <p:ext uri="{BB962C8B-B14F-4D97-AF65-F5344CB8AC3E}">
        <p14:creationId xmlns:p14="http://schemas.microsoft.com/office/powerpoint/2010/main" val="27423887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Pointers to pointers</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pPr marL="0" indent="0">
              <a:buNone/>
            </a:pPr>
            <a:endParaRPr lang="en-US" b="1" dirty="0" smtClean="0">
              <a:solidFill>
                <a:srgbClr val="00B050"/>
              </a:solidFill>
              <a:latin typeface="Courier New" pitchFamily="49" charset="0"/>
              <a:cs typeface="Courier New" pitchFamily="49" charset="0"/>
            </a:endParaRPr>
          </a:p>
          <a:p>
            <a:pPr marL="0" indent="0">
              <a:buNone/>
            </a:pPr>
            <a:endParaRPr lang="en-US" b="1" dirty="0">
              <a:solidFill>
                <a:srgbClr val="00B050"/>
              </a:solidFill>
              <a:latin typeface="Courier New" pitchFamily="49" charset="0"/>
              <a:cs typeface="Courier New" pitchFamily="49" charset="0"/>
            </a:endParaRPr>
          </a:p>
          <a:p>
            <a:pPr marL="0" indent="0">
              <a:buNone/>
            </a:pPr>
            <a:r>
              <a:rPr lang="en-US" b="1" dirty="0" smtClean="0">
                <a:solidFill>
                  <a:srgbClr val="00B050"/>
                </a:solidFill>
                <a:latin typeface="Courier New" pitchFamily="49" charset="0"/>
                <a:cs typeface="Courier New" pitchFamily="49" charset="0"/>
              </a:rPr>
              <a:t>char </a:t>
            </a:r>
            <a:r>
              <a:rPr lang="en-US" b="1" dirty="0" smtClean="0">
                <a:latin typeface="Courier New" pitchFamily="49" charset="0"/>
                <a:cs typeface="Courier New" pitchFamily="49" charset="0"/>
              </a:rPr>
              <a:t>*c = </a:t>
            </a:r>
            <a:r>
              <a:rPr lang="en-US" b="1" dirty="0" smtClean="0">
                <a:solidFill>
                  <a:srgbClr val="C00000"/>
                </a:solidFill>
                <a:latin typeface="Courier New" pitchFamily="49" charset="0"/>
                <a:cs typeface="Courier New" pitchFamily="49" charset="0"/>
              </a:rPr>
              <a:t>“hello”</a:t>
            </a:r>
            <a:r>
              <a:rPr lang="en-US" b="1" dirty="0" smtClean="0">
                <a:latin typeface="Courier New" pitchFamily="49" charset="0"/>
                <a:cs typeface="Courier New" pitchFamily="49" charset="0"/>
              </a:rPr>
              <a:t>;</a:t>
            </a:r>
          </a:p>
          <a:p>
            <a:pPr marL="0" indent="0">
              <a:buNone/>
            </a:pPr>
            <a:r>
              <a:rPr lang="en-US" b="1" dirty="0" smtClean="0">
                <a:solidFill>
                  <a:srgbClr val="00B050"/>
                </a:solidFill>
                <a:latin typeface="Courier New" pitchFamily="49" charset="0"/>
                <a:cs typeface="Courier New" pitchFamily="49" charset="0"/>
              </a:rPr>
              <a:t>char </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cp</a:t>
            </a:r>
            <a:r>
              <a:rPr lang="en-US" b="1" dirty="0" smtClean="0">
                <a:latin typeface="Courier New" pitchFamily="49" charset="0"/>
                <a:cs typeface="Courier New" pitchFamily="49" charset="0"/>
              </a:rPr>
              <a:t> </a:t>
            </a:r>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&amp;c;</a:t>
            </a:r>
            <a:endParaRPr lang="en-US" b="1" dirty="0">
              <a:latin typeface="Courier New" pitchFamily="49" charset="0"/>
              <a:cs typeface="Courier New" pitchFamily="49" charset="0"/>
            </a:endParaRPr>
          </a:p>
          <a:p>
            <a:pPr marL="0" indent="0">
              <a:buNone/>
            </a:pPr>
            <a:r>
              <a:rPr lang="en-US" b="1" dirty="0" smtClean="0">
                <a:solidFill>
                  <a:srgbClr val="00B050"/>
                </a:solidFill>
                <a:latin typeface="Courier New" pitchFamily="49" charset="0"/>
                <a:cs typeface="Courier New" pitchFamily="49" charset="0"/>
              </a:rPr>
              <a:t>char </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cpp</a:t>
            </a:r>
            <a:r>
              <a:rPr lang="en-US" b="1" dirty="0" smtClean="0">
                <a:latin typeface="Courier New" pitchFamily="49" charset="0"/>
                <a:cs typeface="Courier New" pitchFamily="49" charset="0"/>
              </a:rPr>
              <a:t> </a:t>
            </a:r>
            <a:r>
              <a:rPr lang="en-US" b="1" dirty="0">
                <a:latin typeface="Courier New" pitchFamily="49" charset="0"/>
                <a:cs typeface="Courier New" pitchFamily="49" charset="0"/>
              </a:rPr>
              <a:t>= &amp;</a:t>
            </a:r>
            <a:r>
              <a:rPr lang="en-US" b="1" dirty="0" err="1" smtClean="0">
                <a:latin typeface="Courier New" pitchFamily="49" charset="0"/>
                <a:cs typeface="Courier New" pitchFamily="49" charset="0"/>
              </a:rPr>
              <a:t>cp</a:t>
            </a:r>
            <a:r>
              <a:rPr lang="en-US" b="1" dirty="0" smtClean="0">
                <a:latin typeface="Courier New" pitchFamily="49" charset="0"/>
                <a:cs typeface="Courier New" pitchFamily="49" charset="0"/>
              </a:rPr>
              <a:t>;</a:t>
            </a:r>
            <a:endParaRPr lang="en-US" b="1" dirty="0">
              <a:latin typeface="Courier New" pitchFamily="49" charset="0"/>
              <a:cs typeface="Courier New" pitchFamily="49" charset="0"/>
            </a:endParaRPr>
          </a:p>
          <a:p>
            <a:pPr marL="0" indent="0">
              <a:buNone/>
            </a:pPr>
            <a:endParaRPr lang="en-US" b="1" dirty="0" smtClean="0">
              <a:latin typeface="Courier New" pitchFamily="49" charset="0"/>
              <a:cs typeface="Courier New" pitchFamily="49" charset="0"/>
            </a:endParaRPr>
          </a:p>
          <a:p>
            <a:pPr marL="0" indent="0">
              <a:buNone/>
            </a:pPr>
            <a:endParaRPr lang="en-US" b="1" dirty="0" smtClean="0">
              <a:latin typeface="Courier New" pitchFamily="49" charset="0"/>
              <a:cs typeface="Courier New" pitchFamily="49" charset="0"/>
            </a:endParaRPr>
          </a:p>
          <a:p>
            <a:r>
              <a:rPr lang="en-US" dirty="0" smtClean="0">
                <a:latin typeface="+mj-lt"/>
                <a:cs typeface="Courier New" pitchFamily="49" charset="0"/>
              </a:rPr>
              <a:t>Why could this be useful?</a:t>
            </a:r>
            <a:endParaRPr lang="en-US" dirty="0">
              <a:latin typeface="+mj-lt"/>
              <a:cs typeface="Courier New" pitchFamily="49"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3050" y="2114551"/>
            <a:ext cx="6057900" cy="78460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6094108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pointers</a:t>
            </a:r>
            <a:endParaRPr lang="en-US" dirty="0"/>
          </a:p>
        </p:txBody>
      </p:sp>
      <p:sp>
        <p:nvSpPr>
          <p:cNvPr id="3" name="Content Placeholder 2"/>
          <p:cNvSpPr>
            <a:spLocks noGrp="1"/>
          </p:cNvSpPr>
          <p:nvPr>
            <p:ph idx="1"/>
          </p:nvPr>
        </p:nvSpPr>
        <p:spPr/>
        <p:txBody>
          <a:bodyPr>
            <a:noAutofit/>
          </a:bodyPr>
          <a:lstStyle/>
          <a:p>
            <a:pPr algn="just"/>
            <a:r>
              <a:rPr lang="en-US" sz="2000" dirty="0" smtClean="0">
                <a:latin typeface="+mj-lt"/>
                <a:cs typeface="Courier New" pitchFamily="49" charset="0"/>
              </a:rPr>
              <a:t>We can have pointers to functions as well</a:t>
            </a:r>
          </a:p>
          <a:p>
            <a:pPr algn="just"/>
            <a:r>
              <a:rPr lang="en-US" sz="2000" dirty="0" smtClean="0">
                <a:latin typeface="+mj-lt"/>
                <a:cs typeface="Courier New" pitchFamily="49" charset="0"/>
              </a:rPr>
              <a:t>Syntax is a little awkward</a:t>
            </a:r>
          </a:p>
          <a:p>
            <a:pPr lvl="1" algn="just"/>
            <a:r>
              <a:rPr lang="en-US" sz="1700" dirty="0" smtClean="0">
                <a:latin typeface="+mj-lt"/>
                <a:cs typeface="Courier New" pitchFamily="49" charset="0"/>
              </a:rPr>
              <a:t>Example: </a:t>
            </a:r>
            <a:r>
              <a:rPr lang="en-US" sz="1400" b="1" dirty="0" err="1" smtClean="0">
                <a:solidFill>
                  <a:srgbClr val="00B050"/>
                </a:solidFill>
                <a:latin typeface="Courier New" panose="02070309020205020404" pitchFamily="49" charset="0"/>
                <a:cs typeface="Courier New" panose="02070309020205020404" pitchFamily="49" charset="0"/>
              </a:rPr>
              <a:t>int</a:t>
            </a:r>
            <a:r>
              <a:rPr lang="en-US" sz="1400" b="1" dirty="0" smtClean="0">
                <a:solidFill>
                  <a:srgbClr val="00B050"/>
                </a:solidFill>
                <a:latin typeface="Courier New" panose="02070309020205020404" pitchFamily="49" charset="0"/>
                <a:cs typeface="Courier New" panose="02070309020205020404" pitchFamily="49" charset="0"/>
              </a:rPr>
              <a:t> </a:t>
            </a:r>
            <a:r>
              <a:rPr lang="en-US" sz="1400" b="1" dirty="0" smtClean="0">
                <a:latin typeface="Courier New" panose="02070309020205020404" pitchFamily="49" charset="0"/>
                <a:cs typeface="Courier New" panose="02070309020205020404" pitchFamily="49" charset="0"/>
              </a:rPr>
              <a:t>(*</a:t>
            </a:r>
            <a:r>
              <a:rPr lang="en-US" sz="1400" b="1" dirty="0" err="1" smtClean="0">
                <a:latin typeface="Courier New" panose="02070309020205020404" pitchFamily="49" charset="0"/>
                <a:cs typeface="Courier New" panose="02070309020205020404" pitchFamily="49" charset="0"/>
              </a:rPr>
              <a:t>ptr_to_int_fn</a:t>
            </a:r>
            <a:r>
              <a:rPr lang="en-US" sz="1400" b="1" dirty="0" smtClean="0">
                <a:latin typeface="Courier New" panose="02070309020205020404" pitchFamily="49" charset="0"/>
                <a:cs typeface="Courier New" panose="02070309020205020404" pitchFamily="49" charset="0"/>
              </a:rPr>
              <a:t>)(</a:t>
            </a:r>
            <a:r>
              <a:rPr lang="en-US" sz="1400" b="1" dirty="0" err="1" smtClean="0">
                <a:solidFill>
                  <a:srgbClr val="00B050"/>
                </a:solidFill>
                <a:latin typeface="Courier New" panose="02070309020205020404" pitchFamily="49" charset="0"/>
                <a:cs typeface="Courier New" panose="02070309020205020404" pitchFamily="49" charset="0"/>
              </a:rPr>
              <a:t>int</a:t>
            </a:r>
            <a:r>
              <a:rPr lang="en-US" sz="1400" b="1" dirty="0" smtClean="0">
                <a:latin typeface="Courier New" panose="02070309020205020404" pitchFamily="49" charset="0"/>
                <a:cs typeface="Courier New" panose="02070309020205020404" pitchFamily="49" charset="0"/>
              </a:rPr>
              <a:t>, </a:t>
            </a:r>
            <a:r>
              <a:rPr lang="en-US" sz="1400" b="1" dirty="0" err="1" smtClean="0">
                <a:solidFill>
                  <a:srgbClr val="00B050"/>
                </a:solidFill>
                <a:latin typeface="Courier New" panose="02070309020205020404" pitchFamily="49" charset="0"/>
                <a:cs typeface="Courier New" panose="02070309020205020404" pitchFamily="49" charset="0"/>
              </a:rPr>
              <a:t>int</a:t>
            </a:r>
            <a:r>
              <a:rPr lang="en-US" sz="1400" b="1" dirty="0" smtClean="0">
                <a:latin typeface="Courier New" panose="02070309020205020404" pitchFamily="49" charset="0"/>
                <a:cs typeface="Courier New" panose="02070309020205020404" pitchFamily="49" charset="0"/>
              </a:rPr>
              <a:t>)</a:t>
            </a:r>
            <a:endParaRPr lang="en-US" sz="1700" b="1" dirty="0" smtClean="0">
              <a:latin typeface="Courier New" panose="02070309020205020404" pitchFamily="49" charset="0"/>
              <a:cs typeface="Courier New" panose="02070309020205020404" pitchFamily="49" charset="0"/>
            </a:endParaRPr>
          </a:p>
          <a:p>
            <a:pPr lvl="1" algn="just"/>
            <a:r>
              <a:rPr lang="en-US" sz="1700" dirty="0" smtClean="0">
                <a:latin typeface="+mj-lt"/>
                <a:cs typeface="Courier New" pitchFamily="49" charset="0"/>
              </a:rPr>
              <a:t>Makes sense if you think about it</a:t>
            </a:r>
          </a:p>
          <a:p>
            <a:pPr algn="just"/>
            <a:r>
              <a:rPr lang="en-US" sz="2000" dirty="0" smtClean="0">
                <a:latin typeface="+mj-lt"/>
                <a:cs typeface="Courier New" pitchFamily="49" charset="0"/>
              </a:rPr>
              <a:t>We will be using these in the homework assignments!</a:t>
            </a:r>
          </a:p>
          <a:p>
            <a:pPr algn="just"/>
            <a:r>
              <a:rPr lang="en-US" sz="2000" dirty="0" smtClean="0">
                <a:latin typeface="+mj-lt"/>
                <a:cs typeface="Courier New" pitchFamily="49" charset="0"/>
              </a:rPr>
              <a:t>Demo: </a:t>
            </a:r>
            <a:r>
              <a:rPr lang="en-US" b="1" dirty="0" smtClean="0">
                <a:solidFill>
                  <a:schemeClr val="accent1"/>
                </a:solidFill>
                <a:latin typeface="Courier New" pitchFamily="49" charset="0"/>
                <a:cs typeface="Courier New" pitchFamily="49" charset="0"/>
              </a:rPr>
              <a:t>[</a:t>
            </a:r>
            <a:r>
              <a:rPr lang="en-US" b="1" dirty="0" err="1" smtClean="0">
                <a:solidFill>
                  <a:schemeClr val="accent1"/>
                </a:solidFill>
                <a:latin typeface="Courier New" pitchFamily="49" charset="0"/>
                <a:cs typeface="Courier New" pitchFamily="49" charset="0"/>
              </a:rPr>
              <a:t>function_pointer.c</a:t>
            </a:r>
            <a:r>
              <a:rPr lang="en-US" b="1" dirty="0" smtClean="0">
                <a:solidFill>
                  <a:schemeClr val="accent1"/>
                </a:solidFill>
                <a:latin typeface="Courier New" pitchFamily="49" charset="0"/>
                <a:cs typeface="Courier New" pitchFamily="49" charset="0"/>
              </a:rPr>
              <a:t>]</a:t>
            </a:r>
          </a:p>
          <a:p>
            <a:pPr marL="0" indent="0" algn="just">
              <a:buNone/>
            </a:pPr>
            <a:r>
              <a:rPr lang="en-US" b="1" dirty="0">
                <a:solidFill>
                  <a:schemeClr val="accent1"/>
                </a:solidFill>
                <a:latin typeface="Courier New" pitchFamily="49" charset="0"/>
                <a:cs typeface="Courier New" pitchFamily="49" charset="0"/>
              </a:rPr>
              <a:t>	</a:t>
            </a:r>
            <a:r>
              <a:rPr lang="en-US" b="1" dirty="0" smtClean="0">
                <a:solidFill>
                  <a:schemeClr val="accent1"/>
                </a:solidFill>
                <a:latin typeface="Courier New" pitchFamily="49" charset="0"/>
                <a:cs typeface="Courier New" pitchFamily="49" charset="0"/>
              </a:rPr>
              <a:t>  [</a:t>
            </a:r>
            <a:r>
              <a:rPr lang="en-US" b="1" dirty="0" err="1" smtClean="0">
                <a:solidFill>
                  <a:schemeClr val="accent1"/>
                </a:solidFill>
                <a:latin typeface="Courier New" pitchFamily="49" charset="0"/>
                <a:cs typeface="Courier New" pitchFamily="49" charset="0"/>
              </a:rPr>
              <a:t>buggy.c</a:t>
            </a:r>
            <a:r>
              <a:rPr lang="en-US" b="1" dirty="0" smtClean="0">
                <a:solidFill>
                  <a:schemeClr val="accent1"/>
                </a:solidFill>
                <a:latin typeface="Courier New" pitchFamily="49" charset="0"/>
                <a:cs typeface="Courier New" pitchFamily="49" charset="0"/>
              </a:rPr>
              <a:t>]</a:t>
            </a:r>
            <a:endParaRPr lang="en-US" b="1" dirty="0">
              <a:solidFill>
                <a:schemeClr val="accent1"/>
              </a:solidFill>
              <a:latin typeface="Courier New" pitchFamily="49" charset="0"/>
              <a:cs typeface="Courier New" pitchFamily="49" charset="0"/>
            </a:endParaRPr>
          </a:p>
          <a:p>
            <a:pPr marL="0" indent="0" algn="just">
              <a:buNone/>
            </a:pPr>
            <a:endParaRPr lang="en-US" b="1" dirty="0" smtClean="0">
              <a:solidFill>
                <a:schemeClr val="accent1"/>
              </a:solidFill>
              <a:latin typeface="Courier New" pitchFamily="49" charset="0"/>
              <a:cs typeface="Courier New" pitchFamily="49" charset="0"/>
            </a:endParaRPr>
          </a:p>
          <a:p>
            <a:pPr algn="just"/>
            <a:endParaRPr lang="en-US" b="1" dirty="0">
              <a:solidFill>
                <a:schemeClr val="accent1"/>
              </a:solidFill>
              <a:latin typeface="Courier New" pitchFamily="49" charset="0"/>
              <a:cs typeface="Courier New" pitchFamily="49" charset="0"/>
            </a:endParaRPr>
          </a:p>
        </p:txBody>
      </p:sp>
    </p:spTree>
    <p:extLst>
      <p:ext uri="{BB962C8B-B14F-4D97-AF65-F5344CB8AC3E}">
        <p14:creationId xmlns:p14="http://schemas.microsoft.com/office/powerpoint/2010/main" val="25954879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up documentation</a:t>
            </a:r>
            <a:endParaRPr lang="en-US" dirty="0"/>
          </a:p>
        </p:txBody>
      </p:sp>
      <p:sp>
        <p:nvSpPr>
          <p:cNvPr id="3" name="Content Placeholder 2"/>
          <p:cNvSpPr>
            <a:spLocks noGrp="1"/>
          </p:cNvSpPr>
          <p:nvPr>
            <p:ph idx="1"/>
          </p:nvPr>
        </p:nvSpPr>
        <p:spPr/>
        <p:txBody>
          <a:bodyPr>
            <a:normAutofit/>
          </a:bodyPr>
          <a:lstStyle/>
          <a:p>
            <a:r>
              <a:rPr lang="en-US" sz="2000" dirty="0" smtClean="0">
                <a:latin typeface="+mj-lt"/>
                <a:cs typeface="Courier New" panose="02070309020205020404" pitchFamily="49" charset="0"/>
              </a:rPr>
              <a:t>Don’t go straight to Google / Stack Overflow / etc.</a:t>
            </a:r>
          </a:p>
          <a:p>
            <a:r>
              <a:rPr lang="en-US" sz="2000" dirty="0" smtClean="0">
                <a:latin typeface="+mj-lt"/>
                <a:cs typeface="Courier New" panose="02070309020205020404" pitchFamily="49" charset="0"/>
              </a:rPr>
              <a:t>Use the built-in man pages</a:t>
            </a:r>
          </a:p>
          <a:p>
            <a:pPr lvl="1"/>
            <a:r>
              <a:rPr lang="en-US" sz="1600" b="1" dirty="0" smtClean="0">
                <a:latin typeface="Courier New" panose="02070309020205020404" pitchFamily="49" charset="0"/>
                <a:cs typeface="Courier New" panose="02070309020205020404" pitchFamily="49" charset="0"/>
              </a:rPr>
              <a:t>man &lt;program/utility/function&gt;</a:t>
            </a:r>
          </a:p>
          <a:p>
            <a:pPr lvl="1"/>
            <a:r>
              <a:rPr lang="en-US" sz="1600" b="1" dirty="0" smtClean="0">
                <a:latin typeface="Courier New" panose="02070309020205020404" pitchFamily="49" charset="0"/>
                <a:cs typeface="Courier New" panose="02070309020205020404" pitchFamily="49" charset="0"/>
              </a:rPr>
              <a:t>man -f &lt;name&gt;</a:t>
            </a:r>
            <a:r>
              <a:rPr lang="en-US" sz="1600" dirty="0" smtClean="0">
                <a:latin typeface="+mj-lt"/>
                <a:cs typeface="Courier New" panose="02070309020205020404" pitchFamily="49" charset="0"/>
              </a:rPr>
              <a:t>  or  </a:t>
            </a:r>
            <a:r>
              <a:rPr lang="en-US" sz="1600" b="1" dirty="0" err="1" smtClean="0">
                <a:latin typeface="Courier New" panose="02070309020205020404" pitchFamily="49" charset="0"/>
                <a:cs typeface="Courier New" panose="02070309020205020404" pitchFamily="49" charset="0"/>
              </a:rPr>
              <a:t>whatis</a:t>
            </a:r>
            <a:r>
              <a:rPr lang="en-US" sz="1600" b="1" dirty="0" smtClean="0">
                <a:latin typeface="Courier New" panose="02070309020205020404" pitchFamily="49" charset="0"/>
                <a:cs typeface="Courier New" panose="02070309020205020404" pitchFamily="49" charset="0"/>
              </a:rPr>
              <a:t> &lt;name&gt;</a:t>
            </a:r>
          </a:p>
          <a:p>
            <a:pPr lvl="1"/>
            <a:r>
              <a:rPr lang="en-US" sz="1600" b="1" dirty="0" smtClean="0">
                <a:latin typeface="Courier New" panose="02070309020205020404" pitchFamily="49" charset="0"/>
                <a:cs typeface="Courier New" panose="02070309020205020404" pitchFamily="49" charset="0"/>
              </a:rPr>
              <a:t>apropos &lt;keyword&gt;</a:t>
            </a:r>
          </a:p>
          <a:p>
            <a:r>
              <a:rPr lang="en-US" sz="2000" dirty="0" smtClean="0">
                <a:latin typeface="+mj-lt"/>
                <a:cs typeface="Courier New" panose="02070309020205020404" pitchFamily="49" charset="0"/>
              </a:rPr>
              <a:t>Much more documentation is linked on the 333 home page</a:t>
            </a:r>
          </a:p>
          <a:p>
            <a:pPr lvl="1"/>
            <a:r>
              <a:rPr lang="en-US" sz="1600" dirty="0" smtClean="0">
                <a:latin typeface="+mj-lt"/>
                <a:cs typeface="Courier New" panose="02070309020205020404" pitchFamily="49" charset="0"/>
              </a:rPr>
              <a:t>Under “Resources” on the left side of the page</a:t>
            </a:r>
          </a:p>
        </p:txBody>
      </p:sp>
    </p:spTree>
    <p:extLst>
      <p:ext uri="{BB962C8B-B14F-4D97-AF65-F5344CB8AC3E}">
        <p14:creationId xmlns:p14="http://schemas.microsoft.com/office/powerpoint/2010/main" val="25713184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Comments, Concerns</a:t>
            </a:r>
            <a:endParaRPr lang="en-US" dirty="0"/>
          </a:p>
        </p:txBody>
      </p:sp>
      <p:sp>
        <p:nvSpPr>
          <p:cNvPr id="3" name="Content Placeholder 2"/>
          <p:cNvSpPr>
            <a:spLocks noGrp="1"/>
          </p:cNvSpPr>
          <p:nvPr>
            <p:ph idx="1"/>
          </p:nvPr>
        </p:nvSpPr>
        <p:spPr/>
        <p:txBody>
          <a:bodyPr>
            <a:normAutofit/>
          </a:bodyPr>
          <a:lstStyle/>
          <a:p>
            <a:r>
              <a:rPr lang="en-US" sz="2000" dirty="0" smtClean="0"/>
              <a:t>Do you have any?</a:t>
            </a:r>
          </a:p>
          <a:p>
            <a:r>
              <a:rPr lang="en-US" sz="2000" dirty="0" smtClean="0"/>
              <a:t>Exercises going ok?</a:t>
            </a:r>
          </a:p>
          <a:p>
            <a:r>
              <a:rPr lang="en-US" sz="2000" dirty="0" smtClean="0"/>
              <a:t>Lectures make sense?</a:t>
            </a:r>
            <a:endParaRPr lang="en-US" sz="2000" dirty="0"/>
          </a:p>
        </p:txBody>
      </p:sp>
    </p:spTree>
    <p:extLst>
      <p:ext uri="{BB962C8B-B14F-4D97-AF65-F5344CB8AC3E}">
        <p14:creationId xmlns:p14="http://schemas.microsoft.com/office/powerpoint/2010/main" val="3511492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Nuestros</a:t>
            </a:r>
            <a:r>
              <a:rPr lang="en-US" dirty="0" smtClean="0"/>
              <a:t> </a:t>
            </a:r>
            <a:r>
              <a:rPr lang="en-US" dirty="0" err="1" smtClean="0"/>
              <a:t>Objetivos</a:t>
            </a:r>
            <a:endParaRPr lang="en-US" dirty="0"/>
          </a:p>
        </p:txBody>
      </p:sp>
      <p:sp>
        <p:nvSpPr>
          <p:cNvPr id="3" name="Content Placeholder 2"/>
          <p:cNvSpPr>
            <a:spLocks noGrp="1"/>
          </p:cNvSpPr>
          <p:nvPr>
            <p:ph idx="1"/>
          </p:nvPr>
        </p:nvSpPr>
        <p:spPr/>
        <p:txBody>
          <a:bodyPr>
            <a:noAutofit/>
          </a:bodyPr>
          <a:lstStyle/>
          <a:p>
            <a:r>
              <a:rPr lang="en-US" sz="3000" dirty="0" err="1" smtClean="0"/>
              <a:t>Introducción</a:t>
            </a:r>
            <a:endParaRPr lang="en-US" sz="3000" dirty="0" smtClean="0"/>
          </a:p>
          <a:p>
            <a:r>
              <a:rPr lang="en-US" sz="3000" dirty="0" err="1" smtClean="0"/>
              <a:t>Aprender</a:t>
            </a:r>
            <a:r>
              <a:rPr lang="en-US" sz="3000" dirty="0" smtClean="0"/>
              <a:t> a </a:t>
            </a:r>
            <a:r>
              <a:rPr lang="en-US" sz="3000" dirty="0" err="1" smtClean="0"/>
              <a:t>decifrar</a:t>
            </a:r>
            <a:r>
              <a:rPr lang="en-US" sz="3000" dirty="0" smtClean="0"/>
              <a:t> </a:t>
            </a:r>
            <a:r>
              <a:rPr lang="en-US" sz="3000" dirty="0" err="1" smtClean="0"/>
              <a:t>palabras</a:t>
            </a:r>
            <a:r>
              <a:rPr lang="en-US" sz="3000" dirty="0" smtClean="0"/>
              <a:t> </a:t>
            </a:r>
            <a:r>
              <a:rPr lang="en-US" sz="3000" dirty="0" err="1" smtClean="0"/>
              <a:t>desconocidas</a:t>
            </a:r>
            <a:endParaRPr lang="en-US" sz="3000" dirty="0" smtClean="0"/>
          </a:p>
          <a:p>
            <a:r>
              <a:rPr lang="en-US" sz="3000" dirty="0" err="1" smtClean="0"/>
              <a:t>Entender</a:t>
            </a:r>
            <a:r>
              <a:rPr lang="en-US" sz="3000" dirty="0" smtClean="0"/>
              <a:t> </a:t>
            </a:r>
            <a:r>
              <a:rPr lang="en-US" sz="3000" dirty="0" err="1" smtClean="0"/>
              <a:t>las</a:t>
            </a:r>
            <a:r>
              <a:rPr lang="en-US" sz="3000" dirty="0" smtClean="0"/>
              <a:t> </a:t>
            </a:r>
            <a:r>
              <a:rPr lang="en-US" sz="3000" dirty="0" err="1" smtClean="0"/>
              <a:t>diferencias</a:t>
            </a:r>
            <a:r>
              <a:rPr lang="en-US" sz="3000" dirty="0" smtClean="0"/>
              <a:t> entre </a:t>
            </a:r>
            <a:r>
              <a:rPr lang="en-US" sz="3000" dirty="0" err="1" smtClean="0"/>
              <a:t>diferentes</a:t>
            </a:r>
            <a:r>
              <a:rPr lang="en-US" sz="3000" dirty="0" smtClean="0"/>
              <a:t> </a:t>
            </a:r>
            <a:r>
              <a:rPr lang="en-US" sz="3000" dirty="0" err="1" smtClean="0"/>
              <a:t>dialectos</a:t>
            </a:r>
            <a:r>
              <a:rPr lang="en-US" sz="3000" dirty="0" smtClean="0"/>
              <a:t> del </a:t>
            </a:r>
            <a:r>
              <a:rPr lang="en-US" sz="3000" dirty="0" err="1" smtClean="0"/>
              <a:t>lenguaje</a:t>
            </a:r>
            <a:r>
              <a:rPr lang="en-US" sz="3000" dirty="0" smtClean="0"/>
              <a:t> </a:t>
            </a:r>
            <a:r>
              <a:rPr lang="en-US" sz="3000" dirty="0" err="1" smtClean="0"/>
              <a:t>española</a:t>
            </a:r>
            <a:endParaRPr lang="en-US" sz="3000" dirty="0" smtClean="0"/>
          </a:p>
          <a:p>
            <a:r>
              <a:rPr lang="en-US" sz="3000" dirty="0" err="1" smtClean="0"/>
              <a:t>Confundir</a:t>
            </a:r>
            <a:r>
              <a:rPr lang="en-US" sz="3000" dirty="0" smtClean="0"/>
              <a:t> los </a:t>
            </a:r>
            <a:r>
              <a:rPr lang="en-US" sz="3000" dirty="0" err="1" smtClean="0"/>
              <a:t>estudiantes</a:t>
            </a:r>
            <a:r>
              <a:rPr lang="en-US" sz="3000" dirty="0" smtClean="0"/>
              <a:t> </a:t>
            </a:r>
            <a:r>
              <a:rPr lang="en-US" sz="3000" dirty="0" err="1" smtClean="0"/>
              <a:t>profundamente</a:t>
            </a:r>
            <a:r>
              <a:rPr lang="en-US" sz="3000" dirty="0" smtClean="0"/>
              <a:t> y </a:t>
            </a:r>
            <a:r>
              <a:rPr lang="en-US" sz="3000" dirty="0" err="1" smtClean="0"/>
              <a:t>hacerles</a:t>
            </a:r>
            <a:r>
              <a:rPr lang="en-US" sz="3000" dirty="0" smtClean="0"/>
              <a:t> </a:t>
            </a:r>
            <a:r>
              <a:rPr lang="en-US" sz="3000" dirty="0" err="1" smtClean="0"/>
              <a:t>pensar</a:t>
            </a:r>
            <a:r>
              <a:rPr lang="en-US" sz="3000" dirty="0" smtClean="0"/>
              <a:t> </a:t>
            </a:r>
            <a:r>
              <a:rPr lang="en-US" sz="3000" dirty="0" err="1" smtClean="0"/>
              <a:t>que</a:t>
            </a:r>
            <a:r>
              <a:rPr lang="en-US" sz="3000" dirty="0" smtClean="0"/>
              <a:t> </a:t>
            </a:r>
            <a:r>
              <a:rPr lang="en-US" sz="3000" dirty="0" err="1" smtClean="0"/>
              <a:t>estamos</a:t>
            </a:r>
            <a:r>
              <a:rPr lang="en-US" sz="3000" dirty="0" smtClean="0"/>
              <a:t> en </a:t>
            </a:r>
            <a:r>
              <a:rPr lang="en-US" sz="3000" dirty="0" err="1" smtClean="0"/>
              <a:t>una</a:t>
            </a:r>
            <a:r>
              <a:rPr lang="en-US" sz="3000" dirty="0" smtClean="0"/>
              <a:t> </a:t>
            </a:r>
            <a:r>
              <a:rPr lang="en-US" sz="3000" dirty="0" err="1" smtClean="0"/>
              <a:t>clase</a:t>
            </a:r>
            <a:r>
              <a:rPr lang="en-US" sz="3000" dirty="0" smtClean="0"/>
              <a:t> de </a:t>
            </a:r>
            <a:r>
              <a:rPr lang="en-US" sz="3000" dirty="0" err="1" smtClean="0"/>
              <a:t>español</a:t>
            </a:r>
            <a:endParaRPr lang="en-US" sz="3000" dirty="0" smtClean="0"/>
          </a:p>
        </p:txBody>
      </p:sp>
    </p:spTree>
    <p:extLst>
      <p:ext uri="{BB962C8B-B14F-4D97-AF65-F5344CB8AC3E}">
        <p14:creationId xmlns:p14="http://schemas.microsoft.com/office/powerpoint/2010/main" val="14222800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CSE 333 – SECTION 1</a:t>
            </a:r>
            <a:endParaRPr lang="en-US" dirty="0"/>
          </a:p>
        </p:txBody>
      </p:sp>
      <p:sp>
        <p:nvSpPr>
          <p:cNvPr id="3" name="Subtitle 2"/>
          <p:cNvSpPr>
            <a:spLocks noGrp="1"/>
          </p:cNvSpPr>
          <p:nvPr>
            <p:ph type="subTitle" idx="1"/>
          </p:nvPr>
        </p:nvSpPr>
        <p:spPr/>
        <p:txBody>
          <a:bodyPr/>
          <a:lstStyle/>
          <a:p>
            <a:r>
              <a:rPr lang="en-US" dirty="0" err="1" smtClean="0"/>
              <a:t>Git</a:t>
            </a:r>
            <a:r>
              <a:rPr lang="en-US" dirty="0" smtClean="0"/>
              <a:t> Setup &amp; Pointers</a:t>
            </a:r>
            <a:endParaRPr lang="en-US" dirty="0" smtClean="0"/>
          </a:p>
        </p:txBody>
      </p:sp>
    </p:spTree>
    <p:extLst>
      <p:ext uri="{BB962C8B-B14F-4D97-AF65-F5344CB8AC3E}">
        <p14:creationId xmlns:p14="http://schemas.microsoft.com/office/powerpoint/2010/main" val="34418823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TAs</a:t>
            </a:r>
            <a:endParaRPr lang="en-US" dirty="0"/>
          </a:p>
        </p:txBody>
      </p:sp>
      <p:sp>
        <p:nvSpPr>
          <p:cNvPr id="3" name="Content Placeholder 2"/>
          <p:cNvSpPr>
            <a:spLocks noGrp="1"/>
          </p:cNvSpPr>
          <p:nvPr>
            <p:ph idx="1"/>
          </p:nvPr>
        </p:nvSpPr>
        <p:spPr/>
        <p:txBody>
          <a:bodyPr>
            <a:normAutofit/>
          </a:bodyPr>
          <a:lstStyle/>
          <a:p>
            <a:r>
              <a:rPr lang="en-US" sz="2000" dirty="0"/>
              <a:t>Phillip </a:t>
            </a:r>
            <a:r>
              <a:rPr lang="en-US" sz="2000" dirty="0" smtClean="0"/>
              <a:t>Dang,</a:t>
            </a:r>
            <a:r>
              <a:rPr lang="en-US" sz="2000" dirty="0"/>
              <a:t> </a:t>
            </a:r>
            <a:r>
              <a:rPr lang="en-US" sz="2000" dirty="0" smtClean="0"/>
              <a:t>Josh </a:t>
            </a:r>
            <a:r>
              <a:rPr lang="en-US" sz="2000" dirty="0" err="1" smtClean="0"/>
              <a:t>Nazarian</a:t>
            </a:r>
            <a:r>
              <a:rPr lang="en-US" sz="2000" dirty="0" smtClean="0"/>
              <a:t>, </a:t>
            </a:r>
            <a:r>
              <a:rPr lang="en-US" sz="2000" dirty="0"/>
              <a:t>Sixto </a:t>
            </a:r>
            <a:r>
              <a:rPr lang="en-US" sz="2000" dirty="0" smtClean="0"/>
              <a:t>(Joshua) Rios, </a:t>
            </a:r>
            <a:r>
              <a:rPr lang="en-US" sz="2000" dirty="0" err="1"/>
              <a:t>Soumya</a:t>
            </a:r>
            <a:r>
              <a:rPr lang="en-US" sz="2000" dirty="0"/>
              <a:t> </a:t>
            </a:r>
            <a:r>
              <a:rPr lang="en-US" sz="2000" dirty="0" err="1"/>
              <a:t>Vasisht</a:t>
            </a:r>
            <a:r>
              <a:rPr lang="en-US" sz="2000" dirty="0"/>
              <a:t>, </a:t>
            </a:r>
            <a:r>
              <a:rPr lang="en-US" sz="2000" dirty="0" err="1"/>
              <a:t>Qingda</a:t>
            </a:r>
            <a:r>
              <a:rPr lang="en-US" sz="2000" dirty="0"/>
              <a:t> </a:t>
            </a:r>
            <a:r>
              <a:rPr lang="en-US" sz="2000" dirty="0"/>
              <a:t>(Bruce) </a:t>
            </a:r>
            <a:r>
              <a:rPr lang="en-US" sz="2000" dirty="0" smtClean="0"/>
              <a:t>Wen, </a:t>
            </a:r>
            <a:r>
              <a:rPr lang="en-US" sz="2000" dirty="0" err="1"/>
              <a:t>Zhitao</a:t>
            </a:r>
            <a:r>
              <a:rPr lang="en-US" sz="2000" dirty="0"/>
              <a:t> (Reid) </a:t>
            </a:r>
            <a:r>
              <a:rPr lang="en-US" sz="2000" dirty="0" smtClean="0"/>
              <a:t>Zhang</a:t>
            </a:r>
            <a:r>
              <a:rPr lang="en-US" sz="2000" dirty="0" smtClean="0"/>
              <a:t>.</a:t>
            </a:r>
          </a:p>
          <a:p>
            <a:pPr marL="0" indent="0">
              <a:buNone/>
            </a:pPr>
            <a:endParaRPr lang="en-US" sz="2000" dirty="0" smtClean="0"/>
          </a:p>
          <a:p>
            <a:r>
              <a:rPr lang="en-US" sz="2000" dirty="0"/>
              <a:t>Office hours are posted</a:t>
            </a:r>
          </a:p>
          <a:p>
            <a:pPr lvl="1"/>
            <a:r>
              <a:rPr lang="en-US" sz="1700" dirty="0"/>
              <a:t>everyday 4-5 pm starting today!</a:t>
            </a:r>
          </a:p>
          <a:p>
            <a:pPr lvl="1"/>
            <a:r>
              <a:rPr lang="en-US" sz="1700" dirty="0"/>
              <a:t>CSE006</a:t>
            </a:r>
            <a:endParaRPr lang="en-US" sz="2000" dirty="0"/>
          </a:p>
          <a:p>
            <a:endParaRPr lang="en-US" sz="2000" dirty="0"/>
          </a:p>
          <a:p>
            <a:r>
              <a:rPr lang="en-US" sz="2000" dirty="0" smtClean="0"/>
              <a:t>Staff Email</a:t>
            </a:r>
            <a:endParaRPr lang="en-US" sz="1700" dirty="0" smtClean="0"/>
          </a:p>
          <a:p>
            <a:pPr lvl="1"/>
            <a:r>
              <a:rPr lang="en-US" sz="1600" dirty="0" smtClean="0">
                <a:hlinkClick r:id="rId3"/>
              </a:rPr>
              <a:t>cse333-staff@cs.washington.edu</a:t>
            </a:r>
            <a:endParaRPr lang="en-US" sz="1600" dirty="0" smtClean="0"/>
          </a:p>
          <a:p>
            <a:pPr marL="0" indent="0">
              <a:buNone/>
            </a:pPr>
            <a:endParaRPr lang="en-US" sz="2000" dirty="0" smtClean="0"/>
          </a:p>
          <a:p>
            <a:r>
              <a:rPr lang="en-US" sz="2000" dirty="0" smtClean="0"/>
              <a:t>Please use the discussion board!</a:t>
            </a:r>
          </a:p>
        </p:txBody>
      </p:sp>
    </p:spTree>
    <p:extLst>
      <p:ext uri="{BB962C8B-B14F-4D97-AF65-F5344CB8AC3E}">
        <p14:creationId xmlns:p14="http://schemas.microsoft.com/office/powerpoint/2010/main" val="26364525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Gitlab</a:t>
            </a:r>
            <a:r>
              <a:rPr lang="en-US" dirty="0" smtClean="0"/>
              <a:t> Intro - Sign In</a:t>
            </a:r>
            <a:endParaRPr lang="en-US" dirty="0"/>
          </a:p>
        </p:txBody>
      </p:sp>
      <p:sp>
        <p:nvSpPr>
          <p:cNvPr id="3" name="Content Placeholder 2"/>
          <p:cNvSpPr>
            <a:spLocks noGrp="1"/>
          </p:cNvSpPr>
          <p:nvPr>
            <p:ph idx="1"/>
          </p:nvPr>
        </p:nvSpPr>
        <p:spPr>
          <a:xfrm>
            <a:off x="457200" y="1295400"/>
            <a:ext cx="8229600" cy="4876800"/>
          </a:xfrm>
        </p:spPr>
        <p:txBody>
          <a:bodyPr/>
          <a:lstStyle/>
          <a:p>
            <a:r>
              <a:rPr lang="en-US" dirty="0" smtClean="0"/>
              <a:t>Sign In using your </a:t>
            </a:r>
            <a:r>
              <a:rPr lang="en-US" b="1" dirty="0" smtClean="0"/>
              <a:t>CSE </a:t>
            </a:r>
            <a:r>
              <a:rPr lang="en-US" b="1" dirty="0" err="1" smtClean="0"/>
              <a:t>netID</a:t>
            </a:r>
            <a:endParaRPr lang="en-US" b="1" dirty="0"/>
          </a:p>
          <a:p>
            <a:r>
              <a:rPr lang="en-US" dirty="0" smtClean="0">
                <a:hlinkClick r:id="rId3"/>
              </a:rPr>
              <a:t>https</a:t>
            </a:r>
            <a:r>
              <a:rPr lang="en-US" dirty="0">
                <a:hlinkClick r:id="rId3"/>
              </a:rPr>
              <a:t>://gitlab.cs.washington.edu</a:t>
            </a:r>
            <a:r>
              <a:rPr lang="en-US" dirty="0" smtClean="0">
                <a:hlinkClick r:id="rId3"/>
              </a:rPr>
              <a:t>/</a:t>
            </a:r>
            <a:endParaRPr lang="en-US" dirty="0" smtClean="0"/>
          </a:p>
          <a:p>
            <a:endParaRPr lang="en-US" dirty="0" smtClean="0"/>
          </a:p>
          <a:p>
            <a:r>
              <a:rPr lang="en-US" dirty="0" smtClean="0"/>
              <a:t>Most of you should have repos created for you</a:t>
            </a:r>
            <a:endParaRPr lang="en-US" dirty="0"/>
          </a:p>
          <a:p>
            <a:endParaRPr lang="en-US" dirty="0" smtClean="0"/>
          </a:p>
        </p:txBody>
      </p:sp>
      <p:pic>
        <p:nvPicPr>
          <p:cNvPr id="6" name="Picture 5"/>
          <p:cNvPicPr>
            <a:picLocks noChangeAspect="1"/>
          </p:cNvPicPr>
          <p:nvPr/>
        </p:nvPicPr>
        <p:blipFill>
          <a:blip r:embed="rId4"/>
          <a:stretch>
            <a:fillRect/>
          </a:stretch>
        </p:blipFill>
        <p:spPr>
          <a:xfrm>
            <a:off x="228600" y="2723930"/>
            <a:ext cx="8382000" cy="4121455"/>
          </a:xfrm>
          <a:prstGeom prst="rect">
            <a:avLst/>
          </a:prstGeom>
        </p:spPr>
      </p:pic>
    </p:spTree>
    <p:extLst>
      <p:ext uri="{BB962C8B-B14F-4D97-AF65-F5344CB8AC3E}">
        <p14:creationId xmlns:p14="http://schemas.microsoft.com/office/powerpoint/2010/main" val="1473019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SSH Key Generation</a:t>
            </a:r>
            <a:endParaRPr lang="en-US" dirty="0"/>
          </a:p>
        </p:txBody>
      </p:sp>
      <p:sp>
        <p:nvSpPr>
          <p:cNvPr id="3" name="Content Placeholder 2"/>
          <p:cNvSpPr>
            <a:spLocks noGrp="1"/>
          </p:cNvSpPr>
          <p:nvPr>
            <p:ph idx="1"/>
          </p:nvPr>
        </p:nvSpPr>
        <p:spPr/>
        <p:txBody>
          <a:bodyPr/>
          <a:lstStyle/>
          <a:p>
            <a:pPr defTabSz="914400">
              <a:spcBef>
                <a:spcPts val="0"/>
              </a:spcBef>
              <a:buClrTx/>
              <a:buSzTx/>
            </a:pPr>
            <a:r>
              <a:rPr lang="en-US" sz="2000" dirty="0" smtClean="0"/>
              <a:t>Step 0: Check if you have a key</a:t>
            </a:r>
          </a:p>
          <a:p>
            <a:pPr lvl="1" defTabSz="914400">
              <a:spcBef>
                <a:spcPts val="0"/>
              </a:spcBef>
              <a:buClrTx/>
              <a:buSzTx/>
            </a:pPr>
            <a:r>
              <a:rPr lang="en-US" sz="1600" dirty="0" smtClean="0"/>
              <a:t>Run </a:t>
            </a:r>
            <a:r>
              <a:rPr lang="en-US" sz="1600" b="1" dirty="0" smtClean="0"/>
              <a:t>cat ~/.</a:t>
            </a:r>
            <a:r>
              <a:rPr lang="en-US" sz="1600" b="1" dirty="0" err="1" smtClean="0"/>
              <a:t>ssh</a:t>
            </a:r>
            <a:r>
              <a:rPr lang="en-US" sz="1600" b="1" dirty="0" smtClean="0"/>
              <a:t>/</a:t>
            </a:r>
            <a:r>
              <a:rPr lang="en-US" sz="1600" b="1" dirty="0" err="1" smtClean="0"/>
              <a:t>id_rsa.pub</a:t>
            </a:r>
            <a:endParaRPr lang="en-US" sz="1600" b="1" dirty="0" smtClean="0"/>
          </a:p>
          <a:p>
            <a:pPr lvl="1" defTabSz="914400">
              <a:spcBef>
                <a:spcPts val="0"/>
              </a:spcBef>
              <a:buClrTx/>
              <a:buSzTx/>
            </a:pPr>
            <a:r>
              <a:rPr lang="en-US" sz="1600" dirty="0" smtClean="0"/>
              <a:t>If you see a long string starting with </a:t>
            </a:r>
            <a:r>
              <a:rPr lang="en-US" sz="1600" dirty="0" err="1" smtClean="0"/>
              <a:t>ssh-rsa</a:t>
            </a:r>
            <a:r>
              <a:rPr lang="en-US" sz="1600" dirty="0" smtClean="0"/>
              <a:t> or </a:t>
            </a:r>
            <a:r>
              <a:rPr lang="en-US" sz="1600" dirty="0" err="1" smtClean="0"/>
              <a:t>ssh-dsa</a:t>
            </a:r>
            <a:r>
              <a:rPr lang="en-US" sz="1600" dirty="0" smtClean="0"/>
              <a:t> go to Step 2.</a:t>
            </a:r>
          </a:p>
          <a:p>
            <a:pPr defTabSz="914400">
              <a:spcBef>
                <a:spcPts val="0"/>
              </a:spcBef>
              <a:buClrTx/>
              <a:buSzTx/>
            </a:pPr>
            <a:r>
              <a:rPr lang="en-US" sz="2000" dirty="0" smtClean="0"/>
              <a:t>Step 1: Generate a new SSH key</a:t>
            </a:r>
          </a:p>
          <a:p>
            <a:pPr lvl="1" defTabSz="914400">
              <a:spcBef>
                <a:spcPts val="0"/>
              </a:spcBef>
              <a:buClrTx/>
              <a:buSzTx/>
            </a:pPr>
            <a:r>
              <a:rPr lang="en-US" sz="1600" dirty="0" smtClean="0"/>
              <a:t>Run </a:t>
            </a:r>
            <a:r>
              <a:rPr lang="en-US" sz="1600" b="1" dirty="0" err="1" smtClean="0"/>
              <a:t>ssh-keygen</a:t>
            </a:r>
            <a:r>
              <a:rPr lang="en-US" sz="1600" b="1" dirty="0" smtClean="0"/>
              <a:t> -t </a:t>
            </a:r>
            <a:r>
              <a:rPr lang="en-US" sz="1600" b="1" dirty="0" err="1" smtClean="0"/>
              <a:t>rsa</a:t>
            </a:r>
            <a:r>
              <a:rPr lang="en-US" sz="1600" b="1" dirty="0" smtClean="0"/>
              <a:t> -C "$</a:t>
            </a:r>
            <a:r>
              <a:rPr lang="en-US" sz="1600" b="1" dirty="0" err="1" smtClean="0"/>
              <a:t>your_e</a:t>
            </a:r>
            <a:r>
              <a:rPr lang="en-US" sz="1600" b="1" dirty="0" smtClean="0"/>
              <a:t>-mail" </a:t>
            </a:r>
            <a:r>
              <a:rPr lang="en-US" sz="1600" dirty="0" smtClean="0"/>
              <a:t>to generate a new key.</a:t>
            </a:r>
            <a:endParaRPr lang="en-US" sz="1600" b="1" dirty="0" smtClean="0"/>
          </a:p>
          <a:p>
            <a:pPr lvl="1" defTabSz="914400">
              <a:spcBef>
                <a:spcPts val="0"/>
              </a:spcBef>
              <a:buClrTx/>
              <a:buSzTx/>
            </a:pPr>
            <a:r>
              <a:rPr lang="en-US" sz="1600" dirty="0" smtClean="0"/>
              <a:t>Click enter to skip creating or a password</a:t>
            </a:r>
          </a:p>
          <a:p>
            <a:pPr lvl="2" defTabSz="914400">
              <a:spcBef>
                <a:spcPts val="0"/>
              </a:spcBef>
              <a:buClrTx/>
              <a:buSzTx/>
            </a:pPr>
            <a:r>
              <a:rPr lang="en-US" sz="1450" dirty="0" smtClean="0"/>
              <a:t> </a:t>
            </a:r>
            <a:r>
              <a:rPr lang="en-US" sz="1450" dirty="0" err="1" smtClean="0"/>
              <a:t>git</a:t>
            </a:r>
            <a:r>
              <a:rPr lang="en-US" sz="1450" dirty="0" smtClean="0"/>
              <a:t> docs suggest creating a password, but it’s overkill for 333 and complicates operations</a:t>
            </a:r>
          </a:p>
          <a:p>
            <a:pPr defTabSz="914400">
              <a:spcBef>
                <a:spcPts val="0"/>
              </a:spcBef>
              <a:buClrTx/>
              <a:buSzTx/>
            </a:pPr>
            <a:r>
              <a:rPr lang="en-US" sz="2000" dirty="0" smtClean="0"/>
              <a:t>Step 2: Copy SSH key</a:t>
            </a:r>
          </a:p>
          <a:p>
            <a:pPr lvl="1" defTabSz="914400">
              <a:spcBef>
                <a:spcPts val="0"/>
              </a:spcBef>
              <a:buClrTx/>
              <a:buSzTx/>
            </a:pPr>
            <a:r>
              <a:rPr lang="en-US" sz="1600" dirty="0" smtClean="0"/>
              <a:t>run </a:t>
            </a:r>
            <a:r>
              <a:rPr lang="en-US" sz="1600" b="1" dirty="0"/>
              <a:t>cat ~/.</a:t>
            </a:r>
            <a:r>
              <a:rPr lang="en-US" sz="1600" b="1" dirty="0" err="1"/>
              <a:t>ssh</a:t>
            </a:r>
            <a:r>
              <a:rPr lang="en-US" sz="1600" b="1" dirty="0"/>
              <a:t>/</a:t>
            </a:r>
            <a:r>
              <a:rPr lang="en-US" sz="1600" b="1" dirty="0" err="1"/>
              <a:t>id_rsa.pub</a:t>
            </a:r>
            <a:endParaRPr lang="en-US" sz="1600" b="1" dirty="0"/>
          </a:p>
          <a:p>
            <a:pPr lvl="1" defTabSz="914400">
              <a:spcBef>
                <a:spcPts val="0"/>
              </a:spcBef>
              <a:buClrTx/>
              <a:buSzTx/>
            </a:pPr>
            <a:r>
              <a:rPr lang="en-US" sz="1600" dirty="0" smtClean="0"/>
              <a:t>Copy the complete key key starting with </a:t>
            </a:r>
            <a:r>
              <a:rPr lang="en-US" sz="1600" dirty="0" err="1" smtClean="0"/>
              <a:t>ssh</a:t>
            </a:r>
            <a:r>
              <a:rPr lang="en-US" sz="1600" dirty="0" smtClean="0"/>
              <a:t>- and ending with your username and host</a:t>
            </a:r>
          </a:p>
          <a:p>
            <a:pPr defTabSz="914400">
              <a:spcBef>
                <a:spcPts val="0"/>
              </a:spcBef>
              <a:buClrTx/>
              <a:buSzTx/>
            </a:pPr>
            <a:r>
              <a:rPr lang="en-US" sz="2000" dirty="0" smtClean="0"/>
              <a:t>Step 3: Add SSH key to </a:t>
            </a:r>
            <a:r>
              <a:rPr lang="en-US" sz="2000" dirty="0" err="1" smtClean="0"/>
              <a:t>gitlab</a:t>
            </a:r>
            <a:endParaRPr lang="en-US" sz="2000" dirty="0" smtClean="0"/>
          </a:p>
          <a:p>
            <a:pPr lvl="1" defTabSz="914400">
              <a:spcBef>
                <a:spcPts val="0"/>
              </a:spcBef>
              <a:buClrTx/>
              <a:buSzTx/>
            </a:pPr>
            <a:r>
              <a:rPr lang="en-US" sz="1600" dirty="0" smtClean="0"/>
              <a:t>Navigate to your </a:t>
            </a:r>
            <a:r>
              <a:rPr lang="en-US" sz="1600" dirty="0" err="1" smtClean="0"/>
              <a:t>ssh</a:t>
            </a:r>
            <a:r>
              <a:rPr lang="en-US" sz="1600" dirty="0" smtClean="0"/>
              <a:t>-keys page (In the top menu bar click on profile then SSH Keys in the side menu)</a:t>
            </a:r>
          </a:p>
          <a:p>
            <a:pPr lvl="1" defTabSz="914400">
              <a:spcBef>
                <a:spcPts val="0"/>
              </a:spcBef>
              <a:buClrTx/>
              <a:buSzTx/>
            </a:pPr>
            <a:r>
              <a:rPr lang="en-US" sz="1600" dirty="0" smtClean="0"/>
              <a:t>Click the green 'Add SSH Key' button in the right corner.</a:t>
            </a:r>
          </a:p>
          <a:p>
            <a:pPr lvl="1" defTabSz="914400">
              <a:spcBef>
                <a:spcPts val="0"/>
              </a:spcBef>
              <a:buClrTx/>
              <a:buSzTx/>
            </a:pPr>
            <a:r>
              <a:rPr lang="en-US" sz="1600" dirty="0" smtClean="0"/>
              <a:t>Paste into the Key text box and give a Title to identify what machine the key is for.</a:t>
            </a:r>
          </a:p>
          <a:p>
            <a:pPr lvl="1" defTabSz="914400">
              <a:spcBef>
                <a:spcPts val="0"/>
              </a:spcBef>
              <a:buClrTx/>
              <a:buSzTx/>
            </a:pPr>
            <a:endParaRPr lang="en-US" dirty="0" smtClean="0"/>
          </a:p>
          <a:p>
            <a:pPr lvl="1" defTabSz="914400">
              <a:spcBef>
                <a:spcPts val="0"/>
              </a:spcBef>
              <a:buClrTx/>
              <a:buSzTx/>
            </a:pPr>
            <a:endParaRPr lang="en-US" dirty="0" smtClean="0"/>
          </a:p>
          <a:p>
            <a:pPr defTabSz="914400">
              <a:spcBef>
                <a:spcPts val="0"/>
              </a:spcBef>
              <a:buClrTx/>
              <a:buSzTx/>
            </a:pPr>
            <a:endParaRPr lang="en-US" dirty="0" smtClean="0"/>
          </a:p>
        </p:txBody>
      </p:sp>
    </p:spTree>
    <p:extLst>
      <p:ext uri="{BB962C8B-B14F-4D97-AF65-F5344CB8AC3E}">
        <p14:creationId xmlns:p14="http://schemas.microsoft.com/office/powerpoint/2010/main" val="15685106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Commit </a:t>
            </a:r>
            <a:endParaRPr lang="en-US" dirty="0"/>
          </a:p>
        </p:txBody>
      </p:sp>
      <p:sp>
        <p:nvSpPr>
          <p:cNvPr id="3" name="Content Placeholder 2"/>
          <p:cNvSpPr>
            <a:spLocks noGrp="1"/>
          </p:cNvSpPr>
          <p:nvPr>
            <p:ph idx="1"/>
          </p:nvPr>
        </p:nvSpPr>
        <p:spPr/>
        <p:txBody>
          <a:bodyPr>
            <a:normAutofit lnSpcReduction="10000"/>
          </a:bodyPr>
          <a:lstStyle/>
          <a:p>
            <a:r>
              <a:rPr lang="en-US" b="1" dirty="0" err="1" smtClean="0"/>
              <a:t>git</a:t>
            </a:r>
            <a:r>
              <a:rPr lang="en-US" b="1" dirty="0" smtClean="0"/>
              <a:t> clone &lt;repo </a:t>
            </a:r>
            <a:r>
              <a:rPr lang="en-US" b="1" dirty="0" err="1" smtClean="0"/>
              <a:t>url</a:t>
            </a:r>
            <a:r>
              <a:rPr lang="en-US" b="1" dirty="0" smtClean="0"/>
              <a:t> from project page&gt;</a:t>
            </a:r>
            <a:br>
              <a:rPr lang="en-US" b="1" dirty="0" smtClean="0"/>
            </a:br>
            <a:r>
              <a:rPr lang="en-US" dirty="0" smtClean="0"/>
              <a:t>Clones your repo</a:t>
            </a:r>
          </a:p>
          <a:p>
            <a:r>
              <a:rPr lang="en-US" b="1" dirty="0" smtClean="0"/>
              <a:t>touch </a:t>
            </a:r>
            <a:r>
              <a:rPr lang="en-US" b="1" dirty="0" err="1" smtClean="0"/>
              <a:t>README.md</a:t>
            </a:r>
            <a:r>
              <a:rPr lang="en-US" b="1" dirty="0" smtClean="0"/>
              <a:t/>
            </a:r>
            <a:br>
              <a:rPr lang="en-US" b="1" dirty="0" smtClean="0"/>
            </a:br>
            <a:r>
              <a:rPr lang="en-US" dirty="0" smtClean="0"/>
              <a:t>Creates a file called </a:t>
            </a:r>
            <a:r>
              <a:rPr lang="en-US" dirty="0" err="1" smtClean="0"/>
              <a:t>README.md</a:t>
            </a:r>
            <a:endParaRPr lang="en-US" dirty="0" smtClean="0"/>
          </a:p>
          <a:p>
            <a:r>
              <a:rPr lang="en-US" b="1" dirty="0" err="1" smtClean="0"/>
              <a:t>git</a:t>
            </a:r>
            <a:r>
              <a:rPr lang="en-US" b="1" dirty="0" smtClean="0"/>
              <a:t> status</a:t>
            </a:r>
            <a:br>
              <a:rPr lang="en-US" b="1" dirty="0" smtClean="0"/>
            </a:br>
            <a:r>
              <a:rPr lang="en-US" dirty="0" smtClean="0"/>
              <a:t>Prints out the status of the repo.</a:t>
            </a:r>
            <a:br>
              <a:rPr lang="en-US" dirty="0" smtClean="0"/>
            </a:br>
            <a:r>
              <a:rPr lang="en-US" dirty="0" smtClean="0"/>
              <a:t>Should see 1 new file </a:t>
            </a:r>
            <a:r>
              <a:rPr lang="en-US" dirty="0" err="1" smtClean="0"/>
              <a:t>README.md</a:t>
            </a:r>
            <a:endParaRPr lang="en-US" b="1" dirty="0" smtClean="0"/>
          </a:p>
          <a:p>
            <a:r>
              <a:rPr lang="en-US" b="1" dirty="0" err="1" smtClean="0"/>
              <a:t>git</a:t>
            </a:r>
            <a:r>
              <a:rPr lang="en-US" b="1" dirty="0" smtClean="0"/>
              <a:t> add </a:t>
            </a:r>
            <a:r>
              <a:rPr lang="en-US" b="1" dirty="0" err="1" smtClean="0"/>
              <a:t>README.md</a:t>
            </a:r>
            <a:r>
              <a:rPr lang="en-US" b="1" dirty="0" smtClean="0"/>
              <a:t/>
            </a:r>
            <a:br>
              <a:rPr lang="en-US" b="1" dirty="0" smtClean="0"/>
            </a:br>
            <a:r>
              <a:rPr lang="en-US" dirty="0" smtClean="0"/>
              <a:t>Stages a new file/updated file for commit.</a:t>
            </a:r>
            <a:br>
              <a:rPr lang="en-US" dirty="0" smtClean="0"/>
            </a:br>
            <a:r>
              <a:rPr lang="en-US" dirty="0" err="1" smtClean="0"/>
              <a:t>git</a:t>
            </a:r>
            <a:r>
              <a:rPr lang="en-US" dirty="0" smtClean="0"/>
              <a:t> status: </a:t>
            </a:r>
            <a:r>
              <a:rPr lang="en-US" dirty="0" err="1" smtClean="0"/>
              <a:t>README.md</a:t>
            </a:r>
            <a:r>
              <a:rPr lang="en-US" dirty="0" smtClean="0"/>
              <a:t> staged for commit</a:t>
            </a:r>
            <a:endParaRPr lang="en-US" b="1" dirty="0" smtClean="0"/>
          </a:p>
          <a:p>
            <a:r>
              <a:rPr lang="en-US" b="1" dirty="0" err="1" smtClean="0"/>
              <a:t>git</a:t>
            </a:r>
            <a:r>
              <a:rPr lang="en-US" b="1" dirty="0" smtClean="0"/>
              <a:t> commit -m "First Commit"</a:t>
            </a:r>
            <a:br>
              <a:rPr lang="en-US" b="1" dirty="0" smtClean="0"/>
            </a:br>
            <a:r>
              <a:rPr lang="en-US" dirty="0" smtClean="0"/>
              <a:t>Commits all staged files with the comment in quotes.</a:t>
            </a:r>
            <a:br>
              <a:rPr lang="en-US" dirty="0" smtClean="0"/>
            </a:br>
            <a:r>
              <a:rPr lang="en-US" dirty="0" err="1" smtClean="0"/>
              <a:t>git</a:t>
            </a:r>
            <a:r>
              <a:rPr lang="en-US" dirty="0" smtClean="0"/>
              <a:t> status: Your branch is ahead by 1 commit.</a:t>
            </a:r>
            <a:endParaRPr lang="en-US" b="1" dirty="0" smtClean="0"/>
          </a:p>
          <a:p>
            <a:r>
              <a:rPr lang="en-US" b="1" dirty="0" err="1" smtClean="0"/>
              <a:t>git</a:t>
            </a:r>
            <a:r>
              <a:rPr lang="en-US" b="1" smtClean="0"/>
              <a:t> push</a:t>
            </a:r>
            <a:r>
              <a:rPr lang="en-US" b="1" dirty="0" smtClean="0"/>
              <a:t/>
            </a:r>
            <a:br>
              <a:rPr lang="en-US" b="1" dirty="0" smtClean="0"/>
            </a:br>
            <a:r>
              <a:rPr lang="en-US" dirty="0" smtClean="0"/>
              <a:t>Publishes the changes to the central repo.</a:t>
            </a:r>
            <a:br>
              <a:rPr lang="en-US" dirty="0" smtClean="0"/>
            </a:br>
            <a:r>
              <a:rPr lang="en-US" dirty="0" smtClean="0"/>
              <a:t>You should now see these changes in the web interface.</a:t>
            </a:r>
            <a:endParaRPr lang="en-US" dirty="0"/>
          </a:p>
          <a:p>
            <a:pPr lvl="1"/>
            <a:r>
              <a:rPr lang="en-US" dirty="0" smtClean="0"/>
              <a:t>Might need </a:t>
            </a:r>
            <a:r>
              <a:rPr lang="en-US" b="1" dirty="0" err="1"/>
              <a:t>git</a:t>
            </a:r>
            <a:r>
              <a:rPr lang="en-US" b="1" dirty="0"/>
              <a:t> push -u origin master </a:t>
            </a:r>
            <a:r>
              <a:rPr lang="en-US" dirty="0" smtClean="0"/>
              <a:t>on first commit (only)</a:t>
            </a:r>
          </a:p>
        </p:txBody>
      </p:sp>
    </p:spTree>
    <p:extLst>
      <p:ext uri="{BB962C8B-B14F-4D97-AF65-F5344CB8AC3E}">
        <p14:creationId xmlns:p14="http://schemas.microsoft.com/office/powerpoint/2010/main" val="5601708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sz="2000" dirty="0" smtClean="0"/>
              <a:t>SSH Key generation: </a:t>
            </a:r>
            <a:br>
              <a:rPr lang="en-US" sz="2000" dirty="0" smtClean="0"/>
            </a:br>
            <a:r>
              <a:rPr lang="en-US" sz="2000" dirty="0" smtClean="0">
                <a:hlinkClick r:id="rId3"/>
              </a:rPr>
              <a:t>https</a:t>
            </a:r>
            <a:r>
              <a:rPr lang="en-US" sz="2000" dirty="0">
                <a:hlinkClick r:id="rId3"/>
              </a:rPr>
              <a:t>://</a:t>
            </a:r>
            <a:r>
              <a:rPr lang="en-US" sz="2000" dirty="0" smtClean="0">
                <a:hlinkClick r:id="rId3"/>
              </a:rPr>
              <a:t>gitlab.cs.washington.edu/help/ssh/README.md</a:t>
            </a:r>
            <a:endParaRPr lang="en-US" sz="2000" dirty="0" smtClean="0"/>
          </a:p>
          <a:p>
            <a:endParaRPr lang="en-US" sz="2000" dirty="0"/>
          </a:p>
          <a:p>
            <a:r>
              <a:rPr lang="en-US" sz="2000" dirty="0" smtClean="0"/>
              <a:t>Basic </a:t>
            </a:r>
            <a:r>
              <a:rPr lang="en-US" sz="2000" dirty="0" err="1" smtClean="0"/>
              <a:t>Git</a:t>
            </a:r>
            <a:r>
              <a:rPr lang="en-US" sz="2000" dirty="0" smtClean="0"/>
              <a:t> Tutorial: </a:t>
            </a:r>
            <a:br>
              <a:rPr lang="en-US" sz="2000" dirty="0" smtClean="0"/>
            </a:br>
            <a:r>
              <a:rPr lang="en-US" sz="2000" dirty="0">
                <a:hlinkClick r:id="rId4"/>
              </a:rPr>
              <a:t>http://</a:t>
            </a:r>
            <a:r>
              <a:rPr lang="en-US" sz="2000" dirty="0" smtClean="0">
                <a:hlinkClick r:id="rId4"/>
              </a:rPr>
              <a:t>courses.cs.washington.edu/courses/cse333/16sp/hw/git.html</a:t>
            </a:r>
            <a:endParaRPr lang="en-US" sz="2000" dirty="0" smtClean="0"/>
          </a:p>
          <a:p>
            <a:endParaRPr lang="en-US" dirty="0"/>
          </a:p>
        </p:txBody>
      </p:sp>
    </p:spTree>
    <p:extLst>
      <p:ext uri="{BB962C8B-B14F-4D97-AF65-F5344CB8AC3E}">
        <p14:creationId xmlns:p14="http://schemas.microsoft.com/office/powerpoint/2010/main" val="3197554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Refresher on C</a:t>
            </a:r>
            <a:endParaRPr lang="en-US" dirty="0"/>
          </a:p>
        </p:txBody>
      </p:sp>
      <p:sp>
        <p:nvSpPr>
          <p:cNvPr id="3" name="Content Placeholder 2"/>
          <p:cNvSpPr>
            <a:spLocks noGrp="1"/>
          </p:cNvSpPr>
          <p:nvPr>
            <p:ph idx="1"/>
          </p:nvPr>
        </p:nvSpPr>
        <p:spPr/>
        <p:txBody>
          <a:bodyPr>
            <a:normAutofit/>
          </a:bodyPr>
          <a:lstStyle/>
          <a:p>
            <a:r>
              <a:rPr lang="en-US" sz="2000" dirty="0" smtClean="0"/>
              <a:t>General purpose programming language</a:t>
            </a:r>
          </a:p>
          <a:p>
            <a:r>
              <a:rPr lang="en-US" sz="2000" dirty="0" smtClean="0"/>
              <a:t>Procedural</a:t>
            </a:r>
          </a:p>
          <a:p>
            <a:r>
              <a:rPr lang="en-US" sz="2000" dirty="0" smtClean="0"/>
              <a:t>Often used in low-level system programming</a:t>
            </a:r>
          </a:p>
          <a:p>
            <a:r>
              <a:rPr lang="en-US" sz="2000" dirty="0" smtClean="0"/>
              <a:t>Supports use of pointer arithmetic</a:t>
            </a:r>
          </a:p>
          <a:p>
            <a:r>
              <a:rPr lang="en-US" sz="2000" dirty="0" smtClean="0"/>
              <a:t>Provides facilities for managing memory</a:t>
            </a:r>
          </a:p>
          <a:p>
            <a:r>
              <a:rPr lang="en-US" sz="2000" dirty="0" smtClean="0"/>
              <a:t>C </a:t>
            </a:r>
            <a:r>
              <a:rPr lang="en-US" sz="2000" dirty="0"/>
              <a:t>passes all of its arguments by value</a:t>
            </a:r>
          </a:p>
          <a:p>
            <a:pPr lvl="1"/>
            <a:r>
              <a:rPr lang="en-US" sz="1600" dirty="0"/>
              <a:t>Pass-by-reference is simulated by passing the address of a </a:t>
            </a:r>
            <a:r>
              <a:rPr lang="en-US" sz="1600" dirty="0" smtClean="0"/>
              <a:t>variable</a:t>
            </a:r>
            <a:endParaRPr lang="en-US" sz="1600" dirty="0"/>
          </a:p>
        </p:txBody>
      </p:sp>
    </p:spTree>
    <p:extLst>
      <p:ext uri="{BB962C8B-B14F-4D97-AF65-F5344CB8AC3E}">
        <p14:creationId xmlns:p14="http://schemas.microsoft.com/office/powerpoint/2010/main" val="36605873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10754</TotalTime>
  <Words>2849</Words>
  <Application>Microsoft Macintosh PowerPoint</Application>
  <PresentationFormat>On-screen Show (4:3)</PresentationFormat>
  <Paragraphs>321</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Calibri</vt:lpstr>
      <vt:lpstr>Courier New</vt:lpstr>
      <vt:lpstr>Wingdings</vt:lpstr>
      <vt:lpstr>宋体</vt:lpstr>
      <vt:lpstr>Arial</vt:lpstr>
      <vt:lpstr>Clarity</vt:lpstr>
      <vt:lpstr>SPAN 301 – SecCiÓn 1</vt:lpstr>
      <vt:lpstr>Nuestros Objetivos</vt:lpstr>
      <vt:lpstr>CSE 333 – SECTION 1</vt:lpstr>
      <vt:lpstr>Your TAs</vt:lpstr>
      <vt:lpstr>Gitlab Intro - Sign In</vt:lpstr>
      <vt:lpstr>SSH Key Generation</vt:lpstr>
      <vt:lpstr>First Commit </vt:lpstr>
      <vt:lpstr>References</vt:lpstr>
      <vt:lpstr>Quick Refresher on C</vt:lpstr>
      <vt:lpstr>Pointers</vt:lpstr>
      <vt:lpstr>Example</vt:lpstr>
      <vt:lpstr>Arrays and pointers</vt:lpstr>
      <vt:lpstr>Output parameters</vt:lpstr>
      <vt:lpstr>Output parameters</vt:lpstr>
      <vt:lpstr>Pointers to pointers</vt:lpstr>
      <vt:lpstr>Function pointers</vt:lpstr>
      <vt:lpstr>Looking up documentation</vt:lpstr>
      <vt:lpstr>Questions, Comments, Concerns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333 – SECTION 1</dc:title>
  <dc:creator>sunjayc99</dc:creator>
  <cp:lastModifiedBy>Sixto J. Rios</cp:lastModifiedBy>
  <cp:revision>164</cp:revision>
  <cp:lastPrinted>2016-01-07T20:07:16Z</cp:lastPrinted>
  <dcterms:created xsi:type="dcterms:W3CDTF">2013-06-25T16:15:24Z</dcterms:created>
  <dcterms:modified xsi:type="dcterms:W3CDTF">2016-03-31T06:55:09Z</dcterms:modified>
</cp:coreProperties>
</file>