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68" r:id="rId3"/>
    <p:sldId id="257" r:id="rId4"/>
    <p:sldId id="272" r:id="rId5"/>
    <p:sldId id="273" r:id="rId6"/>
    <p:sldId id="274" r:id="rId7"/>
    <p:sldId id="258" r:id="rId8"/>
    <p:sldId id="271" r:id="rId9"/>
    <p:sldId id="259" r:id="rId10"/>
    <p:sldId id="260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312" y="-8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February 18,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February 18,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February 18,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February 18,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February 18,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February 18,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February 18, 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February 18, 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February 18, 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February 18,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February 18,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February 18,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</a:t>
            </a:r>
            <a:r>
              <a:rPr lang="en-US" altLang="zh-CN" dirty="0" smtClean="0"/>
              <a:t>333</a:t>
            </a:r>
            <a:r>
              <a:rPr lang="zh-CN" altLang="en-US" dirty="0" smtClean="0"/>
              <a:t> </a:t>
            </a:r>
            <a:r>
              <a:rPr lang="en-US" altLang="zh-CN" dirty="0" smtClean="0"/>
              <a:t>Section</a:t>
            </a:r>
            <a:r>
              <a:rPr lang="zh-CN" altLang="en-US" dirty="0" smtClean="0"/>
              <a:t> </a:t>
            </a:r>
            <a:r>
              <a:rPr lang="en-US" altLang="zh-CN" dirty="0"/>
              <a:t>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153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write_to_file</a:t>
            </a:r>
            <a:r>
              <a:rPr lang="en-US" dirty="0"/>
              <a:t> 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dirty="0"/>
              <a:t>::string &amp; message) {</a:t>
            </a:r>
          </a:p>
          <a:p>
            <a:pPr marL="0" indent="0">
              <a:buNone/>
            </a:pPr>
            <a:r>
              <a:rPr lang="en-US" dirty="0"/>
              <a:t>    // </a:t>
            </a:r>
            <a:r>
              <a:rPr lang="en-US" dirty="0" err="1"/>
              <a:t>mutex</a:t>
            </a:r>
            <a:r>
              <a:rPr lang="en-US" dirty="0"/>
              <a:t> to protect file access</a:t>
            </a:r>
          </a:p>
          <a:p>
            <a:pPr marL="0" indent="0">
              <a:buNone/>
            </a:pPr>
            <a:r>
              <a:rPr lang="en-US" dirty="0"/>
              <a:t>    static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mutex</a:t>
            </a:r>
            <a:r>
              <a:rPr lang="en-US" dirty="0"/>
              <a:t> </a:t>
            </a:r>
            <a:r>
              <a:rPr lang="en-US" dirty="0" err="1"/>
              <a:t>mutex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// lock </a:t>
            </a:r>
            <a:r>
              <a:rPr lang="en-US" dirty="0" err="1"/>
              <a:t>mutex</a:t>
            </a:r>
            <a:r>
              <a:rPr lang="en-US" dirty="0"/>
              <a:t> before accessing file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lock_guard</a:t>
            </a:r>
            <a:r>
              <a:rPr lang="en-US" dirty="0"/>
              <a:t>&lt;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mutex</a:t>
            </a:r>
            <a:r>
              <a:rPr lang="en-US" dirty="0"/>
              <a:t>&gt; lock(</a:t>
            </a:r>
            <a:r>
              <a:rPr lang="en-US" dirty="0" err="1"/>
              <a:t>mutex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// try to open file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ofstream</a:t>
            </a:r>
            <a:r>
              <a:rPr lang="en-US" dirty="0"/>
              <a:t> file("</a:t>
            </a:r>
            <a:r>
              <a:rPr lang="en-US" dirty="0" err="1"/>
              <a:t>example.txt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en-US" dirty="0"/>
              <a:t>    if (!</a:t>
            </a:r>
            <a:r>
              <a:rPr lang="en-US" dirty="0" err="1"/>
              <a:t>file.is_open</a:t>
            </a:r>
            <a:r>
              <a:rPr lang="en-US" dirty="0"/>
              <a:t>())</a:t>
            </a:r>
          </a:p>
          <a:p>
            <a:pPr marL="0" indent="0">
              <a:buNone/>
            </a:pPr>
            <a:r>
              <a:rPr lang="en-US" dirty="0"/>
              <a:t>        throw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runtime_error</a:t>
            </a:r>
            <a:r>
              <a:rPr lang="en-US" dirty="0"/>
              <a:t>("unable to open file");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// write message to file</a:t>
            </a:r>
          </a:p>
          <a:p>
            <a:pPr marL="0" indent="0">
              <a:buNone/>
            </a:pPr>
            <a:r>
              <a:rPr lang="en-US" dirty="0"/>
              <a:t>    file &lt;&lt; message &lt;&lt;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endl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984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Hex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Find a hex editor.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‘</a:t>
            </a:r>
            <a:r>
              <a:rPr lang="en-US" dirty="0" err="1" smtClean="0"/>
              <a:t>goto</a:t>
            </a:r>
            <a:r>
              <a:rPr lang="en-US" dirty="0" smtClean="0"/>
              <a:t> offset’ command.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See HW3 pictures.</a:t>
            </a:r>
            <a:endParaRPr lang="en-US" dirty="0"/>
          </a:p>
        </p:txBody>
      </p:sp>
      <p:pic>
        <p:nvPicPr>
          <p:cNvPr id="1029" name="Picture 5" descr="http://courses.cs.washington.edu/courses/cse333/14sp/assignments/hw3/indexfi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457200"/>
            <a:ext cx="1152525" cy="4410076"/>
          </a:xfrm>
          <a:prstGeom prst="rect">
            <a:avLst/>
          </a:prstGeom>
          <a:noFill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276600"/>
            <a:ext cx="723086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228600" y="4876800"/>
            <a:ext cx="85344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lvl="0" indent="-18288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The header:</a:t>
            </a:r>
          </a:p>
          <a:p>
            <a:pPr marL="182880" lvl="0" indent="-18288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Magic word</a:t>
            </a:r>
            <a:r>
              <a:rPr lang="en-US" sz="2400" dirty="0" smtClean="0">
                <a:solidFill>
                  <a:srgbClr val="FF0000"/>
                </a:solidFill>
              </a:rPr>
              <a:t>  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Checksum</a:t>
            </a:r>
            <a:r>
              <a:rPr lang="en-US" sz="2400" noProof="0" dirty="0" smtClean="0">
                <a:solidFill>
                  <a:srgbClr val="00B050"/>
                </a:solidFill>
              </a:rPr>
              <a:t>  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Doctable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size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Index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size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467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Hex View</a:t>
            </a:r>
            <a:endParaRPr lang="en-US" dirty="0"/>
          </a:p>
        </p:txBody>
      </p:sp>
      <p:pic>
        <p:nvPicPr>
          <p:cNvPr id="5" name="Picture 7" descr="http://courses.cs.washington.edu/courses/cse333/14sp/assignments/hw3/doctab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990600"/>
            <a:ext cx="4933950" cy="5505451"/>
          </a:xfrm>
          <a:prstGeom prst="rect">
            <a:avLst/>
          </a:prstGeom>
          <a:noFill/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5181600"/>
            <a:ext cx="8229600" cy="12954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doctable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424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Hex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81600"/>
            <a:ext cx="8229600" cy="12954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doctable</a:t>
            </a:r>
            <a:r>
              <a:rPr lang="en-US" dirty="0" smtClean="0"/>
              <a:t> (part 1):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Num buckets</a:t>
            </a: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  Chain </a:t>
            </a:r>
            <a:r>
              <a:rPr lang="en-US" dirty="0" err="1" smtClean="0">
                <a:solidFill>
                  <a:srgbClr val="FF0000"/>
                </a:solidFill>
              </a:rPr>
              <a:t>len</a:t>
            </a:r>
            <a:r>
              <a:rPr lang="en-US" dirty="0" smtClean="0">
                <a:solidFill>
                  <a:srgbClr val="00B050"/>
                </a:solidFill>
              </a:rPr>
              <a:t>    </a:t>
            </a:r>
            <a:r>
              <a:rPr lang="en-US" dirty="0" smtClean="0">
                <a:solidFill>
                  <a:srgbClr val="C00000"/>
                </a:solidFill>
              </a:rPr>
              <a:t>Bucket offset  </a:t>
            </a:r>
            <a:r>
              <a:rPr lang="en-US" dirty="0" smtClean="0"/>
              <a:t>)*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609600"/>
            <a:ext cx="314325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199" y="1905000"/>
            <a:ext cx="702985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54729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Hex View</a:t>
            </a:r>
            <a:endParaRPr lang="en-US" dirty="0"/>
          </a:p>
        </p:txBody>
      </p:sp>
      <p:pic>
        <p:nvPicPr>
          <p:cNvPr id="5" name="Picture 7" descr="http://courses.cs.washington.edu/courses/cse333/14sp/assignments/hw3/doctab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990600"/>
            <a:ext cx="4933950" cy="5505451"/>
          </a:xfrm>
          <a:prstGeom prst="rect">
            <a:avLst/>
          </a:prstGeom>
          <a:noFill/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5181600"/>
            <a:ext cx="8229600" cy="12954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doctable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587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609600"/>
            <a:ext cx="311467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Hex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81600"/>
            <a:ext cx="8686800" cy="12954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doctable</a:t>
            </a:r>
            <a:r>
              <a:rPr lang="en-US" dirty="0" smtClean="0"/>
              <a:t> (part 2):</a:t>
            </a:r>
          </a:p>
          <a:p>
            <a:pPr marL="0" lvl="0" indent="0">
              <a:buNone/>
            </a:pPr>
            <a:r>
              <a:rPr lang="en-US" dirty="0" smtClean="0"/>
              <a:t>(  (</a:t>
            </a:r>
            <a:r>
              <a:rPr lang="en-US" dirty="0" smtClean="0">
                <a:solidFill>
                  <a:srgbClr val="FF0000"/>
                </a:solidFill>
              </a:rPr>
              <a:t>Element offset</a:t>
            </a:r>
            <a:r>
              <a:rPr lang="en-US" dirty="0" smtClean="0"/>
              <a:t>)</a:t>
            </a:r>
            <a:r>
              <a:rPr lang="en-US" baseline="30000" dirty="0" smtClean="0"/>
              <a:t>n</a:t>
            </a:r>
            <a:r>
              <a:rPr lang="en-US" dirty="0" smtClean="0"/>
              <a:t>  (  </a:t>
            </a:r>
            <a:r>
              <a:rPr lang="en-US" dirty="0" err="1" smtClean="0">
                <a:solidFill>
                  <a:srgbClr val="00B0F0"/>
                </a:solidFill>
              </a:rPr>
              <a:t>DocID</a:t>
            </a:r>
            <a:r>
              <a:rPr lang="en-US" dirty="0" smtClean="0">
                <a:solidFill>
                  <a:srgbClr val="00B050"/>
                </a:solidFill>
              </a:rPr>
              <a:t>    Filename </a:t>
            </a:r>
            <a:r>
              <a:rPr lang="en-US" dirty="0" err="1" smtClean="0">
                <a:solidFill>
                  <a:srgbClr val="00B050"/>
                </a:solidFill>
              </a:rPr>
              <a:t>len</a:t>
            </a:r>
            <a:r>
              <a:rPr lang="en-US" dirty="0" smtClean="0">
                <a:solidFill>
                  <a:srgbClr val="00B050"/>
                </a:solidFill>
              </a:rPr>
              <a:t>    </a:t>
            </a:r>
            <a:r>
              <a:rPr lang="en-US" dirty="0" smtClean="0">
                <a:solidFill>
                  <a:srgbClr val="7030A0"/>
                </a:solidFill>
              </a:rPr>
              <a:t>Filename</a:t>
            </a:r>
            <a:r>
              <a:rPr lang="en-US" dirty="0" smtClean="0">
                <a:solidFill>
                  <a:srgbClr val="C00000"/>
                </a:solidFill>
              </a:rPr>
              <a:t>  </a:t>
            </a:r>
            <a:r>
              <a:rPr lang="en-US" dirty="0" smtClean="0"/>
              <a:t>)</a:t>
            </a:r>
            <a:r>
              <a:rPr lang="en-US" baseline="30000" dirty="0" smtClean="0"/>
              <a:t>n</a:t>
            </a:r>
            <a:r>
              <a:rPr lang="en-US" dirty="0" smtClean="0"/>
              <a:t>  )*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505200"/>
            <a:ext cx="695348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76923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Hex View</a:t>
            </a:r>
            <a:endParaRPr lang="en-US" dirty="0"/>
          </a:p>
        </p:txBody>
      </p:sp>
      <p:pic>
        <p:nvPicPr>
          <p:cNvPr id="5" name="Picture 7" descr="http://courses.cs.washington.edu/courses/cse333/14sp/assignments/hw3/doctab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990600"/>
            <a:ext cx="4933950" cy="5505451"/>
          </a:xfrm>
          <a:prstGeom prst="rect">
            <a:avLst/>
          </a:prstGeom>
          <a:noFill/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5181600"/>
            <a:ext cx="8229600" cy="12954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doctable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541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Hex View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990600"/>
            <a:ext cx="5010150" cy="560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5181600"/>
            <a:ext cx="8229600" cy="12954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The index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134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990600"/>
            <a:ext cx="5029200" cy="558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Hex View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5181600"/>
            <a:ext cx="8229600" cy="12954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docID</a:t>
            </a:r>
            <a:r>
              <a:rPr lang="en-US" dirty="0" smtClean="0"/>
              <a:t> table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770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</a:t>
            </a:r>
            <a:r>
              <a:rPr lang="en-US" dirty="0" err="1" smtClean="0"/>
              <a:t>vs</a:t>
            </a:r>
            <a:r>
              <a:rPr lang="en-US" dirty="0" smtClean="0"/>
              <a:t> Generics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zh-CN" altLang="zh-CN" dirty="0" smtClean="0"/>
              <a:t>+</a:t>
            </a:r>
            <a:r>
              <a:rPr lang="en-US" altLang="zh-CN" dirty="0" smtClean="0"/>
              <a:t>+</a:t>
            </a:r>
            <a:r>
              <a:rPr lang="zh-CN" altLang="en-US" dirty="0" smtClean="0"/>
              <a:t> </a:t>
            </a:r>
            <a:r>
              <a:rPr lang="en-US" altLang="zh-CN" dirty="0" smtClean="0"/>
              <a:t>templates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similar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preprocessor</a:t>
            </a:r>
            <a:r>
              <a:rPr lang="zh-CN" altLang="en-US" dirty="0" smtClean="0"/>
              <a:t> </a:t>
            </a:r>
            <a:r>
              <a:rPr lang="en-US" altLang="zh-CN" dirty="0" smtClean="0"/>
              <a:t>macros</a:t>
            </a:r>
          </a:p>
          <a:p>
            <a:pPr lvl="1"/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template</a:t>
            </a:r>
            <a:r>
              <a:rPr lang="zh-CN" altLang="en-US" dirty="0" smtClean="0"/>
              <a:t> </a:t>
            </a:r>
            <a:r>
              <a:rPr lang="en-US" altLang="zh-CN" dirty="0" smtClean="0"/>
              <a:t>will</a:t>
            </a:r>
            <a:r>
              <a:rPr lang="zh-CN" altLang="en-US" dirty="0" smtClean="0"/>
              <a:t> </a:t>
            </a:r>
            <a:r>
              <a:rPr lang="en-US" altLang="zh-CN" dirty="0" smtClean="0"/>
              <a:t>be</a:t>
            </a:r>
            <a:r>
              <a:rPr lang="zh-CN" altLang="en-US" dirty="0" smtClean="0"/>
              <a:t> </a:t>
            </a:r>
            <a:r>
              <a:rPr lang="en-US" altLang="zh-CN" dirty="0" smtClean="0"/>
              <a:t>“materialized”</a:t>
            </a:r>
            <a:r>
              <a:rPr lang="zh-CN" altLang="en-US" dirty="0" smtClean="0"/>
              <a:t> </a:t>
            </a:r>
            <a:r>
              <a:rPr lang="en-US" altLang="zh-CN" dirty="0" smtClean="0"/>
              <a:t>into</a:t>
            </a:r>
            <a:r>
              <a:rPr lang="zh-CN" altLang="en-US" dirty="0" smtClean="0"/>
              <a:t> </a:t>
            </a:r>
            <a:r>
              <a:rPr lang="en-US" altLang="zh-CN" dirty="0" smtClean="0"/>
              <a:t>multiple</a:t>
            </a:r>
            <a:r>
              <a:rPr lang="zh-CN" altLang="en-US" dirty="0" smtClean="0"/>
              <a:t> </a:t>
            </a:r>
            <a:r>
              <a:rPr lang="en-US" altLang="zh-CN" dirty="0" smtClean="0"/>
              <a:t>copies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</a:t>
            </a:r>
            <a:r>
              <a:rPr lang="zh-CN" altLang="en-US" dirty="0" smtClean="0"/>
              <a:t> </a:t>
            </a:r>
            <a:r>
              <a:rPr lang="en-US" altLang="zh-CN" dirty="0" smtClean="0"/>
              <a:t>T</a:t>
            </a:r>
            <a:r>
              <a:rPr lang="zh-CN" altLang="en-US" dirty="0" smtClean="0"/>
              <a:t> </a:t>
            </a:r>
            <a:r>
              <a:rPr lang="en-US" altLang="zh-CN" dirty="0" smtClean="0"/>
              <a:t>replaced</a:t>
            </a:r>
            <a:endParaRPr lang="en-US" altLang="zh-CN" dirty="0"/>
          </a:p>
          <a:p>
            <a:pPr lvl="1"/>
            <a:r>
              <a:rPr lang="en-US" altLang="zh-CN" dirty="0" smtClean="0"/>
              <a:t>Accepts</a:t>
            </a:r>
            <a:r>
              <a:rPr lang="zh-CN" altLang="en-US" dirty="0" smtClean="0"/>
              <a:t> </a:t>
            </a:r>
            <a:r>
              <a:rPr lang="en-US" altLang="zh-CN" dirty="0" smtClean="0"/>
              <a:t>primitive</a:t>
            </a:r>
            <a:r>
              <a:rPr lang="zh-CN" altLang="en-US" dirty="0" smtClean="0"/>
              <a:t> </a:t>
            </a:r>
            <a:r>
              <a:rPr lang="en-US" altLang="zh-CN" dirty="0" smtClean="0"/>
              <a:t>data</a:t>
            </a:r>
            <a:r>
              <a:rPr lang="zh-CN" altLang="en-US" dirty="0" smtClean="0"/>
              <a:t> </a:t>
            </a:r>
            <a:r>
              <a:rPr lang="en-US" altLang="zh-CN" dirty="0" smtClean="0"/>
              <a:t>types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classes</a:t>
            </a:r>
          </a:p>
          <a:p>
            <a:r>
              <a:rPr lang="en-US" altLang="zh-CN" dirty="0" smtClean="0"/>
              <a:t>Java</a:t>
            </a:r>
            <a:r>
              <a:rPr lang="zh-CN" altLang="en-US" dirty="0"/>
              <a:t> </a:t>
            </a:r>
            <a:r>
              <a:rPr lang="en-US" altLang="zh-CN" dirty="0" smtClean="0"/>
              <a:t>generic</a:t>
            </a:r>
            <a:r>
              <a:rPr lang="zh-CN" altLang="en-US" dirty="0" smtClean="0"/>
              <a:t> </a:t>
            </a:r>
            <a:r>
              <a:rPr lang="en-US" altLang="zh-CN" dirty="0" smtClean="0"/>
              <a:t>can</a:t>
            </a:r>
            <a:r>
              <a:rPr lang="zh-CN" altLang="en-US" dirty="0" smtClean="0"/>
              <a:t> </a:t>
            </a:r>
            <a:r>
              <a:rPr lang="en-US" altLang="zh-CN" dirty="0" smtClean="0"/>
              <a:t>only</a:t>
            </a:r>
            <a:r>
              <a:rPr lang="zh-CN" altLang="en-US" dirty="0" smtClean="0"/>
              <a:t> </a:t>
            </a:r>
            <a:r>
              <a:rPr lang="en-US" altLang="zh-CN" dirty="0" smtClean="0"/>
              <a:t>be</a:t>
            </a:r>
            <a:r>
              <a:rPr lang="zh-CN" altLang="en-US" dirty="0" smtClean="0"/>
              <a:t> </a:t>
            </a:r>
            <a:r>
              <a:rPr lang="en-US" altLang="zh-CN" dirty="0" smtClean="0"/>
              <a:t>used</a:t>
            </a:r>
            <a:r>
              <a:rPr lang="zh-CN" altLang="en-US" dirty="0" smtClean="0"/>
              <a:t> </a:t>
            </a:r>
            <a:r>
              <a:rPr lang="en-US" altLang="zh-CN" dirty="0" smtClean="0"/>
              <a:t>on</a:t>
            </a:r>
            <a:r>
              <a:rPr lang="zh-CN" altLang="en-US" dirty="0" smtClean="0"/>
              <a:t> </a:t>
            </a:r>
            <a:r>
              <a:rPr lang="en-US" altLang="zh-CN" dirty="0" smtClean="0"/>
              <a:t>classes</a:t>
            </a:r>
          </a:p>
          <a:p>
            <a:endParaRPr lang="en-US" altLang="zh-CN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144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 </a:t>
            </a:r>
            <a:r>
              <a:rPr lang="en-US" dirty="0"/>
              <a:t>a way to react to exceptional </a:t>
            </a:r>
            <a:r>
              <a:rPr lang="en-US" dirty="0" smtClean="0"/>
              <a:t>in </a:t>
            </a:r>
            <a:r>
              <a:rPr lang="en-US" dirty="0"/>
              <a:t>programs by transferring control to </a:t>
            </a:r>
            <a:r>
              <a:rPr lang="en-US" dirty="0" smtClean="0"/>
              <a:t>special</a:t>
            </a:r>
            <a:r>
              <a:rPr lang="zh-CN" altLang="en-US" dirty="0" smtClean="0"/>
              <a:t> </a:t>
            </a:r>
            <a:r>
              <a:rPr lang="en-US" altLang="zh-CN" dirty="0" smtClean="0"/>
              <a:t>handlers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try</a:t>
            </a:r>
          </a:p>
          <a:p>
            <a:pPr marL="0" indent="0">
              <a:buNone/>
            </a:pPr>
            <a:r>
              <a:rPr lang="en-US" dirty="0"/>
              <a:t>  {</a:t>
            </a:r>
          </a:p>
          <a:p>
            <a:pPr marL="0" indent="0">
              <a:buNone/>
            </a:pPr>
            <a:r>
              <a:rPr lang="en-US" dirty="0"/>
              <a:t>    throw 20;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  catch (</a:t>
            </a:r>
            <a:r>
              <a:rPr lang="en-US" dirty="0" err="1"/>
              <a:t>int</a:t>
            </a:r>
            <a:r>
              <a:rPr lang="en-US" dirty="0"/>
              <a:t> e)</a:t>
            </a:r>
          </a:p>
          <a:p>
            <a:pPr marL="0" indent="0">
              <a:buNone/>
            </a:pPr>
            <a:r>
              <a:rPr lang="en-US" dirty="0"/>
              <a:t> 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 &lt;&lt; "An exception occurred. </a:t>
            </a:r>
            <a:r>
              <a:rPr lang="en-US" dirty="0" smtClean="0"/>
              <a:t>" </a:t>
            </a:r>
            <a:r>
              <a:rPr lang="en-US" dirty="0"/>
              <a:t>&lt;&lt; e &lt;&lt; '\n';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622266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try {</a:t>
            </a:r>
          </a:p>
          <a:p>
            <a:pPr marL="0" indent="0">
              <a:buNone/>
            </a:pPr>
            <a:r>
              <a:rPr lang="en-US" dirty="0"/>
              <a:t>  // code here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catch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param</a:t>
            </a:r>
            <a:r>
              <a:rPr lang="en-US" dirty="0"/>
              <a:t>) { </a:t>
            </a:r>
            <a:r>
              <a:rPr lang="en-US" dirty="0" err="1"/>
              <a:t>cout</a:t>
            </a:r>
            <a:r>
              <a:rPr lang="en-US" dirty="0"/>
              <a:t> &lt;&lt; "</a:t>
            </a:r>
            <a:r>
              <a:rPr lang="en-US" dirty="0" err="1"/>
              <a:t>int</a:t>
            </a:r>
            <a:r>
              <a:rPr lang="en-US" dirty="0"/>
              <a:t> exception"; }</a:t>
            </a:r>
          </a:p>
          <a:p>
            <a:pPr marL="0" indent="0">
              <a:buNone/>
            </a:pPr>
            <a:r>
              <a:rPr lang="en-US" dirty="0"/>
              <a:t>catch (char </a:t>
            </a:r>
            <a:r>
              <a:rPr lang="en-US" dirty="0" err="1"/>
              <a:t>param</a:t>
            </a:r>
            <a:r>
              <a:rPr lang="en-US" dirty="0"/>
              <a:t>) { </a:t>
            </a:r>
            <a:r>
              <a:rPr lang="en-US" dirty="0" err="1"/>
              <a:t>cout</a:t>
            </a:r>
            <a:r>
              <a:rPr lang="en-US" dirty="0"/>
              <a:t> &lt;&lt; "char exception"; }</a:t>
            </a:r>
          </a:p>
          <a:p>
            <a:pPr marL="0" indent="0">
              <a:buNone/>
            </a:pPr>
            <a:r>
              <a:rPr lang="en-US" dirty="0"/>
              <a:t>catch (...) { </a:t>
            </a:r>
            <a:r>
              <a:rPr lang="en-US" dirty="0" err="1"/>
              <a:t>cout</a:t>
            </a:r>
            <a:r>
              <a:rPr lang="en-US" dirty="0"/>
              <a:t> &lt;&lt; "default exception"; }</a:t>
            </a:r>
          </a:p>
        </p:txBody>
      </p:sp>
    </p:spTree>
    <p:extLst>
      <p:ext uri="{BB962C8B-B14F-4D97-AF65-F5344CB8AC3E}">
        <p14:creationId xmlns:p14="http://schemas.microsoft.com/office/powerpoint/2010/main" val="1524209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Exceptions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std</a:t>
            </a:r>
            <a:r>
              <a:rPr lang="en-US" dirty="0"/>
              <a:t>::exception </a:t>
            </a:r>
            <a:r>
              <a:rPr lang="en-US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en-US" dirty="0" smtClean="0"/>
              <a:t> </a:t>
            </a:r>
            <a:r>
              <a:rPr lang="en-US" dirty="0"/>
              <a:t>base class specifically designed to declare objects to be thrown as </a:t>
            </a:r>
            <a:r>
              <a:rPr lang="en-US" dirty="0" smtClean="0"/>
              <a:t>exceptions</a:t>
            </a:r>
          </a:p>
          <a:p>
            <a:r>
              <a:rPr lang="en-US" dirty="0" smtClean="0"/>
              <a:t>Has </a:t>
            </a:r>
            <a:r>
              <a:rPr lang="en-US" dirty="0"/>
              <a:t>a virtual member function called </a:t>
            </a:r>
            <a:r>
              <a:rPr lang="en-US" dirty="0" smtClean="0"/>
              <a:t>“what” </a:t>
            </a:r>
            <a:r>
              <a:rPr lang="en-US" dirty="0"/>
              <a:t>that returns a null-terminated character sequence (of type char </a:t>
            </a:r>
            <a:r>
              <a:rPr lang="en-US" dirty="0" smtClean="0"/>
              <a:t>*</a:t>
            </a:r>
            <a:r>
              <a:rPr lang="en-US" altLang="zh-CN" dirty="0" smtClean="0"/>
              <a:t>)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containing</a:t>
            </a:r>
            <a:r>
              <a:rPr lang="en-US" dirty="0" smtClean="0"/>
              <a:t> </a:t>
            </a:r>
            <a:r>
              <a:rPr lang="en-US" dirty="0"/>
              <a:t>some sort of description of the exception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 smtClean="0"/>
              <a:t>myexception</a:t>
            </a:r>
            <a:r>
              <a:rPr lang="en-US" dirty="0"/>
              <a:t>: public </a:t>
            </a:r>
            <a:r>
              <a:rPr lang="en-US" dirty="0" smtClean="0"/>
              <a:t>exception</a:t>
            </a:r>
            <a:r>
              <a:rPr lang="zh-CN" altLang="en-US" dirty="0" smtClean="0"/>
              <a:t> </a:t>
            </a: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virtual </a:t>
            </a:r>
            <a:r>
              <a:rPr lang="en-US" dirty="0" err="1"/>
              <a:t>const</a:t>
            </a:r>
            <a:r>
              <a:rPr lang="en-US" dirty="0"/>
              <a:t> char* what() </a:t>
            </a:r>
            <a:r>
              <a:rPr lang="en-US" dirty="0" err="1"/>
              <a:t>const</a:t>
            </a:r>
            <a:r>
              <a:rPr lang="en-US" dirty="0"/>
              <a:t> throw(</a:t>
            </a:r>
            <a:r>
              <a:rPr lang="en-US" dirty="0" smtClean="0"/>
              <a:t>)</a:t>
            </a:r>
            <a:r>
              <a:rPr lang="zh-CN" altLang="en-US" dirty="0" smtClean="0"/>
              <a:t> </a:t>
            </a: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return "My exception happened";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} </a:t>
            </a:r>
            <a:r>
              <a:rPr lang="en-US" dirty="0" err="1"/>
              <a:t>myex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51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</a:t>
            </a:r>
            <a:r>
              <a:rPr lang="en-US" altLang="zh-CN" dirty="0" smtClean="0"/>
              <a:t>++</a:t>
            </a:r>
            <a:r>
              <a:rPr lang="zh-CN" altLang="en-US" dirty="0" smtClean="0"/>
              <a:t> </a:t>
            </a:r>
            <a:r>
              <a:rPr lang="en-US" altLang="zh-CN" dirty="0" smtClean="0"/>
              <a:t>Standard</a:t>
            </a:r>
            <a:r>
              <a:rPr lang="zh-CN" altLang="en-US" dirty="0" smtClean="0"/>
              <a:t> </a:t>
            </a:r>
            <a:r>
              <a:rPr lang="en-US" altLang="zh-CN" dirty="0" smtClean="0"/>
              <a:t>Library</a:t>
            </a:r>
            <a:r>
              <a:rPr lang="zh-CN" altLang="en-US" dirty="0" smtClean="0"/>
              <a:t> </a:t>
            </a:r>
            <a:r>
              <a:rPr lang="en-US" altLang="zh-CN" dirty="0" smtClean="0"/>
              <a:t>also</a:t>
            </a:r>
            <a:r>
              <a:rPr lang="zh-CN" altLang="en-US" dirty="0" smtClean="0"/>
              <a:t> </a:t>
            </a:r>
            <a:r>
              <a:rPr lang="en-US" altLang="zh-CN" dirty="0" smtClean="0"/>
              <a:t>uses</a:t>
            </a:r>
            <a:r>
              <a:rPr lang="zh-CN" altLang="en-US" dirty="0" smtClean="0"/>
              <a:t> </a:t>
            </a:r>
            <a:r>
              <a:rPr lang="en-US" altLang="zh-CN" dirty="0" smtClean="0"/>
              <a:t>exceptions: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 () {</a:t>
            </a:r>
          </a:p>
          <a:p>
            <a:pPr marL="0" indent="0">
              <a:buNone/>
            </a:pPr>
            <a:r>
              <a:rPr lang="en-US" dirty="0"/>
              <a:t>  try</a:t>
            </a:r>
          </a:p>
          <a:p>
            <a:pPr marL="0" indent="0">
              <a:buNone/>
            </a:pPr>
            <a:r>
              <a:rPr lang="en-US" dirty="0"/>
              <a:t> 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* </a:t>
            </a:r>
            <a:r>
              <a:rPr lang="en-US" dirty="0" err="1"/>
              <a:t>myarray</a:t>
            </a:r>
            <a:r>
              <a:rPr lang="en-US" dirty="0"/>
              <a:t>= new </a:t>
            </a:r>
            <a:r>
              <a:rPr lang="en-US" dirty="0" err="1"/>
              <a:t>int</a:t>
            </a:r>
            <a:r>
              <a:rPr lang="en-US" dirty="0"/>
              <a:t>[1000];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  catch (exception&amp; e)</a:t>
            </a:r>
          </a:p>
          <a:p>
            <a:pPr marL="0" indent="0">
              <a:buNone/>
            </a:pPr>
            <a:r>
              <a:rPr lang="en-US" dirty="0"/>
              <a:t> 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 &lt;&lt; "Standard exception: " &lt;&lt; </a:t>
            </a:r>
            <a:r>
              <a:rPr lang="en-US" dirty="0" err="1"/>
              <a:t>e.what</a:t>
            </a:r>
            <a:r>
              <a:rPr lang="en-US" dirty="0"/>
              <a:t>()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  return 0;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66717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</a:t>
            </a:r>
            <a:r>
              <a:rPr lang="en-US" dirty="0" err="1" smtClean="0"/>
              <a:t>vs</a:t>
            </a:r>
            <a:r>
              <a:rPr lang="en-US" dirty="0" smtClean="0"/>
              <a:t> Java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C++, all types (including primitive and pointer) can be thrown as </a:t>
            </a:r>
            <a:r>
              <a:rPr lang="en-US" dirty="0" smtClean="0"/>
              <a:t>exception</a:t>
            </a:r>
          </a:p>
          <a:p>
            <a:pPr lvl="1"/>
            <a:r>
              <a:rPr lang="en-US" dirty="0" smtClean="0"/>
              <a:t>only </a:t>
            </a:r>
            <a:r>
              <a:rPr lang="en-US" dirty="0" err="1"/>
              <a:t>throwable</a:t>
            </a:r>
            <a:r>
              <a:rPr lang="en-US" dirty="0"/>
              <a:t> objects </a:t>
            </a:r>
            <a:r>
              <a:rPr lang="en-US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Java</a:t>
            </a:r>
          </a:p>
          <a:p>
            <a:r>
              <a:rPr lang="en-US" dirty="0" smtClean="0"/>
              <a:t>In </a:t>
            </a:r>
            <a:r>
              <a:rPr lang="en-US" dirty="0"/>
              <a:t>C++, there is a special catch called “catch all” that can catch all kind of </a:t>
            </a:r>
            <a:r>
              <a:rPr lang="en-US" dirty="0" smtClean="0"/>
              <a:t>exceptions</a:t>
            </a:r>
          </a:p>
          <a:p>
            <a:pPr lvl="1"/>
            <a:r>
              <a:rPr lang="en-US" b="1" dirty="0"/>
              <a:t>catch</a:t>
            </a:r>
            <a:r>
              <a:rPr lang="en-US" dirty="0"/>
              <a:t> (...) // catch </a:t>
            </a:r>
            <a:r>
              <a:rPr lang="en-US" dirty="0" smtClean="0"/>
              <a:t>all</a:t>
            </a:r>
          </a:p>
          <a:p>
            <a:r>
              <a:rPr lang="en-US" dirty="0"/>
              <a:t>In Java, there is a block called finally that is always executed after the try-catch block. </a:t>
            </a:r>
            <a:endParaRPr lang="en-US" dirty="0" smtClean="0"/>
          </a:p>
          <a:p>
            <a:pPr lvl="1"/>
            <a:r>
              <a:rPr lang="en-US" dirty="0" smtClean="0"/>
              <a:t>no </a:t>
            </a:r>
            <a:r>
              <a:rPr lang="en-US" dirty="0"/>
              <a:t>such block in C+</a:t>
            </a:r>
            <a:r>
              <a:rPr lang="en-US" dirty="0" smtClean="0"/>
              <a:t>+</a:t>
            </a:r>
          </a:p>
          <a:p>
            <a:r>
              <a:rPr lang="en-US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few</a:t>
            </a:r>
            <a:r>
              <a:rPr lang="zh-CN" altLang="en-US" dirty="0" smtClean="0"/>
              <a:t> </a:t>
            </a:r>
            <a:r>
              <a:rPr lang="en-US" altLang="zh-CN" dirty="0" smtClean="0"/>
              <a:t>other</a:t>
            </a:r>
            <a:r>
              <a:rPr lang="zh-CN" altLang="en-US" dirty="0" smtClean="0"/>
              <a:t> </a:t>
            </a:r>
            <a:r>
              <a:rPr lang="en-US" altLang="zh-CN" dirty="0" smtClean="0"/>
              <a:t>subtle</a:t>
            </a:r>
            <a:r>
              <a:rPr lang="zh-CN" altLang="en-US" dirty="0" smtClean="0"/>
              <a:t> </a:t>
            </a:r>
            <a:r>
              <a:rPr lang="en-US" altLang="zh-CN" dirty="0" smtClean="0"/>
              <a:t>differences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6414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No-throw </a:t>
            </a:r>
            <a:r>
              <a:rPr lang="en-US" dirty="0" smtClean="0"/>
              <a:t>guarantee</a:t>
            </a:r>
          </a:p>
          <a:p>
            <a:r>
              <a:rPr lang="en-US" dirty="0" smtClean="0"/>
              <a:t>Strong </a:t>
            </a:r>
            <a:r>
              <a:rPr lang="en-US" dirty="0"/>
              <a:t>exception </a:t>
            </a:r>
            <a:r>
              <a:rPr lang="en-US" dirty="0" smtClean="0"/>
              <a:t>safety</a:t>
            </a:r>
            <a:r>
              <a:rPr lang="en-US" altLang="zh-CN" dirty="0" smtClean="0"/>
              <a:t>:</a:t>
            </a:r>
            <a:r>
              <a:rPr lang="en-US" dirty="0" smtClean="0"/>
              <a:t> commit </a:t>
            </a:r>
            <a:r>
              <a:rPr lang="en-US" dirty="0"/>
              <a:t>or rollback </a:t>
            </a:r>
            <a:endParaRPr lang="en-US" dirty="0" smtClean="0"/>
          </a:p>
          <a:p>
            <a:r>
              <a:rPr lang="en-US" dirty="0" smtClean="0"/>
              <a:t>Basic </a:t>
            </a:r>
            <a:r>
              <a:rPr lang="en-US" dirty="0"/>
              <a:t>exception </a:t>
            </a:r>
            <a:r>
              <a:rPr lang="en-US" dirty="0" smtClean="0"/>
              <a:t>safety</a:t>
            </a:r>
            <a:r>
              <a:rPr lang="en-US" altLang="zh-CN" dirty="0"/>
              <a:t>:</a:t>
            </a:r>
            <a:r>
              <a:rPr lang="en-US" dirty="0" smtClean="0"/>
              <a:t> no</a:t>
            </a:r>
            <a:r>
              <a:rPr lang="en-US" dirty="0"/>
              <a:t>-leak </a:t>
            </a:r>
            <a:r>
              <a:rPr lang="en-US" dirty="0" smtClean="0"/>
              <a:t>guarantee</a:t>
            </a:r>
          </a:p>
          <a:p>
            <a:r>
              <a:rPr lang="en-US" dirty="0" smtClean="0"/>
              <a:t>No </a:t>
            </a:r>
            <a:r>
              <a:rPr lang="en-US" dirty="0"/>
              <a:t>exception safety: </a:t>
            </a:r>
            <a:r>
              <a:rPr lang="en-US" dirty="0" smtClean="0"/>
              <a:t>no </a:t>
            </a:r>
            <a:r>
              <a:rPr lang="en-US" dirty="0"/>
              <a:t>guarantees are </a:t>
            </a:r>
            <a:r>
              <a:rPr lang="en-US" dirty="0" smtClean="0"/>
              <a:t>made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945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Acquisition Is Initialization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Holding a resource is tied to object lifetime: </a:t>
            </a:r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esource </a:t>
            </a:r>
            <a:r>
              <a:rPr lang="en-US" dirty="0"/>
              <a:t>allocation (acquisition) is done during object creation (specifically initialization), by the constructor, </a:t>
            </a:r>
            <a:endParaRPr lang="en-US" dirty="0" smtClean="0"/>
          </a:p>
          <a:p>
            <a:r>
              <a:rPr lang="en-US" dirty="0" smtClean="0"/>
              <a:t>Resource </a:t>
            </a:r>
            <a:r>
              <a:rPr lang="en-US" dirty="0" err="1"/>
              <a:t>deallocation</a:t>
            </a:r>
            <a:r>
              <a:rPr lang="en-US" dirty="0"/>
              <a:t> (release) is done during object destruction, by the destructor.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objects are destructed properly, resource leaks do not occur.</a:t>
            </a:r>
          </a:p>
        </p:txBody>
      </p:sp>
    </p:spTree>
    <p:extLst>
      <p:ext uri="{BB962C8B-B14F-4D97-AF65-F5344CB8AC3E}">
        <p14:creationId xmlns:p14="http://schemas.microsoft.com/office/powerpoint/2010/main" val="296473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2420</TotalTime>
  <Words>703</Words>
  <Application>Microsoft Macintosh PowerPoint</Application>
  <PresentationFormat>On-screen Show (4:3)</PresentationFormat>
  <Paragraphs>103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Clarity</vt:lpstr>
      <vt:lpstr>CSE333 Section 7</vt:lpstr>
      <vt:lpstr>Template vs Generics</vt:lpstr>
      <vt:lpstr>C++ Exceptions</vt:lpstr>
      <vt:lpstr>C++ Exceptions</vt:lpstr>
      <vt:lpstr>C++ Exceptions</vt:lpstr>
      <vt:lpstr>C++ Exceptions</vt:lpstr>
      <vt:lpstr>C++ vs Java Exceptions</vt:lpstr>
      <vt:lpstr>Exception Safety</vt:lpstr>
      <vt:lpstr>Resource Acquisition Is Initialization</vt:lpstr>
      <vt:lpstr>Example</vt:lpstr>
      <vt:lpstr>Hex View</vt:lpstr>
      <vt:lpstr>Hex View</vt:lpstr>
      <vt:lpstr>Hex View</vt:lpstr>
      <vt:lpstr>Hex View</vt:lpstr>
      <vt:lpstr>Hex View</vt:lpstr>
      <vt:lpstr>Hex View</vt:lpstr>
      <vt:lpstr>Hex View</vt:lpstr>
      <vt:lpstr>Hex View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CSE333 Section 3</dc:title>
  <dc:creator>Edward Wu</dc:creator>
  <cp:lastModifiedBy>Edward Wu</cp:lastModifiedBy>
  <cp:revision>251</cp:revision>
  <dcterms:created xsi:type="dcterms:W3CDTF">2014-10-08T21:44:59Z</dcterms:created>
  <dcterms:modified xsi:type="dcterms:W3CDTF">2015-02-19T03:33:31Z</dcterms:modified>
</cp:coreProperties>
</file>