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3" r:id="rId3"/>
    <p:sldId id="274" r:id="rId4"/>
    <p:sldId id="280" r:id="rId5"/>
    <p:sldId id="275" r:id="rId6"/>
    <p:sldId id="279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6BF26-0D44-5B43-B384-D400A4E7C84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39E1F-9F24-C44C-8594-5ADFFC1A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1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3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code in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D3C91-9055-4CC8-B779-A8C1A22F54C4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cs.washington.edu/courses/cse333/15sp/sections/sec2-co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1676400"/>
          </a:xfrm>
        </p:spPr>
        <p:txBody>
          <a:bodyPr/>
          <a:lstStyle/>
          <a:p>
            <a:r>
              <a:rPr lang="en-US" dirty="0" smtClean="0"/>
              <a:t>Do you have any?</a:t>
            </a:r>
          </a:p>
          <a:p>
            <a:r>
              <a:rPr lang="en-US" dirty="0" smtClean="0"/>
              <a:t>Exercises going ok?</a:t>
            </a:r>
          </a:p>
          <a:p>
            <a:r>
              <a:rPr lang="en-US" dirty="0" smtClean="0"/>
              <a:t>Lectures make sense?</a:t>
            </a:r>
          </a:p>
          <a:p>
            <a:r>
              <a:rPr lang="en-US" dirty="0" smtClean="0"/>
              <a:t>Homework 1 – START EARLY!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276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000" kern="1200" spc="-75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Common Exercise Errors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91000"/>
            <a:ext cx="8153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71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1540" indent="-10287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8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1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Program Comments – Author, copyright, problem description at the top</a:t>
            </a:r>
          </a:p>
          <a:p>
            <a:pPr lvl="1"/>
            <a:r>
              <a:rPr lang="en-US" dirty="0" smtClean="0"/>
              <a:t>Function Comments – Near the prototype/declaration, not near the definition</a:t>
            </a:r>
          </a:p>
          <a:p>
            <a:r>
              <a:rPr lang="en-US" dirty="0" err="1" smtClean="0">
                <a:latin typeface="Consolas"/>
                <a:cs typeface="Consolas"/>
              </a:rPr>
              <a:t>clint</a:t>
            </a:r>
            <a:r>
              <a:rPr lang="en-US" dirty="0" smtClean="0"/>
              <a:t> or </a:t>
            </a:r>
            <a:r>
              <a:rPr lang="en-US" dirty="0" err="1" smtClean="0">
                <a:latin typeface="Consolas"/>
                <a:cs typeface="Consolas"/>
              </a:rPr>
              <a:t>cpplint</a:t>
            </a:r>
            <a:r>
              <a:rPr lang="en-US" dirty="0" smtClean="0"/>
              <a:t> errors</a:t>
            </a:r>
          </a:p>
          <a:p>
            <a:r>
              <a:rPr lang="en-US" dirty="0" err="1" smtClean="0"/>
              <a:t>Valgrind</a:t>
            </a:r>
            <a:r>
              <a:rPr lang="en-US" dirty="0" smtClean="0"/>
              <a:t> errors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49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pic>
        <p:nvPicPr>
          <p:cNvPr id="5" name="Content Placeholder 4" descr="Memory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000" r="-70000"/>
          <a:stretch>
            <a:fillRect/>
          </a:stretch>
        </p:blipFill>
        <p:spPr>
          <a:xfrm>
            <a:off x="3001566" y="1600200"/>
            <a:ext cx="7971234" cy="4953000"/>
          </a:xfrm>
        </p:spPr>
      </p:pic>
      <p:sp>
        <p:nvSpPr>
          <p:cNvPr id="6" name="TextBox 5"/>
          <p:cNvSpPr txBox="1"/>
          <p:nvPr/>
        </p:nvSpPr>
        <p:spPr>
          <a:xfrm>
            <a:off x="228600" y="1639669"/>
            <a:ext cx="5029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dirty="0" smtClean="0"/>
              <a:t>Heap</a:t>
            </a:r>
          </a:p>
          <a:p>
            <a:pPr marL="1200150" lvl="2" indent="-285750">
              <a:buFontTx/>
              <a:buChar char="-"/>
            </a:pPr>
            <a:r>
              <a:rPr lang="en-US" dirty="0" smtClean="0"/>
              <a:t>Large pool of unused memory</a:t>
            </a:r>
          </a:p>
          <a:p>
            <a:pPr marL="1200150" lvl="2" indent="-285750">
              <a:buFontTx/>
              <a:buChar char="-"/>
            </a:pPr>
            <a:r>
              <a:rPr lang="en-US" dirty="0" err="1" smtClean="0"/>
              <a:t>malloc</a:t>
            </a:r>
            <a:r>
              <a:rPr lang="en-US" dirty="0" smtClean="0"/>
              <a:t>() allocates chunks of this memory</a:t>
            </a:r>
          </a:p>
          <a:p>
            <a:pPr marL="1200150" lvl="2" indent="-285750">
              <a:buFontTx/>
              <a:buChar char="-"/>
            </a:pPr>
            <a:r>
              <a:rPr lang="en-US" dirty="0" smtClean="0"/>
              <a:t>free() </a:t>
            </a:r>
            <a:r>
              <a:rPr lang="en-US" dirty="0" err="1" smtClean="0"/>
              <a:t>deallocates</a:t>
            </a:r>
            <a:r>
              <a:rPr lang="en-US" dirty="0" smtClean="0"/>
              <a:t> memory and reclaims space</a:t>
            </a:r>
          </a:p>
          <a:p>
            <a:pPr marL="1200150" lvl="2" indent="-285750">
              <a:buFontTx/>
              <a:buChar char="-"/>
            </a:pP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Stack and stack frame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Stores temporary/local variables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Each function has its own stack frame</a:t>
            </a:r>
          </a:p>
          <a:p>
            <a:pPr lvl="2"/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Lifetime on heap vs. Lifetime on stack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lvl="2"/>
            <a:endParaRPr lang="en-US" dirty="0" smtClean="0"/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memory diagrams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Errors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uninitialized memory</a:t>
            </a:r>
          </a:p>
          <a:p>
            <a:r>
              <a:rPr lang="en-US" dirty="0"/>
              <a:t>Reading/writing memory after it has been </a:t>
            </a:r>
            <a:r>
              <a:rPr lang="en-US" dirty="0" smtClean="0"/>
              <a:t>freed – Dangling pointers</a:t>
            </a:r>
            <a:endParaRPr lang="en-US" dirty="0"/>
          </a:p>
          <a:p>
            <a:r>
              <a:rPr lang="en-US" dirty="0"/>
              <a:t>Reading/</a:t>
            </a:r>
            <a:r>
              <a:rPr lang="en-US" dirty="0" smtClean="0"/>
              <a:t>writing to the </a:t>
            </a:r>
            <a:r>
              <a:rPr lang="en-US" dirty="0"/>
              <a:t>end of </a:t>
            </a:r>
            <a:r>
              <a:rPr lang="en-US" dirty="0" err="1"/>
              <a:t>malloc'd</a:t>
            </a:r>
            <a:r>
              <a:rPr lang="en-US" dirty="0"/>
              <a:t> blocks</a:t>
            </a:r>
          </a:p>
          <a:p>
            <a:r>
              <a:rPr lang="en-US" dirty="0"/>
              <a:t>Reading/</a:t>
            </a:r>
            <a:r>
              <a:rPr lang="en-US" dirty="0" smtClean="0"/>
              <a:t>writing to </a:t>
            </a:r>
            <a:r>
              <a:rPr lang="en-US" dirty="0"/>
              <a:t>inappropriate areas on the stack</a:t>
            </a:r>
          </a:p>
          <a:p>
            <a:r>
              <a:rPr lang="en-US" dirty="0"/>
              <a:t>Memory </a:t>
            </a:r>
            <a:r>
              <a:rPr lang="en-US" dirty="0" smtClean="0"/>
              <a:t>leaks </a:t>
            </a:r>
            <a:r>
              <a:rPr lang="en-US" dirty="0"/>
              <a:t>where pointers to </a:t>
            </a:r>
            <a:r>
              <a:rPr lang="en-US" dirty="0" err="1"/>
              <a:t>malloc'd</a:t>
            </a:r>
            <a:r>
              <a:rPr lang="en-US" dirty="0"/>
              <a:t> blocks are </a:t>
            </a:r>
            <a:r>
              <a:rPr lang="en-US" dirty="0" smtClean="0"/>
              <a:t>lost</a:t>
            </a:r>
            <a:endParaRPr lang="en-US" dirty="0"/>
          </a:p>
          <a:p>
            <a:r>
              <a:rPr lang="en-US" dirty="0"/>
              <a:t>Mismatched use of </a:t>
            </a:r>
            <a:r>
              <a:rPr lang="en-US" dirty="0" err="1"/>
              <a:t>malloc</a:t>
            </a:r>
            <a:r>
              <a:rPr lang="en-US" dirty="0"/>
              <a:t>/new/new[] </a:t>
            </a:r>
            <a:r>
              <a:rPr lang="en-US" dirty="0" err="1"/>
              <a:t>vs</a:t>
            </a:r>
            <a:r>
              <a:rPr lang="en-US" dirty="0"/>
              <a:t> free/delete/delete[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Avenir Heavy"/>
                <a:cs typeface="Avenir Heavy"/>
              </a:rPr>
              <a:t>Valgrind</a:t>
            </a:r>
            <a:r>
              <a:rPr lang="en-US" sz="3200" dirty="0" smtClean="0">
                <a:solidFill>
                  <a:schemeClr val="tx2"/>
                </a:solidFill>
                <a:latin typeface="Avenir Heavy"/>
                <a:cs typeface="Avenir Heavy"/>
              </a:rPr>
              <a:t> is your friend!!</a:t>
            </a:r>
            <a:endParaRPr lang="en-US" sz="3200" dirty="0">
              <a:solidFill>
                <a:schemeClr val="tx2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18656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Some buggy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#include</a:t>
            </a:r>
            <a:r>
              <a:rPr lang="en-US" sz="1100" b="1" dirty="0" smtClean="0">
                <a:latin typeface="Consolas"/>
                <a:cs typeface="Consolas"/>
              </a:rPr>
              <a:t> &lt;</a:t>
            </a:r>
            <a:r>
              <a:rPr lang="en-US" sz="1100" b="1" dirty="0" err="1" smtClean="0">
                <a:latin typeface="Consolas"/>
                <a:cs typeface="Consolas"/>
              </a:rPr>
              <a:t>stdio.h</a:t>
            </a:r>
            <a:r>
              <a:rPr lang="en-US" sz="1100" b="1" dirty="0" smtClean="0">
                <a:latin typeface="Consolas"/>
                <a:cs typeface="Consolas"/>
              </a:rPr>
              <a:t>&gt;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#include</a:t>
            </a:r>
            <a:r>
              <a:rPr lang="en-US" sz="1100" b="1" dirty="0" smtClean="0">
                <a:latin typeface="Consolas"/>
                <a:cs typeface="Consolas"/>
              </a:rPr>
              <a:t> &lt;</a:t>
            </a:r>
            <a:r>
              <a:rPr lang="en-US" sz="1100" b="1" dirty="0" err="1" smtClean="0">
                <a:latin typeface="Consolas"/>
                <a:cs typeface="Consolas"/>
              </a:rPr>
              <a:t>stdlib.h</a:t>
            </a:r>
            <a:r>
              <a:rPr lang="en-US" sz="1100" b="1" dirty="0" smtClean="0">
                <a:latin typeface="Consolas"/>
                <a:cs typeface="Consolas"/>
              </a:rPr>
              <a:t>&gt;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//Returns an array containing [n, n+1, ... , m-1, m]. If n&gt;m, then the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  //array returned is []. If an error occurs, NULL is returned.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*</a:t>
            </a:r>
            <a:r>
              <a:rPr lang="en-US" sz="1100" b="1" dirty="0" err="1" smtClean="0">
                <a:latin typeface="Consolas"/>
                <a:cs typeface="Consolas"/>
              </a:rPr>
              <a:t>RangeArray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n,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m) {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length = m-n+1;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//Heap allocate the array needed to return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*array = 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*) </a:t>
            </a:r>
            <a:r>
              <a:rPr lang="en-US" sz="1100" b="1" dirty="0" err="1" smtClean="0">
                <a:latin typeface="Consolas"/>
                <a:cs typeface="Consolas"/>
              </a:rPr>
              <a:t>malloc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sizeof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)*length);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//Initialize the elements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=0;i&lt;=length;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++)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  array[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] = </a:t>
            </a:r>
            <a:r>
              <a:rPr lang="en-US" sz="1100" b="1" dirty="0" err="1" smtClean="0">
                <a:latin typeface="Consolas"/>
                <a:cs typeface="Consolas"/>
              </a:rPr>
              <a:t>i+n</a:t>
            </a:r>
            <a:r>
              <a:rPr lang="en-US" sz="1100" b="1" dirty="0" smtClean="0">
                <a:latin typeface="Consolas"/>
                <a:cs typeface="Consolas"/>
              </a:rPr>
              <a:t>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1100" b="1" dirty="0" smtClean="0">
                <a:latin typeface="Consolas"/>
                <a:cs typeface="Consolas"/>
              </a:rPr>
              <a:t> array;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}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//Accepts two integers as arguments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main(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</a:t>
            </a:r>
            <a:r>
              <a:rPr lang="en-US" sz="1100" b="1" dirty="0" err="1" smtClean="0">
                <a:latin typeface="Consolas"/>
                <a:cs typeface="Consolas"/>
              </a:rPr>
              <a:t>argc</a:t>
            </a:r>
            <a:r>
              <a:rPr lang="en-US" sz="1100" b="1" dirty="0" smtClean="0">
                <a:latin typeface="Consolas"/>
                <a:cs typeface="Consolas"/>
              </a:rPr>
              <a:t>,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char</a:t>
            </a:r>
            <a:r>
              <a:rPr lang="en-US" sz="1100" b="1" dirty="0" smtClean="0">
                <a:latin typeface="Consolas"/>
                <a:cs typeface="Consolas"/>
              </a:rPr>
              <a:t> *</a:t>
            </a:r>
            <a:r>
              <a:rPr lang="en-US" sz="1100" b="1" dirty="0" err="1" smtClean="0">
                <a:latin typeface="Consolas"/>
                <a:cs typeface="Consolas"/>
              </a:rPr>
              <a:t>argv</a:t>
            </a:r>
            <a:r>
              <a:rPr lang="en-US" sz="1100" b="1" dirty="0" smtClean="0">
                <a:latin typeface="Consolas"/>
                <a:cs typeface="Consolas"/>
              </a:rPr>
              <a:t>[]) {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if(</a:t>
            </a:r>
            <a:r>
              <a:rPr lang="en-US" sz="1100" b="1" dirty="0" err="1" smtClean="0">
                <a:latin typeface="Consolas"/>
                <a:cs typeface="Consolas"/>
              </a:rPr>
              <a:t>argc</a:t>
            </a:r>
            <a:r>
              <a:rPr lang="en-US" sz="1100" b="1" dirty="0" smtClean="0">
                <a:latin typeface="Consolas"/>
                <a:cs typeface="Consolas"/>
              </a:rPr>
              <a:t> != 3) return EXIT_FAILURE;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n = </a:t>
            </a:r>
            <a:r>
              <a:rPr lang="en-US" sz="1100" b="1" dirty="0" err="1" smtClean="0">
                <a:latin typeface="Consolas"/>
                <a:cs typeface="Consolas"/>
              </a:rPr>
              <a:t>atoi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latin typeface="Consolas"/>
                <a:cs typeface="Consolas"/>
              </a:rPr>
              <a:t>argv</a:t>
            </a:r>
            <a:r>
              <a:rPr lang="en-US" sz="1100" b="1" dirty="0" smtClean="0">
                <a:latin typeface="Consolas"/>
                <a:cs typeface="Consolas"/>
              </a:rPr>
              <a:t>[1]), m = </a:t>
            </a:r>
            <a:r>
              <a:rPr lang="en-US" sz="1100" b="1" dirty="0" err="1" smtClean="0">
                <a:latin typeface="Consolas"/>
                <a:cs typeface="Consolas"/>
              </a:rPr>
              <a:t>atoi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latin typeface="Consolas"/>
                <a:cs typeface="Consolas"/>
              </a:rPr>
              <a:t>argv</a:t>
            </a:r>
            <a:r>
              <a:rPr lang="en-US" sz="1100" b="1" dirty="0" smtClean="0">
                <a:latin typeface="Consolas"/>
                <a:cs typeface="Consolas"/>
              </a:rPr>
              <a:t>[2]);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//Parse </a:t>
            </a:r>
            <a:r>
              <a:rPr lang="en-US" sz="1100" b="1" dirty="0" err="1" smtClean="0">
                <a:solidFill>
                  <a:srgbClr val="5C697C"/>
                </a:solidFill>
                <a:latin typeface="Consolas"/>
                <a:cs typeface="Consolas"/>
              </a:rPr>
              <a:t>cmd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-line </a:t>
            </a:r>
            <a:r>
              <a:rPr lang="en-US" sz="1100" b="1" dirty="0" err="1" smtClean="0">
                <a:solidFill>
                  <a:srgbClr val="5C697C"/>
                </a:solidFill>
                <a:latin typeface="Consolas"/>
                <a:cs typeface="Consolas"/>
              </a:rPr>
              <a:t>args</a:t>
            </a:r>
            <a:endParaRPr lang="en-US" sz="1100" b="1" dirty="0" smtClean="0">
              <a:solidFill>
                <a:srgbClr val="5C697C"/>
              </a:solidFill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*</a:t>
            </a:r>
            <a:r>
              <a:rPr lang="en-US" sz="1100" b="1" dirty="0" err="1" smtClean="0">
                <a:latin typeface="Consolas"/>
                <a:cs typeface="Consolas"/>
              </a:rPr>
              <a:t>nums</a:t>
            </a:r>
            <a:r>
              <a:rPr lang="en-US" sz="1100" b="1" dirty="0" smtClean="0">
                <a:latin typeface="Consolas"/>
                <a:cs typeface="Consolas"/>
              </a:rPr>
              <a:t> = </a:t>
            </a:r>
            <a:r>
              <a:rPr lang="en-US" sz="1100" b="1" dirty="0" err="1" smtClean="0">
                <a:latin typeface="Consolas"/>
                <a:cs typeface="Consolas"/>
              </a:rPr>
              <a:t>RangeArray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latin typeface="Consolas"/>
                <a:cs typeface="Consolas"/>
              </a:rPr>
              <a:t>n,m</a:t>
            </a:r>
            <a:r>
              <a:rPr lang="en-US" sz="1100" b="1" dirty="0" smtClean="0">
                <a:latin typeface="Consolas"/>
                <a:cs typeface="Consolas"/>
              </a:rPr>
              <a:t>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//Print the resulting array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=0;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&lt;= (m-n+1);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++)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  </a:t>
            </a:r>
            <a:r>
              <a:rPr lang="en-US" sz="1100" b="1" dirty="0" err="1" smtClean="0">
                <a:latin typeface="Consolas"/>
                <a:cs typeface="Consolas"/>
              </a:rPr>
              <a:t>printf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smtClean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1100" b="1" dirty="0" smtClean="0">
                <a:solidFill>
                  <a:srgbClr val="FF0000"/>
                </a:solidFill>
                <a:latin typeface="Consolas"/>
                <a:cs typeface="Consolas"/>
              </a:rPr>
              <a:t>%d"</a:t>
            </a:r>
            <a:r>
              <a:rPr lang="en-US" sz="1100" b="1" dirty="0" smtClean="0">
                <a:latin typeface="Consolas"/>
                <a:cs typeface="Consolas"/>
              </a:rPr>
              <a:t>, </a:t>
            </a:r>
            <a:r>
              <a:rPr lang="en-US" sz="1100" b="1" dirty="0" err="1" smtClean="0">
                <a:latin typeface="Consolas"/>
                <a:cs typeface="Consolas"/>
              </a:rPr>
              <a:t>nums</a:t>
            </a:r>
            <a:r>
              <a:rPr lang="en-US" sz="1100" b="1" dirty="0" smtClean="0">
                <a:latin typeface="Consolas"/>
                <a:cs typeface="Consolas"/>
              </a:rPr>
              <a:t>[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]);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puts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smtClean="0">
                <a:solidFill>
                  <a:srgbClr val="FF0000"/>
                </a:solidFill>
                <a:latin typeface="Consolas"/>
                <a:cs typeface="Consolas"/>
              </a:rPr>
              <a:t>""</a:t>
            </a:r>
            <a:r>
              <a:rPr lang="en-US" sz="1100" b="1" dirty="0" smtClean="0">
                <a:latin typeface="Consolas"/>
                <a:cs typeface="Consolas"/>
              </a:rPr>
              <a:t>);</a:t>
            </a: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1100" b="1" dirty="0" smtClean="0">
                <a:latin typeface="Consolas"/>
                <a:cs typeface="Consolas"/>
              </a:rPr>
              <a:t> EXIT_SUCCESS;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}</a:t>
            </a:r>
            <a:endParaRPr lang="en-US" sz="1100" b="1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8091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err="1" smtClean="0"/>
              <a:t>Valgrind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 </a:t>
            </a:r>
            <a:r>
              <a:rPr lang="pl-PL" sz="800" b="1" dirty="0" err="1">
                <a:latin typeface="Consolas"/>
                <a:cs typeface="Consolas"/>
              </a:rPr>
              <a:t>Command</a:t>
            </a:r>
            <a:r>
              <a:rPr lang="pl-PL" sz="800" b="1" dirty="0">
                <a:latin typeface="Consolas"/>
                <a:cs typeface="Consolas"/>
              </a:rPr>
              <a:t>: ./</a:t>
            </a:r>
            <a:r>
              <a:rPr lang="pl-PL" sz="800" b="1" dirty="0" err="1">
                <a:latin typeface="Consolas"/>
                <a:cs typeface="Consolas"/>
              </a:rPr>
              <a:t>warmup</a:t>
            </a:r>
            <a:r>
              <a:rPr lang="pl-PL" sz="800" b="1" dirty="0">
                <a:latin typeface="Consolas"/>
                <a:cs typeface="Consolas"/>
              </a:rPr>
              <a:t> 1 10</a:t>
            </a:r>
          </a:p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 </a:t>
            </a:r>
            <a:r>
              <a:rPr lang="pl-PL" sz="800" b="1" dirty="0" err="1">
                <a:latin typeface="Consolas"/>
                <a:cs typeface="Consolas"/>
              </a:rPr>
              <a:t>Invalid</a:t>
            </a:r>
            <a:r>
              <a:rPr lang="pl-PL" sz="800" b="1" dirty="0">
                <a:latin typeface="Consolas"/>
                <a:cs typeface="Consolas"/>
              </a:rPr>
              <a:t> </a:t>
            </a:r>
            <a:r>
              <a:rPr lang="pl-PL" sz="800" b="1" dirty="0" err="1">
                <a:latin typeface="Consolas"/>
                <a:cs typeface="Consolas"/>
              </a:rPr>
              <a:t>write</a:t>
            </a:r>
            <a:r>
              <a:rPr lang="pl-PL" sz="800" b="1" dirty="0">
                <a:latin typeface="Consolas"/>
                <a:cs typeface="Consolas"/>
              </a:rPr>
              <a:t> of </a:t>
            </a:r>
            <a:r>
              <a:rPr lang="pl-PL" sz="800" b="1" dirty="0" err="1">
                <a:latin typeface="Consolas"/>
                <a:cs typeface="Consolas"/>
              </a:rPr>
              <a:t>size</a:t>
            </a:r>
            <a:r>
              <a:rPr lang="pl-PL" sz="800" b="1" dirty="0">
                <a:latin typeface="Consolas"/>
                <a:cs typeface="Consolas"/>
              </a:rPr>
              <a:t> 4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0x400616: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(warmup.c:14)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Address 0x51d2068 is 0 bytes after a block of size 40 </a:t>
            </a:r>
            <a:r>
              <a:rPr lang="en-US" sz="800" b="1" dirty="0" err="1">
                <a:latin typeface="Consolas"/>
                <a:cs typeface="Consolas"/>
              </a:rPr>
              <a:t>alloc'd</a:t>
            </a:r>
            <a:endParaRPr lang="en-US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0x4C2A93D: </a:t>
            </a:r>
            <a:r>
              <a:rPr lang="en-US" sz="800" b="1" dirty="0" err="1">
                <a:latin typeface="Consolas"/>
                <a:cs typeface="Consolas"/>
              </a:rPr>
              <a:t>malloc</a:t>
            </a:r>
            <a:r>
              <a:rPr lang="en-US" sz="800" b="1" dirty="0">
                <a:latin typeface="Consolas"/>
                <a:cs typeface="Consolas"/>
              </a:rPr>
              <a:t> (in /</a:t>
            </a:r>
            <a:r>
              <a:rPr lang="en-US" sz="800" b="1" dirty="0" err="1">
                <a:latin typeface="Consolas"/>
                <a:cs typeface="Consolas"/>
              </a:rPr>
              <a:t>usr</a:t>
            </a:r>
            <a:r>
              <a:rPr lang="en-US" sz="800" b="1" dirty="0">
                <a:latin typeface="Consolas"/>
                <a:cs typeface="Consolas"/>
              </a:rPr>
              <a:t>/lib/</a:t>
            </a:r>
            <a:r>
              <a:rPr lang="en-US" sz="800" b="1" dirty="0" err="1">
                <a:latin typeface="Consolas"/>
                <a:cs typeface="Consolas"/>
              </a:rPr>
              <a:t>valgrind</a:t>
            </a:r>
            <a:r>
              <a:rPr lang="en-US" sz="800" b="1" dirty="0">
                <a:latin typeface="Consolas"/>
                <a:cs typeface="Consolas"/>
              </a:rPr>
              <a:t>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Invalid read of size 4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0x4006A5: main (warmup.c:26)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Address 0x51d2068 is 0 bytes after a block of size 40 </a:t>
            </a:r>
            <a:r>
              <a:rPr lang="en-US" sz="800" b="1" dirty="0" err="1">
                <a:latin typeface="Consolas"/>
                <a:cs typeface="Consolas"/>
              </a:rPr>
              <a:t>alloc'd</a:t>
            </a:r>
            <a:endParaRPr lang="en-US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0x4C2A93D: </a:t>
            </a:r>
            <a:r>
              <a:rPr lang="en-US" sz="800" b="1" dirty="0" err="1">
                <a:latin typeface="Consolas"/>
                <a:cs typeface="Consolas"/>
              </a:rPr>
              <a:t>malloc</a:t>
            </a:r>
            <a:r>
              <a:rPr lang="en-US" sz="800" b="1" dirty="0">
                <a:latin typeface="Consolas"/>
                <a:cs typeface="Consolas"/>
              </a:rPr>
              <a:t> (in /</a:t>
            </a:r>
            <a:r>
              <a:rPr lang="en-US" sz="800" b="1" dirty="0" err="1">
                <a:latin typeface="Consolas"/>
                <a:cs typeface="Consolas"/>
              </a:rPr>
              <a:t>usr</a:t>
            </a:r>
            <a:r>
              <a:rPr lang="en-US" sz="800" b="1" dirty="0">
                <a:latin typeface="Consolas"/>
                <a:cs typeface="Consolas"/>
              </a:rPr>
              <a:t>/lib/</a:t>
            </a:r>
            <a:r>
              <a:rPr lang="en-US" sz="800" b="1" dirty="0" err="1">
                <a:latin typeface="Consolas"/>
                <a:cs typeface="Consolas"/>
              </a:rPr>
              <a:t>valgrind</a:t>
            </a:r>
            <a:r>
              <a:rPr lang="en-US" sz="800" b="1" dirty="0">
                <a:latin typeface="Consolas"/>
                <a:cs typeface="Consolas"/>
              </a:rPr>
              <a:t>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1 2 3 4 5 6 7 8 9 10 11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HEAP SUMMARY: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in </a:t>
            </a:r>
            <a:r>
              <a:rPr lang="da-DK" sz="800" b="1" dirty="0" err="1">
                <a:latin typeface="Consolas"/>
                <a:cs typeface="Consolas"/>
              </a:rPr>
              <a:t>use</a:t>
            </a:r>
            <a:r>
              <a:rPr lang="da-DK" sz="800" b="1" dirty="0">
                <a:latin typeface="Consolas"/>
                <a:cs typeface="Consolas"/>
              </a:rPr>
              <a:t> at exit: 40 bytes in 1 </a:t>
            </a:r>
            <a:r>
              <a:rPr lang="da-DK" sz="800" b="1" dirty="0" err="1">
                <a:latin typeface="Consolas"/>
                <a:cs typeface="Consolas"/>
              </a:rPr>
              <a:t>blocks</a:t>
            </a:r>
            <a:endParaRPr lang="da-DK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total </a:t>
            </a:r>
            <a:r>
              <a:rPr lang="da-DK" sz="800" b="1" dirty="0" err="1">
                <a:latin typeface="Consolas"/>
                <a:cs typeface="Consolas"/>
              </a:rPr>
              <a:t>heap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usage</a:t>
            </a:r>
            <a:r>
              <a:rPr lang="da-DK" sz="800" b="1" dirty="0">
                <a:latin typeface="Consolas"/>
                <a:cs typeface="Consolas"/>
              </a:rPr>
              <a:t>: 1 </a:t>
            </a:r>
            <a:r>
              <a:rPr lang="da-DK" sz="800" b="1" dirty="0" err="1">
                <a:latin typeface="Consolas"/>
                <a:cs typeface="Consolas"/>
              </a:rPr>
              <a:t>allocs</a:t>
            </a:r>
            <a:r>
              <a:rPr lang="da-DK" sz="800" b="1" dirty="0">
                <a:latin typeface="Consolas"/>
                <a:cs typeface="Consolas"/>
              </a:rPr>
              <a:t>, 0 </a:t>
            </a:r>
            <a:r>
              <a:rPr lang="da-DK" sz="800" b="1" dirty="0" err="1">
                <a:latin typeface="Consolas"/>
                <a:cs typeface="Consolas"/>
              </a:rPr>
              <a:t>frees</a:t>
            </a:r>
            <a:r>
              <a:rPr lang="da-DK" sz="800" b="1" dirty="0">
                <a:latin typeface="Consolas"/>
                <a:cs typeface="Consolas"/>
              </a:rPr>
              <a:t>, 40 bytes </a:t>
            </a:r>
            <a:r>
              <a:rPr lang="da-DK" sz="800" b="1" dirty="0" err="1">
                <a:latin typeface="Consolas"/>
                <a:cs typeface="Consolas"/>
              </a:rPr>
              <a:t>allocated</a:t>
            </a:r>
            <a:endParaRPr lang="da-DK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40 bytes in 1 </a:t>
            </a:r>
            <a:r>
              <a:rPr lang="da-DK" sz="800" b="1" dirty="0" err="1">
                <a:latin typeface="Consolas"/>
                <a:cs typeface="Consolas"/>
              </a:rPr>
              <a:t>blocks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are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definitely</a:t>
            </a:r>
            <a:r>
              <a:rPr lang="da-DK" sz="800" b="1" dirty="0">
                <a:latin typeface="Consolas"/>
                <a:cs typeface="Consolas"/>
              </a:rPr>
              <a:t> lost in </a:t>
            </a:r>
            <a:r>
              <a:rPr lang="da-DK" sz="800" b="1" dirty="0" err="1">
                <a:latin typeface="Consolas"/>
                <a:cs typeface="Consolas"/>
              </a:rPr>
              <a:t>loss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record</a:t>
            </a:r>
            <a:r>
              <a:rPr lang="da-DK" sz="800" b="1" dirty="0">
                <a:latin typeface="Consolas"/>
                <a:cs typeface="Consolas"/>
              </a:rPr>
              <a:t> 1 of 1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at 0x4C2A93D: </a:t>
            </a:r>
            <a:r>
              <a:rPr lang="da-DK" sz="800" b="1" dirty="0" err="1">
                <a:latin typeface="Consolas"/>
                <a:cs typeface="Consolas"/>
              </a:rPr>
              <a:t>malloc</a:t>
            </a:r>
            <a:r>
              <a:rPr lang="da-DK" sz="800" b="1" dirty="0">
                <a:latin typeface="Consolas"/>
                <a:cs typeface="Consolas"/>
              </a:rPr>
              <a:t> (in /</a:t>
            </a:r>
            <a:r>
              <a:rPr lang="da-DK" sz="800" b="1" dirty="0" err="1">
                <a:latin typeface="Consolas"/>
                <a:cs typeface="Consolas"/>
              </a:rPr>
              <a:t>usr</a:t>
            </a:r>
            <a:r>
              <a:rPr lang="da-DK" sz="800" b="1" dirty="0">
                <a:latin typeface="Consolas"/>
                <a:cs typeface="Consolas"/>
              </a:rPr>
              <a:t>/</a:t>
            </a:r>
            <a:r>
              <a:rPr lang="da-DK" sz="800" b="1" dirty="0" err="1">
                <a:latin typeface="Consolas"/>
                <a:cs typeface="Consolas"/>
              </a:rPr>
              <a:t>lib</a:t>
            </a:r>
            <a:r>
              <a:rPr lang="da-DK" sz="800" b="1" dirty="0">
                <a:latin typeface="Consolas"/>
                <a:cs typeface="Consolas"/>
              </a:rPr>
              <a:t>/valgrind/vgpreload_memcheck-amd64-linux.so)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LEAK SUMMARY: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definitely lost: 40 bytes in 1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indirectly lost: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possibly lost: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still reachable: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suppressed: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For counts of detected and suppressed errors, rerun with: -v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ERROR SUMMARY: 3 errors from 3 contexts (suppressed: 3 from 3)</a:t>
            </a:r>
          </a:p>
        </p:txBody>
      </p:sp>
    </p:spTree>
    <p:extLst>
      <p:ext uri="{BB962C8B-B14F-4D97-AF65-F5344CB8AC3E}">
        <p14:creationId xmlns:p14="http://schemas.microsoft.com/office/powerpoint/2010/main" val="27147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separate source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files (*.h)</a:t>
            </a:r>
          </a:p>
          <a:p>
            <a:r>
              <a:rPr lang="en-US" dirty="0" smtClean="0"/>
              <a:t>Source files (*.c)</a:t>
            </a:r>
          </a:p>
          <a:p>
            <a:r>
              <a:rPr lang="en-US" dirty="0" err="1" smtClean="0"/>
              <a:t>Makefile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Handouts.</a:t>
            </a:r>
          </a:p>
          <a:p>
            <a:r>
              <a:rPr lang="en-US" dirty="0" smtClean="0"/>
              <a:t>Work with a partner, if you wish.</a:t>
            </a:r>
          </a:p>
          <a:p>
            <a:r>
              <a:rPr lang="en-US" dirty="0"/>
              <a:t>Look at the expandable vector code in </a:t>
            </a:r>
            <a:r>
              <a:rPr lang="en-US" dirty="0" err="1"/>
              <a:t>imsobuggy.c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First, try to </a:t>
            </a:r>
            <a:r>
              <a:rPr lang="en-US" dirty="0" smtClean="0"/>
              <a:t>find </a:t>
            </a:r>
            <a:r>
              <a:rPr lang="en-US" dirty="0"/>
              <a:t>all the bugs by </a:t>
            </a:r>
            <a:r>
              <a:rPr lang="en-US" dirty="0" smtClean="0"/>
              <a:t>inspection.</a:t>
            </a:r>
          </a:p>
          <a:p>
            <a:r>
              <a:rPr lang="en-US" dirty="0"/>
              <a:t>Then try to use </a:t>
            </a:r>
            <a:r>
              <a:rPr lang="en-US" dirty="0" err="1"/>
              <a:t>Valgrind</a:t>
            </a:r>
            <a:r>
              <a:rPr lang="en-US" dirty="0"/>
              <a:t> on the same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Code </a:t>
            </a:r>
            <a:r>
              <a:rPr lang="en-US" dirty="0"/>
              <a:t>is located at  </a:t>
            </a:r>
            <a:r>
              <a:rPr lang="en-US" dirty="0" smtClean="0">
                <a:hlinkClick r:id="rId2"/>
              </a:rPr>
              <a:t>http://courses.cs.washington.edu/courses/cse333/15sp/sections/sec2-code/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2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6670</TotalTime>
  <Words>796</Words>
  <Application>Microsoft Office PowerPoint</Application>
  <PresentationFormat>On-screen Show (4:3)</PresentationFormat>
  <Paragraphs>128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Heavy</vt:lpstr>
      <vt:lpstr>Calibri</vt:lpstr>
      <vt:lpstr>Consolas</vt:lpstr>
      <vt:lpstr>Courier New</vt:lpstr>
      <vt:lpstr>Clarity</vt:lpstr>
      <vt:lpstr>CSE 333 – SECTION 2</vt:lpstr>
      <vt:lpstr>Questions, Comments, Concerns</vt:lpstr>
      <vt:lpstr>Memory Management</vt:lpstr>
      <vt:lpstr>Drawing memory diagrams</vt:lpstr>
      <vt:lpstr>Memory Errors </vt:lpstr>
      <vt:lpstr>Some buggy code</vt:lpstr>
      <vt:lpstr>Valgrind output</vt:lpstr>
      <vt:lpstr>Compiling separate source files</vt:lpstr>
      <vt:lpstr>Section exercise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2</dc:title>
  <dc:creator>sunjayc</dc:creator>
  <cp:lastModifiedBy>sunjayc99</cp:lastModifiedBy>
  <cp:revision>102</cp:revision>
  <dcterms:created xsi:type="dcterms:W3CDTF">2013-06-25T16:15:24Z</dcterms:created>
  <dcterms:modified xsi:type="dcterms:W3CDTF">2015-04-09T05:59:30Z</dcterms:modified>
</cp:coreProperties>
</file>