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846" r:id="rId3"/>
    <p:sldId id="831" r:id="rId4"/>
    <p:sldId id="832" r:id="rId5"/>
    <p:sldId id="754" r:id="rId6"/>
    <p:sldId id="755" r:id="rId7"/>
    <p:sldId id="835" r:id="rId8"/>
    <p:sldId id="852" r:id="rId9"/>
    <p:sldId id="756" r:id="rId10"/>
    <p:sldId id="757" r:id="rId11"/>
    <p:sldId id="847" r:id="rId12"/>
    <p:sldId id="848" r:id="rId13"/>
    <p:sldId id="850" r:id="rId14"/>
    <p:sldId id="849" r:id="rId15"/>
    <p:sldId id="851" r:id="rId16"/>
    <p:sldId id="799" r:id="rId17"/>
    <p:sldId id="853" r:id="rId18"/>
    <p:sldId id="854" r:id="rId19"/>
    <p:sldId id="839" r:id="rId20"/>
    <p:sldId id="840" r:id="rId21"/>
    <p:sldId id="857" r:id="rId22"/>
    <p:sldId id="843" r:id="rId23"/>
    <p:sldId id="844" r:id="rId24"/>
    <p:sldId id="872" r:id="rId25"/>
    <p:sldId id="858" r:id="rId26"/>
    <p:sldId id="611" r:id="rId27"/>
    <p:sldId id="859" r:id="rId28"/>
    <p:sldId id="614" r:id="rId29"/>
    <p:sldId id="861" r:id="rId30"/>
    <p:sldId id="862" r:id="rId31"/>
    <p:sldId id="863" r:id="rId32"/>
    <p:sldId id="865" r:id="rId33"/>
    <p:sldId id="866" r:id="rId34"/>
    <p:sldId id="867" r:id="rId35"/>
    <p:sldId id="860" r:id="rId36"/>
    <p:sldId id="868" r:id="rId37"/>
    <p:sldId id="869" r:id="rId38"/>
    <p:sldId id="870" r:id="rId39"/>
    <p:sldId id="871" r:id="rId40"/>
  </p:sldIdLst>
  <p:sldSz cx="12192000" cy="6858000"/>
  <p:notesSz cx="6858000" cy="9144000"/>
  <p:embeddedFontLs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.png"/><Relationship Id="rId7" Type="http://schemas.openxmlformats.org/officeDocument/2006/relationships/image" Target="../media/image2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41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0.png"/><Relationship Id="rId7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70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0.png"/><Relationship Id="rId7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8.png"/><Relationship Id="rId10" Type="http://schemas.openxmlformats.org/officeDocument/2006/relationships/image" Target="../media/image39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0.png"/><Relationship Id="rId7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0.pn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18: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(Strongly) Connected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any pair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there is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blipFill>
                <a:blip r:embed="rId2"/>
                <a:stretch>
                  <a:fillRect l="-1855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1BF1141-E287-AF7C-AFF5-2F8E9B62CA1A}"/>
              </a:ext>
            </a:extLst>
          </p:cNvPr>
          <p:cNvGrpSpPr/>
          <p:nvPr/>
        </p:nvGrpSpPr>
        <p:grpSpPr>
          <a:xfrm>
            <a:off x="7066996" y="2971845"/>
            <a:ext cx="4385159" cy="2420607"/>
            <a:chOff x="1524000" y="2625729"/>
            <a:chExt cx="7044346" cy="38884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E66EC6-58BA-8B7F-F97E-CEC5873CDDC7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9AFC12B-39C3-99AC-053B-CE2CCA14BA75}"/>
                  </a:ext>
                </a:extLst>
              </p:cNvPr>
              <p:cNvCxnSpPr>
                <a:stCxn id="22" idx="7"/>
                <a:endCxn id="23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AF04E6-0506-14DD-C1B8-061A0C100FEC}"/>
                  </a:ext>
                </a:extLst>
              </p:cNvPr>
              <p:cNvCxnSpPr>
                <a:stCxn id="23" idx="6"/>
                <a:endCxn id="26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E6AEB8A-3153-8E0D-0156-6F98D5335F49}"/>
                  </a:ext>
                </a:extLst>
              </p:cNvPr>
              <p:cNvCxnSpPr>
                <a:stCxn id="22" idx="4"/>
                <a:endCxn id="24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D5F06FF-1FBB-51C9-D087-2A0EB822B04D}"/>
                  </a:ext>
                </a:extLst>
              </p:cNvPr>
              <p:cNvCxnSpPr>
                <a:stCxn id="25" idx="3"/>
                <a:endCxn id="24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5098F52-2824-8AA8-3922-992FB49EB3E5}"/>
                  </a:ext>
                </a:extLst>
              </p:cNvPr>
              <p:cNvCxnSpPr>
                <a:stCxn id="27" idx="2"/>
                <a:endCxn id="24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A475DF4-532D-38A5-63C3-9BA7C3D6939C}"/>
                  </a:ext>
                </a:extLst>
              </p:cNvPr>
              <p:cNvCxnSpPr>
                <a:stCxn id="25" idx="5"/>
                <a:endCxn id="27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4BD50-F8D5-5D5A-95EF-5568D430D039}"/>
                  </a:ext>
                </a:extLst>
              </p:cNvPr>
              <p:cNvCxnSpPr>
                <a:stCxn id="25" idx="7"/>
                <a:endCxn id="26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7C31DA-8F2A-8F23-C636-D1342B4A7DF4}"/>
                  </a:ext>
                </a:extLst>
              </p:cNvPr>
              <p:cNvCxnSpPr>
                <a:stCxn id="27" idx="6"/>
                <a:endCxn id="28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EEA4FB5-ABAC-FB0F-FE78-8BE2B901BF66}"/>
                  </a:ext>
                </a:extLst>
              </p:cNvPr>
              <p:cNvCxnSpPr>
                <a:stCxn id="28" idx="1"/>
                <a:endCxn id="26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05BF0B6-60ED-3C2A-9FB3-DC753FC6FAA6}"/>
                  </a:ext>
                </a:extLst>
              </p:cNvPr>
              <p:cNvCxnSpPr>
                <a:stCxn id="30" idx="2"/>
                <a:endCxn id="26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9746BAB-BB1E-C2B2-520A-A86FCCB55CE7}"/>
                  </a:ext>
                </a:extLst>
              </p:cNvPr>
              <p:cNvCxnSpPr>
                <a:stCxn id="28" idx="0"/>
                <a:endCxn id="30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AC7CFD-ECC5-6018-3782-7B088AECD37C}"/>
                  </a:ext>
                </a:extLst>
              </p:cNvPr>
              <p:cNvCxnSpPr>
                <a:stCxn id="29" idx="1"/>
                <a:endCxn id="30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9AEBB05-4F00-801A-D566-A93053A1D101}"/>
                  </a:ext>
                </a:extLst>
              </p:cNvPr>
              <p:cNvCxnSpPr>
                <a:stCxn id="29" idx="3"/>
                <a:endCxn id="28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EFB02D6-9344-FD5B-8B88-9AC79699BFFE}"/>
                  </a:ext>
                </a:extLst>
              </p:cNvPr>
              <p:cNvCxnSpPr>
                <a:stCxn id="23" idx="4"/>
                <a:endCxn id="24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DAE3905-1B05-6124-AB53-61458D9EB977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C3D966A-9151-52E6-017F-2694581BB748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45554-D79D-45C9-7301-93F33FFEF2C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F1C4A5-87DC-6397-F7B4-E8B6A536313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E2669F6-C388-5DB3-8B7C-276BF872A7B8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E4EA7AE-E274-5D22-6F89-0AB74F01887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ADFF9D3-A17E-83D3-E0AB-24C0F47B6A0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057FAA4-BCDD-0947-760F-FCDFF8FAB60B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9D5AA22-30A7-9811-FE6C-6EDEA48BC1E3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F2B64D-2DF1-BB32-71E0-C22A56E4E2ED}"/>
                </a:ext>
              </a:extLst>
            </p:cNvPr>
            <p:cNvCxnSpPr>
              <a:cxnSpLocks/>
              <a:stCxn id="28" idx="7"/>
              <a:endCxn id="30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E29F38-5950-0CEC-28BD-9BE87A22D3DB}"/>
                </a:ext>
              </a:extLst>
            </p:cNvPr>
            <p:cNvCxnSpPr>
              <a:cxnSpLocks/>
              <a:stCxn id="27" idx="3"/>
              <a:endCxn id="24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37F504-B85A-1520-E7F4-8989BE84231C}"/>
              </a:ext>
            </a:extLst>
          </p:cNvPr>
          <p:cNvGrpSpPr/>
          <p:nvPr/>
        </p:nvGrpSpPr>
        <p:grpSpPr>
          <a:xfrm>
            <a:off x="1616182" y="3116577"/>
            <a:ext cx="4301146" cy="2374232"/>
            <a:chOff x="0" y="3020093"/>
            <a:chExt cx="7044346" cy="388847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1BD8B7-4CC3-76C2-B59D-BB8E9AB4F6AB}"/>
                </a:ext>
              </a:extLst>
            </p:cNvPr>
            <p:cNvCxnSpPr>
              <a:stCxn id="85" idx="7"/>
              <a:endCxn id="86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A5863F-100D-A240-865D-33C97E04E063}"/>
                </a:ext>
              </a:extLst>
            </p:cNvPr>
            <p:cNvCxnSpPr>
              <a:stCxn id="86" idx="6"/>
              <a:endCxn id="89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EE1F91-DED4-E4D4-2B84-54D4FDE1057A}"/>
                </a:ext>
              </a:extLst>
            </p:cNvPr>
            <p:cNvCxnSpPr>
              <a:stCxn id="85" idx="4"/>
              <a:endCxn id="87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EBBBC-BC80-BAFB-02A9-944572FA7FA8}"/>
                </a:ext>
              </a:extLst>
            </p:cNvPr>
            <p:cNvCxnSpPr>
              <a:stCxn id="88" idx="3"/>
              <a:endCxn id="87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4ECCA56-B715-95D0-83A6-60AF5A7297FF}"/>
                </a:ext>
              </a:extLst>
            </p:cNvPr>
            <p:cNvCxnSpPr>
              <a:stCxn id="90" idx="2"/>
              <a:endCxn id="87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2590685-BC32-4A6F-5A37-D6428C971D84}"/>
                </a:ext>
              </a:extLst>
            </p:cNvPr>
            <p:cNvCxnSpPr>
              <a:stCxn id="88" idx="5"/>
              <a:endCxn id="90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2BE66F-CBDB-9CEF-9F06-ADB5F68BD1CB}"/>
                </a:ext>
              </a:extLst>
            </p:cNvPr>
            <p:cNvCxnSpPr>
              <a:stCxn id="88" idx="7"/>
              <a:endCxn id="89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ED1E064-189B-F03C-1A06-B7A4627BCB55}"/>
                </a:ext>
              </a:extLst>
            </p:cNvPr>
            <p:cNvCxnSpPr>
              <a:stCxn id="90" idx="6"/>
              <a:endCxn id="91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8FDEE05-0F64-09AD-162E-CEBA1DE2EEA0}"/>
                </a:ext>
              </a:extLst>
            </p:cNvPr>
            <p:cNvCxnSpPr>
              <a:stCxn id="91" idx="1"/>
              <a:endCxn id="89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0AC6570-6D5A-48F4-4C13-5FEA4B295FA6}"/>
                </a:ext>
              </a:extLst>
            </p:cNvPr>
            <p:cNvCxnSpPr>
              <a:stCxn id="93" idx="2"/>
              <a:endCxn id="89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429117-4959-566E-2650-71AFD0E1BBAA}"/>
                </a:ext>
              </a:extLst>
            </p:cNvPr>
            <p:cNvCxnSpPr>
              <a:stCxn id="91" idx="0"/>
              <a:endCxn id="93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2EDC6FD-F830-449D-BEA8-3A01CC00C88D}"/>
                </a:ext>
              </a:extLst>
            </p:cNvPr>
            <p:cNvCxnSpPr>
              <a:stCxn id="92" idx="1"/>
              <a:endCxn id="93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4325B0E-E771-8B2A-813B-1C9C414A2711}"/>
                </a:ext>
              </a:extLst>
            </p:cNvPr>
            <p:cNvCxnSpPr>
              <a:stCxn id="92" idx="3"/>
              <a:endCxn id="91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75438BD-A475-6206-0EF0-890B3A937474}"/>
                </a:ext>
              </a:extLst>
            </p:cNvPr>
            <p:cNvCxnSpPr>
              <a:stCxn id="86" idx="4"/>
              <a:endCxn id="87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33C72C6-1468-0C1C-DAFA-E75622DA098E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C6235E6-E60A-062C-E312-5D5F0758C46F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66721D1-8A4C-2F76-CAA9-FEE941202C62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11DC63D-5D3B-50C2-0184-D0A5C0983F41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85C5B94-C7C8-EF44-98C4-BE12B03F5982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2B540B4-CB17-9AE6-4BB0-4C37019F579D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3EC8594-8ABF-2A8A-5F6C-A051BCCEB0DB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BEDAF14-D53E-75A5-E285-6B0F2B4BACC2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3638133-CC72-9171-3757-AEDA085786C7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02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(Strongly) Connected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any pair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there is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blipFill>
                <a:blip r:embed="rId2"/>
                <a:stretch>
                  <a:fillRect l="-1855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1BF1141-E287-AF7C-AFF5-2F8E9B62CA1A}"/>
              </a:ext>
            </a:extLst>
          </p:cNvPr>
          <p:cNvGrpSpPr/>
          <p:nvPr/>
        </p:nvGrpSpPr>
        <p:grpSpPr>
          <a:xfrm>
            <a:off x="7066996" y="2971845"/>
            <a:ext cx="4385159" cy="2420607"/>
            <a:chOff x="1524000" y="2625729"/>
            <a:chExt cx="7044346" cy="38884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E66EC6-58BA-8B7F-F97E-CEC5873CDDC7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9AFC12B-39C3-99AC-053B-CE2CCA14BA75}"/>
                  </a:ext>
                </a:extLst>
              </p:cNvPr>
              <p:cNvCxnSpPr>
                <a:stCxn id="22" idx="7"/>
                <a:endCxn id="23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AF04E6-0506-14DD-C1B8-061A0C100FEC}"/>
                  </a:ext>
                </a:extLst>
              </p:cNvPr>
              <p:cNvCxnSpPr>
                <a:stCxn id="23" idx="6"/>
                <a:endCxn id="26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E6AEB8A-3153-8E0D-0156-6F98D5335F49}"/>
                  </a:ext>
                </a:extLst>
              </p:cNvPr>
              <p:cNvCxnSpPr>
                <a:stCxn id="22" idx="4"/>
                <a:endCxn id="24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D5F06FF-1FBB-51C9-D087-2A0EB822B04D}"/>
                  </a:ext>
                </a:extLst>
              </p:cNvPr>
              <p:cNvCxnSpPr>
                <a:stCxn id="25" idx="3"/>
                <a:endCxn id="24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5098F52-2824-8AA8-3922-992FB49EB3E5}"/>
                  </a:ext>
                </a:extLst>
              </p:cNvPr>
              <p:cNvCxnSpPr>
                <a:stCxn id="27" idx="2"/>
                <a:endCxn id="24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A475DF4-532D-38A5-63C3-9BA7C3D6939C}"/>
                  </a:ext>
                </a:extLst>
              </p:cNvPr>
              <p:cNvCxnSpPr>
                <a:stCxn id="25" idx="5"/>
                <a:endCxn id="27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4BD50-F8D5-5D5A-95EF-5568D430D039}"/>
                  </a:ext>
                </a:extLst>
              </p:cNvPr>
              <p:cNvCxnSpPr>
                <a:stCxn id="25" idx="7"/>
                <a:endCxn id="26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7C31DA-8F2A-8F23-C636-D1342B4A7DF4}"/>
                  </a:ext>
                </a:extLst>
              </p:cNvPr>
              <p:cNvCxnSpPr>
                <a:stCxn id="27" idx="6"/>
                <a:endCxn id="28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EEA4FB5-ABAC-FB0F-FE78-8BE2B901BF66}"/>
                  </a:ext>
                </a:extLst>
              </p:cNvPr>
              <p:cNvCxnSpPr>
                <a:stCxn id="28" idx="1"/>
                <a:endCxn id="26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05BF0B6-60ED-3C2A-9FB3-DC753FC6FAA6}"/>
                  </a:ext>
                </a:extLst>
              </p:cNvPr>
              <p:cNvCxnSpPr>
                <a:stCxn id="30" idx="2"/>
                <a:endCxn id="26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9746BAB-BB1E-C2B2-520A-A86FCCB55CE7}"/>
                  </a:ext>
                </a:extLst>
              </p:cNvPr>
              <p:cNvCxnSpPr>
                <a:stCxn id="28" idx="0"/>
                <a:endCxn id="30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AC7CFD-ECC5-6018-3782-7B088AECD37C}"/>
                  </a:ext>
                </a:extLst>
              </p:cNvPr>
              <p:cNvCxnSpPr>
                <a:stCxn id="29" idx="1"/>
                <a:endCxn id="30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9AEBB05-4F00-801A-D566-A93053A1D101}"/>
                  </a:ext>
                </a:extLst>
              </p:cNvPr>
              <p:cNvCxnSpPr>
                <a:stCxn id="29" idx="3"/>
                <a:endCxn id="28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EFB02D6-9344-FD5B-8B88-9AC79699BFFE}"/>
                  </a:ext>
                </a:extLst>
              </p:cNvPr>
              <p:cNvCxnSpPr>
                <a:stCxn id="23" idx="4"/>
                <a:endCxn id="24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DAE3905-1B05-6124-AB53-61458D9EB977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C3D966A-9151-52E6-017F-2694581BB748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45554-D79D-45C9-7301-93F33FFEF2C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F1C4A5-87DC-6397-F7B4-E8B6A536313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E2669F6-C388-5DB3-8B7C-276BF872A7B8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E4EA7AE-E274-5D22-6F89-0AB74F01887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ADFF9D3-A17E-83D3-E0AB-24C0F47B6A0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057FAA4-BCDD-0947-760F-FCDFF8FAB60B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9D5AA22-30A7-9811-FE6C-6EDEA48BC1E3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F2B64D-2DF1-BB32-71E0-C22A56E4E2ED}"/>
                </a:ext>
              </a:extLst>
            </p:cNvPr>
            <p:cNvCxnSpPr>
              <a:cxnSpLocks/>
              <a:stCxn id="28" idx="7"/>
              <a:endCxn id="30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E29F38-5950-0CEC-28BD-9BE87A22D3DB}"/>
                </a:ext>
              </a:extLst>
            </p:cNvPr>
            <p:cNvCxnSpPr>
              <a:cxnSpLocks/>
              <a:stCxn id="27" idx="3"/>
              <a:endCxn id="24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37F504-B85A-1520-E7F4-8989BE84231C}"/>
              </a:ext>
            </a:extLst>
          </p:cNvPr>
          <p:cNvGrpSpPr/>
          <p:nvPr/>
        </p:nvGrpSpPr>
        <p:grpSpPr>
          <a:xfrm>
            <a:off x="1616182" y="3116577"/>
            <a:ext cx="4301146" cy="2374232"/>
            <a:chOff x="0" y="3020093"/>
            <a:chExt cx="7044346" cy="388847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1BD8B7-4CC3-76C2-B59D-BB8E9AB4F6AB}"/>
                </a:ext>
              </a:extLst>
            </p:cNvPr>
            <p:cNvCxnSpPr>
              <a:stCxn id="85" idx="7"/>
              <a:endCxn id="86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A5863F-100D-A240-865D-33C97E04E063}"/>
                </a:ext>
              </a:extLst>
            </p:cNvPr>
            <p:cNvCxnSpPr>
              <a:stCxn id="86" idx="6"/>
              <a:endCxn id="89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EE1F91-DED4-E4D4-2B84-54D4FDE1057A}"/>
                </a:ext>
              </a:extLst>
            </p:cNvPr>
            <p:cNvCxnSpPr>
              <a:stCxn id="85" idx="4"/>
              <a:endCxn id="87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EBBBC-BC80-BAFB-02A9-944572FA7FA8}"/>
                </a:ext>
              </a:extLst>
            </p:cNvPr>
            <p:cNvCxnSpPr>
              <a:stCxn id="88" idx="3"/>
              <a:endCxn id="87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4ECCA56-B715-95D0-83A6-60AF5A7297FF}"/>
                </a:ext>
              </a:extLst>
            </p:cNvPr>
            <p:cNvCxnSpPr>
              <a:stCxn id="90" idx="2"/>
              <a:endCxn id="87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2590685-BC32-4A6F-5A37-D6428C971D84}"/>
                </a:ext>
              </a:extLst>
            </p:cNvPr>
            <p:cNvCxnSpPr>
              <a:stCxn id="88" idx="5"/>
              <a:endCxn id="90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2BE66F-CBDB-9CEF-9F06-ADB5F68BD1CB}"/>
                </a:ext>
              </a:extLst>
            </p:cNvPr>
            <p:cNvCxnSpPr>
              <a:stCxn id="88" idx="7"/>
              <a:endCxn id="89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ED1E064-189B-F03C-1A06-B7A4627BCB55}"/>
                </a:ext>
              </a:extLst>
            </p:cNvPr>
            <p:cNvCxnSpPr>
              <a:stCxn id="90" idx="6"/>
              <a:endCxn id="91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8FDEE05-0F64-09AD-162E-CEBA1DE2EEA0}"/>
                </a:ext>
              </a:extLst>
            </p:cNvPr>
            <p:cNvCxnSpPr>
              <a:stCxn id="91" idx="1"/>
              <a:endCxn id="89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0AC6570-6D5A-48F4-4C13-5FEA4B295FA6}"/>
                </a:ext>
              </a:extLst>
            </p:cNvPr>
            <p:cNvCxnSpPr>
              <a:stCxn id="93" idx="2"/>
              <a:endCxn id="89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429117-4959-566E-2650-71AFD0E1BBAA}"/>
                </a:ext>
              </a:extLst>
            </p:cNvPr>
            <p:cNvCxnSpPr>
              <a:stCxn id="91" idx="0"/>
              <a:endCxn id="93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2EDC6FD-F830-449D-BEA8-3A01CC00C88D}"/>
                </a:ext>
              </a:extLst>
            </p:cNvPr>
            <p:cNvCxnSpPr>
              <a:stCxn id="92" idx="1"/>
              <a:endCxn id="93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4325B0E-E771-8B2A-813B-1C9C414A2711}"/>
                </a:ext>
              </a:extLst>
            </p:cNvPr>
            <p:cNvCxnSpPr>
              <a:stCxn id="92" idx="3"/>
              <a:endCxn id="91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75438BD-A475-6206-0EF0-890B3A937474}"/>
                </a:ext>
              </a:extLst>
            </p:cNvPr>
            <p:cNvCxnSpPr>
              <a:stCxn id="86" idx="4"/>
              <a:endCxn id="87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33C72C6-1468-0C1C-DAFA-E75622DA098E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C6235E6-E60A-062C-E312-5D5F0758C46F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66721D1-8A4C-2F76-CAA9-FEE941202C62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11DC63D-5D3B-50C2-0184-D0A5C0983F41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85C5B94-C7C8-EF44-98C4-BE12B03F5982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2B540B4-CB17-9AE6-4BB0-4C37019F579D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3EC8594-8ABF-2A8A-5F6C-A051BCCEB0DB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BEDAF14-D53E-75A5-E285-6B0F2B4BACC2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3638133-CC72-9171-3757-AEDA085786C7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E0F26B5-366A-711E-D723-7F1979D24DA8}"/>
              </a:ext>
            </a:extLst>
          </p:cNvPr>
          <p:cNvSpPr txBox="1"/>
          <p:nvPr/>
        </p:nvSpPr>
        <p:spPr>
          <a:xfrm>
            <a:off x="2548407" y="5745189"/>
            <a:ext cx="1756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Connected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BCCB78-25D1-DA64-D181-C086C657BD95}"/>
              </a:ext>
            </a:extLst>
          </p:cNvPr>
          <p:cNvSpPr txBox="1"/>
          <p:nvPr/>
        </p:nvSpPr>
        <p:spPr>
          <a:xfrm>
            <a:off x="7493777" y="5776040"/>
            <a:ext cx="3846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 (strongly) Connected</a:t>
            </a:r>
          </a:p>
        </p:txBody>
      </p:sp>
    </p:spTree>
    <p:extLst>
      <p:ext uri="{BB962C8B-B14F-4D97-AF65-F5344CB8AC3E}">
        <p14:creationId xmlns:p14="http://schemas.microsoft.com/office/powerpoint/2010/main" val="140652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Weakly Connected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any pair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there is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ignoring direction of edges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1384995"/>
              </a:xfrm>
              <a:prstGeom prst="rect">
                <a:avLst/>
              </a:prstGeom>
              <a:blipFill>
                <a:blip r:embed="rId2"/>
                <a:stretch>
                  <a:fillRect l="-1872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1BF1141-E287-AF7C-AFF5-2F8E9B62CA1A}"/>
              </a:ext>
            </a:extLst>
          </p:cNvPr>
          <p:cNvGrpSpPr/>
          <p:nvPr/>
        </p:nvGrpSpPr>
        <p:grpSpPr>
          <a:xfrm>
            <a:off x="1345045" y="3509073"/>
            <a:ext cx="4385159" cy="2420607"/>
            <a:chOff x="1524000" y="2625729"/>
            <a:chExt cx="7044346" cy="38884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E66EC6-58BA-8B7F-F97E-CEC5873CDDC7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9AFC12B-39C3-99AC-053B-CE2CCA14BA75}"/>
                  </a:ext>
                </a:extLst>
              </p:cNvPr>
              <p:cNvCxnSpPr>
                <a:stCxn id="22" idx="7"/>
                <a:endCxn id="23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AF04E6-0506-14DD-C1B8-061A0C100FEC}"/>
                  </a:ext>
                </a:extLst>
              </p:cNvPr>
              <p:cNvCxnSpPr>
                <a:stCxn id="23" idx="6"/>
                <a:endCxn id="26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E6AEB8A-3153-8E0D-0156-6F98D5335F49}"/>
                  </a:ext>
                </a:extLst>
              </p:cNvPr>
              <p:cNvCxnSpPr>
                <a:stCxn id="22" idx="4"/>
                <a:endCxn id="24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D5F06FF-1FBB-51C9-D087-2A0EB822B04D}"/>
                  </a:ext>
                </a:extLst>
              </p:cNvPr>
              <p:cNvCxnSpPr>
                <a:stCxn id="25" idx="3"/>
                <a:endCxn id="24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5098F52-2824-8AA8-3922-992FB49EB3E5}"/>
                  </a:ext>
                </a:extLst>
              </p:cNvPr>
              <p:cNvCxnSpPr>
                <a:stCxn id="27" idx="2"/>
                <a:endCxn id="24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A475DF4-532D-38A5-63C3-9BA7C3D6939C}"/>
                  </a:ext>
                </a:extLst>
              </p:cNvPr>
              <p:cNvCxnSpPr>
                <a:stCxn id="25" idx="5"/>
                <a:endCxn id="27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4BD50-F8D5-5D5A-95EF-5568D430D039}"/>
                  </a:ext>
                </a:extLst>
              </p:cNvPr>
              <p:cNvCxnSpPr>
                <a:stCxn id="25" idx="7"/>
                <a:endCxn id="26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7C31DA-8F2A-8F23-C636-D1342B4A7DF4}"/>
                  </a:ext>
                </a:extLst>
              </p:cNvPr>
              <p:cNvCxnSpPr>
                <a:stCxn id="27" idx="6"/>
                <a:endCxn id="28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EEA4FB5-ABAC-FB0F-FE78-8BE2B901BF66}"/>
                  </a:ext>
                </a:extLst>
              </p:cNvPr>
              <p:cNvCxnSpPr>
                <a:stCxn id="28" idx="1"/>
                <a:endCxn id="26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05BF0B6-60ED-3C2A-9FB3-DC753FC6FAA6}"/>
                  </a:ext>
                </a:extLst>
              </p:cNvPr>
              <p:cNvCxnSpPr>
                <a:stCxn id="30" idx="2"/>
                <a:endCxn id="26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9746BAB-BB1E-C2B2-520A-A86FCCB55CE7}"/>
                  </a:ext>
                </a:extLst>
              </p:cNvPr>
              <p:cNvCxnSpPr>
                <a:stCxn id="28" idx="0"/>
                <a:endCxn id="30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AC7CFD-ECC5-6018-3782-7B088AECD37C}"/>
                  </a:ext>
                </a:extLst>
              </p:cNvPr>
              <p:cNvCxnSpPr>
                <a:stCxn id="29" idx="1"/>
                <a:endCxn id="30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9AEBB05-4F00-801A-D566-A93053A1D101}"/>
                  </a:ext>
                </a:extLst>
              </p:cNvPr>
              <p:cNvCxnSpPr>
                <a:stCxn id="29" idx="3"/>
                <a:endCxn id="28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EFB02D6-9344-FD5B-8B88-9AC79699BFFE}"/>
                  </a:ext>
                </a:extLst>
              </p:cNvPr>
              <p:cNvCxnSpPr>
                <a:stCxn id="23" idx="4"/>
                <a:endCxn id="24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DAE3905-1B05-6124-AB53-61458D9EB977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C3D966A-9151-52E6-017F-2694581BB748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45554-D79D-45C9-7301-93F33FFEF2C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F1C4A5-87DC-6397-F7B4-E8B6A536313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E2669F6-C388-5DB3-8B7C-276BF872A7B8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E4EA7AE-E274-5D22-6F89-0AB74F01887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ADFF9D3-A17E-83D3-E0AB-24C0F47B6A0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057FAA4-BCDD-0947-760F-FCDFF8FAB60B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9D5AA22-30A7-9811-FE6C-6EDEA48BC1E3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F2B64D-2DF1-BB32-71E0-C22A56E4E2ED}"/>
                </a:ext>
              </a:extLst>
            </p:cNvPr>
            <p:cNvCxnSpPr>
              <a:cxnSpLocks/>
              <a:stCxn id="28" idx="7"/>
              <a:endCxn id="30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E29F38-5950-0CEC-28BD-9BE87A22D3DB}"/>
                </a:ext>
              </a:extLst>
            </p:cNvPr>
            <p:cNvCxnSpPr>
              <a:cxnSpLocks/>
              <a:stCxn id="27" idx="3"/>
              <a:endCxn id="24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E1BE191-9ADF-A0F9-9404-022D8FA417F2}"/>
              </a:ext>
            </a:extLst>
          </p:cNvPr>
          <p:cNvSpPr txBox="1"/>
          <p:nvPr/>
        </p:nvSpPr>
        <p:spPr>
          <a:xfrm>
            <a:off x="2038851" y="6080427"/>
            <a:ext cx="290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Weakly Connected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4C5F6F-58DE-3FC1-BB80-93719F85BC73}"/>
              </a:ext>
            </a:extLst>
          </p:cNvPr>
          <p:cNvGrpSpPr/>
          <p:nvPr/>
        </p:nvGrpSpPr>
        <p:grpSpPr>
          <a:xfrm>
            <a:off x="6788205" y="3626901"/>
            <a:ext cx="4385159" cy="2420607"/>
            <a:chOff x="1524000" y="2625729"/>
            <a:chExt cx="7044346" cy="388847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CB4F3E-CB23-97A6-EFAF-F9BD45269D39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2DF5C0A-E8F2-69C9-D8DE-36C592DB1F35}"/>
                  </a:ext>
                </a:extLst>
              </p:cNvPr>
              <p:cNvCxnSpPr>
                <a:stCxn id="65" idx="7"/>
                <a:endCxn id="66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36BDB3A-6A37-BF11-EE32-6CDC3F572EC1}"/>
                  </a:ext>
                </a:extLst>
              </p:cNvPr>
              <p:cNvCxnSpPr>
                <a:stCxn id="66" idx="6"/>
                <a:endCxn id="69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0D29429-F6EA-7784-1BA6-CCC4A20D5296}"/>
                  </a:ext>
                </a:extLst>
              </p:cNvPr>
              <p:cNvCxnSpPr>
                <a:stCxn id="65" idx="4"/>
                <a:endCxn id="67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F6D26E9-C424-E5E0-5828-DC247F0AE23F}"/>
                  </a:ext>
                </a:extLst>
              </p:cNvPr>
              <p:cNvCxnSpPr>
                <a:stCxn id="68" idx="5"/>
                <a:endCxn id="70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E300FF0-365B-494E-20E5-01CB17669309}"/>
                  </a:ext>
                </a:extLst>
              </p:cNvPr>
              <p:cNvCxnSpPr>
                <a:stCxn id="70" idx="6"/>
                <a:endCxn id="71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B2ACCC7-4379-03F2-199D-6BA7A3ABBDB0}"/>
                  </a:ext>
                </a:extLst>
              </p:cNvPr>
              <p:cNvCxnSpPr>
                <a:stCxn id="71" idx="0"/>
                <a:endCxn id="73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EFA6315-8521-AC29-8B30-A0CA8E3B459C}"/>
                  </a:ext>
                </a:extLst>
              </p:cNvPr>
              <p:cNvCxnSpPr>
                <a:stCxn id="72" idx="1"/>
                <a:endCxn id="73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5F159AA-0EEA-ADC5-8921-C9C56BA6C0DF}"/>
                  </a:ext>
                </a:extLst>
              </p:cNvPr>
              <p:cNvCxnSpPr>
                <a:stCxn id="72" idx="3"/>
                <a:endCxn id="71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7F9E7C5-BC15-996A-D145-12AEB7E95473}"/>
                  </a:ext>
                </a:extLst>
              </p:cNvPr>
              <p:cNvCxnSpPr>
                <a:stCxn id="66" idx="4"/>
                <a:endCxn id="67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CF46F7D-3C0A-7812-5BC4-CD5BDEA859BB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41D961C-8CE3-DBC7-EE64-675C6FF1BF1B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4CF45A4-1E9B-24B3-185C-1ADC7D62BEFF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5B9325F-60F2-4882-622D-1D708738D72E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458B5D4-3984-6FCD-0CF4-D6AD24A19202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C8E179C-59A4-27DB-665D-DC9BAB2B8C9B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0B9E416-A418-F46B-9E32-E1B19FA507AF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0DCD95A-6DC3-DEE9-8A08-6540DC6B46EA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B8AC4A4-A928-9D1A-72E3-E11A496D8848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AEFFE30-A635-FC0A-A611-D53C6175AA53}"/>
                </a:ext>
              </a:extLst>
            </p:cNvPr>
            <p:cNvCxnSpPr>
              <a:cxnSpLocks/>
              <a:stCxn id="71" idx="7"/>
              <a:endCxn id="73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CD567A0-55DE-E659-0F5F-1C52C0C2E415}"/>
              </a:ext>
            </a:extLst>
          </p:cNvPr>
          <p:cNvSpPr txBox="1"/>
          <p:nvPr/>
        </p:nvSpPr>
        <p:spPr>
          <a:xfrm>
            <a:off x="7482011" y="6198255"/>
            <a:ext cx="290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Weakly Connected</a:t>
            </a:r>
          </a:p>
        </p:txBody>
      </p:sp>
    </p:spTree>
    <p:extLst>
      <p:ext uri="{BB962C8B-B14F-4D97-AF65-F5344CB8AC3E}">
        <p14:creationId xmlns:p14="http://schemas.microsoft.com/office/powerpoint/2010/main" val="28418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Complete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any pair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there is an edge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blipFill>
                <a:blip r:embed="rId2"/>
                <a:stretch>
                  <a:fillRect l="-1872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1E0F26B5-366A-711E-D723-7F1979D24DA8}"/>
              </a:ext>
            </a:extLst>
          </p:cNvPr>
          <p:cNvSpPr txBox="1"/>
          <p:nvPr/>
        </p:nvSpPr>
        <p:spPr>
          <a:xfrm>
            <a:off x="571923" y="4916821"/>
            <a:ext cx="2908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Complete Undirected Graph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BCCB78-25D1-DA64-D181-C086C657BD95}"/>
              </a:ext>
            </a:extLst>
          </p:cNvPr>
          <p:cNvSpPr txBox="1"/>
          <p:nvPr/>
        </p:nvSpPr>
        <p:spPr>
          <a:xfrm>
            <a:off x="3899919" y="4920228"/>
            <a:ext cx="3135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Complete </a:t>
            </a:r>
          </a:p>
          <a:p>
            <a:r>
              <a:rPr lang="en-US" sz="2800" dirty="0"/>
              <a:t>Directed Graph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BE9801-D0B3-6EF8-63EA-B9DCCBFB1CE6}"/>
              </a:ext>
            </a:extLst>
          </p:cNvPr>
          <p:cNvGrpSpPr/>
          <p:nvPr/>
        </p:nvGrpSpPr>
        <p:grpSpPr>
          <a:xfrm>
            <a:off x="718434" y="3206160"/>
            <a:ext cx="1729793" cy="1622043"/>
            <a:chOff x="1378834" y="3116577"/>
            <a:chExt cx="1729793" cy="16220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737F504-B85A-1520-E7F4-8989BE84231C}"/>
                </a:ext>
              </a:extLst>
            </p:cNvPr>
            <p:cNvGrpSpPr/>
            <p:nvPr/>
          </p:nvGrpSpPr>
          <p:grpSpPr>
            <a:xfrm>
              <a:off x="1378834" y="3116577"/>
              <a:ext cx="1729793" cy="1622043"/>
              <a:chOff x="-388725" y="3020093"/>
              <a:chExt cx="2833027" cy="2656555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E1BD8B7-4CC3-76C2-B59D-BB8E9AB4F6AB}"/>
                  </a:ext>
                </a:extLst>
              </p:cNvPr>
              <p:cNvCxnSpPr>
                <a:cxnSpLocks/>
                <a:stCxn id="85" idx="6"/>
                <a:endCxn id="86" idx="2"/>
              </p:cNvCxnSpPr>
              <p:nvPr/>
            </p:nvCxnSpPr>
            <p:spPr>
              <a:xfrm>
                <a:off x="166749" y="3276727"/>
                <a:ext cx="176426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0A5863F-100D-A240-865D-33C97E04E063}"/>
                  </a:ext>
                </a:extLst>
              </p:cNvPr>
              <p:cNvCxnSpPr>
                <a:cxnSpLocks/>
                <a:stCxn id="86" idx="4"/>
                <a:endCxn id="88" idx="0"/>
              </p:cNvCxnSpPr>
              <p:nvPr/>
            </p:nvCxnSpPr>
            <p:spPr>
              <a:xfrm>
                <a:off x="2187651" y="3533361"/>
                <a:ext cx="16" cy="160181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CEE1F91-DED4-E4D4-2B84-54D4FDE1057A}"/>
                  </a:ext>
                </a:extLst>
              </p:cNvPr>
              <p:cNvCxnSpPr>
                <a:cxnSpLocks/>
                <a:stCxn id="85" idx="4"/>
                <a:endCxn id="87" idx="0"/>
              </p:cNvCxnSpPr>
              <p:nvPr/>
            </p:nvCxnSpPr>
            <p:spPr>
              <a:xfrm flipH="1">
                <a:off x="-132091" y="3533361"/>
                <a:ext cx="42206" cy="163001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DFEBBBC-BC80-BAFB-02A9-944572FA7FA8}"/>
                  </a:ext>
                </a:extLst>
              </p:cNvPr>
              <p:cNvCxnSpPr>
                <a:cxnSpLocks/>
                <a:stCxn id="88" idx="2"/>
                <a:endCxn id="87" idx="6"/>
              </p:cNvCxnSpPr>
              <p:nvPr/>
            </p:nvCxnSpPr>
            <p:spPr>
              <a:xfrm flipH="1">
                <a:off x="124543" y="5391811"/>
                <a:ext cx="1806490" cy="2820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75438BD-A475-6206-0EF0-890B3A937474}"/>
                  </a:ext>
                </a:extLst>
              </p:cNvPr>
              <p:cNvCxnSpPr>
                <a:cxnSpLocks/>
                <a:stCxn id="86" idx="3"/>
                <a:endCxn id="87" idx="7"/>
              </p:cNvCxnSpPr>
              <p:nvPr/>
            </p:nvCxnSpPr>
            <p:spPr>
              <a:xfrm flipH="1">
                <a:off x="49377" y="3458195"/>
                <a:ext cx="1956808" cy="178035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33C72C6-1468-0C1C-DAFA-E75622DA098E}"/>
                  </a:ext>
                </a:extLst>
              </p:cNvPr>
              <p:cNvSpPr/>
              <p:nvPr/>
            </p:nvSpPr>
            <p:spPr>
              <a:xfrm>
                <a:off x="-346519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5C6235E6-E60A-062C-E312-5D5F0758C46F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66721D1-8A4C-2F76-CAA9-FEE941202C62}"/>
                  </a:ext>
                </a:extLst>
              </p:cNvPr>
              <p:cNvSpPr/>
              <p:nvPr/>
            </p:nvSpPr>
            <p:spPr>
              <a:xfrm>
                <a:off x="-388725" y="516338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11DC63D-5D3B-50C2-0184-D0A5C0983F41}"/>
                  </a:ext>
                </a:extLst>
              </p:cNvPr>
              <p:cNvSpPr/>
              <p:nvPr/>
            </p:nvSpPr>
            <p:spPr>
              <a:xfrm>
                <a:off x="1931034" y="5135177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2E320C1-342B-2917-1FF6-23EADE44AF82}"/>
                </a:ext>
              </a:extLst>
            </p:cNvPr>
            <p:cNvCxnSpPr>
              <a:cxnSpLocks/>
              <a:stCxn id="85" idx="5"/>
              <a:endCxn id="88" idx="1"/>
            </p:cNvCxnSpPr>
            <p:nvPr/>
          </p:nvCxnSpPr>
          <p:spPr>
            <a:xfrm>
              <a:off x="1672101" y="3384074"/>
              <a:ext cx="1169029" cy="106982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CA9F77F-1A5A-D413-FF40-26A41279BB85}"/>
              </a:ext>
            </a:extLst>
          </p:cNvPr>
          <p:cNvGrpSpPr/>
          <p:nvPr/>
        </p:nvGrpSpPr>
        <p:grpSpPr>
          <a:xfrm>
            <a:off x="3940430" y="3110592"/>
            <a:ext cx="1729793" cy="1622043"/>
            <a:chOff x="8610600" y="3884345"/>
            <a:chExt cx="1729793" cy="1622043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5E6465E-23D4-7A78-2D90-033B0364F71F}"/>
                </a:ext>
              </a:extLst>
            </p:cNvPr>
            <p:cNvGrpSpPr/>
            <p:nvPr/>
          </p:nvGrpSpPr>
          <p:grpSpPr>
            <a:xfrm>
              <a:off x="8610600" y="3884345"/>
              <a:ext cx="1729793" cy="1622043"/>
              <a:chOff x="-388725" y="3020093"/>
              <a:chExt cx="2833027" cy="265655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DD0BA37-2B83-48D8-E26B-B217259C66A7}"/>
                  </a:ext>
                </a:extLst>
              </p:cNvPr>
              <p:cNvCxnSpPr>
                <a:cxnSpLocks/>
                <a:stCxn id="74" idx="6"/>
                <a:endCxn id="75" idx="2"/>
              </p:cNvCxnSpPr>
              <p:nvPr/>
            </p:nvCxnSpPr>
            <p:spPr>
              <a:xfrm>
                <a:off x="166749" y="3276727"/>
                <a:ext cx="176426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9CF37D2-E27F-7A71-AA33-5320E9514E61}"/>
                  </a:ext>
                </a:extLst>
              </p:cNvPr>
              <p:cNvCxnSpPr>
                <a:cxnSpLocks/>
                <a:stCxn id="75" idx="4"/>
                <a:endCxn id="77" idx="0"/>
              </p:cNvCxnSpPr>
              <p:nvPr/>
            </p:nvCxnSpPr>
            <p:spPr>
              <a:xfrm>
                <a:off x="2187651" y="3533361"/>
                <a:ext cx="16" cy="160181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4B9CD13-FF66-A5D2-1F8C-EA4244CE544E}"/>
                  </a:ext>
                </a:extLst>
              </p:cNvPr>
              <p:cNvCxnSpPr>
                <a:cxnSpLocks/>
                <a:stCxn id="74" idx="4"/>
                <a:endCxn id="76" idx="0"/>
              </p:cNvCxnSpPr>
              <p:nvPr/>
            </p:nvCxnSpPr>
            <p:spPr>
              <a:xfrm flipH="1">
                <a:off x="-132091" y="3533361"/>
                <a:ext cx="42206" cy="1630019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AAAAFF1-1B6F-502F-3C12-C0947F002D01}"/>
                  </a:ext>
                </a:extLst>
              </p:cNvPr>
              <p:cNvCxnSpPr>
                <a:cxnSpLocks/>
                <a:stCxn id="77" idx="2"/>
                <a:endCxn id="76" idx="6"/>
              </p:cNvCxnSpPr>
              <p:nvPr/>
            </p:nvCxnSpPr>
            <p:spPr>
              <a:xfrm flipH="1">
                <a:off x="124543" y="5391811"/>
                <a:ext cx="1806490" cy="2820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2F468B2-2AA2-16F2-91D4-FBD14E916986}"/>
                  </a:ext>
                </a:extLst>
              </p:cNvPr>
              <p:cNvCxnSpPr>
                <a:cxnSpLocks/>
                <a:stCxn id="75" idx="3"/>
                <a:endCxn id="76" idx="7"/>
              </p:cNvCxnSpPr>
              <p:nvPr/>
            </p:nvCxnSpPr>
            <p:spPr>
              <a:xfrm flipH="1">
                <a:off x="49377" y="3458195"/>
                <a:ext cx="1956808" cy="178035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FBBC902-CBD4-4CB0-72AA-AE5F4733DCCB}"/>
                  </a:ext>
                </a:extLst>
              </p:cNvPr>
              <p:cNvSpPr/>
              <p:nvPr/>
            </p:nvSpPr>
            <p:spPr>
              <a:xfrm>
                <a:off x="-346519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4FC3465-BB6F-A32D-08ED-ABA63E4E3C5C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32A27BB-C4B2-C204-190D-230D1EDFACFD}"/>
                  </a:ext>
                </a:extLst>
              </p:cNvPr>
              <p:cNvSpPr/>
              <p:nvPr/>
            </p:nvSpPr>
            <p:spPr>
              <a:xfrm>
                <a:off x="-388725" y="516338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C3F8BBE-8F1A-CB36-09BD-AAC71BEE1AFE}"/>
                  </a:ext>
                </a:extLst>
              </p:cNvPr>
              <p:cNvSpPr/>
              <p:nvPr/>
            </p:nvSpPr>
            <p:spPr>
              <a:xfrm>
                <a:off x="1931034" y="5135177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43D3B1D-6E15-D403-70FD-A1D85F4CE5E3}"/>
                </a:ext>
              </a:extLst>
            </p:cNvPr>
            <p:cNvCxnSpPr>
              <a:cxnSpLocks/>
              <a:stCxn id="74" idx="5"/>
              <a:endCxn id="77" idx="1"/>
            </p:cNvCxnSpPr>
            <p:nvPr/>
          </p:nvCxnSpPr>
          <p:spPr>
            <a:xfrm>
              <a:off x="8903867" y="4151842"/>
              <a:ext cx="1169029" cy="1069829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EDEF3C5F-5BD2-C41A-AD2D-7FDA50A70D73}"/>
              </a:ext>
            </a:extLst>
          </p:cNvPr>
          <p:cNvSpPr txBox="1"/>
          <p:nvPr/>
        </p:nvSpPr>
        <p:spPr>
          <a:xfrm>
            <a:off x="7293345" y="5015796"/>
            <a:ext cx="3008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Complete Directed Non-simple Graph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2359349-EE97-3770-8BAC-38168D0EF38B}"/>
              </a:ext>
            </a:extLst>
          </p:cNvPr>
          <p:cNvGrpSpPr/>
          <p:nvPr/>
        </p:nvGrpSpPr>
        <p:grpSpPr>
          <a:xfrm>
            <a:off x="7932896" y="3188940"/>
            <a:ext cx="1729793" cy="1622043"/>
            <a:chOff x="7333856" y="3206160"/>
            <a:chExt cx="1729793" cy="162204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A94A04F-CBDC-2DFF-3B03-A6FD1C79CAF6}"/>
                </a:ext>
              </a:extLst>
            </p:cNvPr>
            <p:cNvGrpSpPr/>
            <p:nvPr/>
          </p:nvGrpSpPr>
          <p:grpSpPr>
            <a:xfrm>
              <a:off x="7333856" y="3206160"/>
              <a:ext cx="1729793" cy="1622043"/>
              <a:chOff x="8610600" y="3884345"/>
              <a:chExt cx="1729793" cy="1622043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CE6C9A5B-FF03-AA04-A4AE-24D89402B256}"/>
                  </a:ext>
                </a:extLst>
              </p:cNvPr>
              <p:cNvGrpSpPr/>
              <p:nvPr/>
            </p:nvGrpSpPr>
            <p:grpSpPr>
              <a:xfrm>
                <a:off x="8610600" y="3884345"/>
                <a:ext cx="1729793" cy="1622043"/>
                <a:chOff x="-388725" y="3020093"/>
                <a:chExt cx="2833027" cy="2656555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0B5200E-1448-31F4-AA7A-88645C9AD2BD}"/>
                    </a:ext>
                  </a:extLst>
                </p:cNvPr>
                <p:cNvCxnSpPr>
                  <a:cxnSpLocks/>
                  <a:stCxn id="102" idx="6"/>
                  <a:endCxn id="103" idx="2"/>
                </p:cNvCxnSpPr>
                <p:nvPr/>
              </p:nvCxnSpPr>
              <p:spPr>
                <a:xfrm>
                  <a:off x="166749" y="3276727"/>
                  <a:ext cx="1764268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D0C0BF86-1F58-EDBC-66CF-FE1283DDCE59}"/>
                    </a:ext>
                  </a:extLst>
                </p:cNvPr>
                <p:cNvCxnSpPr>
                  <a:cxnSpLocks/>
                  <a:stCxn id="103" idx="4"/>
                  <a:endCxn id="105" idx="0"/>
                </p:cNvCxnSpPr>
                <p:nvPr/>
              </p:nvCxnSpPr>
              <p:spPr>
                <a:xfrm>
                  <a:off x="2187651" y="3533361"/>
                  <a:ext cx="16" cy="1601816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8EDC5ECE-C857-8E84-F3DE-369A603DE929}"/>
                    </a:ext>
                  </a:extLst>
                </p:cNvPr>
                <p:cNvCxnSpPr>
                  <a:cxnSpLocks/>
                  <a:stCxn id="102" idx="4"/>
                  <a:endCxn id="104" idx="0"/>
                </p:cNvCxnSpPr>
                <p:nvPr/>
              </p:nvCxnSpPr>
              <p:spPr>
                <a:xfrm flipH="1">
                  <a:off x="-132091" y="3533361"/>
                  <a:ext cx="42206" cy="1630019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CE939F5E-DEAF-A9A8-7B5D-E05002EB01D4}"/>
                    </a:ext>
                  </a:extLst>
                </p:cNvPr>
                <p:cNvCxnSpPr>
                  <a:cxnSpLocks/>
                  <a:stCxn id="105" idx="2"/>
                  <a:endCxn id="104" idx="6"/>
                </p:cNvCxnSpPr>
                <p:nvPr/>
              </p:nvCxnSpPr>
              <p:spPr>
                <a:xfrm flipH="1">
                  <a:off x="124543" y="5391811"/>
                  <a:ext cx="1806490" cy="28203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214D2943-F575-CC14-FDFC-39D72AABD608}"/>
                    </a:ext>
                  </a:extLst>
                </p:cNvPr>
                <p:cNvCxnSpPr>
                  <a:cxnSpLocks/>
                  <a:stCxn id="103" idx="3"/>
                  <a:endCxn id="104" idx="7"/>
                </p:cNvCxnSpPr>
                <p:nvPr/>
              </p:nvCxnSpPr>
              <p:spPr>
                <a:xfrm flipH="1">
                  <a:off x="49377" y="3458195"/>
                  <a:ext cx="1956808" cy="178035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B21E3DC6-38B7-146E-1A6C-437B5A9E20EA}"/>
                    </a:ext>
                  </a:extLst>
                </p:cNvPr>
                <p:cNvSpPr/>
                <p:nvPr/>
              </p:nvSpPr>
              <p:spPr>
                <a:xfrm>
                  <a:off x="-346519" y="3020093"/>
                  <a:ext cx="513268" cy="5132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4ED45FA7-5323-F739-FF16-46247FADD7CB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7E6E620-E580-606F-5183-439E2E75E879}"/>
                    </a:ext>
                  </a:extLst>
                </p:cNvPr>
                <p:cNvSpPr/>
                <p:nvPr/>
              </p:nvSpPr>
              <p:spPr>
                <a:xfrm>
                  <a:off x="-388725" y="5163380"/>
                  <a:ext cx="513268" cy="5132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299B76C7-479F-7E2A-8439-49539F65348C}"/>
                    </a:ext>
                  </a:extLst>
                </p:cNvPr>
                <p:cNvSpPr/>
                <p:nvPr/>
              </p:nvSpPr>
              <p:spPr>
                <a:xfrm>
                  <a:off x="1931034" y="5135177"/>
                  <a:ext cx="513268" cy="5132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</p:grp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E849EE9E-1689-9D70-42AC-4990CC1047BC}"/>
                  </a:ext>
                </a:extLst>
              </p:cNvPr>
              <p:cNvCxnSpPr>
                <a:cxnSpLocks/>
                <a:stCxn id="102" idx="5"/>
                <a:endCxn id="105" idx="1"/>
              </p:cNvCxnSpPr>
              <p:nvPr/>
            </p:nvCxnSpPr>
            <p:spPr>
              <a:xfrm>
                <a:off x="8903867" y="4151842"/>
                <a:ext cx="1169029" cy="1069829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Connector: Curved 108">
              <a:extLst>
                <a:ext uri="{FF2B5EF4-FFF2-40B4-BE49-F238E27FC236}">
                  <a16:creationId xmlns:a16="http://schemas.microsoft.com/office/drawing/2014/main" id="{EAB280D5-8B38-1A02-1A1E-6AAFBCBDFF3C}"/>
                </a:ext>
              </a:extLst>
            </p:cNvPr>
            <p:cNvCxnSpPr>
              <a:cxnSpLocks/>
              <a:stCxn id="102" idx="2"/>
              <a:endCxn id="102" idx="0"/>
            </p:cNvCxnSpPr>
            <p:nvPr/>
          </p:nvCxnSpPr>
          <p:spPr>
            <a:xfrm rot="10800000" flipH="1">
              <a:off x="7359626" y="3206160"/>
              <a:ext cx="156696" cy="156696"/>
            </a:xfrm>
            <a:prstGeom prst="curvedConnector4">
              <a:avLst>
                <a:gd name="adj1" fmla="val -145888"/>
                <a:gd name="adj2" fmla="val 24588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or: Curved 112">
              <a:extLst>
                <a:ext uri="{FF2B5EF4-FFF2-40B4-BE49-F238E27FC236}">
                  <a16:creationId xmlns:a16="http://schemas.microsoft.com/office/drawing/2014/main" id="{EC8AAE19-B417-E8DA-AF16-7D2A38B228B3}"/>
                </a:ext>
              </a:extLst>
            </p:cNvPr>
            <p:cNvCxnSpPr>
              <a:cxnSpLocks/>
              <a:stCxn id="103" idx="6"/>
              <a:endCxn id="103" idx="0"/>
            </p:cNvCxnSpPr>
            <p:nvPr/>
          </p:nvCxnSpPr>
          <p:spPr>
            <a:xfrm flipH="1" flipV="1">
              <a:off x="8906943" y="3206160"/>
              <a:ext cx="156696" cy="156696"/>
            </a:xfrm>
            <a:prstGeom prst="curvedConnector4">
              <a:avLst>
                <a:gd name="adj1" fmla="val -145888"/>
                <a:gd name="adj2" fmla="val 24588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or: Curved 115">
              <a:extLst>
                <a:ext uri="{FF2B5EF4-FFF2-40B4-BE49-F238E27FC236}">
                  <a16:creationId xmlns:a16="http://schemas.microsoft.com/office/drawing/2014/main" id="{DEDD00C3-0088-64FE-A5C8-A608B44F7253}"/>
                </a:ext>
              </a:extLst>
            </p:cNvPr>
            <p:cNvCxnSpPr>
              <a:cxnSpLocks/>
              <a:stCxn id="105" idx="6"/>
              <a:endCxn id="105" idx="4"/>
            </p:cNvCxnSpPr>
            <p:nvPr/>
          </p:nvCxnSpPr>
          <p:spPr>
            <a:xfrm flipH="1">
              <a:off x="8906953" y="4654287"/>
              <a:ext cx="156696" cy="156696"/>
            </a:xfrm>
            <a:prstGeom prst="curvedConnector4">
              <a:avLst>
                <a:gd name="adj1" fmla="val -145888"/>
                <a:gd name="adj2" fmla="val 24588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or: Curved 118">
              <a:extLst>
                <a:ext uri="{FF2B5EF4-FFF2-40B4-BE49-F238E27FC236}">
                  <a16:creationId xmlns:a16="http://schemas.microsoft.com/office/drawing/2014/main" id="{81CBC10A-9968-CBFF-40CB-013C222F0918}"/>
                </a:ext>
              </a:extLst>
            </p:cNvPr>
            <p:cNvCxnSpPr>
              <a:cxnSpLocks/>
              <a:stCxn id="104" idx="4"/>
              <a:endCxn id="104" idx="2"/>
            </p:cNvCxnSpPr>
            <p:nvPr/>
          </p:nvCxnSpPr>
          <p:spPr>
            <a:xfrm rot="5400000" flipH="1">
              <a:off x="7333856" y="4671507"/>
              <a:ext cx="156696" cy="156696"/>
            </a:xfrm>
            <a:prstGeom prst="curvedConnector4">
              <a:avLst>
                <a:gd name="adj1" fmla="val -145888"/>
                <a:gd name="adj2" fmla="val 24588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5382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3AC3-3AA8-E27B-FB78-7759EBA9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Density, Data Structures,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155EE9-7CE2-D431-734A-223076BAE2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maximum number of edges in a graph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Undirected and simple: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|(|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Directed and simple: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|−1)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Direct and non-simple (but no duplicates):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If the graph is connected, the minimum number of edges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we say the graph is </a:t>
                </a:r>
                <a:r>
                  <a:rPr lang="en-US" b="1" dirty="0"/>
                  <a:t>dense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/>
                  <a:t> we say the graph is </a:t>
                </a:r>
                <a:r>
                  <a:rPr lang="en-US" b="1" dirty="0"/>
                  <a:t>sparse</a:t>
                </a:r>
                <a:endParaRPr lang="en-US" dirty="0"/>
              </a:p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is not always near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we do not typically substitute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in running times, but leave it as a separate variable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155EE9-7CE2-D431-734A-223076BAE2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73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a tree if it is undirect, connected, and has no cycles (i.e. is acyclic).</a:t>
                </a:r>
              </a:p>
              <a:p>
                <a:r>
                  <a:rPr lang="en-US" sz="2800" dirty="0"/>
                  <a:t>Often one node is identified as the “root”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1384995"/>
              </a:xfrm>
              <a:prstGeom prst="rect">
                <a:avLst/>
              </a:prstGeom>
              <a:blipFill>
                <a:blip r:embed="rId2"/>
                <a:stretch>
                  <a:fillRect l="-1872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CB26A4FB-1FF3-22E3-008F-C86C19A60FCA}"/>
              </a:ext>
            </a:extLst>
          </p:cNvPr>
          <p:cNvSpPr txBox="1"/>
          <p:nvPr/>
        </p:nvSpPr>
        <p:spPr>
          <a:xfrm>
            <a:off x="1347968" y="5626650"/>
            <a:ext cx="290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Tree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5759540-9AC3-0DDB-F03A-ACDE045114E3}"/>
              </a:ext>
            </a:extLst>
          </p:cNvPr>
          <p:cNvGrpSpPr/>
          <p:nvPr/>
        </p:nvGrpSpPr>
        <p:grpSpPr>
          <a:xfrm>
            <a:off x="222637" y="3116577"/>
            <a:ext cx="4301146" cy="2374232"/>
            <a:chOff x="0" y="3020093"/>
            <a:chExt cx="7044346" cy="3888478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579F93B-7403-10DF-E95E-AAEF3BA6A367}"/>
                </a:ext>
              </a:extLst>
            </p:cNvPr>
            <p:cNvCxnSpPr>
              <a:stCxn id="118" idx="7"/>
              <a:endCxn id="119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D78E9FC-207A-E53D-7517-EEF9FF99AAF2}"/>
                </a:ext>
              </a:extLst>
            </p:cNvPr>
            <p:cNvCxnSpPr>
              <a:stCxn id="118" idx="4"/>
              <a:endCxn id="120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86C4985-38E1-46D6-CB4D-A6A98BD9ED77}"/>
                </a:ext>
              </a:extLst>
            </p:cNvPr>
            <p:cNvCxnSpPr>
              <a:stCxn id="121" idx="3"/>
              <a:endCxn id="120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D22C930-0352-6899-1E98-8A3AA06731A6}"/>
                </a:ext>
              </a:extLst>
            </p:cNvPr>
            <p:cNvCxnSpPr>
              <a:stCxn id="121" idx="5"/>
              <a:endCxn id="123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6F78A95-92D3-3C83-2D08-884970B4C01A}"/>
                </a:ext>
              </a:extLst>
            </p:cNvPr>
            <p:cNvCxnSpPr>
              <a:stCxn id="121" idx="7"/>
              <a:endCxn id="122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29927E5-909C-C044-BEFF-60F1FEE460A4}"/>
                </a:ext>
              </a:extLst>
            </p:cNvPr>
            <p:cNvCxnSpPr>
              <a:stCxn id="126" idx="2"/>
              <a:endCxn id="122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423522A-4F24-8A79-8AED-C46B27D17E35}"/>
                </a:ext>
              </a:extLst>
            </p:cNvPr>
            <p:cNvCxnSpPr>
              <a:stCxn id="124" idx="0"/>
              <a:endCxn id="126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7937C5B-8522-FE68-C63F-72C9C051B3D7}"/>
                </a:ext>
              </a:extLst>
            </p:cNvPr>
            <p:cNvCxnSpPr>
              <a:stCxn id="125" idx="1"/>
              <a:endCxn id="126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6C4D89C-3C85-56BA-4BFC-56F1024D1EBA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9B2B4FA-C1C9-855B-2015-97144E4F2FAB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1D38388-C86D-1D9F-3601-C3BD0D65BAAE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DB4CA7F-D981-B1C6-AD3C-CD1E9E7E4C56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78C583B9-6AFF-9308-7CA5-EB8DD9BA17F8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057C619-BB2D-5ED4-80D6-6576D285508F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69B7C16-C0D7-3D0C-6AB3-4D7B9EBFF8B7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C7ABB57-BAD7-A7C2-0130-69898A09FBD7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C278552-0929-7F80-E4A2-BC45124A87DB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56204DC0-5532-D2DD-0951-4ED40E184A8D}"/>
              </a:ext>
            </a:extLst>
          </p:cNvPr>
          <p:cNvSpPr txBox="1"/>
          <p:nvPr/>
        </p:nvSpPr>
        <p:spPr>
          <a:xfrm>
            <a:off x="7891433" y="6056177"/>
            <a:ext cx="290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Rooted Tree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B85FD0C-A578-1C23-26A0-A573C8E06253}"/>
              </a:ext>
            </a:extLst>
          </p:cNvPr>
          <p:cNvGrpSpPr/>
          <p:nvPr/>
        </p:nvGrpSpPr>
        <p:grpSpPr>
          <a:xfrm>
            <a:off x="7972595" y="3069482"/>
            <a:ext cx="1931460" cy="2875894"/>
            <a:chOff x="1975975" y="3234315"/>
            <a:chExt cx="3163313" cy="4710092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0C46145-3AED-D952-D22E-5CD74086CFE4}"/>
                </a:ext>
              </a:extLst>
            </p:cNvPr>
            <p:cNvCxnSpPr>
              <a:cxnSpLocks/>
              <a:stCxn id="137" idx="4"/>
              <a:endCxn id="138" idx="0"/>
            </p:cNvCxnSpPr>
            <p:nvPr/>
          </p:nvCxnSpPr>
          <p:spPr>
            <a:xfrm flipH="1">
              <a:off x="2232609" y="6436506"/>
              <a:ext cx="18769" cy="70534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FBDAA7A-E23D-7B4C-9341-DEC0ABC0901B}"/>
                </a:ext>
              </a:extLst>
            </p:cNvPr>
            <p:cNvCxnSpPr>
              <a:cxnSpLocks/>
              <a:stCxn id="137" idx="0"/>
              <a:endCxn id="139" idx="4"/>
            </p:cNvCxnSpPr>
            <p:nvPr/>
          </p:nvCxnSpPr>
          <p:spPr>
            <a:xfrm flipH="1" flipV="1">
              <a:off x="2242545" y="5375694"/>
              <a:ext cx="8833" cy="547544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ABF3FBD-AAF8-E87C-0AE3-3C7987960345}"/>
                </a:ext>
              </a:extLst>
            </p:cNvPr>
            <p:cNvCxnSpPr>
              <a:cxnSpLocks/>
              <a:stCxn id="140" idx="3"/>
              <a:endCxn id="139" idx="7"/>
            </p:cNvCxnSpPr>
            <p:nvPr/>
          </p:nvCxnSpPr>
          <p:spPr>
            <a:xfrm flipH="1">
              <a:off x="2424013" y="3672417"/>
              <a:ext cx="533541" cy="1265175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53F4EC0-D1D9-B03F-5C30-B3D5412FCFB0}"/>
                </a:ext>
              </a:extLst>
            </p:cNvPr>
            <p:cNvCxnSpPr>
              <a:cxnSpLocks/>
              <a:stCxn id="140" idx="4"/>
              <a:endCxn id="142" idx="0"/>
            </p:cNvCxnSpPr>
            <p:nvPr/>
          </p:nvCxnSpPr>
          <p:spPr>
            <a:xfrm flipH="1">
              <a:off x="3113923" y="3747583"/>
              <a:ext cx="25099" cy="1221204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44D2C2C-BFA5-F796-EEBA-B1BE3FD52820}"/>
                </a:ext>
              </a:extLst>
            </p:cNvPr>
            <p:cNvCxnSpPr>
              <a:cxnSpLocks/>
              <a:stCxn id="140" idx="5"/>
              <a:endCxn id="141" idx="1"/>
            </p:cNvCxnSpPr>
            <p:nvPr/>
          </p:nvCxnSpPr>
          <p:spPr>
            <a:xfrm>
              <a:off x="3320490" y="3672417"/>
              <a:ext cx="478336" cy="1281176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7B95E0A-9DDF-6B65-B8CC-4BA742F228DA}"/>
                </a:ext>
              </a:extLst>
            </p:cNvPr>
            <p:cNvCxnSpPr>
              <a:cxnSpLocks/>
              <a:stCxn id="145" idx="0"/>
              <a:endCxn id="141" idx="4"/>
            </p:cNvCxnSpPr>
            <p:nvPr/>
          </p:nvCxnSpPr>
          <p:spPr>
            <a:xfrm flipH="1" flipV="1">
              <a:off x="3980294" y="5391695"/>
              <a:ext cx="244352" cy="899002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3EB0404-14D3-1B52-3A0F-886A0478956C}"/>
                </a:ext>
              </a:extLst>
            </p:cNvPr>
            <p:cNvCxnSpPr>
              <a:stCxn id="143" idx="0"/>
              <a:endCxn id="145" idx="3"/>
            </p:cNvCxnSpPr>
            <p:nvPr/>
          </p:nvCxnSpPr>
          <p:spPr>
            <a:xfrm flipV="1">
              <a:off x="3816291" y="6728800"/>
              <a:ext cx="226887" cy="702339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C045A29-1865-0404-CBBC-2A9A656F44C8}"/>
                </a:ext>
              </a:extLst>
            </p:cNvPr>
            <p:cNvCxnSpPr>
              <a:cxnSpLocks/>
              <a:stCxn id="144" idx="0"/>
              <a:endCxn id="145" idx="5"/>
            </p:cNvCxnSpPr>
            <p:nvPr/>
          </p:nvCxnSpPr>
          <p:spPr>
            <a:xfrm flipH="1" flipV="1">
              <a:off x="4406115" y="6728800"/>
              <a:ext cx="476539" cy="60277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3DAB289-ACE3-40AF-161A-F60C3F5C8E6D}"/>
                </a:ext>
              </a:extLst>
            </p:cNvPr>
            <p:cNvSpPr/>
            <p:nvPr/>
          </p:nvSpPr>
          <p:spPr>
            <a:xfrm>
              <a:off x="1994744" y="5923238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F763AAF-F20B-3CCC-54B3-571FE59D285C}"/>
                </a:ext>
              </a:extLst>
            </p:cNvPr>
            <p:cNvSpPr/>
            <p:nvPr/>
          </p:nvSpPr>
          <p:spPr>
            <a:xfrm>
              <a:off x="1975975" y="714184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AC2FA7B-BA61-4C22-2789-214F7D17EA4F}"/>
                </a:ext>
              </a:extLst>
            </p:cNvPr>
            <p:cNvSpPr/>
            <p:nvPr/>
          </p:nvSpPr>
          <p:spPr>
            <a:xfrm>
              <a:off x="1985911" y="486242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38AE445-8301-A81B-8E6A-74DCDE903058}"/>
                </a:ext>
              </a:extLst>
            </p:cNvPr>
            <p:cNvSpPr/>
            <p:nvPr/>
          </p:nvSpPr>
          <p:spPr>
            <a:xfrm>
              <a:off x="2882388" y="32343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3634F20-61B8-01BA-265B-6D53BFED478F}"/>
                </a:ext>
              </a:extLst>
            </p:cNvPr>
            <p:cNvSpPr/>
            <p:nvPr/>
          </p:nvSpPr>
          <p:spPr>
            <a:xfrm>
              <a:off x="3723660" y="487842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F0FE370C-E9B0-5F3C-D304-503B3A904DC1}"/>
                </a:ext>
              </a:extLst>
            </p:cNvPr>
            <p:cNvSpPr/>
            <p:nvPr/>
          </p:nvSpPr>
          <p:spPr>
            <a:xfrm>
              <a:off x="2857289" y="496878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4375051-9540-4F0A-98CC-A806591EFAC1}"/>
                </a:ext>
              </a:extLst>
            </p:cNvPr>
            <p:cNvSpPr/>
            <p:nvPr/>
          </p:nvSpPr>
          <p:spPr>
            <a:xfrm>
              <a:off x="3559657" y="743113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85A1BCB-B54D-AFFF-3E9E-3D242BD2890D}"/>
                </a:ext>
              </a:extLst>
            </p:cNvPr>
            <p:cNvSpPr/>
            <p:nvPr/>
          </p:nvSpPr>
          <p:spPr>
            <a:xfrm>
              <a:off x="4626020" y="733157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99D7300-F782-0F13-A601-B867BFB18170}"/>
                </a:ext>
              </a:extLst>
            </p:cNvPr>
            <p:cNvSpPr/>
            <p:nvPr/>
          </p:nvSpPr>
          <p:spPr>
            <a:xfrm>
              <a:off x="3968012" y="6290698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849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Behavior: Start with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visit all neighbors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all neighbors of neighbors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…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How long is the shortest path?</a:t>
                </a:r>
              </a:p>
              <a:p>
                <a:pPr lvl="1"/>
                <a:r>
                  <a:rPr lang="en-US" dirty="0"/>
                  <a:t>Is the graph connected?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E60E83-EF60-B160-6395-F34703A2E2C9}"/>
              </a:ext>
            </a:extLst>
          </p:cNvPr>
          <p:cNvGrpSpPr/>
          <p:nvPr/>
        </p:nvGrpSpPr>
        <p:grpSpPr>
          <a:xfrm>
            <a:off x="6934200" y="4047495"/>
            <a:ext cx="4385159" cy="2420607"/>
            <a:chOff x="1524000" y="2625729"/>
            <a:chExt cx="7044346" cy="38884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2187964-E870-5C20-5011-7EF331D8B442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CFC0412-9146-E934-F4DC-D43CAC4D8DE1}"/>
                  </a:ext>
                </a:extLst>
              </p:cNvPr>
              <p:cNvCxnSpPr>
                <a:stCxn id="49" idx="7"/>
                <a:endCxn id="50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8726BF-EB96-6CE6-3CBC-9B19B9874C5E}"/>
                  </a:ext>
                </a:extLst>
              </p:cNvPr>
              <p:cNvCxnSpPr>
                <a:stCxn id="50" idx="6"/>
                <a:endCxn id="53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D3345FA-E452-9557-2472-ED7C1E1FF6F5}"/>
                  </a:ext>
                </a:extLst>
              </p:cNvPr>
              <p:cNvCxnSpPr>
                <a:stCxn id="49" idx="4"/>
                <a:endCxn id="51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6F20CE6-12E8-B8CD-4C6D-6E08BB48B8DD}"/>
                  </a:ext>
                </a:extLst>
              </p:cNvPr>
              <p:cNvCxnSpPr>
                <a:stCxn id="52" idx="3"/>
                <a:endCxn id="51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8E65BF8-0C38-878D-43F0-DCA1382ECE78}"/>
                  </a:ext>
                </a:extLst>
              </p:cNvPr>
              <p:cNvCxnSpPr>
                <a:stCxn id="54" idx="2"/>
                <a:endCxn id="51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FE8A7D6-FA04-569D-7C8B-00D1000D5562}"/>
                  </a:ext>
                </a:extLst>
              </p:cNvPr>
              <p:cNvCxnSpPr>
                <a:stCxn id="52" idx="5"/>
                <a:endCxn id="54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F8CFF62-24F6-E065-106D-CA91FC2FD082}"/>
                  </a:ext>
                </a:extLst>
              </p:cNvPr>
              <p:cNvCxnSpPr>
                <a:stCxn id="52" idx="7"/>
                <a:endCxn id="53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244733C-FCCA-2B14-53BE-1D266F25D9A6}"/>
                  </a:ext>
                </a:extLst>
              </p:cNvPr>
              <p:cNvCxnSpPr>
                <a:stCxn id="54" idx="6"/>
                <a:endCxn id="55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CAA9FF4-A914-088F-BC91-64DF4D401A0C}"/>
                  </a:ext>
                </a:extLst>
              </p:cNvPr>
              <p:cNvCxnSpPr>
                <a:stCxn id="55" idx="1"/>
                <a:endCxn id="53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C444822-6EFB-DDAD-2CFA-EF917A222B88}"/>
                  </a:ext>
                </a:extLst>
              </p:cNvPr>
              <p:cNvCxnSpPr>
                <a:stCxn id="57" idx="2"/>
                <a:endCxn id="53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A959733-B4ED-BA28-9EDF-61445BDDEFA8}"/>
                  </a:ext>
                </a:extLst>
              </p:cNvPr>
              <p:cNvCxnSpPr>
                <a:stCxn id="55" idx="0"/>
                <a:endCxn id="57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8F4AA5D-0263-91BE-E34B-3CCF5E6D33A9}"/>
                  </a:ext>
                </a:extLst>
              </p:cNvPr>
              <p:cNvCxnSpPr>
                <a:stCxn id="56" idx="1"/>
                <a:endCxn id="57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CB732B-4621-C7D4-11BA-682F7277548D}"/>
                  </a:ext>
                </a:extLst>
              </p:cNvPr>
              <p:cNvCxnSpPr>
                <a:stCxn id="56" idx="3"/>
                <a:endCxn id="55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3753FED-EBEF-C50C-C21C-755E93539BEA}"/>
                  </a:ext>
                </a:extLst>
              </p:cNvPr>
              <p:cNvCxnSpPr>
                <a:stCxn id="50" idx="4"/>
                <a:endCxn id="51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B5F7B4A-9EC8-F78B-2346-A30082F4B6EE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F6D25DC-D0D4-04D2-6803-B09D9B9393B3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D85C94E-8822-4B5A-41C5-2476C6E729DD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79FB71B-E579-7B2A-783E-A82ED8BEA55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20B4334-C074-8A41-9DB1-8ED01D36B502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ED46E86-17A7-C404-82BA-A842355628A9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229461C-16BC-CC4C-AFAC-1E5547FEB92D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2094438-55C6-D79E-8879-4351A8143ED1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C98B4E5-D147-0466-56D0-8ED4B6840997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0932EFF-C21A-C8FB-6275-23E9BF2E34BA}"/>
                </a:ext>
              </a:extLst>
            </p:cNvPr>
            <p:cNvCxnSpPr>
              <a:cxnSpLocks/>
              <a:stCxn id="55" idx="7"/>
              <a:endCxn id="57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739BBA3-18B2-BF36-7317-ED47E1F53C5D}"/>
                </a:ext>
              </a:extLst>
            </p:cNvPr>
            <p:cNvCxnSpPr>
              <a:cxnSpLocks/>
              <a:stCxn id="54" idx="3"/>
              <a:endCxn id="51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427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194496" y="414158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bfs</a:t>
            </a:r>
            <a:r>
              <a:rPr lang="en-US" sz="2800" dirty="0"/>
              <a:t>(graph, s){</a:t>
            </a:r>
          </a:p>
          <a:p>
            <a:r>
              <a:rPr lang="en-US" sz="2800" dirty="0"/>
              <a:t>	found = new Queue();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found.enqueue</a:t>
            </a:r>
            <a:r>
              <a:rPr lang="en-US" sz="2800" dirty="0"/>
              <a:t>(s);</a:t>
            </a:r>
          </a:p>
          <a:p>
            <a:r>
              <a:rPr lang="en-US" sz="2800" dirty="0"/>
              <a:t>	mark s as “visited”;</a:t>
            </a:r>
          </a:p>
          <a:p>
            <a:r>
              <a:rPr lang="en-US" sz="2800" dirty="0"/>
              <a:t>	While (!</a:t>
            </a:r>
            <a:r>
              <a:rPr lang="en-US" sz="2800" dirty="0" err="1"/>
              <a:t>found.isEmpty</a:t>
            </a:r>
            <a:r>
              <a:rPr lang="en-US" sz="2800" dirty="0"/>
              <a:t>()){</a:t>
            </a:r>
          </a:p>
          <a:p>
            <a:r>
              <a:rPr lang="en-US" sz="2800" dirty="0"/>
              <a:t>		current = </a:t>
            </a:r>
            <a:r>
              <a:rPr lang="en-US" sz="2800" dirty="0" err="1"/>
              <a:t>found.dequeue</a:t>
            </a:r>
            <a:r>
              <a:rPr lang="en-US" sz="2800" dirty="0"/>
              <a:t>();</a:t>
            </a:r>
          </a:p>
          <a:p>
            <a:r>
              <a:rPr lang="en-US" sz="2800" dirty="0"/>
              <a:t>		for (v : neighbors(current)){</a:t>
            </a:r>
          </a:p>
          <a:p>
            <a:r>
              <a:rPr lang="en-US" sz="2800" dirty="0"/>
              <a:t>			if (! v marked “visited”){</a:t>
            </a:r>
          </a:p>
          <a:p>
            <a:r>
              <a:rPr lang="en-US" sz="2800" dirty="0"/>
              <a:t>				mark v as “visited”;</a:t>
            </a:r>
          </a:p>
          <a:p>
            <a:r>
              <a:rPr lang="en-US" sz="2800" dirty="0"/>
              <a:t>				</a:t>
            </a:r>
            <a:r>
              <a:rPr lang="en-US" sz="2800" dirty="0" err="1"/>
              <a:t>found.enqueue</a:t>
            </a:r>
            <a:r>
              <a:rPr lang="en-US" sz="2800" dirty="0"/>
              <a:t>(v);</a:t>
            </a:r>
          </a:p>
          <a:p>
            <a:r>
              <a:rPr lang="en-US" sz="2800" dirty="0"/>
              <a:t>			}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	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DE2EC2-2F8B-20FE-8951-E2BD5C549C1C}"/>
              </a:ext>
            </a:extLst>
          </p:cNvPr>
          <p:cNvGrpSpPr/>
          <p:nvPr/>
        </p:nvGrpSpPr>
        <p:grpSpPr>
          <a:xfrm>
            <a:off x="474420" y="1517187"/>
            <a:ext cx="4385159" cy="2420607"/>
            <a:chOff x="1524000" y="2625729"/>
            <a:chExt cx="7044346" cy="38884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B1968D4-0ECC-068E-765A-3DF8DE21145C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27EFB9C-1AD6-9281-AA30-5BE0BBE83EAC}"/>
                  </a:ext>
                </a:extLst>
              </p:cNvPr>
              <p:cNvCxnSpPr>
                <a:stCxn id="88" idx="7"/>
                <a:endCxn id="89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C7B5A33-2C67-775A-F9F8-9849005F705A}"/>
                  </a:ext>
                </a:extLst>
              </p:cNvPr>
              <p:cNvCxnSpPr>
                <a:stCxn id="89" idx="6"/>
                <a:endCxn id="92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E578285-E842-D666-EFFF-FAC536B41CA6}"/>
                  </a:ext>
                </a:extLst>
              </p:cNvPr>
              <p:cNvCxnSpPr>
                <a:stCxn id="88" idx="4"/>
                <a:endCxn id="90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344E26-0374-B29A-3047-F12847819446}"/>
                  </a:ext>
                </a:extLst>
              </p:cNvPr>
              <p:cNvCxnSpPr>
                <a:stCxn id="91" idx="3"/>
                <a:endCxn id="90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6777E69-513F-8E97-420E-4508C3786C63}"/>
                  </a:ext>
                </a:extLst>
              </p:cNvPr>
              <p:cNvCxnSpPr>
                <a:stCxn id="93" idx="2"/>
                <a:endCxn id="90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6D715E8-E960-3FE6-7B4F-3ED4B6D49FDA}"/>
                  </a:ext>
                </a:extLst>
              </p:cNvPr>
              <p:cNvCxnSpPr>
                <a:stCxn id="91" idx="5"/>
                <a:endCxn id="93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6249CD4-F9C0-5A68-8D91-891A4FA839E0}"/>
                  </a:ext>
                </a:extLst>
              </p:cNvPr>
              <p:cNvCxnSpPr>
                <a:stCxn id="91" idx="7"/>
                <a:endCxn id="92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204DB22-82A3-0118-6481-472F7A6AF3F1}"/>
                  </a:ext>
                </a:extLst>
              </p:cNvPr>
              <p:cNvCxnSpPr>
                <a:stCxn id="93" idx="6"/>
                <a:endCxn id="94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D26EFBD-31D4-049E-B188-F35998D684F2}"/>
                  </a:ext>
                </a:extLst>
              </p:cNvPr>
              <p:cNvCxnSpPr>
                <a:stCxn id="94" idx="1"/>
                <a:endCxn id="92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0849E95-CB0E-ABD6-850A-E61EBDEFACAA}"/>
                  </a:ext>
                </a:extLst>
              </p:cNvPr>
              <p:cNvCxnSpPr>
                <a:stCxn id="96" idx="2"/>
                <a:endCxn id="92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AD1B02-958A-B3BD-72CC-9B0590B340F7}"/>
                  </a:ext>
                </a:extLst>
              </p:cNvPr>
              <p:cNvCxnSpPr>
                <a:stCxn id="94" idx="0"/>
                <a:endCxn id="96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8B0F441-A7E2-FA9E-92EB-30933184D3BE}"/>
                  </a:ext>
                </a:extLst>
              </p:cNvPr>
              <p:cNvCxnSpPr>
                <a:stCxn id="95" idx="1"/>
                <a:endCxn id="96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A0B411A-7680-5A59-15AD-2CE231F51725}"/>
                  </a:ext>
                </a:extLst>
              </p:cNvPr>
              <p:cNvCxnSpPr>
                <a:stCxn id="95" idx="3"/>
                <a:endCxn id="94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B8A6D9A-B0B6-1AB8-DA09-FDB8212801F7}"/>
                  </a:ext>
                </a:extLst>
              </p:cNvPr>
              <p:cNvCxnSpPr>
                <a:stCxn id="89" idx="4"/>
                <a:endCxn id="90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64BFE18-A20F-D4C8-0B8F-13C5DDCAC640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7ECD6AE-5FC3-1D62-3146-0E728A59E99C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C9B2643-4AE7-7327-D66E-875DFE9D352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2A84FF5-BE60-6F0B-E7E8-AC31F8FD91F1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725E181-533F-9D89-A8B9-60FC2F93CD5E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89257CE-86BE-EB39-0021-0B5F58AB7E2C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5D391F7-C135-F995-9D25-9947220935E2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4A9BCF0-A3F7-F8A4-C80C-FD60E28E095D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50E87BD-E051-DE7A-3950-ABE1A2CEA1DE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D9BE6BC-AF01-B341-278E-F84FB764CC8F}"/>
                </a:ext>
              </a:extLst>
            </p:cNvPr>
            <p:cNvCxnSpPr>
              <a:cxnSpLocks/>
              <a:stCxn id="94" idx="7"/>
              <a:endCxn id="96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182084-CD52-8859-188D-BB9EC0EBC053}"/>
                </a:ext>
              </a:extLst>
            </p:cNvPr>
            <p:cNvCxnSpPr>
              <a:cxnSpLocks/>
              <a:stCxn id="93" idx="3"/>
              <a:endCxn id="90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/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blipFill>
                <a:blip r:embed="rId2"/>
                <a:stretch>
                  <a:fillRect l="-304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06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9" y="117543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Shortest Path (unweighted)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506979" y="197326"/>
            <a:ext cx="8686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 </a:t>
            </a:r>
            <a:r>
              <a:rPr lang="en-US" sz="2400" dirty="0" err="1"/>
              <a:t>shortestPath</a:t>
            </a:r>
            <a:r>
              <a:rPr lang="en-US" sz="2400" dirty="0"/>
              <a:t>(graph, s, t){</a:t>
            </a:r>
          </a:p>
          <a:p>
            <a:r>
              <a:rPr lang="en-US" sz="2400" dirty="0"/>
              <a:t>	found = new Queue();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layer = 0;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found.enqueue</a:t>
            </a:r>
            <a:r>
              <a:rPr lang="en-US" sz="2400" dirty="0"/>
              <a:t>(s);</a:t>
            </a:r>
          </a:p>
          <a:p>
            <a:r>
              <a:rPr lang="en-US" sz="2400" dirty="0"/>
              <a:t>	mark s as “visited”;</a:t>
            </a:r>
          </a:p>
          <a:p>
            <a:r>
              <a:rPr lang="en-US" sz="2400" dirty="0"/>
              <a:t>	While (!</a:t>
            </a:r>
            <a:r>
              <a:rPr lang="en-US" sz="2400" dirty="0" err="1"/>
              <a:t>found.isEmpty</a:t>
            </a:r>
            <a:r>
              <a:rPr lang="en-US" sz="2400" dirty="0"/>
              <a:t>()){</a:t>
            </a:r>
          </a:p>
          <a:p>
            <a:r>
              <a:rPr lang="en-US" sz="2400" dirty="0"/>
              <a:t>		current = </a:t>
            </a:r>
            <a:r>
              <a:rPr lang="en-US" sz="2400" dirty="0" err="1"/>
              <a:t>found.dequeue</a:t>
            </a:r>
            <a:r>
              <a:rPr lang="en-US" sz="2400" dirty="0"/>
              <a:t>();</a:t>
            </a:r>
          </a:p>
          <a:p>
            <a:r>
              <a:rPr lang="en-US" sz="24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layer = depth of current;</a:t>
            </a:r>
          </a:p>
          <a:p>
            <a:r>
              <a:rPr lang="en-US" sz="2400" dirty="0"/>
              <a:t>		for (v : neighbors(current)){</a:t>
            </a:r>
          </a:p>
          <a:p>
            <a:r>
              <a:rPr lang="en-US" sz="2400" dirty="0"/>
              <a:t>			if (! v marked “visited”){</a:t>
            </a:r>
          </a:p>
          <a:p>
            <a:r>
              <a:rPr lang="en-US" sz="2400" dirty="0"/>
              <a:t>				mark v as “visited”;</a:t>
            </a:r>
          </a:p>
          <a:p>
            <a:r>
              <a:rPr lang="en-US" sz="2400" dirty="0"/>
              <a:t>				</a:t>
            </a:r>
            <a:r>
              <a:rPr lang="en-US" sz="2400" dirty="0">
                <a:solidFill>
                  <a:srgbClr val="FF0000"/>
                </a:solidFill>
              </a:rPr>
              <a:t>depth of v = layer + 1;</a:t>
            </a:r>
          </a:p>
          <a:p>
            <a:r>
              <a:rPr lang="en-US" sz="2400" dirty="0"/>
              <a:t>				</a:t>
            </a:r>
            <a:r>
              <a:rPr lang="en-US" sz="2400" dirty="0" err="1"/>
              <a:t>found.enqueue</a:t>
            </a:r>
            <a:r>
              <a:rPr lang="en-US" sz="2400" dirty="0"/>
              <a:t>(v);</a:t>
            </a:r>
          </a:p>
          <a:p>
            <a:r>
              <a:rPr lang="en-US" sz="2400" dirty="0"/>
              <a:t>			}</a:t>
            </a:r>
          </a:p>
          <a:p>
            <a:r>
              <a:rPr lang="en-US" sz="2400" dirty="0"/>
              <a:t>		}</a:t>
            </a:r>
          </a:p>
          <a:p>
            <a:r>
              <a:rPr lang="en-US" sz="2400" dirty="0"/>
              <a:t>	}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return depth of t;</a:t>
            </a:r>
            <a:r>
              <a:rPr lang="en-US" sz="2400" dirty="0"/>
              <a:t>	</a:t>
            </a:r>
          </a:p>
          <a:p>
            <a:r>
              <a:rPr lang="en-US" sz="2400" dirty="0"/>
              <a:t>}	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EF236-31C1-EF76-BCC3-71E806C76908}"/>
              </a:ext>
            </a:extLst>
          </p:cNvPr>
          <p:cNvSpPr txBox="1"/>
          <p:nvPr/>
        </p:nvSpPr>
        <p:spPr>
          <a:xfrm>
            <a:off x="197532" y="4632030"/>
            <a:ext cx="500757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it’s seen, remember its “layer” depth!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18904D-A23D-F7E7-77F7-9C5654D8606A}"/>
              </a:ext>
            </a:extLst>
          </p:cNvPr>
          <p:cNvGrpSpPr/>
          <p:nvPr/>
        </p:nvGrpSpPr>
        <p:grpSpPr>
          <a:xfrm>
            <a:off x="508737" y="1745062"/>
            <a:ext cx="4385159" cy="2420607"/>
            <a:chOff x="1524000" y="2625729"/>
            <a:chExt cx="7044346" cy="38884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75207F-5479-5963-8004-40032CDB5E54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7288E00-3423-BF9C-8CF8-84F095D826DE}"/>
                  </a:ext>
                </a:extLst>
              </p:cNvPr>
              <p:cNvCxnSpPr>
                <a:stCxn id="23" idx="7"/>
                <a:endCxn id="24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086EFE9-D906-8A68-FB16-D547CEC30E1E}"/>
                  </a:ext>
                </a:extLst>
              </p:cNvPr>
              <p:cNvCxnSpPr>
                <a:stCxn id="24" idx="6"/>
                <a:endCxn id="27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1C25311-7C68-C36D-4476-CA0FCCD69244}"/>
                  </a:ext>
                </a:extLst>
              </p:cNvPr>
              <p:cNvCxnSpPr>
                <a:stCxn id="23" idx="4"/>
                <a:endCxn id="25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1F5BADE-4A56-92F9-58BC-B486B8F7E070}"/>
                  </a:ext>
                </a:extLst>
              </p:cNvPr>
              <p:cNvCxnSpPr>
                <a:stCxn id="26" idx="3"/>
                <a:endCxn id="25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27FA524-C0FB-0934-FA57-17F9C7BAE186}"/>
                  </a:ext>
                </a:extLst>
              </p:cNvPr>
              <p:cNvCxnSpPr>
                <a:stCxn id="28" idx="2"/>
                <a:endCxn id="25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DD6C19D-2D8E-F3D1-9BEE-4E9B9E6A8587}"/>
                  </a:ext>
                </a:extLst>
              </p:cNvPr>
              <p:cNvCxnSpPr>
                <a:stCxn id="26" idx="5"/>
                <a:endCxn id="28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AC7CFD8-7844-11BF-72E2-7FAC5E5D51D9}"/>
                  </a:ext>
                </a:extLst>
              </p:cNvPr>
              <p:cNvCxnSpPr>
                <a:stCxn id="26" idx="7"/>
                <a:endCxn id="27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3E77900-A6CF-C297-A6B7-E676DEBA1211}"/>
                  </a:ext>
                </a:extLst>
              </p:cNvPr>
              <p:cNvCxnSpPr>
                <a:stCxn id="28" idx="6"/>
                <a:endCxn id="29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7C4C5DD-3870-F3AC-A444-916129C761B5}"/>
                  </a:ext>
                </a:extLst>
              </p:cNvPr>
              <p:cNvCxnSpPr>
                <a:stCxn id="29" idx="1"/>
                <a:endCxn id="27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4629D72-BBBE-5AB8-F371-E489B421A452}"/>
                  </a:ext>
                </a:extLst>
              </p:cNvPr>
              <p:cNvCxnSpPr>
                <a:stCxn id="47" idx="2"/>
                <a:endCxn id="27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49FB4E7-4DAE-BB0C-3685-407F9B1895F4}"/>
                  </a:ext>
                </a:extLst>
              </p:cNvPr>
              <p:cNvCxnSpPr>
                <a:stCxn id="29" idx="0"/>
                <a:endCxn id="47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BB8579B-0572-EE4C-4590-561529CC3161}"/>
                  </a:ext>
                </a:extLst>
              </p:cNvPr>
              <p:cNvCxnSpPr>
                <a:stCxn id="30" idx="1"/>
                <a:endCxn id="47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A6E8E87-D0F7-BDA0-AF78-72DC2CE9C860}"/>
                  </a:ext>
                </a:extLst>
              </p:cNvPr>
              <p:cNvCxnSpPr>
                <a:stCxn id="30" idx="3"/>
                <a:endCxn id="29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AEE3F55-268C-5144-5B98-2EACFC0C0CBF}"/>
                  </a:ext>
                </a:extLst>
              </p:cNvPr>
              <p:cNvCxnSpPr>
                <a:stCxn id="24" idx="4"/>
                <a:endCxn id="25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0798340-7B35-17BE-0B33-CE06FADA2E92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4A65DA6-774E-0FE3-4D06-3E93383C728E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2B91480-4C85-A081-2FE2-963A3BCE0382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F7EAA21-792F-41EE-AC55-1B1D748CF362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2DC5204-758E-422C-7620-F2CB8AD543FC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DDC74CF-E5BF-4989-DE6D-842F332C8CC3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8920CAB-73F8-6071-7659-A84EA68DAF39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F9BCDA8-36C9-7E40-A352-11256FF278A8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EE2D146-DAEA-00BE-7C60-D185B4C0F610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06595CC-A5D9-7851-3D09-0246DF1C7A83}"/>
                </a:ext>
              </a:extLst>
            </p:cNvPr>
            <p:cNvCxnSpPr>
              <a:cxnSpLocks/>
              <a:stCxn id="29" idx="7"/>
              <a:endCxn id="47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F675CA-0FA6-3D2C-63D0-79A0D2101294}"/>
                </a:ext>
              </a:extLst>
            </p:cNvPr>
            <p:cNvCxnSpPr>
              <a:cxnSpLocks/>
              <a:stCxn id="28" idx="3"/>
              <a:endCxn id="25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4759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354B8-6E56-5819-01C5-30E4EDBF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E1ADA-B56B-195F-9841-4F69B5159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8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1270-E0F8-A2B4-DC31-E1498BB4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Graph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73-AF4A-DFE5-A3D1-D1EC818DC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007967" cy="4525963"/>
          </a:xfrm>
        </p:spPr>
        <p:txBody>
          <a:bodyPr>
            <a:normAutofit/>
          </a:bodyPr>
          <a:lstStyle/>
          <a:p>
            <a:r>
              <a:rPr lang="en-US" dirty="0"/>
              <a:t>Adjacent/Neighbors</a:t>
            </a:r>
          </a:p>
          <a:p>
            <a:pPr lvl="1"/>
            <a:r>
              <a:rPr lang="en-US" dirty="0"/>
              <a:t>Nodes are adjacent/neighbors if they share an edge</a:t>
            </a:r>
          </a:p>
          <a:p>
            <a:r>
              <a:rPr lang="en-US" dirty="0"/>
              <a:t>Degree</a:t>
            </a:r>
          </a:p>
          <a:p>
            <a:pPr lvl="1"/>
            <a:r>
              <a:rPr lang="en-US" dirty="0"/>
              <a:t>Number of “neighbors” of a vertex</a:t>
            </a:r>
          </a:p>
          <a:p>
            <a:r>
              <a:rPr lang="en-US" dirty="0"/>
              <a:t>Indegree</a:t>
            </a:r>
          </a:p>
          <a:p>
            <a:pPr lvl="1"/>
            <a:r>
              <a:rPr lang="en-US" dirty="0"/>
              <a:t>Number of incoming neighbors</a:t>
            </a:r>
          </a:p>
          <a:p>
            <a:r>
              <a:rPr lang="en-US" dirty="0"/>
              <a:t>Outdegree</a:t>
            </a:r>
          </a:p>
          <a:p>
            <a:pPr lvl="1"/>
            <a:r>
              <a:rPr lang="en-US" dirty="0"/>
              <a:t>Number of outgoing neighbors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7077EB-8563-0C5E-9AF2-6FB42457C3F5}"/>
              </a:ext>
            </a:extLst>
          </p:cNvPr>
          <p:cNvGrpSpPr/>
          <p:nvPr/>
        </p:nvGrpSpPr>
        <p:grpSpPr>
          <a:xfrm>
            <a:off x="7848600" y="846138"/>
            <a:ext cx="4301146" cy="2374232"/>
            <a:chOff x="0" y="3020093"/>
            <a:chExt cx="7044346" cy="388847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1C421F4-A457-DB86-1FD3-32D14A13BE0A}"/>
                </a:ext>
              </a:extLst>
            </p:cNvPr>
            <p:cNvCxnSpPr>
              <a:stCxn id="19" idx="7"/>
              <a:endCxn id="20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6D50B3-9D94-894A-AEF4-03C92A6437D5}"/>
                </a:ext>
              </a:extLst>
            </p:cNvPr>
            <p:cNvCxnSpPr>
              <a:stCxn id="20" idx="6"/>
              <a:endCxn id="23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F2AEC7-7C95-AF77-5085-BC18C20FED6C}"/>
                </a:ext>
              </a:extLst>
            </p:cNvPr>
            <p:cNvCxnSpPr>
              <a:stCxn id="19" idx="4"/>
              <a:endCxn id="21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91F591-A554-8D39-D9B1-E0EE5E18BBEA}"/>
                </a:ext>
              </a:extLst>
            </p:cNvPr>
            <p:cNvCxnSpPr>
              <a:stCxn id="22" idx="3"/>
              <a:endCxn id="21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DE6CD8-5778-FAA9-5C53-CE46081CD71E}"/>
                </a:ext>
              </a:extLst>
            </p:cNvPr>
            <p:cNvCxnSpPr>
              <a:stCxn id="24" idx="2"/>
              <a:endCxn id="21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7BBA0-F365-074C-3764-5C12DEEB2E8F}"/>
                </a:ext>
              </a:extLst>
            </p:cNvPr>
            <p:cNvCxnSpPr>
              <a:stCxn id="22" idx="5"/>
              <a:endCxn id="24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0203ADB-430A-D65F-9723-DAA04ACAFB9C}"/>
                </a:ext>
              </a:extLst>
            </p:cNvPr>
            <p:cNvCxnSpPr>
              <a:stCxn id="22" idx="7"/>
              <a:endCxn id="23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8AE7B9-7053-F6F9-A0D3-5A043D505A2D}"/>
                </a:ext>
              </a:extLst>
            </p:cNvPr>
            <p:cNvCxnSpPr>
              <a:stCxn id="24" idx="6"/>
              <a:endCxn id="25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5ACCEC-0E1D-BF87-4D29-C9EFE7A95074}"/>
                </a:ext>
              </a:extLst>
            </p:cNvPr>
            <p:cNvCxnSpPr>
              <a:stCxn id="25" idx="1"/>
              <a:endCxn id="23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ADBF4-FB3C-D330-300D-00B6AF377E53}"/>
                </a:ext>
              </a:extLst>
            </p:cNvPr>
            <p:cNvCxnSpPr>
              <a:stCxn id="27" idx="2"/>
              <a:endCxn id="23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FB4587-1690-02D4-BA3C-A0099E7358D5}"/>
                </a:ext>
              </a:extLst>
            </p:cNvPr>
            <p:cNvCxnSpPr>
              <a:stCxn id="25" idx="0"/>
              <a:endCxn id="27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C13D604-B112-B9D1-2FB0-D426EB51FDB5}"/>
                </a:ext>
              </a:extLst>
            </p:cNvPr>
            <p:cNvCxnSpPr>
              <a:stCxn id="26" idx="1"/>
              <a:endCxn id="27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B21677-B01D-DF4C-8F76-B4A4CCE81DFF}"/>
                </a:ext>
              </a:extLst>
            </p:cNvPr>
            <p:cNvCxnSpPr>
              <a:stCxn id="26" idx="3"/>
              <a:endCxn id="25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2EE3B9-2788-3830-4E73-9DF1652682FE}"/>
                </a:ext>
              </a:extLst>
            </p:cNvPr>
            <p:cNvCxnSpPr>
              <a:stCxn id="20" idx="4"/>
              <a:endCxn id="21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2ECF91-9510-823B-C909-5F0EB0CA3147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8B09655-F346-B1A3-1410-FB8E825C8643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9E88022-25E7-86C7-8B92-34447DB1CB81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EB710F6-6934-006D-D44B-6C316E606C86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2B6EF87-9ED8-0DE9-D60E-95BDFA888588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E8C970-DD24-1453-11B9-B8ACAA2F939D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5E1A8BB-249C-43D9-96A3-202B7BEE668A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A1B0CD1-8132-C3B4-B8C7-CDDC25E0B19D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56E15FE-2AC2-BAA6-9B20-EDB3AA8EE9EF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BC2B0C-3F8F-E385-9C36-453724DCBB67}"/>
              </a:ext>
            </a:extLst>
          </p:cNvPr>
          <p:cNvGrpSpPr/>
          <p:nvPr/>
        </p:nvGrpSpPr>
        <p:grpSpPr>
          <a:xfrm>
            <a:off x="7752750" y="3494747"/>
            <a:ext cx="4385159" cy="2420607"/>
            <a:chOff x="1524000" y="2625729"/>
            <a:chExt cx="7044346" cy="388847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1311A56-0703-B4CB-4DF3-E964A1EBFC91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08BE01B-5DBC-5EE1-D933-A8EB34AAAF91}"/>
                  </a:ext>
                </a:extLst>
              </p:cNvPr>
              <p:cNvCxnSpPr>
                <a:stCxn id="94" idx="7"/>
                <a:endCxn id="95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8838333-99B5-EDB2-E636-E37A3041178D}"/>
                  </a:ext>
                </a:extLst>
              </p:cNvPr>
              <p:cNvCxnSpPr>
                <a:stCxn id="95" idx="6"/>
                <a:endCxn id="98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90C3336-FD01-DDE1-F0D0-03F55BFFCE28}"/>
                  </a:ext>
                </a:extLst>
              </p:cNvPr>
              <p:cNvCxnSpPr>
                <a:stCxn id="94" idx="4"/>
                <a:endCxn id="96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12F9B32-568D-6074-BFD1-06C1C822970C}"/>
                  </a:ext>
                </a:extLst>
              </p:cNvPr>
              <p:cNvCxnSpPr>
                <a:stCxn id="97" idx="3"/>
                <a:endCxn id="96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927DFB4-FE48-C8DF-70F7-FA2E1E749276}"/>
                  </a:ext>
                </a:extLst>
              </p:cNvPr>
              <p:cNvCxnSpPr>
                <a:stCxn id="99" idx="2"/>
                <a:endCxn id="96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F6211A5-2B55-D230-16B2-2AD51EA7A0D9}"/>
                  </a:ext>
                </a:extLst>
              </p:cNvPr>
              <p:cNvCxnSpPr>
                <a:stCxn id="97" idx="5"/>
                <a:endCxn id="99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AC54169-CBFA-C7E2-BC2E-33184A527D9D}"/>
                  </a:ext>
                </a:extLst>
              </p:cNvPr>
              <p:cNvCxnSpPr>
                <a:stCxn id="97" idx="7"/>
                <a:endCxn id="98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ECDD1BC-741B-9CAD-1105-09E397EE3B17}"/>
                  </a:ext>
                </a:extLst>
              </p:cNvPr>
              <p:cNvCxnSpPr>
                <a:stCxn id="99" idx="6"/>
                <a:endCxn id="100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0CE11B8-8F5D-C7A3-14F8-FBE2BD41B155}"/>
                  </a:ext>
                </a:extLst>
              </p:cNvPr>
              <p:cNvCxnSpPr>
                <a:stCxn id="100" idx="1"/>
                <a:endCxn id="98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D4A98BB-84E0-53EA-CAB6-B34746A23FB1}"/>
                  </a:ext>
                </a:extLst>
              </p:cNvPr>
              <p:cNvCxnSpPr>
                <a:stCxn id="102" idx="2"/>
                <a:endCxn id="98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3DFE9DAC-A92C-CC96-A200-12881D3F5556}"/>
                  </a:ext>
                </a:extLst>
              </p:cNvPr>
              <p:cNvCxnSpPr>
                <a:stCxn id="100" idx="0"/>
                <a:endCxn id="102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53C9770-FA50-C8A2-029D-50072B26B7AA}"/>
                  </a:ext>
                </a:extLst>
              </p:cNvPr>
              <p:cNvCxnSpPr>
                <a:stCxn id="101" idx="1"/>
                <a:endCxn id="102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368074D-3071-983E-D9B7-5D8BED13FAD1}"/>
                  </a:ext>
                </a:extLst>
              </p:cNvPr>
              <p:cNvCxnSpPr>
                <a:stCxn id="101" idx="3"/>
                <a:endCxn id="100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DDF72EC-73F5-C92E-7376-748E30BB74C1}"/>
                  </a:ext>
                </a:extLst>
              </p:cNvPr>
              <p:cNvCxnSpPr>
                <a:stCxn id="95" idx="4"/>
                <a:endCxn id="96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F5FC2285-020A-878E-90CE-2ACC450330AE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AA52F75-BA01-66A5-EF54-E52D90EDD432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0E6879E-1525-AA65-2114-574042CBEEB6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DC3F494-6211-1948-0CDB-6CD123A25C3C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BE19C25-5170-64E5-46A0-C59958E021A7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B48AE5A-C4EE-BA50-885A-F30C09797C9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87E7852-F9BC-8B04-BCFA-082683DAC53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E98C314-CBA0-EA5B-6C6F-13F8858E0BBD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C9C4FAAE-5AE5-4514-0BA9-55334F0335B1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A80272A-3CC3-702F-8EA2-DA7404D25FFB}"/>
                </a:ext>
              </a:extLst>
            </p:cNvPr>
            <p:cNvCxnSpPr>
              <a:cxnSpLocks/>
              <a:stCxn id="100" idx="7"/>
              <a:endCxn id="102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2BA105-F684-B473-14DF-7C5E0517E06F}"/>
                </a:ext>
              </a:extLst>
            </p:cNvPr>
            <p:cNvCxnSpPr>
              <a:cxnSpLocks/>
              <a:stCxn id="99" idx="3"/>
              <a:endCxn id="96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303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Behavior: Start with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visit one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all nodes reachable from that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another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,…</a:t>
                </a:r>
              </a:p>
              <a:p>
                <a:pPr lvl="1"/>
                <a:r>
                  <a:rPr lang="en-US" dirty="0"/>
                  <a:t>Before moving on to the second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visit everything reachable from the first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Does the graph have a cycle?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b="1" dirty="0"/>
                  <a:t>topological sort </a:t>
                </a:r>
                <a:r>
                  <a:rPr lang="en-US" dirty="0"/>
                  <a:t>of the graph.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40C6-C78B-8017-6D73-97D93EB826C3}"/>
              </a:ext>
            </a:extLst>
          </p:cNvPr>
          <p:cNvSpPr txBox="1"/>
          <p:nvPr/>
        </p:nvSpPr>
        <p:spPr>
          <a:xfrm>
            <a:off x="6857667" y="44645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5044C-10BD-AEE9-D583-6E3F278B41F7}"/>
              </a:ext>
            </a:extLst>
          </p:cNvPr>
          <p:cNvSpPr txBox="1"/>
          <p:nvPr/>
        </p:nvSpPr>
        <p:spPr>
          <a:xfrm>
            <a:off x="8096239" y="37474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7F514-BD71-389A-276B-9053B381D8E4}"/>
              </a:ext>
            </a:extLst>
          </p:cNvPr>
          <p:cNvSpPr txBox="1"/>
          <p:nvPr/>
        </p:nvSpPr>
        <p:spPr>
          <a:xfrm>
            <a:off x="9338044" y="37988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298B3-A661-E800-FF4D-E8EEBF644EAB}"/>
              </a:ext>
            </a:extLst>
          </p:cNvPr>
          <p:cNvSpPr txBox="1"/>
          <p:nvPr/>
        </p:nvSpPr>
        <p:spPr>
          <a:xfrm>
            <a:off x="10242843" y="4155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8D756-6925-39E6-93AD-CDD831F97A7D}"/>
              </a:ext>
            </a:extLst>
          </p:cNvPr>
          <p:cNvSpPr txBox="1"/>
          <p:nvPr/>
        </p:nvSpPr>
        <p:spPr>
          <a:xfrm>
            <a:off x="10287000" y="6248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2CDBA-DA7A-3C1A-5713-45F18AC0DC23}"/>
              </a:ext>
            </a:extLst>
          </p:cNvPr>
          <p:cNvSpPr txBox="1"/>
          <p:nvPr/>
        </p:nvSpPr>
        <p:spPr>
          <a:xfrm>
            <a:off x="7421000" y="5817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030A1-83AA-A3BB-CB2D-2CE9A3C9892E}"/>
              </a:ext>
            </a:extLst>
          </p:cNvPr>
          <p:cNvSpPr txBox="1"/>
          <p:nvPr/>
        </p:nvSpPr>
        <p:spPr>
          <a:xfrm>
            <a:off x="8429267" y="47331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652F29-0A79-210D-2DF8-9579B15BE792}"/>
              </a:ext>
            </a:extLst>
          </p:cNvPr>
          <p:cNvGrpSpPr/>
          <p:nvPr/>
        </p:nvGrpSpPr>
        <p:grpSpPr>
          <a:xfrm>
            <a:off x="7009533" y="4114199"/>
            <a:ext cx="4385159" cy="2420607"/>
            <a:chOff x="6934200" y="4047495"/>
            <a:chExt cx="4385159" cy="24206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7EB8E3F-6751-1E82-7583-8F80C26138DF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33A9D27-8499-DCAD-BB09-C5811A2BD9B8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76F20D4D-C2AE-E63F-6C7C-DE9BDBED70C7}"/>
                    </a:ext>
                  </a:extLst>
                </p:cNvPr>
                <p:cNvCxnSpPr>
                  <a:stCxn id="58" idx="7"/>
                  <a:endCxn id="59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02F690A-F0D8-CEFB-E093-724538ADFB0B}"/>
                    </a:ext>
                  </a:extLst>
                </p:cNvPr>
                <p:cNvCxnSpPr>
                  <a:stCxn id="59" idx="6"/>
                  <a:endCxn id="62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52C7ABA-BBB6-2678-6598-C7D0CEA71D55}"/>
                    </a:ext>
                  </a:extLst>
                </p:cNvPr>
                <p:cNvCxnSpPr>
                  <a:stCxn id="58" idx="4"/>
                  <a:endCxn id="60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9662FE4-23A3-CBB5-86C2-A01319284309}"/>
                    </a:ext>
                  </a:extLst>
                </p:cNvPr>
                <p:cNvCxnSpPr>
                  <a:stCxn id="61" idx="3"/>
                  <a:endCxn id="60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CAFCEF6-1E10-BE11-39F3-D367EC560DB9}"/>
                    </a:ext>
                  </a:extLst>
                </p:cNvPr>
                <p:cNvCxnSpPr>
                  <a:stCxn id="63" idx="2"/>
                  <a:endCxn id="60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32A12C4-8001-3670-1EDB-F2EFBDB7661E}"/>
                    </a:ext>
                  </a:extLst>
                </p:cNvPr>
                <p:cNvCxnSpPr>
                  <a:stCxn id="61" idx="5"/>
                  <a:endCxn id="63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BFE5E66-3D07-C865-EB56-C97B22695E90}"/>
                    </a:ext>
                  </a:extLst>
                </p:cNvPr>
                <p:cNvCxnSpPr>
                  <a:cxnSpLocks/>
                  <a:stCxn id="59" idx="5"/>
                  <a:endCxn id="64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324CD16-9A95-C1EA-83C5-7A9080A0385E}"/>
                    </a:ext>
                  </a:extLst>
                </p:cNvPr>
                <p:cNvCxnSpPr>
                  <a:cxnSpLocks/>
                  <a:stCxn id="66" idx="4"/>
                  <a:endCxn id="64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EE0805D-E768-31B1-8BF9-AAD97F21580B}"/>
                    </a:ext>
                  </a:extLst>
                </p:cNvPr>
                <p:cNvCxnSpPr>
                  <a:stCxn id="66" idx="2"/>
                  <a:endCxn id="62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6C691D0-D9B7-B74F-D15F-4D0CDB0BB571}"/>
                    </a:ext>
                  </a:extLst>
                </p:cNvPr>
                <p:cNvCxnSpPr>
                  <a:stCxn id="65" idx="1"/>
                  <a:endCxn id="66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28A2562-2B96-4380-2649-D2603A892492}"/>
                    </a:ext>
                  </a:extLst>
                </p:cNvPr>
                <p:cNvCxnSpPr>
                  <a:stCxn id="65" idx="3"/>
                  <a:endCxn id="64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677C7EE-6C4E-FD2F-87D9-ABDBFACDFE6D}"/>
                    </a:ext>
                  </a:extLst>
                </p:cNvPr>
                <p:cNvCxnSpPr>
                  <a:stCxn id="59" idx="4"/>
                  <a:endCxn id="60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D856A7F-12C5-19F0-FCB2-420F43545988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3C5968D7-2907-9113-8FF6-CC4B379CC232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7DBE19AF-9821-7DB2-BABD-9828DF2FDA2B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6C0888B-D28A-7C05-A7DC-C42BD35E4A46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F6BA200-2A32-4B42-FDB6-8BC54E2290CC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0A11247-2014-BBA9-F784-829C0D1A56DD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6FA3B9B-58B9-D650-AE52-EB3C4C14EBF2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5EA0F88-7B97-1BA7-DF0F-7D545939207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909E842-3B88-2325-732B-830110DB65F8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234E73A-0E2E-C169-BBC8-1336F0573A3C}"/>
                  </a:ext>
                </a:extLst>
              </p:cNvPr>
              <p:cNvCxnSpPr>
                <a:cxnSpLocks/>
                <a:stCxn id="63" idx="3"/>
                <a:endCxn id="60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5250A6-491F-63A7-7A2B-12750046089E}"/>
                </a:ext>
              </a:extLst>
            </p:cNvPr>
            <p:cNvCxnSpPr>
              <a:cxnSpLocks/>
              <a:stCxn id="63" idx="6"/>
              <a:endCxn id="64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2D8E6EA-0503-E96D-3170-C01DCD7AB07A}"/>
              </a:ext>
            </a:extLst>
          </p:cNvPr>
          <p:cNvSpPr txBox="1"/>
          <p:nvPr/>
        </p:nvSpPr>
        <p:spPr>
          <a:xfrm>
            <a:off x="89154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24569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19280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DFS (non-recursive)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194496" y="414158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dfs</a:t>
            </a:r>
            <a:r>
              <a:rPr lang="en-US" sz="2800" dirty="0"/>
              <a:t>(graph, s){</a:t>
            </a:r>
          </a:p>
          <a:p>
            <a:r>
              <a:rPr lang="en-US" sz="2800" dirty="0"/>
              <a:t>	found = new </a:t>
            </a:r>
            <a:r>
              <a:rPr lang="en-US" sz="2800" dirty="0">
                <a:solidFill>
                  <a:srgbClr val="FF0000"/>
                </a:solidFill>
              </a:rPr>
              <a:t>Stack();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found.</a:t>
            </a:r>
            <a:r>
              <a:rPr lang="en-US" sz="2800" dirty="0" err="1">
                <a:solidFill>
                  <a:srgbClr val="FF0000"/>
                </a:solidFill>
              </a:rPr>
              <a:t>pop</a:t>
            </a:r>
            <a:r>
              <a:rPr lang="en-US" sz="2800" dirty="0"/>
              <a:t>(s);</a:t>
            </a:r>
          </a:p>
          <a:p>
            <a:r>
              <a:rPr lang="en-US" sz="2800" dirty="0"/>
              <a:t>	mark s as “visited”;</a:t>
            </a:r>
          </a:p>
          <a:p>
            <a:r>
              <a:rPr lang="en-US" sz="2800" dirty="0"/>
              <a:t>	While (!</a:t>
            </a:r>
            <a:r>
              <a:rPr lang="en-US" sz="2800" dirty="0" err="1"/>
              <a:t>found.isEmpty</a:t>
            </a:r>
            <a:r>
              <a:rPr lang="en-US" sz="2800" dirty="0"/>
              <a:t>()){</a:t>
            </a:r>
          </a:p>
          <a:p>
            <a:r>
              <a:rPr lang="en-US" sz="2800" dirty="0"/>
              <a:t>		current = </a:t>
            </a:r>
            <a:r>
              <a:rPr lang="en-US" sz="2800" dirty="0" err="1"/>
              <a:t>found.</a:t>
            </a:r>
            <a:r>
              <a:rPr lang="en-US" sz="2800" dirty="0" err="1">
                <a:solidFill>
                  <a:srgbClr val="FF0000"/>
                </a:solidFill>
              </a:rPr>
              <a:t>pop</a:t>
            </a:r>
            <a:r>
              <a:rPr lang="en-US" sz="2800" dirty="0"/>
              <a:t>();</a:t>
            </a:r>
          </a:p>
          <a:p>
            <a:r>
              <a:rPr lang="en-US" sz="2800" dirty="0"/>
              <a:t>		for (v : neighbors(current)){</a:t>
            </a:r>
          </a:p>
          <a:p>
            <a:r>
              <a:rPr lang="en-US" sz="2800" dirty="0"/>
              <a:t>			if (! v marked “visited”){</a:t>
            </a:r>
          </a:p>
          <a:p>
            <a:r>
              <a:rPr lang="en-US" sz="2800" dirty="0"/>
              <a:t>				mark v as “visited”;</a:t>
            </a:r>
          </a:p>
          <a:p>
            <a:r>
              <a:rPr lang="en-US" sz="2800" dirty="0"/>
              <a:t>				</a:t>
            </a:r>
            <a:r>
              <a:rPr lang="en-US" sz="2800" dirty="0" err="1"/>
              <a:t>found.</a:t>
            </a:r>
            <a:r>
              <a:rPr lang="en-US" sz="2800" dirty="0" err="1">
                <a:solidFill>
                  <a:srgbClr val="FF0000"/>
                </a:solidFill>
              </a:rPr>
              <a:t>push</a:t>
            </a:r>
            <a:r>
              <a:rPr lang="en-US" sz="2800" dirty="0"/>
              <a:t>(v);</a:t>
            </a:r>
          </a:p>
          <a:p>
            <a:r>
              <a:rPr lang="en-US" sz="2800" dirty="0"/>
              <a:t>			}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	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DE2EC2-2F8B-20FE-8951-E2BD5C549C1C}"/>
              </a:ext>
            </a:extLst>
          </p:cNvPr>
          <p:cNvGrpSpPr/>
          <p:nvPr/>
        </p:nvGrpSpPr>
        <p:grpSpPr>
          <a:xfrm>
            <a:off x="474420" y="1517187"/>
            <a:ext cx="4385159" cy="2420607"/>
            <a:chOff x="1524000" y="2625729"/>
            <a:chExt cx="7044346" cy="38884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B1968D4-0ECC-068E-765A-3DF8DE21145C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27EFB9C-1AD6-9281-AA30-5BE0BBE83EAC}"/>
                  </a:ext>
                </a:extLst>
              </p:cNvPr>
              <p:cNvCxnSpPr>
                <a:stCxn id="88" idx="7"/>
                <a:endCxn id="89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C7B5A33-2C67-775A-F9F8-9849005F705A}"/>
                  </a:ext>
                </a:extLst>
              </p:cNvPr>
              <p:cNvCxnSpPr>
                <a:stCxn id="89" idx="6"/>
                <a:endCxn id="92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E578285-E842-D666-EFFF-FAC536B41CA6}"/>
                  </a:ext>
                </a:extLst>
              </p:cNvPr>
              <p:cNvCxnSpPr>
                <a:stCxn id="88" idx="4"/>
                <a:endCxn id="90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344E26-0374-B29A-3047-F12847819446}"/>
                  </a:ext>
                </a:extLst>
              </p:cNvPr>
              <p:cNvCxnSpPr>
                <a:stCxn id="91" idx="3"/>
                <a:endCxn id="90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6777E69-513F-8E97-420E-4508C3786C63}"/>
                  </a:ext>
                </a:extLst>
              </p:cNvPr>
              <p:cNvCxnSpPr>
                <a:stCxn id="93" idx="2"/>
                <a:endCxn id="90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6D715E8-E960-3FE6-7B4F-3ED4B6D49FDA}"/>
                  </a:ext>
                </a:extLst>
              </p:cNvPr>
              <p:cNvCxnSpPr>
                <a:stCxn id="91" idx="5"/>
                <a:endCxn id="93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6249CD4-F9C0-5A68-8D91-891A4FA839E0}"/>
                  </a:ext>
                </a:extLst>
              </p:cNvPr>
              <p:cNvCxnSpPr>
                <a:stCxn id="91" idx="7"/>
                <a:endCxn id="92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204DB22-82A3-0118-6481-472F7A6AF3F1}"/>
                  </a:ext>
                </a:extLst>
              </p:cNvPr>
              <p:cNvCxnSpPr>
                <a:stCxn id="93" idx="6"/>
                <a:endCxn id="94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D26EFBD-31D4-049E-B188-F35998D684F2}"/>
                  </a:ext>
                </a:extLst>
              </p:cNvPr>
              <p:cNvCxnSpPr>
                <a:stCxn id="94" idx="1"/>
                <a:endCxn id="92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0849E95-CB0E-ABD6-850A-E61EBDEFACAA}"/>
                  </a:ext>
                </a:extLst>
              </p:cNvPr>
              <p:cNvCxnSpPr>
                <a:stCxn id="96" idx="2"/>
                <a:endCxn id="92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AD1B02-958A-B3BD-72CC-9B0590B340F7}"/>
                  </a:ext>
                </a:extLst>
              </p:cNvPr>
              <p:cNvCxnSpPr>
                <a:stCxn id="94" idx="0"/>
                <a:endCxn id="96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8B0F441-A7E2-FA9E-92EB-30933184D3BE}"/>
                  </a:ext>
                </a:extLst>
              </p:cNvPr>
              <p:cNvCxnSpPr>
                <a:stCxn id="95" idx="1"/>
                <a:endCxn id="96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A0B411A-7680-5A59-15AD-2CE231F51725}"/>
                  </a:ext>
                </a:extLst>
              </p:cNvPr>
              <p:cNvCxnSpPr>
                <a:stCxn id="95" idx="3"/>
                <a:endCxn id="94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B8A6D9A-B0B6-1AB8-DA09-FDB8212801F7}"/>
                  </a:ext>
                </a:extLst>
              </p:cNvPr>
              <p:cNvCxnSpPr>
                <a:stCxn id="89" idx="4"/>
                <a:endCxn id="90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64BFE18-A20F-D4C8-0B8F-13C5DDCAC640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7ECD6AE-5FC3-1D62-3146-0E728A59E99C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C9B2643-4AE7-7327-D66E-875DFE9D352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2A84FF5-BE60-6F0B-E7E8-AC31F8FD91F1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725E181-533F-9D89-A8B9-60FC2F93CD5E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89257CE-86BE-EB39-0021-0B5F58AB7E2C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5D391F7-C135-F995-9D25-9947220935E2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4A9BCF0-A3F7-F8A4-C80C-FD60E28E095D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50E87BD-E051-DE7A-3950-ABE1A2CEA1DE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D9BE6BC-AF01-B341-278E-F84FB764CC8F}"/>
                </a:ext>
              </a:extLst>
            </p:cNvPr>
            <p:cNvCxnSpPr>
              <a:cxnSpLocks/>
              <a:stCxn id="94" idx="7"/>
              <a:endCxn id="96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182084-CD52-8859-188D-BB9EC0EBC053}"/>
                </a:ext>
              </a:extLst>
            </p:cNvPr>
            <p:cNvCxnSpPr>
              <a:cxnSpLocks/>
              <a:stCxn id="93" idx="3"/>
              <a:endCxn id="90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/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blipFill>
                <a:blip r:embed="rId2"/>
                <a:stretch>
                  <a:fillRect l="-304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91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 Recursively (more common)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5865" y="1866236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dfs</a:t>
            </a:r>
            <a:r>
              <a:rPr lang="en-US" sz="2800" dirty="0"/>
              <a:t>(graph, </a:t>
            </a:r>
            <a:r>
              <a:rPr lang="en-US" sz="2800" dirty="0" err="1"/>
              <a:t>curr</a:t>
            </a:r>
            <a:r>
              <a:rPr lang="en-US" sz="2800" dirty="0"/>
              <a:t>){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“visited”;</a:t>
            </a:r>
          </a:p>
          <a:p>
            <a:r>
              <a:rPr lang="en-US" sz="2800" dirty="0"/>
              <a:t>	for (v : neighbors(current)){</a:t>
            </a:r>
          </a:p>
          <a:p>
            <a:r>
              <a:rPr lang="en-US" sz="2800" dirty="0"/>
              <a:t>		if (! v marked “visited”){</a:t>
            </a:r>
          </a:p>
          <a:p>
            <a:r>
              <a:rPr lang="en-US" sz="2800" dirty="0"/>
              <a:t>			</a:t>
            </a:r>
            <a:r>
              <a:rPr lang="en-US" sz="2800" dirty="0" err="1"/>
              <a:t>dfs</a:t>
            </a:r>
            <a:r>
              <a:rPr lang="en-US" sz="2800" dirty="0"/>
              <a:t>(graph, v);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“done”;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7543800" y="3714388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908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8A8A14-3CBF-B60B-19E3-50826B767932}"/>
              </a:ext>
            </a:extLst>
          </p:cNvPr>
          <p:cNvSpPr/>
          <p:nvPr/>
        </p:nvSpPr>
        <p:spPr>
          <a:xfrm>
            <a:off x="396240" y="3083319"/>
            <a:ext cx="5939716" cy="1245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1595"/>
            <a:ext cx="10515600" cy="1325563"/>
          </a:xfrm>
        </p:spPr>
        <p:txBody>
          <a:bodyPr/>
          <a:lstStyle/>
          <a:p>
            <a:r>
              <a:rPr lang="en-US" dirty="0"/>
              <a:t>Using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95401"/>
                <a:ext cx="7525415" cy="55319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Consider the “visited times” and “done times” </a:t>
                </a:r>
              </a:p>
              <a:p>
                <a:r>
                  <a:rPr lang="en-US" dirty="0"/>
                  <a:t>Edges can be categorized: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Tree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followed when pushing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unvisited when we were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7030A0"/>
                    </a:solidFill>
                  </a:rPr>
                  <a:t>Back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an “ancestor”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visited but not done when we saw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Forward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 “descendent”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visited and done between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visited and done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9933"/>
                    </a:solidFill>
                  </a:rPr>
                  <a:t>Cross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 node that doesn’t connect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seen and done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ever visited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1"/>
                <a:ext cx="7525415" cy="5531984"/>
              </a:xfrm>
              <a:blipFill>
                <a:blip r:embed="rId2"/>
                <a:stretch>
                  <a:fillRect l="-1216" t="-2315" b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40C6-C78B-8017-6D73-97D93EB826C3}"/>
              </a:ext>
            </a:extLst>
          </p:cNvPr>
          <p:cNvSpPr txBox="1"/>
          <p:nvPr/>
        </p:nvSpPr>
        <p:spPr>
          <a:xfrm>
            <a:off x="7051376" y="2498155"/>
            <a:ext cx="105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Visited: 0</a:t>
            </a:r>
          </a:p>
          <a:p>
            <a:r>
              <a:rPr lang="en-US" dirty="0"/>
              <a:t>Done: 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373CC-A627-D9ED-0BCD-FD194BEA0AC1}"/>
              </a:ext>
            </a:extLst>
          </p:cNvPr>
          <p:cNvSpPr txBox="1"/>
          <p:nvPr/>
        </p:nvSpPr>
        <p:spPr>
          <a:xfrm>
            <a:off x="8400192" y="1738815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</a:t>
            </a:r>
          </a:p>
          <a:p>
            <a:r>
              <a:rPr lang="en-US" dirty="0"/>
              <a:t>Done: 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F6F6B-53A1-1B5A-5296-E139589D5427}"/>
              </a:ext>
            </a:extLst>
          </p:cNvPr>
          <p:cNvSpPr txBox="1"/>
          <p:nvPr/>
        </p:nvSpPr>
        <p:spPr>
          <a:xfrm>
            <a:off x="9835743" y="1769458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2</a:t>
            </a:r>
          </a:p>
          <a:p>
            <a:r>
              <a:rPr lang="en-US" dirty="0"/>
              <a:t>Done: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2DFE7-756D-9FCD-789C-1C34AF7E9F41}"/>
              </a:ext>
            </a:extLst>
          </p:cNvPr>
          <p:cNvSpPr txBox="1"/>
          <p:nvPr/>
        </p:nvSpPr>
        <p:spPr>
          <a:xfrm>
            <a:off x="10817858" y="2189528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3</a:t>
            </a:r>
          </a:p>
          <a:p>
            <a:r>
              <a:rPr lang="en-US" dirty="0"/>
              <a:t>Done: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26F77-4D49-3950-8D22-8923AC36C2A4}"/>
              </a:ext>
            </a:extLst>
          </p:cNvPr>
          <p:cNvSpPr txBox="1"/>
          <p:nvPr/>
        </p:nvSpPr>
        <p:spPr>
          <a:xfrm>
            <a:off x="10958033" y="4504684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4</a:t>
            </a:r>
          </a:p>
          <a:p>
            <a:r>
              <a:rPr lang="en-US" dirty="0"/>
              <a:t>Done: 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B7506F-586D-4F12-6E6A-2136E400F4CD}"/>
              </a:ext>
            </a:extLst>
          </p:cNvPr>
          <p:cNvGrpSpPr/>
          <p:nvPr/>
        </p:nvGrpSpPr>
        <p:grpSpPr>
          <a:xfrm>
            <a:off x="7620000" y="2371126"/>
            <a:ext cx="4385159" cy="2420607"/>
            <a:chOff x="6934200" y="4047495"/>
            <a:chExt cx="4385159" cy="242060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5E60E83-EF60-B160-6395-F34703A2E2C9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2187964-E870-5C20-5011-7EF331D8B442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CFC0412-9146-E934-F4DC-D43CAC4D8DE1}"/>
                    </a:ext>
                  </a:extLst>
                </p:cNvPr>
                <p:cNvCxnSpPr>
                  <a:stCxn id="49" idx="7"/>
                  <a:endCxn id="50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08726BF-EB96-6CE6-3CBC-9B19B9874C5E}"/>
                    </a:ext>
                  </a:extLst>
                </p:cNvPr>
                <p:cNvCxnSpPr>
                  <a:stCxn id="50" idx="6"/>
                  <a:endCxn id="53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D3345FA-E452-9557-2472-ED7C1E1FF6F5}"/>
                    </a:ext>
                  </a:extLst>
                </p:cNvPr>
                <p:cNvCxnSpPr>
                  <a:stCxn id="49" idx="4"/>
                  <a:endCxn id="51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66F20CE6-12E8-B8CD-4C6D-6E08BB48B8DD}"/>
                    </a:ext>
                  </a:extLst>
                </p:cNvPr>
                <p:cNvCxnSpPr>
                  <a:stCxn id="52" idx="3"/>
                  <a:endCxn id="51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8E65BF8-0C38-878D-43F0-DCA1382ECE78}"/>
                    </a:ext>
                  </a:extLst>
                </p:cNvPr>
                <p:cNvCxnSpPr>
                  <a:stCxn id="54" idx="2"/>
                  <a:endCxn id="51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FE8A7D6-FA04-569D-7C8B-00D1000D5562}"/>
                    </a:ext>
                  </a:extLst>
                </p:cNvPr>
                <p:cNvCxnSpPr>
                  <a:stCxn id="52" idx="5"/>
                  <a:endCxn id="54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7244733C-FCCA-2B14-53BE-1D266F25D9A6}"/>
                    </a:ext>
                  </a:extLst>
                </p:cNvPr>
                <p:cNvCxnSpPr>
                  <a:cxnSpLocks/>
                  <a:stCxn id="50" idx="5"/>
                  <a:endCxn id="55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CAA9FF4-A914-088F-BC91-64DF4D401A0C}"/>
                    </a:ext>
                  </a:extLst>
                </p:cNvPr>
                <p:cNvCxnSpPr>
                  <a:cxnSpLocks/>
                  <a:stCxn id="57" idx="4"/>
                  <a:endCxn id="55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C444822-6EFB-DDAD-2CFA-EF917A222B88}"/>
                    </a:ext>
                  </a:extLst>
                </p:cNvPr>
                <p:cNvCxnSpPr>
                  <a:stCxn id="57" idx="2"/>
                  <a:endCxn id="53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8F4AA5D-0263-91BE-E34B-3CCF5E6D33A9}"/>
                    </a:ext>
                  </a:extLst>
                </p:cNvPr>
                <p:cNvCxnSpPr>
                  <a:stCxn id="56" idx="1"/>
                  <a:endCxn id="57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7ACB732B-4621-C7D4-11BA-682F7277548D}"/>
                    </a:ext>
                  </a:extLst>
                </p:cNvPr>
                <p:cNvCxnSpPr>
                  <a:stCxn id="56" idx="3"/>
                  <a:endCxn id="55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3753FED-EBEF-C50C-C21C-755E93539BEA}"/>
                    </a:ext>
                  </a:extLst>
                </p:cNvPr>
                <p:cNvCxnSpPr>
                  <a:stCxn id="50" idx="4"/>
                  <a:endCxn id="51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rgbClr val="FF9933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B5F7B4A-9EC8-F78B-2346-A30082F4B6EE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BF6D25DC-D0D4-04D2-6803-B09D9B9393B3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AD85C94E-8822-4B5A-41C5-2476C6E729DD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79FB71B-E579-7B2A-783E-A82ED8BEA553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520B4334-C074-8A41-9DB1-8ED01D36B502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ED46E86-17A7-C404-82BA-A842355628A9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29461C-16BC-CC4C-AFAC-1E5547FEB92D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B2094438-55C6-D79E-8879-4351A8143ED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C98B4E5-D147-0466-56D0-8ED4B68409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739BBA3-18B2-BF36-7317-ED47E1F53C5D}"/>
                  </a:ext>
                </a:extLst>
              </p:cNvPr>
              <p:cNvCxnSpPr>
                <a:cxnSpLocks/>
                <a:stCxn id="54" idx="3"/>
                <a:endCxn id="51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rgbClr val="FF33C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958E16-56EF-E87C-97A5-B5B68FBFEDCF}"/>
                </a:ext>
              </a:extLst>
            </p:cNvPr>
            <p:cNvCxnSpPr>
              <a:cxnSpLocks/>
              <a:stCxn id="54" idx="6"/>
              <a:endCxn id="55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rgbClr val="FF99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32814FC-926C-D602-D14E-28CFA754FC90}"/>
              </a:ext>
            </a:extLst>
          </p:cNvPr>
          <p:cNvSpPr txBox="1"/>
          <p:nvPr/>
        </p:nvSpPr>
        <p:spPr>
          <a:xfrm>
            <a:off x="7248312" y="3989297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9</a:t>
            </a:r>
          </a:p>
          <a:p>
            <a:r>
              <a:rPr lang="en-US" dirty="0"/>
              <a:t>Done: 14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47A006-6587-9141-4A2A-B0B5DC4D6D60}"/>
              </a:ext>
            </a:extLst>
          </p:cNvPr>
          <p:cNvSpPr txBox="1"/>
          <p:nvPr/>
        </p:nvSpPr>
        <p:spPr>
          <a:xfrm>
            <a:off x="9488075" y="3034367"/>
            <a:ext cx="122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10</a:t>
            </a:r>
          </a:p>
          <a:p>
            <a:r>
              <a:rPr lang="en-US" dirty="0"/>
              <a:t>Done: 13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4C1517-411B-677D-7B95-09FAEBAE632E}"/>
              </a:ext>
            </a:extLst>
          </p:cNvPr>
          <p:cNvSpPr txBox="1"/>
          <p:nvPr/>
        </p:nvSpPr>
        <p:spPr>
          <a:xfrm>
            <a:off x="9611646" y="4595255"/>
            <a:ext cx="122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11</a:t>
            </a:r>
          </a:p>
          <a:p>
            <a:r>
              <a:rPr lang="en-US" dirty="0"/>
              <a:t>Done: 12</a:t>
            </a:r>
          </a:p>
        </p:txBody>
      </p:sp>
    </p:spTree>
    <p:extLst>
      <p:ext uri="{BB962C8B-B14F-4D97-AF65-F5344CB8AC3E}">
        <p14:creationId xmlns:p14="http://schemas.microsoft.com/office/powerpoint/2010/main" val="374980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5E17-3E9F-B9AE-7A20-33EABD73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C3A9-45D7-FF17-BBD2-A14D04F50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Behavior of DFS:</a:t>
            </a:r>
          </a:p>
          <a:p>
            <a:pPr lvl="1"/>
            <a:r>
              <a:rPr lang="en-US" dirty="0"/>
              <a:t>“Visit everything reachable from the current node before going back”</a:t>
            </a:r>
          </a:p>
          <a:p>
            <a:r>
              <a:rPr lang="en-US" dirty="0"/>
              <a:t>Back Edge:</a:t>
            </a:r>
          </a:p>
          <a:p>
            <a:pPr lvl="1"/>
            <a:r>
              <a:rPr lang="en-US" dirty="0"/>
              <a:t>The current node’s neighbor is an “in progress” node</a:t>
            </a:r>
          </a:p>
          <a:p>
            <a:pPr lvl="1"/>
            <a:r>
              <a:rPr lang="en-US" dirty="0"/>
              <a:t>Since that other node is “in progress”, the current node is reachable from it</a:t>
            </a:r>
          </a:p>
          <a:p>
            <a:pPr lvl="1"/>
            <a:r>
              <a:rPr lang="en-US" dirty="0"/>
              <a:t>The back edge is a path to that other node</a:t>
            </a:r>
          </a:p>
          <a:p>
            <a:pPr lvl="1"/>
            <a:r>
              <a:rPr lang="en-US" b="1" dirty="0"/>
              <a:t>Cycle!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DCC4DB-F032-4A81-897E-295E7BE1228A}"/>
              </a:ext>
            </a:extLst>
          </p:cNvPr>
          <p:cNvGrpSpPr/>
          <p:nvPr/>
        </p:nvGrpSpPr>
        <p:grpSpPr>
          <a:xfrm>
            <a:off x="7371080" y="4232548"/>
            <a:ext cx="4385159" cy="2420607"/>
            <a:chOff x="6934200" y="4047495"/>
            <a:chExt cx="4385159" cy="24206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05497C-CF95-1114-2C14-12B127FE61D0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C3D7E5C-709B-24DE-E459-C9E48E51A49E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BBFAE05B-7497-744C-A5DF-44FF38A1B758}"/>
                    </a:ext>
                  </a:extLst>
                </p:cNvPr>
                <p:cNvCxnSpPr>
                  <a:stCxn id="21" idx="7"/>
                  <a:endCxn id="22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F9592929-9D37-C268-4973-01502CCD95DE}"/>
                    </a:ext>
                  </a:extLst>
                </p:cNvPr>
                <p:cNvCxnSpPr>
                  <a:stCxn id="22" idx="6"/>
                  <a:endCxn id="25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438FA5CC-5DA7-01F1-2FEA-47026A9CE0CD}"/>
                    </a:ext>
                  </a:extLst>
                </p:cNvPr>
                <p:cNvCxnSpPr>
                  <a:stCxn id="21" idx="4"/>
                  <a:endCxn id="23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B2D95AEC-5385-F86B-5C0C-1A605EBFA106}"/>
                    </a:ext>
                  </a:extLst>
                </p:cNvPr>
                <p:cNvCxnSpPr>
                  <a:stCxn id="24" idx="3"/>
                  <a:endCxn id="23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A9A9856-2110-929C-2296-629DD2719CB1}"/>
                    </a:ext>
                  </a:extLst>
                </p:cNvPr>
                <p:cNvCxnSpPr>
                  <a:stCxn id="26" idx="2"/>
                  <a:endCxn id="23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64D2DCE-0948-D368-8B07-0373D6B6DB9E}"/>
                    </a:ext>
                  </a:extLst>
                </p:cNvPr>
                <p:cNvCxnSpPr>
                  <a:stCxn id="24" idx="5"/>
                  <a:endCxn id="26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13975036-CC03-E7BB-AF20-2A9B20DCB113}"/>
                    </a:ext>
                  </a:extLst>
                </p:cNvPr>
                <p:cNvCxnSpPr>
                  <a:cxnSpLocks/>
                  <a:stCxn id="22" idx="5"/>
                  <a:endCxn id="27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B4A3F958-BEA5-B6DC-2BEA-0F03C1464AB6}"/>
                    </a:ext>
                  </a:extLst>
                </p:cNvPr>
                <p:cNvCxnSpPr>
                  <a:cxnSpLocks/>
                  <a:stCxn id="29" idx="4"/>
                  <a:endCxn id="27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534E752-806D-9EC0-9920-26490F7D20AC}"/>
                    </a:ext>
                  </a:extLst>
                </p:cNvPr>
                <p:cNvCxnSpPr>
                  <a:stCxn id="29" idx="2"/>
                  <a:endCxn id="25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F93B54E8-F1AA-8138-92DD-A90F692F291A}"/>
                    </a:ext>
                  </a:extLst>
                </p:cNvPr>
                <p:cNvCxnSpPr>
                  <a:stCxn id="28" idx="1"/>
                  <a:endCxn id="29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3FE647C-B33C-6D0A-EF08-464FB5072C0E}"/>
                    </a:ext>
                  </a:extLst>
                </p:cNvPr>
                <p:cNvCxnSpPr>
                  <a:stCxn id="28" idx="3"/>
                  <a:endCxn id="27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54E8BCCA-3BA1-3DA5-95F5-49AE6F389185}"/>
                    </a:ext>
                  </a:extLst>
                </p:cNvPr>
                <p:cNvCxnSpPr>
                  <a:stCxn id="22" idx="4"/>
                  <a:endCxn id="23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01DFB8EE-BA6D-03DB-6325-067BA39330C6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358D523-10D3-DC0A-A3AC-680CD3B6CBA1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2709509-5AFA-9027-8CE6-DDF1E65BECC7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891A546-AD77-7B39-D8ED-3CEF182E85ED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17795D5-B07D-6BBC-0FD6-93D219AC2221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51E2E627-E987-0637-939F-9D67131CED36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BAAC9EDC-C798-1CF1-AB22-2F75208F18C1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9A32FFF-2117-14FC-368E-3578D1750C0B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CC32412-8B24-36D1-2463-8B1FD1F235E9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4169FFD-3958-E793-7DF4-EC555FBD836B}"/>
                  </a:ext>
                </a:extLst>
              </p:cNvPr>
              <p:cNvCxnSpPr>
                <a:cxnSpLocks/>
                <a:stCxn id="26" idx="3"/>
                <a:endCxn id="23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ED39C8-9FE1-0516-963A-24BEA5C6DC50}"/>
                </a:ext>
              </a:extLst>
            </p:cNvPr>
            <p:cNvCxnSpPr>
              <a:cxnSpLocks/>
              <a:stCxn id="26" idx="6"/>
              <a:endCxn id="27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2311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Cycle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479035" y="1529498"/>
            <a:ext cx="11568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boolean</a:t>
            </a:r>
            <a:r>
              <a:rPr lang="en-US" sz="2400" dirty="0"/>
              <a:t> </a:t>
            </a:r>
            <a:r>
              <a:rPr lang="en-US" sz="2400" dirty="0" err="1"/>
              <a:t>hasCycle</a:t>
            </a:r>
            <a:r>
              <a:rPr lang="en-US" sz="2400" dirty="0"/>
              <a:t>(graph, </a:t>
            </a:r>
            <a:r>
              <a:rPr lang="en-US" sz="2400" dirty="0" err="1"/>
              <a:t>curr</a:t>
            </a:r>
            <a:r>
              <a:rPr lang="en-US" sz="2400" dirty="0"/>
              <a:t>){</a:t>
            </a:r>
          </a:p>
          <a:p>
            <a:r>
              <a:rPr lang="en-US" sz="2400" dirty="0"/>
              <a:t>	mark </a:t>
            </a:r>
            <a:r>
              <a:rPr lang="en-US" sz="2400" dirty="0" err="1"/>
              <a:t>curr</a:t>
            </a:r>
            <a:r>
              <a:rPr lang="en-US" sz="2400" dirty="0"/>
              <a:t> as “visited”;</a:t>
            </a:r>
          </a:p>
          <a:p>
            <a:r>
              <a:rPr lang="en-US" sz="2400" dirty="0"/>
              <a:t>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 = false;</a:t>
            </a:r>
          </a:p>
          <a:p>
            <a:r>
              <a:rPr lang="en-US" sz="2400" dirty="0"/>
              <a:t>	for (v : neighbors(current)){</a:t>
            </a:r>
          </a:p>
          <a:p>
            <a:r>
              <a:rPr lang="en-US" sz="24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if (v marked “visited” &amp;&amp; ! v marked “done”){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	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=true;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	}</a:t>
            </a:r>
          </a:p>
          <a:p>
            <a:r>
              <a:rPr lang="en-US" sz="2400" dirty="0"/>
              <a:t>		if (! v marked “visited”</a:t>
            </a:r>
            <a:r>
              <a:rPr lang="en-US" sz="2400" dirty="0">
                <a:solidFill>
                  <a:srgbClr val="FF0000"/>
                </a:solidFill>
              </a:rPr>
              <a:t> &amp;&amp; !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/>
              <a:t>){</a:t>
            </a:r>
          </a:p>
          <a:p>
            <a:r>
              <a:rPr lang="en-US" sz="2400" dirty="0"/>
              <a:t>		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dirty="0" err="1"/>
              <a:t>hasCycle</a:t>
            </a:r>
            <a:r>
              <a:rPr lang="en-US" sz="2400" dirty="0"/>
              <a:t>(graph, v);</a:t>
            </a:r>
          </a:p>
          <a:p>
            <a:r>
              <a:rPr lang="en-US" sz="2400" dirty="0"/>
              <a:t>		}</a:t>
            </a:r>
          </a:p>
          <a:p>
            <a:r>
              <a:rPr lang="en-US" sz="2400" dirty="0"/>
              <a:t>	}</a:t>
            </a:r>
          </a:p>
          <a:p>
            <a:r>
              <a:rPr lang="en-US" sz="2400" dirty="0"/>
              <a:t>	mark </a:t>
            </a:r>
            <a:r>
              <a:rPr lang="en-US" sz="2400" dirty="0" err="1"/>
              <a:t>curr</a:t>
            </a:r>
            <a:r>
              <a:rPr lang="en-US" sz="2400" dirty="0"/>
              <a:t> as “done”;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return 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;</a:t>
            </a:r>
          </a:p>
          <a:p>
            <a:r>
              <a:rPr lang="en-US" sz="24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303500" y="2950683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05A923-957B-ED78-9721-01D3F5097FFD}"/>
              </a:ext>
            </a:extLst>
          </p:cNvPr>
          <p:cNvSpPr txBox="1"/>
          <p:nvPr/>
        </p:nvSpPr>
        <p:spPr>
          <a:xfrm>
            <a:off x="7931446" y="424092"/>
            <a:ext cx="410150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Look for a back edge!</a:t>
            </a:r>
          </a:p>
        </p:txBody>
      </p:sp>
    </p:spTree>
    <p:extLst>
      <p:ext uri="{BB962C8B-B14F-4D97-AF65-F5344CB8AC3E}">
        <p14:creationId xmlns:p14="http://schemas.microsoft.com/office/powerpoint/2010/main" val="2176031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Single-Source Shortest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0" y="4572000"/>
                <a:ext cx="89154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the quickest way to get from UVA to each of these other places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and a start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/>
                  <a:t>, 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/>
                  <a:t> find the least-weight path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/>
                  <a:t> (call this weight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𝛿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(assumption: all edge weights are positive)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572000"/>
                <a:ext cx="8915400" cy="2308324"/>
              </a:xfrm>
              <a:prstGeom prst="rect">
                <a:avLst/>
              </a:prstGeom>
              <a:blipFill>
                <a:blip r:embed="rId2"/>
                <a:stretch>
                  <a:fillRect l="-1140" t="-2198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0BCC9019-DF73-D79E-6D28-0E1B9B39BB8C}"/>
              </a:ext>
            </a:extLst>
          </p:cNvPr>
          <p:cNvGrpSpPr/>
          <p:nvPr/>
        </p:nvGrpSpPr>
        <p:grpSpPr>
          <a:xfrm>
            <a:off x="3383668" y="1460060"/>
            <a:ext cx="5424664" cy="2953091"/>
            <a:chOff x="2004930" y="1521214"/>
            <a:chExt cx="7331334" cy="3991049"/>
          </a:xfrm>
        </p:grpSpPr>
        <p:pic>
          <p:nvPicPr>
            <p:cNvPr id="6" name="Picture 2" descr="Image result for UCLA">
              <a:extLst>
                <a:ext uri="{FF2B5EF4-FFF2-40B4-BE49-F238E27FC236}">
                  <a16:creationId xmlns:a16="http://schemas.microsoft.com/office/drawing/2014/main" id="{CAF21C7F-7318-8A70-1A1D-C92360336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4114801"/>
              <a:ext cx="866775" cy="866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SRI International">
              <a:extLst>
                <a:ext uri="{FF2B5EF4-FFF2-40B4-BE49-F238E27FC236}">
                  <a16:creationId xmlns:a16="http://schemas.microsoft.com/office/drawing/2014/main" id="{9A620BD3-A5ED-002E-DE7B-EECD63AEF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209800"/>
              <a:ext cx="1295400" cy="95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Image result for UCSB">
              <a:extLst>
                <a:ext uri="{FF2B5EF4-FFF2-40B4-BE49-F238E27FC236}">
                  <a16:creationId xmlns:a16="http://schemas.microsoft.com/office/drawing/2014/main" id="{24459CED-A487-F74E-DF25-233888EA9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691" y="1694568"/>
              <a:ext cx="957755" cy="508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University of Utah">
              <a:extLst>
                <a:ext uri="{FF2B5EF4-FFF2-40B4-BE49-F238E27FC236}">
                  <a16:creationId xmlns:a16="http://schemas.microsoft.com/office/drawing/2014/main" id="{3A843055-4F68-6FC0-EB1B-55B5C5F82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0074" y="4419600"/>
              <a:ext cx="1042326" cy="1042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Image result for harvard">
              <a:extLst>
                <a:ext uri="{FF2B5EF4-FFF2-40B4-BE49-F238E27FC236}">
                  <a16:creationId xmlns:a16="http://schemas.microsoft.com/office/drawing/2014/main" id="{0C13C080-22DB-97C3-EF48-94F34B4BC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362" y="4850938"/>
              <a:ext cx="678862" cy="66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Image result for yale">
              <a:extLst>
                <a:ext uri="{FF2B5EF4-FFF2-40B4-BE49-F238E27FC236}">
                  <a16:creationId xmlns:a16="http://schemas.microsoft.com/office/drawing/2014/main" id="{03F26437-8EB8-77CC-0B58-DD29AC360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930" y="2590800"/>
              <a:ext cx="674276" cy="70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Image result for cmu">
              <a:extLst>
                <a:ext uri="{FF2B5EF4-FFF2-40B4-BE49-F238E27FC236}">
                  <a16:creationId xmlns:a16="http://schemas.microsoft.com/office/drawing/2014/main" id="{EFDA2442-D037-15C4-F6D4-CA6DCF5B2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2135" y="3216885"/>
              <a:ext cx="994129" cy="994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Image result for mit">
              <a:extLst>
                <a:ext uri="{FF2B5EF4-FFF2-40B4-BE49-F238E27FC236}">
                  <a16:creationId xmlns:a16="http://schemas.microsoft.com/office/drawing/2014/main" id="{C1410B7C-28E1-AAA6-F7F3-7B78F51DC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399" y="3227427"/>
              <a:ext cx="737119" cy="37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35CD9B-E41B-9366-370E-FFD4CA5738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4296" y="1948872"/>
              <a:ext cx="1214280" cy="6733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FFEF895-FBFD-977F-DF6E-C8C91610CA84}"/>
                </a:ext>
              </a:extLst>
            </p:cNvPr>
            <p:cNvCxnSpPr>
              <a:cxnSpLocks/>
            </p:cNvCxnSpPr>
            <p:nvPr/>
          </p:nvCxnSpPr>
          <p:spPr>
            <a:xfrm>
              <a:off x="4676446" y="1807387"/>
              <a:ext cx="11092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46742CD-E516-AAF4-776B-99CE4A2A92F6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2342068" y="3294857"/>
              <a:ext cx="716596" cy="10290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CB19C2-9307-A34D-18DD-8E1FF6B560A8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3824008" y="3415704"/>
              <a:ext cx="882391" cy="9129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EB81FD-62A5-6CAB-35DD-C1CB47FA2C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76917" y="4780959"/>
              <a:ext cx="1135672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545F96-A7E1-0906-0558-301D0E9A34C7}"/>
                </a:ext>
              </a:extLst>
            </p:cNvPr>
            <p:cNvCxnSpPr>
              <a:cxnSpLocks/>
              <a:stCxn id="13" idx="2"/>
              <a:endCxn id="10" idx="0"/>
            </p:cNvCxnSpPr>
            <p:nvPr/>
          </p:nvCxnSpPr>
          <p:spPr>
            <a:xfrm>
              <a:off x="5074959" y="3603980"/>
              <a:ext cx="118834" cy="12469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7AD7121-915F-BF07-82E9-7F85E3D739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3794" y="2318202"/>
              <a:ext cx="787515" cy="9766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ABD135E-E317-A05D-86FF-FD483AFB2E00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5533224" y="5181601"/>
              <a:ext cx="14009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FB56382-445B-9BAB-5C5F-79F7A1C395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9637" y="2412816"/>
              <a:ext cx="836964" cy="231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EEA04C2-553C-65BA-BCBB-146D68692B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7383" y="2238828"/>
              <a:ext cx="449218" cy="2317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569DF5-384F-7F94-BF36-1B9D567C78CE}"/>
                </a:ext>
              </a:extLst>
            </p:cNvPr>
            <p:cNvCxnSpPr/>
            <p:nvPr/>
          </p:nvCxnSpPr>
          <p:spPr>
            <a:xfrm flipV="1">
              <a:off x="7410450" y="2942829"/>
              <a:ext cx="171450" cy="16053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E7C106-A3DC-C812-74AE-88B0979A8F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3242" y="2872266"/>
              <a:ext cx="469440" cy="4563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720EA8D-8BB0-0C2B-9658-1EDA406B19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2400" y="4163760"/>
              <a:ext cx="850482" cy="8178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125BEC-AD12-C7EF-72B7-D0DDC59260AF}"/>
                </a:ext>
              </a:extLst>
            </p:cNvPr>
            <p:cNvCxnSpPr>
              <a:stCxn id="8" idx="2"/>
              <a:endCxn id="6" idx="0"/>
            </p:cNvCxnSpPr>
            <p:nvPr/>
          </p:nvCxnSpPr>
          <p:spPr>
            <a:xfrm flipH="1">
              <a:off x="3405188" y="2203174"/>
              <a:ext cx="792380" cy="19116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 descr="University of Washington - Wikipedia">
              <a:extLst>
                <a:ext uri="{FF2B5EF4-FFF2-40B4-BE49-F238E27FC236}">
                  <a16:creationId xmlns:a16="http://schemas.microsoft.com/office/drawing/2014/main" id="{43127E7C-821B-8592-71F7-E339B0603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628" y="1521214"/>
              <a:ext cx="994130" cy="994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95CE08F-B128-2042-28BB-D3F10868A95F}"/>
              </a:ext>
            </a:extLst>
          </p:cNvPr>
          <p:cNvSpPr txBox="1"/>
          <p:nvPr/>
        </p:nvSpPr>
        <p:spPr>
          <a:xfrm>
            <a:off x="5505303" y="13149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028215-2803-F071-26F9-1BA458A957CC}"/>
              </a:ext>
            </a:extLst>
          </p:cNvPr>
          <p:cNvSpPr txBox="1"/>
          <p:nvPr/>
        </p:nvSpPr>
        <p:spPr>
          <a:xfrm>
            <a:off x="3855931" y="16662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FB921B-A3C1-413A-B88D-87C36FA74ED7}"/>
              </a:ext>
            </a:extLst>
          </p:cNvPr>
          <p:cNvSpPr txBox="1"/>
          <p:nvPr/>
        </p:nvSpPr>
        <p:spPr>
          <a:xfrm>
            <a:off x="6841174" y="1675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12462B-6799-1300-4E1C-75BDE0DBFBDB}"/>
              </a:ext>
            </a:extLst>
          </p:cNvPr>
          <p:cNvSpPr txBox="1"/>
          <p:nvPr/>
        </p:nvSpPr>
        <p:spPr>
          <a:xfrm>
            <a:off x="4291195" y="24107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1EE771-CAC5-43D0-034C-FCF96E495AF6}"/>
              </a:ext>
            </a:extLst>
          </p:cNvPr>
          <p:cNvSpPr txBox="1"/>
          <p:nvPr/>
        </p:nvSpPr>
        <p:spPr>
          <a:xfrm>
            <a:off x="5533846" y="2213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137BDF-D2D7-796C-29AF-045063D8DC7E}"/>
              </a:ext>
            </a:extLst>
          </p:cNvPr>
          <p:cNvSpPr txBox="1"/>
          <p:nvPr/>
        </p:nvSpPr>
        <p:spPr>
          <a:xfrm>
            <a:off x="6455816" y="27749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FFD54F-479B-39DA-5679-7DD293F43E26}"/>
              </a:ext>
            </a:extLst>
          </p:cNvPr>
          <p:cNvSpPr txBox="1"/>
          <p:nvPr/>
        </p:nvSpPr>
        <p:spPr>
          <a:xfrm>
            <a:off x="7909071" y="22583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B476D7-EDBA-7EDD-40CF-B4A69BCB8BCB}"/>
              </a:ext>
            </a:extLst>
          </p:cNvPr>
          <p:cNvSpPr txBox="1"/>
          <p:nvPr/>
        </p:nvSpPr>
        <p:spPr>
          <a:xfrm>
            <a:off x="7085764" y="28840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4028C7-F44D-7BAA-30E4-2E18C755165C}"/>
              </a:ext>
            </a:extLst>
          </p:cNvPr>
          <p:cNvSpPr txBox="1"/>
          <p:nvPr/>
        </p:nvSpPr>
        <p:spPr>
          <a:xfrm>
            <a:off x="7967390" y="36273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59BBC7-4F75-2158-B14F-3F9B95DF08B4}"/>
              </a:ext>
            </a:extLst>
          </p:cNvPr>
          <p:cNvSpPr txBox="1"/>
          <p:nvPr/>
        </p:nvSpPr>
        <p:spPr>
          <a:xfrm>
            <a:off x="6232483" y="38514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3B9867-4E40-AF92-4241-9E0A19243229}"/>
              </a:ext>
            </a:extLst>
          </p:cNvPr>
          <p:cNvSpPr txBox="1"/>
          <p:nvPr/>
        </p:nvSpPr>
        <p:spPr>
          <a:xfrm>
            <a:off x="4780764" y="39544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4DC7C3-5AB8-0026-2DBA-4CDA4375D063}"/>
              </a:ext>
            </a:extLst>
          </p:cNvPr>
          <p:cNvSpPr txBox="1"/>
          <p:nvPr/>
        </p:nvSpPr>
        <p:spPr>
          <a:xfrm>
            <a:off x="3407672" y="30809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5B5286-5FD0-60F6-4A1D-590A4989C62A}"/>
              </a:ext>
            </a:extLst>
          </p:cNvPr>
          <p:cNvSpPr txBox="1"/>
          <p:nvPr/>
        </p:nvSpPr>
        <p:spPr>
          <a:xfrm>
            <a:off x="4985147" y="31683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5075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graph with </a:t>
                </a:r>
                <a:r>
                  <a:rPr lang="en-US" b="1" dirty="0"/>
                  <a:t>no negative edge weights</a:t>
                </a:r>
                <a:r>
                  <a:rPr lang="en-US" dirty="0"/>
                  <a:t>, start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end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Behavior: Start with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repeatedly go to the incomplete node “nearest”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stop when 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Distance from start to end</a:t>
                </a:r>
              </a:p>
              <a:p>
                <a:pPr lvl="1"/>
                <a:r>
                  <a:rPr lang="en-US" dirty="0"/>
                  <a:t>Distance from start to every node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2B0C053-06DE-DC6A-94E3-26A4B7C389DB}"/>
              </a:ext>
            </a:extLst>
          </p:cNvPr>
          <p:cNvGrpSpPr/>
          <p:nvPr/>
        </p:nvGrpSpPr>
        <p:grpSpPr>
          <a:xfrm>
            <a:off x="7103154" y="3461160"/>
            <a:ext cx="4600060" cy="2787240"/>
            <a:chOff x="0" y="2862182"/>
            <a:chExt cx="7044346" cy="4268266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9D6E633-2018-6DF0-8676-6A173CB557A1}"/>
                </a:ext>
              </a:extLst>
            </p:cNvPr>
            <p:cNvCxnSpPr>
              <a:stCxn id="163" idx="7"/>
              <a:endCxn id="16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DD6544E-44ED-CF32-47B5-A1B4988A6D49}"/>
                </a:ext>
              </a:extLst>
            </p:cNvPr>
            <p:cNvCxnSpPr>
              <a:stCxn id="164" idx="6"/>
              <a:endCxn id="167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609AA63-0697-DFAB-2F65-DD84B6399C65}"/>
                </a:ext>
              </a:extLst>
            </p:cNvPr>
            <p:cNvCxnSpPr>
              <a:stCxn id="163" idx="4"/>
              <a:endCxn id="16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392A1AD-267A-CC27-B94E-D47715F596FF}"/>
                </a:ext>
              </a:extLst>
            </p:cNvPr>
            <p:cNvCxnSpPr>
              <a:stCxn id="166" idx="3"/>
              <a:endCxn id="16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8CCB42-49BD-0035-AF74-5D2BC6B5718E}"/>
                </a:ext>
              </a:extLst>
            </p:cNvPr>
            <p:cNvCxnSpPr>
              <a:stCxn id="168" idx="2"/>
              <a:endCxn id="16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6E63AAA-79BB-40A4-255C-8A6F4CEF1F70}"/>
                </a:ext>
              </a:extLst>
            </p:cNvPr>
            <p:cNvCxnSpPr>
              <a:stCxn id="166" idx="5"/>
              <a:endCxn id="168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4C8E128-E7FF-0EE2-C929-28DCF5F3B109}"/>
                </a:ext>
              </a:extLst>
            </p:cNvPr>
            <p:cNvCxnSpPr>
              <a:stCxn id="166" idx="7"/>
              <a:endCxn id="167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2466A6F-7C04-3155-ED0B-352D7B6E726F}"/>
                </a:ext>
              </a:extLst>
            </p:cNvPr>
            <p:cNvCxnSpPr>
              <a:stCxn id="168" idx="6"/>
              <a:endCxn id="169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3467D08-B158-F459-76E0-1CC5F3E2A736}"/>
                </a:ext>
              </a:extLst>
            </p:cNvPr>
            <p:cNvCxnSpPr>
              <a:stCxn id="169" idx="1"/>
              <a:endCxn id="167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ED42938-B1CF-CCAB-82E7-C5D9ED62B47E}"/>
                </a:ext>
              </a:extLst>
            </p:cNvPr>
            <p:cNvCxnSpPr>
              <a:stCxn id="171" idx="2"/>
              <a:endCxn id="167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0F49481-D214-4D23-F5DB-22D5C9AC8216}"/>
                </a:ext>
              </a:extLst>
            </p:cNvPr>
            <p:cNvCxnSpPr>
              <a:stCxn id="169" idx="0"/>
              <a:endCxn id="171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DD9656E-2A08-FAF6-0E5A-864DBE4AF542}"/>
                </a:ext>
              </a:extLst>
            </p:cNvPr>
            <p:cNvCxnSpPr>
              <a:stCxn id="170" idx="1"/>
              <a:endCxn id="171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918935C-8432-0740-DBB5-9F8278FF03C2}"/>
                </a:ext>
              </a:extLst>
            </p:cNvPr>
            <p:cNvCxnSpPr>
              <a:stCxn id="170" idx="3"/>
              <a:endCxn id="169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DA70AD2-103F-3808-D08A-C8C7652E78CC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826737A-FAD1-118C-9744-F6C76DF1C237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77F8BFC-E723-6F4D-29CA-E8ED1B6D3D99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5965D04-95BE-172D-DE21-720E47C71DB1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0F2268A-3C7A-655E-79FA-25240CF558A3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6D66E34-9CBE-C2C6-5186-6CDDE2660625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F4F19F6-511C-663F-AB69-47F024628721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DFECE1A-1211-86CD-9F2F-1BEA574448D8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948369BE-B017-271D-FAD6-FCA8E179CD0F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A7E08C1-460F-68AC-983A-1E7F28845F34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54DF8D0B-3D67-6BD4-8990-704D5199F310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E1CF5CE-DA1C-A802-F0A8-C56514233D7F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BBF6E78-42E8-3F02-0B9F-2835210B593E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1C31B08-8330-A11B-4F1A-B06FF798EC0B}"/>
                </a:ext>
              </a:extLst>
            </p:cNvPr>
            <p:cNvCxnSpPr>
              <a:stCxn id="164" idx="4"/>
              <a:endCxn id="16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DF936A7D-07BE-9BA8-21D5-AE93448D2F14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5D2CB04-20EB-6DF5-8909-971BD47541D3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72050422-D698-F55D-822D-539B17CD05BA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B30E8C8-7D92-1928-E6B2-09A458489B4A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659AE9B-AED2-63F5-FFEF-4AC3BF336A0C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5BDE5ABE-0BF2-0B27-7E8C-60DAA4887FE8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9E2D920A-40D6-F04D-AC14-A74BA229EA51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62DFA89F-EAD1-9C56-7425-0D3283049666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D25E4BD8-F1DE-8963-31EA-49C479A959B2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853FC4DB-BD17-BF97-F6FE-06F1DF7ADDBA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72B9C0E9-4F4A-28A1-4EF7-71C638927532}"/>
              </a:ext>
            </a:extLst>
          </p:cNvPr>
          <p:cNvSpPr txBox="1"/>
          <p:nvPr/>
        </p:nvSpPr>
        <p:spPr>
          <a:xfrm>
            <a:off x="7086600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C06AA38-1612-6A93-21BB-70EA359FCE44}"/>
                  </a:ext>
                </a:extLst>
              </p:cNvPr>
              <p:cNvSpPr txBox="1"/>
              <p:nvPr/>
            </p:nvSpPr>
            <p:spPr>
              <a:xfrm>
                <a:off x="8148957" y="3277786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C06AA38-1612-6A93-21BB-70EA359FC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957" y="3277786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0460AAE-AA39-FF16-B609-F2F0EE40DF05}"/>
                  </a:ext>
                </a:extLst>
              </p:cNvPr>
              <p:cNvSpPr txBox="1"/>
              <p:nvPr/>
            </p:nvSpPr>
            <p:spPr>
              <a:xfrm>
                <a:off x="7315200" y="533892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0460AAE-AA39-FF16-B609-F2F0EE40D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338920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0659F17-1C24-F96F-A6AF-0A70BE1087B3}"/>
                  </a:ext>
                </a:extLst>
              </p:cNvPr>
              <p:cNvSpPr txBox="1"/>
              <p:nvPr/>
            </p:nvSpPr>
            <p:spPr>
              <a:xfrm>
                <a:off x="8529076" y="426884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0659F17-1C24-F96F-A6AF-0A70BE108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076" y="4268840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CB7366F2-337C-6A62-9057-95C180D24C66}"/>
                  </a:ext>
                </a:extLst>
              </p:cNvPr>
              <p:cNvSpPr txBox="1"/>
              <p:nvPr/>
            </p:nvSpPr>
            <p:spPr>
              <a:xfrm>
                <a:off x="9468933" y="33528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CB7366F2-337C-6A62-9057-95C180D24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933" y="3352800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D10D103-2C2A-CC57-50D7-0A6F7673076B}"/>
                  </a:ext>
                </a:extLst>
              </p:cNvPr>
              <p:cNvSpPr txBox="1"/>
              <p:nvPr/>
            </p:nvSpPr>
            <p:spPr>
              <a:xfrm>
                <a:off x="8687490" y="5523586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D10D103-2C2A-CC57-50D7-0A6F76730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490" y="5523586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DB34DC73-2D5D-F33F-A1CF-3E17FD89079F}"/>
                  </a:ext>
                </a:extLst>
              </p:cNvPr>
              <p:cNvSpPr txBox="1"/>
              <p:nvPr/>
            </p:nvSpPr>
            <p:spPr>
              <a:xfrm>
                <a:off x="9944207" y="550815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DB34DC73-2D5D-F33F-A1CF-3E17FD890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207" y="550815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DCC898EB-EBD5-1D4A-8CB2-095DD1B664BE}"/>
                  </a:ext>
                </a:extLst>
              </p:cNvPr>
              <p:cNvSpPr txBox="1"/>
              <p:nvPr/>
            </p:nvSpPr>
            <p:spPr>
              <a:xfrm>
                <a:off x="10366649" y="3722132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DCC898EB-EBD5-1D4A-8CB2-095DD1B66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649" y="3722132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0C8388A9-2D5A-E7FD-BEDA-3F8161AD0BCE}"/>
                  </a:ext>
                </a:extLst>
              </p:cNvPr>
              <p:cNvSpPr txBox="1"/>
              <p:nvPr/>
            </p:nvSpPr>
            <p:spPr>
              <a:xfrm>
                <a:off x="11225468" y="4395879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0C8388A9-2D5A-E7FD-BEDA-3F8161AD0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5468" y="4395879"/>
                <a:ext cx="4331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096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3313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331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331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22763E-0FBC-772C-A6F5-ECD410F833A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39906"/>
          <a:ext cx="160020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>
                  <a:extLst>
                    <a:ext uri="{9D8B030D-6E8A-4147-A177-3AD203B41FA5}">
                      <a16:colId xmlns:a16="http://schemas.microsoft.com/office/drawing/2014/main" val="4187985009"/>
                    </a:ext>
                  </a:extLst>
                </a:gridCol>
                <a:gridCol w="800101">
                  <a:extLst>
                    <a:ext uri="{9D8B030D-6E8A-4147-A177-3AD203B41FA5}">
                      <a16:colId xmlns:a16="http://schemas.microsoft.com/office/drawing/2014/main" val="467685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Done?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4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0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1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8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8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9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0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3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768763"/>
                  </p:ext>
                </p:extLst>
              </p:nvPr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208197" r="-2941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308197" r="-2941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408197" r="-2941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508197" r="-2941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608197" r="-2941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708197" r="-2941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808197" r="-2941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908197" r="-2941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DA24C6-DAB3-0D4B-C96F-398373703893}"/>
              </a:ext>
            </a:extLst>
          </p:cNvPr>
          <p:cNvSpPr txBox="1"/>
          <p:nvPr/>
        </p:nvSpPr>
        <p:spPr>
          <a:xfrm>
            <a:off x="6532711" y="1368602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undiscovered thing to the start, we have found its shortest path</a:t>
            </a:r>
          </a:p>
        </p:txBody>
      </p:sp>
    </p:spTree>
    <p:extLst>
      <p:ext uri="{BB962C8B-B14F-4D97-AF65-F5344CB8AC3E}">
        <p14:creationId xmlns:p14="http://schemas.microsoft.com/office/powerpoint/2010/main" val="723040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331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22763E-0FBC-772C-A6F5-ECD410F833A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39906"/>
          <a:ext cx="160020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>
                  <a:extLst>
                    <a:ext uri="{9D8B030D-6E8A-4147-A177-3AD203B41FA5}">
                      <a16:colId xmlns:a16="http://schemas.microsoft.com/office/drawing/2014/main" val="4187985009"/>
                    </a:ext>
                  </a:extLst>
                </a:gridCol>
                <a:gridCol w="800101">
                  <a:extLst>
                    <a:ext uri="{9D8B030D-6E8A-4147-A177-3AD203B41FA5}">
                      <a16:colId xmlns:a16="http://schemas.microsoft.com/office/drawing/2014/main" val="467685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Done?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4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0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1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8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8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9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0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3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7625175"/>
                  </p:ext>
                </p:extLst>
              </p:nvPr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408197" r="-2941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508197" r="-2941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608197" r="-2941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708197" r="-2941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808197" r="-2941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908197" r="-2941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DA24C6-DAB3-0D4B-C96F-398373703893}"/>
              </a:ext>
            </a:extLst>
          </p:cNvPr>
          <p:cNvSpPr txBox="1"/>
          <p:nvPr/>
        </p:nvSpPr>
        <p:spPr>
          <a:xfrm>
            <a:off x="6532711" y="1368602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undiscovered thing to the start, we have found its shortest path</a:t>
            </a:r>
          </a:p>
        </p:txBody>
      </p:sp>
      <p:sp>
        <p:nvSpPr>
          <p:cNvPr id="3" name="Freeform 128">
            <a:extLst>
              <a:ext uri="{FF2B5EF4-FFF2-40B4-BE49-F238E27FC236}">
                <a16:creationId xmlns:a16="http://schemas.microsoft.com/office/drawing/2014/main" id="{55A2AC7A-2AFB-5043-31ED-CB388B10C1C8}"/>
              </a:ext>
            </a:extLst>
          </p:cNvPr>
          <p:cNvSpPr/>
          <p:nvPr/>
        </p:nvSpPr>
        <p:spPr>
          <a:xfrm>
            <a:off x="6094057" y="3839848"/>
            <a:ext cx="851338" cy="898634"/>
          </a:xfrm>
          <a:custGeom>
            <a:avLst/>
            <a:gdLst>
              <a:gd name="connsiteX0" fmla="*/ 78828 w 851338"/>
              <a:gd name="connsiteY0" fmla="*/ 31531 h 898634"/>
              <a:gd name="connsiteX1" fmla="*/ 0 w 851338"/>
              <a:gd name="connsiteY1" fmla="*/ 583324 h 898634"/>
              <a:gd name="connsiteX2" fmla="*/ 236483 w 851338"/>
              <a:gd name="connsiteY2" fmla="*/ 898634 h 898634"/>
              <a:gd name="connsiteX3" fmla="*/ 740980 w 851338"/>
              <a:gd name="connsiteY3" fmla="*/ 725214 h 898634"/>
              <a:gd name="connsiteX4" fmla="*/ 851338 w 851338"/>
              <a:gd name="connsiteY4" fmla="*/ 268014 h 898634"/>
              <a:gd name="connsiteX5" fmla="*/ 630621 w 851338"/>
              <a:gd name="connsiteY5" fmla="*/ 0 h 898634"/>
              <a:gd name="connsiteX6" fmla="*/ 78828 w 851338"/>
              <a:gd name="connsiteY6" fmla="*/ 31531 h 89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338" h="898634">
                <a:moveTo>
                  <a:pt x="78828" y="31531"/>
                </a:moveTo>
                <a:lnTo>
                  <a:pt x="0" y="583324"/>
                </a:lnTo>
                <a:lnTo>
                  <a:pt x="236483" y="898634"/>
                </a:lnTo>
                <a:lnTo>
                  <a:pt x="740980" y="725214"/>
                </a:lnTo>
                <a:lnTo>
                  <a:pt x="851338" y="268014"/>
                </a:lnTo>
                <a:lnTo>
                  <a:pt x="630621" y="0"/>
                </a:lnTo>
                <a:lnTo>
                  <a:pt x="78828" y="31531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3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A9EB-3564-53B5-9F5A-0BB00FBC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F3BC2-F184-F17D-BECB-3D65CD011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represent a Graph (i.e. build a data structure) we need:</a:t>
            </a:r>
          </a:p>
          <a:p>
            <a:pPr lvl="1"/>
            <a:r>
              <a:rPr lang="en-US" dirty="0"/>
              <a:t>Add Edge</a:t>
            </a:r>
          </a:p>
          <a:p>
            <a:pPr lvl="1"/>
            <a:r>
              <a:rPr lang="en-US" dirty="0"/>
              <a:t>Remove Edge</a:t>
            </a:r>
          </a:p>
          <a:p>
            <a:pPr lvl="1"/>
            <a:r>
              <a:rPr lang="en-US" dirty="0"/>
              <a:t>Check if Edge Exists</a:t>
            </a:r>
          </a:p>
          <a:p>
            <a:pPr lvl="1"/>
            <a:r>
              <a:rPr lang="en-US" dirty="0"/>
              <a:t>Get Neighbors (incoming)</a:t>
            </a:r>
          </a:p>
          <a:p>
            <a:pPr lvl="1"/>
            <a:r>
              <a:rPr lang="en-US" dirty="0"/>
              <a:t>Get Neighbors (outgoing)</a:t>
            </a:r>
          </a:p>
        </p:txBody>
      </p:sp>
    </p:spTree>
    <p:extLst>
      <p:ext uri="{BB962C8B-B14F-4D97-AF65-F5344CB8AC3E}">
        <p14:creationId xmlns:p14="http://schemas.microsoft.com/office/powerpoint/2010/main" val="3572877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22763E-0FBC-772C-A6F5-ECD410F833A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39906"/>
          <a:ext cx="160020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>
                  <a:extLst>
                    <a:ext uri="{9D8B030D-6E8A-4147-A177-3AD203B41FA5}">
                      <a16:colId xmlns:a16="http://schemas.microsoft.com/office/drawing/2014/main" val="4187985009"/>
                    </a:ext>
                  </a:extLst>
                </a:gridCol>
                <a:gridCol w="800101">
                  <a:extLst>
                    <a:ext uri="{9D8B030D-6E8A-4147-A177-3AD203B41FA5}">
                      <a16:colId xmlns:a16="http://schemas.microsoft.com/office/drawing/2014/main" val="467685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Done?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4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0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1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8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8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9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0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3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358065"/>
                  </p:ext>
                </p:extLst>
              </p:nvPr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408197" r="-2941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608197" r="-2941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708197" r="-2941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808197" r="-2941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908197" r="-2941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DA24C6-DAB3-0D4B-C96F-398373703893}"/>
              </a:ext>
            </a:extLst>
          </p:cNvPr>
          <p:cNvSpPr txBox="1"/>
          <p:nvPr/>
        </p:nvSpPr>
        <p:spPr>
          <a:xfrm>
            <a:off x="6532711" y="1368602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undiscovered thing to the start, we have found its shortest path</a:t>
            </a:r>
          </a:p>
        </p:txBody>
      </p:sp>
      <p:sp>
        <p:nvSpPr>
          <p:cNvPr id="6" name="Freeform 52">
            <a:extLst>
              <a:ext uri="{FF2B5EF4-FFF2-40B4-BE49-F238E27FC236}">
                <a16:creationId xmlns:a16="http://schemas.microsoft.com/office/drawing/2014/main" id="{6A915CC6-41C2-5EEB-A078-FB9410429D29}"/>
              </a:ext>
            </a:extLst>
          </p:cNvPr>
          <p:cNvSpPr/>
          <p:nvPr/>
        </p:nvSpPr>
        <p:spPr>
          <a:xfrm>
            <a:off x="6020278" y="2990600"/>
            <a:ext cx="2112579" cy="1813034"/>
          </a:xfrm>
          <a:custGeom>
            <a:avLst/>
            <a:gdLst>
              <a:gd name="connsiteX0" fmla="*/ 0 w 2112579"/>
              <a:gd name="connsiteY0" fmla="*/ 1103586 h 1813034"/>
              <a:gd name="connsiteX1" fmla="*/ 47297 w 2112579"/>
              <a:gd name="connsiteY1" fmla="*/ 1592317 h 1813034"/>
              <a:gd name="connsiteX2" fmla="*/ 362607 w 2112579"/>
              <a:gd name="connsiteY2" fmla="*/ 1813034 h 1813034"/>
              <a:gd name="connsiteX3" fmla="*/ 1213945 w 2112579"/>
              <a:gd name="connsiteY3" fmla="*/ 1292772 h 1813034"/>
              <a:gd name="connsiteX4" fmla="*/ 1986455 w 2112579"/>
              <a:gd name="connsiteY4" fmla="*/ 914400 h 1813034"/>
              <a:gd name="connsiteX5" fmla="*/ 2112579 w 2112579"/>
              <a:gd name="connsiteY5" fmla="*/ 488731 h 1813034"/>
              <a:gd name="connsiteX6" fmla="*/ 2017986 w 2112579"/>
              <a:gd name="connsiteY6" fmla="*/ 0 h 1813034"/>
              <a:gd name="connsiteX7" fmla="*/ 1608083 w 2112579"/>
              <a:gd name="connsiteY7" fmla="*/ 173420 h 1813034"/>
              <a:gd name="connsiteX8" fmla="*/ 0 w 2112579"/>
              <a:gd name="connsiteY8" fmla="*/ 1103586 h 181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2579" h="1813034">
                <a:moveTo>
                  <a:pt x="0" y="1103586"/>
                </a:moveTo>
                <a:lnTo>
                  <a:pt x="47297" y="1592317"/>
                </a:lnTo>
                <a:lnTo>
                  <a:pt x="362607" y="1813034"/>
                </a:lnTo>
                <a:lnTo>
                  <a:pt x="1213945" y="1292772"/>
                </a:lnTo>
                <a:lnTo>
                  <a:pt x="1986455" y="914400"/>
                </a:lnTo>
                <a:lnTo>
                  <a:pt x="2112579" y="488731"/>
                </a:lnTo>
                <a:lnTo>
                  <a:pt x="2017986" y="0"/>
                </a:lnTo>
                <a:lnTo>
                  <a:pt x="1608083" y="173420"/>
                </a:lnTo>
                <a:lnTo>
                  <a:pt x="0" y="1103586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10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22763E-0FBC-772C-A6F5-ECD410F833A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39906"/>
          <a:ext cx="160020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>
                  <a:extLst>
                    <a:ext uri="{9D8B030D-6E8A-4147-A177-3AD203B41FA5}">
                      <a16:colId xmlns:a16="http://schemas.microsoft.com/office/drawing/2014/main" val="4187985009"/>
                    </a:ext>
                  </a:extLst>
                </a:gridCol>
                <a:gridCol w="800101">
                  <a:extLst>
                    <a:ext uri="{9D8B030D-6E8A-4147-A177-3AD203B41FA5}">
                      <a16:colId xmlns:a16="http://schemas.microsoft.com/office/drawing/2014/main" val="467685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Done?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4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0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1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8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8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9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0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3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4627834"/>
                  </p:ext>
                </p:extLst>
              </p:nvPr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708197" r="-2941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808197" r="-2941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908197" r="-2941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DA24C6-DAB3-0D4B-C96F-398373703893}"/>
              </a:ext>
            </a:extLst>
          </p:cNvPr>
          <p:cNvSpPr txBox="1"/>
          <p:nvPr/>
        </p:nvSpPr>
        <p:spPr>
          <a:xfrm>
            <a:off x="6532711" y="1368602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undiscovered thing to the start, we have found its shortest path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B00DD77-22D2-DAD9-DEC4-DAA06750910C}"/>
              </a:ext>
            </a:extLst>
          </p:cNvPr>
          <p:cNvSpPr/>
          <p:nvPr/>
        </p:nvSpPr>
        <p:spPr>
          <a:xfrm>
            <a:off x="6241676" y="3048735"/>
            <a:ext cx="1828800" cy="2664373"/>
          </a:xfrm>
          <a:custGeom>
            <a:avLst/>
            <a:gdLst>
              <a:gd name="connsiteX0" fmla="*/ 0 w 1828800"/>
              <a:gd name="connsiteY0" fmla="*/ 1119352 h 2664373"/>
              <a:gd name="connsiteX1" fmla="*/ 110359 w 1828800"/>
              <a:gd name="connsiteY1" fmla="*/ 1797269 h 2664373"/>
              <a:gd name="connsiteX2" fmla="*/ 394138 w 1828800"/>
              <a:gd name="connsiteY2" fmla="*/ 2443655 h 2664373"/>
              <a:gd name="connsiteX3" fmla="*/ 961697 w 1828800"/>
              <a:gd name="connsiteY3" fmla="*/ 2664373 h 2664373"/>
              <a:gd name="connsiteX4" fmla="*/ 1371600 w 1828800"/>
              <a:gd name="connsiteY4" fmla="*/ 2333297 h 2664373"/>
              <a:gd name="connsiteX5" fmla="*/ 1403131 w 1828800"/>
              <a:gd name="connsiteY5" fmla="*/ 1608083 h 2664373"/>
              <a:gd name="connsiteX6" fmla="*/ 1828800 w 1828800"/>
              <a:gd name="connsiteY6" fmla="*/ 567559 h 2664373"/>
              <a:gd name="connsiteX7" fmla="*/ 1765738 w 1828800"/>
              <a:gd name="connsiteY7" fmla="*/ 141890 h 2664373"/>
              <a:gd name="connsiteX8" fmla="*/ 1513490 w 1828800"/>
              <a:gd name="connsiteY8" fmla="*/ 0 h 2664373"/>
              <a:gd name="connsiteX9" fmla="*/ 614856 w 1828800"/>
              <a:gd name="connsiteY9" fmla="*/ 488731 h 2664373"/>
              <a:gd name="connsiteX10" fmla="*/ 78828 w 1828800"/>
              <a:gd name="connsiteY10" fmla="*/ 867104 h 2664373"/>
              <a:gd name="connsiteX11" fmla="*/ 0 w 1828800"/>
              <a:gd name="connsiteY11" fmla="*/ 1119352 h 266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2664373">
                <a:moveTo>
                  <a:pt x="0" y="1119352"/>
                </a:moveTo>
                <a:lnTo>
                  <a:pt x="110359" y="1797269"/>
                </a:lnTo>
                <a:lnTo>
                  <a:pt x="394138" y="2443655"/>
                </a:lnTo>
                <a:lnTo>
                  <a:pt x="961697" y="2664373"/>
                </a:lnTo>
                <a:lnTo>
                  <a:pt x="1371600" y="2333297"/>
                </a:lnTo>
                <a:lnTo>
                  <a:pt x="1403131" y="1608083"/>
                </a:lnTo>
                <a:lnTo>
                  <a:pt x="1828800" y="567559"/>
                </a:lnTo>
                <a:lnTo>
                  <a:pt x="1765738" y="141890"/>
                </a:lnTo>
                <a:lnTo>
                  <a:pt x="1513490" y="0"/>
                </a:lnTo>
                <a:lnTo>
                  <a:pt x="614856" y="488731"/>
                </a:lnTo>
                <a:lnTo>
                  <a:pt x="78828" y="867104"/>
                </a:lnTo>
                <a:lnTo>
                  <a:pt x="0" y="1119352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56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22763E-0FBC-772C-A6F5-ECD410F833A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39906"/>
          <a:ext cx="160020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>
                  <a:extLst>
                    <a:ext uri="{9D8B030D-6E8A-4147-A177-3AD203B41FA5}">
                      <a16:colId xmlns:a16="http://schemas.microsoft.com/office/drawing/2014/main" val="4187985009"/>
                    </a:ext>
                  </a:extLst>
                </a:gridCol>
                <a:gridCol w="800101">
                  <a:extLst>
                    <a:ext uri="{9D8B030D-6E8A-4147-A177-3AD203B41FA5}">
                      <a16:colId xmlns:a16="http://schemas.microsoft.com/office/drawing/2014/main" val="467685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Done?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4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0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1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8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8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9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0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3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7053703"/>
                  </p:ext>
                </p:extLst>
              </p:nvPr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708197" r="-2941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908197" r="-2941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DA24C6-DAB3-0D4B-C96F-398373703893}"/>
              </a:ext>
            </a:extLst>
          </p:cNvPr>
          <p:cNvSpPr txBox="1"/>
          <p:nvPr/>
        </p:nvSpPr>
        <p:spPr>
          <a:xfrm>
            <a:off x="6532711" y="1368602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undiscovered thing to the start, we have found its shortest path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7517BE1A-803F-1EFD-BBF2-B7D8BD2FC2D3}"/>
              </a:ext>
            </a:extLst>
          </p:cNvPr>
          <p:cNvSpPr/>
          <p:nvPr/>
        </p:nvSpPr>
        <p:spPr>
          <a:xfrm>
            <a:off x="6138563" y="3080616"/>
            <a:ext cx="2632842" cy="3026979"/>
          </a:xfrm>
          <a:custGeom>
            <a:avLst/>
            <a:gdLst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1686911 w 2632842"/>
              <a:gd name="connsiteY8" fmla="*/ 1466193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2842" h="3026979">
                <a:moveTo>
                  <a:pt x="0" y="1166648"/>
                </a:moveTo>
                <a:lnTo>
                  <a:pt x="141890" y="2017986"/>
                </a:lnTo>
                <a:lnTo>
                  <a:pt x="583324" y="2695904"/>
                </a:lnTo>
                <a:lnTo>
                  <a:pt x="1292773" y="2932386"/>
                </a:lnTo>
                <a:lnTo>
                  <a:pt x="2222938" y="3026979"/>
                </a:lnTo>
                <a:lnTo>
                  <a:pt x="2538249" y="2963917"/>
                </a:lnTo>
                <a:lnTo>
                  <a:pt x="2632842" y="2601311"/>
                </a:lnTo>
                <a:lnTo>
                  <a:pt x="1891862" y="1970690"/>
                </a:lnTo>
                <a:lnTo>
                  <a:pt x="1686911" y="1466193"/>
                </a:lnTo>
                <a:lnTo>
                  <a:pt x="1781504" y="993228"/>
                </a:lnTo>
                <a:lnTo>
                  <a:pt x="1954924" y="346842"/>
                </a:lnTo>
                <a:lnTo>
                  <a:pt x="1718442" y="0"/>
                </a:lnTo>
                <a:lnTo>
                  <a:pt x="1229711" y="63062"/>
                </a:lnTo>
                <a:lnTo>
                  <a:pt x="378373" y="630621"/>
                </a:lnTo>
                <a:lnTo>
                  <a:pt x="0" y="1166648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39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2004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55245" y="526439"/>
                <a:ext cx="11292188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int </a:t>
                </a:r>
                <a:r>
                  <a:rPr lang="en-US" sz="2000" dirty="0" err="1"/>
                  <a:t>dijkstras</a:t>
                </a:r>
                <a:r>
                  <a:rPr lang="en-US" sz="2000" dirty="0"/>
                  <a:t>(graph, start, end){</a:t>
                </a:r>
              </a:p>
              <a:p>
                <a:r>
                  <a:rPr lang="en-US" sz="2000" dirty="0"/>
                  <a:t>	distances = [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/>
                  <a:t>,…];  // one index per node</a:t>
                </a:r>
              </a:p>
              <a:p>
                <a:r>
                  <a:rPr lang="en-US" sz="2000" dirty="0"/>
                  <a:t>	done = [</a:t>
                </a:r>
                <a:r>
                  <a:rPr lang="en-US" sz="2000" dirty="0" err="1"/>
                  <a:t>False,False,False</a:t>
                </a:r>
                <a:r>
                  <a:rPr lang="en-US" sz="2000" dirty="0"/>
                  <a:t>,…];  // one index per node</a:t>
                </a:r>
              </a:p>
              <a:p>
                <a:r>
                  <a:rPr lang="en-US" sz="2000" dirty="0"/>
                  <a:t>	PQ = new minheap();</a:t>
                </a:r>
              </a:p>
              <a:p>
                <a:r>
                  <a:rPr lang="en-US" sz="2000" dirty="0"/>
                  <a:t>	</a:t>
                </a:r>
                <a:r>
                  <a:rPr lang="en-US" sz="2000" dirty="0" err="1"/>
                  <a:t>PQ.insert</a:t>
                </a:r>
                <a:r>
                  <a:rPr lang="en-US" sz="2000" dirty="0"/>
                  <a:t>(0, start);  // priority=0, value=start</a:t>
                </a:r>
              </a:p>
              <a:p>
                <a:r>
                  <a:rPr lang="en-US" sz="2000" dirty="0"/>
                  <a:t>	distances[start] = 0;</a:t>
                </a:r>
              </a:p>
              <a:p>
                <a:r>
                  <a:rPr lang="en-US" sz="2000" dirty="0"/>
                  <a:t>	while (!</a:t>
                </a:r>
                <a:r>
                  <a:rPr lang="en-US" sz="2000" dirty="0" err="1"/>
                  <a:t>PQ.isEmpty</a:t>
                </a:r>
                <a:r>
                  <a:rPr lang="en-US" sz="2000" dirty="0"/>
                  <a:t>){</a:t>
                </a:r>
              </a:p>
              <a:p>
                <a:r>
                  <a:rPr lang="en-US" sz="2000" dirty="0"/>
                  <a:t>		current = </a:t>
                </a:r>
                <a:r>
                  <a:rPr lang="en-US" sz="2000" dirty="0" err="1"/>
                  <a:t>PQ.deleteMin</a:t>
                </a:r>
                <a:r>
                  <a:rPr lang="en-US" sz="2000" dirty="0"/>
                  <a:t>();</a:t>
                </a:r>
              </a:p>
              <a:p>
                <a:r>
                  <a:rPr lang="en-US" sz="2000" dirty="0"/>
                  <a:t>		done[current] = true;</a:t>
                </a:r>
              </a:p>
              <a:p>
                <a:r>
                  <a:rPr lang="en-US" sz="2000" dirty="0"/>
                  <a:t>		for (neighbor : </a:t>
                </a:r>
                <a:r>
                  <a:rPr lang="en-US" sz="2000" dirty="0" err="1"/>
                  <a:t>current.neighbors</a:t>
                </a:r>
                <a:r>
                  <a:rPr lang="en-US" sz="2000" dirty="0"/>
                  <a:t>){</a:t>
                </a:r>
              </a:p>
              <a:p>
                <a:r>
                  <a:rPr lang="en-US" sz="2000" dirty="0"/>
                  <a:t>			if (!done[neighbor]){</a:t>
                </a:r>
              </a:p>
              <a:p>
                <a:r>
                  <a:rPr lang="en-US" sz="2000" dirty="0"/>
                  <a:t>				</a:t>
                </a:r>
                <a:r>
                  <a:rPr lang="en-US" sz="2000" dirty="0" err="1"/>
                  <a:t>new_dist</a:t>
                </a:r>
                <a:r>
                  <a:rPr lang="en-US" sz="2000" dirty="0"/>
                  <a:t> = distances[current]+weight(</a:t>
                </a:r>
                <a:r>
                  <a:rPr lang="en-US" sz="2000" dirty="0" err="1"/>
                  <a:t>current,neighbor</a:t>
                </a:r>
                <a:r>
                  <a:rPr lang="en-US" sz="2000" dirty="0"/>
                  <a:t>);</a:t>
                </a:r>
              </a:p>
              <a:p>
                <a:r>
                  <a:rPr lang="en-US" sz="2000" dirty="0"/>
                  <a:t>				if </a:t>
                </a:r>
                <a:r>
                  <a:rPr lang="en-US" sz="2000" dirty="0" err="1"/>
                  <a:t>new_dist</a:t>
                </a:r>
                <a:r>
                  <a:rPr lang="en-US" sz="2000" dirty="0"/>
                  <a:t> &lt; distances[neighbor]{</a:t>
                </a:r>
              </a:p>
              <a:p>
                <a:r>
                  <a:rPr lang="en-US" sz="2000" dirty="0"/>
                  <a:t>					distances[neighbor] = </a:t>
                </a:r>
                <a:r>
                  <a:rPr lang="en-US" sz="2000" dirty="0" err="1"/>
                  <a:t>new_dist</a:t>
                </a:r>
                <a:r>
                  <a:rPr lang="en-US" sz="2000" dirty="0"/>
                  <a:t>;</a:t>
                </a:r>
              </a:p>
              <a:p>
                <a:r>
                  <a:rPr lang="en-US" sz="2000" dirty="0"/>
                  <a:t>					</a:t>
                </a:r>
                <a:r>
                  <a:rPr lang="en-US" sz="2000" dirty="0" err="1"/>
                  <a:t>PQ.decreaseKey</a:t>
                </a:r>
                <a:r>
                  <a:rPr lang="en-US" sz="2000" dirty="0"/>
                  <a:t>(</a:t>
                </a:r>
                <a:r>
                  <a:rPr lang="en-US" sz="2000" dirty="0" err="1"/>
                  <a:t>new_dist,neighbor</a:t>
                </a:r>
                <a:r>
                  <a:rPr lang="en-US" sz="2000" dirty="0"/>
                  <a:t>); }</a:t>
                </a:r>
              </a:p>
              <a:p>
                <a:r>
                  <a:rPr lang="en-US" sz="2000" dirty="0"/>
                  <a:t>			}</a:t>
                </a:r>
              </a:p>
              <a:p>
                <a:r>
                  <a:rPr lang="en-US" sz="2000" dirty="0"/>
                  <a:t>		}</a:t>
                </a:r>
              </a:p>
              <a:p>
                <a:r>
                  <a:rPr lang="en-US" sz="2000" dirty="0"/>
                  <a:t>	}</a:t>
                </a:r>
              </a:p>
              <a:p>
                <a:r>
                  <a:rPr lang="en-US" sz="2000" dirty="0"/>
                  <a:t>	return distances[end]</a:t>
                </a:r>
              </a:p>
              <a:p>
                <a:r>
                  <a:rPr lang="en-US" sz="2000" dirty="0"/>
                  <a:t>}</a:t>
                </a: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5" y="526439"/>
                <a:ext cx="11292188" cy="6247864"/>
              </a:xfrm>
              <a:prstGeom prst="rect">
                <a:avLst/>
              </a:prstGeom>
              <a:blipFill>
                <a:blip r:embed="rId2"/>
                <a:stretch>
                  <a:fillRect l="-540" t="-488" b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969769B-4F38-3F42-FDC7-BC69DFD6508C}"/>
              </a:ext>
            </a:extLst>
          </p:cNvPr>
          <p:cNvGrpSpPr/>
          <p:nvPr/>
        </p:nvGrpSpPr>
        <p:grpSpPr>
          <a:xfrm>
            <a:off x="7300033" y="434999"/>
            <a:ext cx="4600060" cy="2787240"/>
            <a:chOff x="0" y="2862182"/>
            <a:chExt cx="7044346" cy="426826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94F036B-CF37-FDB0-7322-BD7BBF1F31C0}"/>
                </a:ext>
              </a:extLst>
            </p:cNvPr>
            <p:cNvCxnSpPr>
              <a:stCxn id="33" idx="7"/>
              <a:endCxn id="3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87D379D-4E9B-5DBB-9719-8EEF3B666BCD}"/>
                </a:ext>
              </a:extLst>
            </p:cNvPr>
            <p:cNvCxnSpPr>
              <a:stCxn id="34" idx="6"/>
              <a:endCxn id="37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373E63-5E4E-3E32-3A0A-EBB1A97A7B07}"/>
                </a:ext>
              </a:extLst>
            </p:cNvPr>
            <p:cNvCxnSpPr>
              <a:stCxn id="33" idx="4"/>
              <a:endCxn id="3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A90900E-597E-206B-4ECF-9B16F931A0CF}"/>
                </a:ext>
              </a:extLst>
            </p:cNvPr>
            <p:cNvCxnSpPr>
              <a:stCxn id="36" idx="3"/>
              <a:endCxn id="3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67C501-E2A3-E468-790A-72EC50FBBAA4}"/>
                </a:ext>
              </a:extLst>
            </p:cNvPr>
            <p:cNvCxnSpPr>
              <a:stCxn id="38" idx="2"/>
              <a:endCxn id="3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9B69EC-9981-99C6-073E-007B0222FCF6}"/>
                </a:ext>
              </a:extLst>
            </p:cNvPr>
            <p:cNvCxnSpPr>
              <a:stCxn id="36" idx="5"/>
              <a:endCxn id="38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5209BA-082E-C620-7B90-F3DDFF09DC48}"/>
                </a:ext>
              </a:extLst>
            </p:cNvPr>
            <p:cNvCxnSpPr>
              <a:stCxn id="36" idx="7"/>
              <a:endCxn id="37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89DD2D-42A6-AB05-6BE7-E21E47CAA2CD}"/>
                </a:ext>
              </a:extLst>
            </p:cNvPr>
            <p:cNvCxnSpPr>
              <a:stCxn id="38" idx="6"/>
              <a:endCxn id="39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8E2F11A-A6DB-BF8C-FD36-4C5B7743160C}"/>
                </a:ext>
              </a:extLst>
            </p:cNvPr>
            <p:cNvCxnSpPr>
              <a:stCxn id="39" idx="1"/>
              <a:endCxn id="37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D7D590E-2047-8120-1AF8-9EBD80897CBF}"/>
                </a:ext>
              </a:extLst>
            </p:cNvPr>
            <p:cNvCxnSpPr>
              <a:stCxn id="41" idx="2"/>
              <a:endCxn id="37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C323A87-7E45-E6FB-CDEA-945FB30FA552}"/>
                </a:ext>
              </a:extLst>
            </p:cNvPr>
            <p:cNvCxnSpPr>
              <a:stCxn id="39" idx="0"/>
              <a:endCxn id="41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18C72C-8567-6611-BE43-BE6ED347FD6F}"/>
                </a:ext>
              </a:extLst>
            </p:cNvPr>
            <p:cNvCxnSpPr>
              <a:stCxn id="40" idx="1"/>
              <a:endCxn id="41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D2D754-82E5-DBC7-02CA-58EB3A64F168}"/>
                </a:ext>
              </a:extLst>
            </p:cNvPr>
            <p:cNvCxnSpPr>
              <a:stCxn id="40" idx="3"/>
              <a:endCxn id="39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8D17E8-0172-B10B-BB05-7C39DCA73435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33282A-54DD-B475-6F38-DAC84BF404C2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B76B5E-78E0-04DC-0872-9A03A6C0FC2B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2E1733-C575-4331-0918-34D65F112A7E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60F3B3-9A98-E4F5-32CB-E6249F0F6C0A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A5B1E4-BC95-A89F-73C9-6735E2C7B5AA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E6DC47-F78E-735F-99A0-106B7B116D67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33F5CD-EC77-825E-897A-D951D394CDA0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D795F9-75A8-A84C-A799-B1A5D8D58072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504F5C-EC9E-440B-1102-2FBE3EA6511E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46F67E-E318-BB19-A8D0-03569D555AF6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DFAF53-0CDE-0AB8-A942-DF2EB81ECB64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2FE2332-11ED-E73E-3D89-F93C6B313190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0712C7-E7CA-6694-E68C-03819C3380B1}"/>
                </a:ext>
              </a:extLst>
            </p:cNvPr>
            <p:cNvCxnSpPr>
              <a:stCxn id="34" idx="4"/>
              <a:endCxn id="3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F3A852B-F8AC-39F4-CDBC-C7F28A76C429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7F06F51-167C-FDD3-1344-CE41A5BE14A3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F4F2E40-253F-A745-18D2-F8163524C9EF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80A4AA-F96B-64FE-1588-ADC3D17E1536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B12903F-12FB-FCAD-EFA0-0D9A66264CC6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04943B8-A6C9-F2FE-4074-43D71BD6ED6D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2AE9F2C-0DDC-ACAA-AA0D-8235B9B20848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B2479B1-9111-88C0-BD6A-6AD570FA3512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F47B3E7-2535-B0B6-AAD2-862CF6EE66FD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8B07E0B-8EAF-A4AC-0CE0-6AD2AD8F08ED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196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total priority queue operations are necessary?</a:t>
                </a:r>
              </a:p>
              <a:p>
                <a:pPr lvl="1"/>
                <a:r>
                  <a:rPr lang="en-US" dirty="0"/>
                  <a:t>How many times is each node added to the priority queue?</a:t>
                </a:r>
              </a:p>
              <a:p>
                <a:pPr lvl="1"/>
                <a:r>
                  <a:rPr lang="en-US" dirty="0"/>
                  <a:t>How many times might a node’s priority be changed?</a:t>
                </a:r>
              </a:p>
              <a:p>
                <a:r>
                  <a:rPr lang="en-US" dirty="0"/>
                  <a:t>What’s the running time of each priority queue operation?</a:t>
                </a:r>
              </a:p>
              <a:p>
                <a:r>
                  <a:rPr lang="en-US" dirty="0"/>
                  <a:t>Overall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06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Claim: when a node is removed from the priority queue, we have found its shortest path</a:t>
            </a:r>
          </a:p>
          <a:p>
            <a:r>
              <a:rPr lang="en-US" dirty="0"/>
              <a:t>Induction over number of completed nodes</a:t>
            </a:r>
          </a:p>
          <a:p>
            <a:r>
              <a:rPr lang="en-US" dirty="0"/>
              <a:t>Base Case:</a:t>
            </a:r>
          </a:p>
          <a:p>
            <a:r>
              <a:rPr lang="en-US" dirty="0"/>
              <a:t>Inductive Step: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BE4DB5-D57C-06C8-8315-53B19D740DED}"/>
              </a:ext>
            </a:extLst>
          </p:cNvPr>
          <p:cNvGrpSpPr/>
          <p:nvPr/>
        </p:nvGrpSpPr>
        <p:grpSpPr>
          <a:xfrm>
            <a:off x="7315200" y="3751673"/>
            <a:ext cx="4600060" cy="2787240"/>
            <a:chOff x="0" y="2862182"/>
            <a:chExt cx="7044346" cy="426826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8A19218-1121-038A-D0C7-58EE3C1E427D}"/>
                </a:ext>
              </a:extLst>
            </p:cNvPr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339FE6-70DB-0853-D628-B1D39E14C1A4}"/>
                </a:ext>
              </a:extLst>
            </p:cNvPr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446580-4204-7DC9-41DB-249FA9BFED2A}"/>
                </a:ext>
              </a:extLst>
            </p:cNvPr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B10B90-58C0-64FA-0381-549AB79BDE62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E9CBAE-878A-0CED-4EFC-B4C125A2AF30}"/>
                </a:ext>
              </a:extLst>
            </p:cNvPr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9261B5C-2EBF-3F1B-E3C7-750F9145A088}"/>
                </a:ext>
              </a:extLst>
            </p:cNvPr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E07D26E-3E77-42B4-20EC-653A5D8796E1}"/>
                </a:ext>
              </a:extLst>
            </p:cNvPr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14B9BE5-894A-93C4-FD4B-FB2082A0DB88}"/>
                </a:ext>
              </a:extLst>
            </p:cNvPr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F1A667-6D50-8C13-9C60-8752261F1B94}"/>
                </a:ext>
              </a:extLst>
            </p:cNvPr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B7C4A8-4555-2B04-8F4A-B328638DC798}"/>
                </a:ext>
              </a:extLst>
            </p:cNvPr>
            <p:cNvCxnSpPr>
              <a:stCxn id="42" idx="2"/>
              <a:endCxn id="3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85B94A-A992-843D-E0DF-91BB29F99411}"/>
                </a:ext>
              </a:extLst>
            </p:cNvPr>
            <p:cNvCxnSpPr>
              <a:stCxn id="40" idx="0"/>
              <a:endCxn id="42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146FAB-5FB9-D8A4-AAB4-3C9F99145B2C}"/>
                </a:ext>
              </a:extLst>
            </p:cNvPr>
            <p:cNvCxnSpPr>
              <a:stCxn id="41" idx="1"/>
              <a:endCxn id="42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F66514-AE26-AA29-A5BE-717EDD5C7508}"/>
                </a:ext>
              </a:extLst>
            </p:cNvPr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584C3C-78C4-06AF-F7BB-88FBED0DEF76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5BCFAD-56CE-253A-92E2-499E33C4ABD6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064A70-3299-835B-DA87-1D6151D1D419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4183A4-81A9-B6B6-64E0-6B106F485B5A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A38D03-AC0A-894B-B958-3213FE86A09E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F3EB12-5303-779B-C06B-B49D9730EF37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C6FB82-0B5F-CB84-ACB0-A77889ECF773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DF79EF-38D2-ACFD-DB29-0BD2114FCC99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242934-1BD5-16B5-8528-3391C95F99AE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348E5D-DCC1-6154-EDDC-6DC9076185AF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B7F2E3-1256-201B-1002-5CC53E95D319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A56131-9D6A-1E86-4A19-0EA52077FF38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636D77-EE1B-4AB8-38EA-62185B665D4A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1F0EC7-BAF8-EDD8-0CC5-F2FF1B1B1411}"/>
                </a:ext>
              </a:extLst>
            </p:cNvPr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F44851-F68D-0D93-61C0-7067B5870697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628FAB3-8BD0-3738-DA2D-79E3D16F1C02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BBDF72-2FF5-2183-A9B1-28ADD7420C07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E8CEF62-5070-282D-FBC7-78010062099D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0CC2B2E-CACC-9F08-B7C8-C7E525968DFB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1E56EDC-EEA2-7218-7C4C-A37F0182DBF1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FF8F7A3-353A-B161-329B-1B008DED5576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AB17B03-D20D-AFE8-7C2F-BFB172415F1A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92C3306-4682-4899-39AB-80EEBF8F172C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03EED35-2FA8-0FCD-312F-06842F922A01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43" name="Freeform 4">
            <a:extLst>
              <a:ext uri="{FF2B5EF4-FFF2-40B4-BE49-F238E27FC236}">
                <a16:creationId xmlns:a16="http://schemas.microsoft.com/office/drawing/2014/main" id="{37061D92-55D1-D063-332E-86090D2833C9}"/>
              </a:ext>
            </a:extLst>
          </p:cNvPr>
          <p:cNvSpPr/>
          <p:nvPr/>
        </p:nvSpPr>
        <p:spPr>
          <a:xfrm>
            <a:off x="7176179" y="3495091"/>
            <a:ext cx="2632842" cy="3026979"/>
          </a:xfrm>
          <a:custGeom>
            <a:avLst/>
            <a:gdLst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1686911 w 2632842"/>
              <a:gd name="connsiteY8" fmla="*/ 1466193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2842" h="3026979">
                <a:moveTo>
                  <a:pt x="0" y="1166648"/>
                </a:moveTo>
                <a:lnTo>
                  <a:pt x="141890" y="2017986"/>
                </a:lnTo>
                <a:lnTo>
                  <a:pt x="583324" y="2695904"/>
                </a:lnTo>
                <a:lnTo>
                  <a:pt x="1292773" y="2932386"/>
                </a:lnTo>
                <a:lnTo>
                  <a:pt x="2222938" y="3026979"/>
                </a:lnTo>
                <a:lnTo>
                  <a:pt x="2538249" y="2963917"/>
                </a:lnTo>
                <a:lnTo>
                  <a:pt x="2632842" y="2601311"/>
                </a:lnTo>
                <a:lnTo>
                  <a:pt x="1891862" y="1970690"/>
                </a:lnTo>
                <a:lnTo>
                  <a:pt x="1686911" y="1466193"/>
                </a:lnTo>
                <a:lnTo>
                  <a:pt x="1781504" y="993228"/>
                </a:lnTo>
                <a:lnTo>
                  <a:pt x="1954924" y="346842"/>
                </a:lnTo>
                <a:lnTo>
                  <a:pt x="1718442" y="0"/>
                </a:lnTo>
                <a:lnTo>
                  <a:pt x="1229711" y="63062"/>
                </a:lnTo>
                <a:lnTo>
                  <a:pt x="378373" y="630621"/>
                </a:lnTo>
                <a:lnTo>
                  <a:pt x="0" y="1166648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7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417893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Claim: when a node is removed from the priority queue, its distance is that of the shortest path</a:t>
                </a:r>
              </a:p>
              <a:p>
                <a:r>
                  <a:rPr lang="en-US" dirty="0"/>
                  <a:t>Induction over number of completed nodes</a:t>
                </a:r>
              </a:p>
              <a:p>
                <a:r>
                  <a:rPr lang="en-US" dirty="0"/>
                  <a:t>Base Case: Only the start node removed</a:t>
                </a:r>
              </a:p>
              <a:p>
                <a:pPr lvl="1"/>
                <a:r>
                  <a:rPr lang="en-US" dirty="0"/>
                  <a:t>It is indeed 0 away from itself</a:t>
                </a:r>
              </a:p>
              <a:p>
                <a:r>
                  <a:rPr lang="en-US" dirty="0"/>
                  <a:t>Inductive Step:</a:t>
                </a:r>
              </a:p>
              <a:p>
                <a:pPr lvl="1"/>
                <a:r>
                  <a:rPr lang="en-US" dirty="0"/>
                  <a:t>If we have correctly found shortest paths for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nodes, then when we remove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we have found its shortest path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417893" cy="4525963"/>
              </a:xfrm>
              <a:blipFill>
                <a:blip r:embed="rId2"/>
                <a:stretch>
                  <a:fillRect l="-1479" t="-2291" r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F51567-0220-C8E3-67DF-59F647C811E1}"/>
              </a:ext>
            </a:extLst>
          </p:cNvPr>
          <p:cNvGrpSpPr/>
          <p:nvPr/>
        </p:nvGrpSpPr>
        <p:grpSpPr>
          <a:xfrm>
            <a:off x="8158085" y="1755227"/>
            <a:ext cx="3196912" cy="2664373"/>
            <a:chOff x="8158085" y="1755227"/>
            <a:chExt cx="3196912" cy="2664373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2D717BB-C79F-F287-0BEC-F57D7EE73751}"/>
                </a:ext>
              </a:extLst>
            </p:cNvPr>
            <p:cNvSpPr/>
            <p:nvPr/>
          </p:nvSpPr>
          <p:spPr>
            <a:xfrm>
              <a:off x="8516679" y="2345631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49F9BE9-05B2-3134-EBE0-6D649BBA4CEE}"/>
                </a:ext>
              </a:extLst>
            </p:cNvPr>
            <p:cNvSpPr/>
            <p:nvPr/>
          </p:nvSpPr>
          <p:spPr>
            <a:xfrm>
              <a:off x="10028475" y="2085324"/>
              <a:ext cx="1326522" cy="1307804"/>
            </a:xfrm>
            <a:custGeom>
              <a:avLst/>
              <a:gdLst>
                <a:gd name="connsiteX0" fmla="*/ 1102506 w 1326522"/>
                <a:gd name="connsiteY0" fmla="*/ 0 h 1307804"/>
                <a:gd name="connsiteX1" fmla="*/ 1315157 w 1326522"/>
                <a:gd name="connsiteY1" fmla="*/ 499730 h 1307804"/>
                <a:gd name="connsiteX2" fmla="*/ 794162 w 1326522"/>
                <a:gd name="connsiteY2" fmla="*/ 818707 h 1307804"/>
                <a:gd name="connsiteX3" fmla="*/ 538980 w 1326522"/>
                <a:gd name="connsiteY3" fmla="*/ 478465 h 1307804"/>
                <a:gd name="connsiteX4" fmla="*/ 49882 w 1326522"/>
                <a:gd name="connsiteY4" fmla="*/ 372139 h 1307804"/>
                <a:gd name="connsiteX5" fmla="*/ 49882 w 1326522"/>
                <a:gd name="connsiteY5" fmla="*/ 818707 h 1307804"/>
                <a:gd name="connsiteX6" fmla="*/ 347594 w 1326522"/>
                <a:gd name="connsiteY6" fmla="*/ 1063256 h 1307804"/>
                <a:gd name="connsiteX7" fmla="*/ 113678 w 1326522"/>
                <a:gd name="connsiteY7" fmla="*/ 1307804 h 130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1307804">
                  <a:moveTo>
                    <a:pt x="1102506" y="0"/>
                  </a:moveTo>
                  <a:cubicBezTo>
                    <a:pt x="1234527" y="181639"/>
                    <a:pt x="1366548" y="363279"/>
                    <a:pt x="1315157" y="499730"/>
                  </a:cubicBezTo>
                  <a:cubicBezTo>
                    <a:pt x="1263766" y="636181"/>
                    <a:pt x="923525" y="822251"/>
                    <a:pt x="794162" y="818707"/>
                  </a:cubicBezTo>
                  <a:cubicBezTo>
                    <a:pt x="664799" y="815163"/>
                    <a:pt x="663027" y="552893"/>
                    <a:pt x="538980" y="478465"/>
                  </a:cubicBezTo>
                  <a:cubicBezTo>
                    <a:pt x="414933" y="404037"/>
                    <a:pt x="131398" y="315432"/>
                    <a:pt x="49882" y="372139"/>
                  </a:cubicBezTo>
                  <a:cubicBezTo>
                    <a:pt x="-31634" y="428846"/>
                    <a:pt x="263" y="703521"/>
                    <a:pt x="49882" y="818707"/>
                  </a:cubicBezTo>
                  <a:cubicBezTo>
                    <a:pt x="99501" y="933893"/>
                    <a:pt x="336961" y="981740"/>
                    <a:pt x="347594" y="1063256"/>
                  </a:cubicBezTo>
                  <a:cubicBezTo>
                    <a:pt x="358227" y="1144772"/>
                    <a:pt x="104818" y="1217427"/>
                    <a:pt x="113678" y="1307804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A54A58A-DD11-A6C3-5502-F87E9D3C97FE}"/>
                </a:ext>
              </a:extLst>
            </p:cNvPr>
            <p:cNvSpPr/>
            <p:nvPr/>
          </p:nvSpPr>
          <p:spPr>
            <a:xfrm rot="4551713">
              <a:off x="8260434" y="3358209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95B863-A132-F109-C76B-E02F57ED5026}"/>
                </a:ext>
              </a:extLst>
            </p:cNvPr>
            <p:cNvCxnSpPr>
              <a:cxnSpLocks/>
              <a:stCxn id="57" idx="6"/>
              <a:endCxn id="62" idx="2"/>
            </p:cNvCxnSpPr>
            <p:nvPr/>
          </p:nvCxnSpPr>
          <p:spPr>
            <a:xfrm flipV="1">
              <a:off x="9901954" y="1970913"/>
              <a:ext cx="1042288" cy="33517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12ADCD8-B11C-C98E-8D45-5C544E1E2AEE}"/>
                </a:ext>
              </a:extLst>
            </p:cNvPr>
            <p:cNvCxnSpPr>
              <a:stCxn id="59" idx="3"/>
              <a:endCxn id="58" idx="7"/>
            </p:cNvCxnSpPr>
            <p:nvPr/>
          </p:nvCxnSpPr>
          <p:spPr>
            <a:xfrm flipH="1">
              <a:off x="9270609" y="3386098"/>
              <a:ext cx="765360" cy="51788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CECCEFD7-142A-C970-5176-907A3A9F3847}"/>
                    </a:ext>
                  </a:extLst>
                </p:cNvPr>
                <p:cNvSpPr/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CECCEFD7-142A-C970-5176-907A3A9F38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CF6EC2A-831A-A941-C2A8-CE34688ECE26}"/>
                    </a:ext>
                  </a:extLst>
                </p:cNvPr>
                <p:cNvSpPr/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CF6EC2A-831A-A941-C2A8-CE34688ECE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BF00F74-AA5F-F9E3-5FF3-32644B0A23A6}"/>
                    </a:ext>
                  </a:extLst>
                </p:cNvPr>
                <p:cNvSpPr/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BF00F74-AA5F-F9E3-5FF3-32644B0A23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blipFill>
                  <a:blip r:embed="rId5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74205F9-F459-6B53-7AB4-F0568284481A}"/>
                    </a:ext>
                  </a:extLst>
                </p:cNvPr>
                <p:cNvSpPr/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74205F9-F459-6B53-7AB4-F056828448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Freeform 2">
              <a:extLst>
                <a:ext uri="{FF2B5EF4-FFF2-40B4-BE49-F238E27FC236}">
                  <a16:creationId xmlns:a16="http://schemas.microsoft.com/office/drawing/2014/main" id="{1AA321F2-CA62-96E6-71A4-74099224ED2B}"/>
                </a:ext>
              </a:extLst>
            </p:cNvPr>
            <p:cNvSpPr/>
            <p:nvPr/>
          </p:nvSpPr>
          <p:spPr>
            <a:xfrm>
              <a:off x="8158085" y="1755227"/>
              <a:ext cx="1828800" cy="2664373"/>
            </a:xfrm>
            <a:custGeom>
              <a:avLst/>
              <a:gdLst>
                <a:gd name="connsiteX0" fmla="*/ 0 w 1828800"/>
                <a:gd name="connsiteY0" fmla="*/ 1119352 h 2664373"/>
                <a:gd name="connsiteX1" fmla="*/ 110359 w 1828800"/>
                <a:gd name="connsiteY1" fmla="*/ 1797269 h 2664373"/>
                <a:gd name="connsiteX2" fmla="*/ 394138 w 1828800"/>
                <a:gd name="connsiteY2" fmla="*/ 2443655 h 2664373"/>
                <a:gd name="connsiteX3" fmla="*/ 961697 w 1828800"/>
                <a:gd name="connsiteY3" fmla="*/ 2664373 h 2664373"/>
                <a:gd name="connsiteX4" fmla="*/ 1371600 w 1828800"/>
                <a:gd name="connsiteY4" fmla="*/ 2333297 h 2664373"/>
                <a:gd name="connsiteX5" fmla="*/ 1403131 w 1828800"/>
                <a:gd name="connsiteY5" fmla="*/ 1608083 h 2664373"/>
                <a:gd name="connsiteX6" fmla="*/ 1828800 w 1828800"/>
                <a:gd name="connsiteY6" fmla="*/ 567559 h 2664373"/>
                <a:gd name="connsiteX7" fmla="*/ 1765738 w 1828800"/>
                <a:gd name="connsiteY7" fmla="*/ 141890 h 2664373"/>
                <a:gd name="connsiteX8" fmla="*/ 1513490 w 1828800"/>
                <a:gd name="connsiteY8" fmla="*/ 0 h 2664373"/>
                <a:gd name="connsiteX9" fmla="*/ 614856 w 1828800"/>
                <a:gd name="connsiteY9" fmla="*/ 488731 h 2664373"/>
                <a:gd name="connsiteX10" fmla="*/ 78828 w 1828800"/>
                <a:gd name="connsiteY10" fmla="*/ 867104 h 2664373"/>
                <a:gd name="connsiteX11" fmla="*/ 0 w 1828800"/>
                <a:gd name="connsiteY11" fmla="*/ 1119352 h 266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2664373">
                  <a:moveTo>
                    <a:pt x="0" y="1119352"/>
                  </a:moveTo>
                  <a:lnTo>
                    <a:pt x="110359" y="1797269"/>
                  </a:lnTo>
                  <a:lnTo>
                    <a:pt x="394138" y="2443655"/>
                  </a:lnTo>
                  <a:lnTo>
                    <a:pt x="961697" y="2664373"/>
                  </a:lnTo>
                  <a:lnTo>
                    <a:pt x="1371600" y="2333297"/>
                  </a:lnTo>
                  <a:lnTo>
                    <a:pt x="1403131" y="1608083"/>
                  </a:lnTo>
                  <a:lnTo>
                    <a:pt x="1828800" y="567559"/>
                  </a:lnTo>
                  <a:lnTo>
                    <a:pt x="1765738" y="141890"/>
                  </a:lnTo>
                  <a:lnTo>
                    <a:pt x="1513490" y="0"/>
                  </a:lnTo>
                  <a:lnTo>
                    <a:pt x="614856" y="488731"/>
                  </a:lnTo>
                  <a:lnTo>
                    <a:pt x="78828" y="867104"/>
                  </a:lnTo>
                  <a:lnTo>
                    <a:pt x="0" y="1119352"/>
                  </a:ln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1FAA253-D905-16A5-5B0F-C651DBDAB6CE}"/>
                    </a:ext>
                  </a:extLst>
                </p:cNvPr>
                <p:cNvSpPr txBox="1"/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tx2">
                          <a:lumMod val="75000"/>
                        </a:schemeClr>
                      </a:solidFill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1FAA253-D905-16A5-5B0F-C651DBDAB6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122" r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9DA4521-2E76-80A8-25EE-FC42B7AB61DD}"/>
                    </a:ext>
                  </a:extLst>
                </p:cNvPr>
                <p:cNvSpPr/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9DA4521-2E76-80A8-25EE-FC42B7AB61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7096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417893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next node removed from the queue. What do we know 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417893" cy="4525963"/>
              </a:xfrm>
              <a:blipFill>
                <a:blip r:embed="rId2"/>
                <a:stretch>
                  <a:fillRect l="-189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6FFE37-B68D-8CB3-2DAF-1FA5F7CF6923}"/>
              </a:ext>
            </a:extLst>
          </p:cNvPr>
          <p:cNvGrpSpPr/>
          <p:nvPr/>
        </p:nvGrpSpPr>
        <p:grpSpPr>
          <a:xfrm>
            <a:off x="8158085" y="1755227"/>
            <a:ext cx="3196912" cy="2664373"/>
            <a:chOff x="8158085" y="1755227"/>
            <a:chExt cx="3196912" cy="266437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F2FDF0-F493-81A8-D886-31219A363244}"/>
                </a:ext>
              </a:extLst>
            </p:cNvPr>
            <p:cNvSpPr/>
            <p:nvPr/>
          </p:nvSpPr>
          <p:spPr>
            <a:xfrm>
              <a:off x="8516679" y="2345631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4AB5B1-E3ED-CE58-88FC-89A15DA67352}"/>
                </a:ext>
              </a:extLst>
            </p:cNvPr>
            <p:cNvSpPr/>
            <p:nvPr/>
          </p:nvSpPr>
          <p:spPr>
            <a:xfrm>
              <a:off x="10028475" y="2085324"/>
              <a:ext cx="1326522" cy="1307804"/>
            </a:xfrm>
            <a:custGeom>
              <a:avLst/>
              <a:gdLst>
                <a:gd name="connsiteX0" fmla="*/ 1102506 w 1326522"/>
                <a:gd name="connsiteY0" fmla="*/ 0 h 1307804"/>
                <a:gd name="connsiteX1" fmla="*/ 1315157 w 1326522"/>
                <a:gd name="connsiteY1" fmla="*/ 499730 h 1307804"/>
                <a:gd name="connsiteX2" fmla="*/ 794162 w 1326522"/>
                <a:gd name="connsiteY2" fmla="*/ 818707 h 1307804"/>
                <a:gd name="connsiteX3" fmla="*/ 538980 w 1326522"/>
                <a:gd name="connsiteY3" fmla="*/ 478465 h 1307804"/>
                <a:gd name="connsiteX4" fmla="*/ 49882 w 1326522"/>
                <a:gd name="connsiteY4" fmla="*/ 372139 h 1307804"/>
                <a:gd name="connsiteX5" fmla="*/ 49882 w 1326522"/>
                <a:gd name="connsiteY5" fmla="*/ 818707 h 1307804"/>
                <a:gd name="connsiteX6" fmla="*/ 347594 w 1326522"/>
                <a:gd name="connsiteY6" fmla="*/ 1063256 h 1307804"/>
                <a:gd name="connsiteX7" fmla="*/ 113678 w 1326522"/>
                <a:gd name="connsiteY7" fmla="*/ 1307804 h 130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1307804">
                  <a:moveTo>
                    <a:pt x="1102506" y="0"/>
                  </a:moveTo>
                  <a:cubicBezTo>
                    <a:pt x="1234527" y="181639"/>
                    <a:pt x="1366548" y="363279"/>
                    <a:pt x="1315157" y="499730"/>
                  </a:cubicBezTo>
                  <a:cubicBezTo>
                    <a:pt x="1263766" y="636181"/>
                    <a:pt x="923525" y="822251"/>
                    <a:pt x="794162" y="818707"/>
                  </a:cubicBezTo>
                  <a:cubicBezTo>
                    <a:pt x="664799" y="815163"/>
                    <a:pt x="663027" y="552893"/>
                    <a:pt x="538980" y="478465"/>
                  </a:cubicBezTo>
                  <a:cubicBezTo>
                    <a:pt x="414933" y="404037"/>
                    <a:pt x="131398" y="315432"/>
                    <a:pt x="49882" y="372139"/>
                  </a:cubicBezTo>
                  <a:cubicBezTo>
                    <a:pt x="-31634" y="428846"/>
                    <a:pt x="263" y="703521"/>
                    <a:pt x="49882" y="818707"/>
                  </a:cubicBezTo>
                  <a:cubicBezTo>
                    <a:pt x="99501" y="933893"/>
                    <a:pt x="336961" y="981740"/>
                    <a:pt x="347594" y="1063256"/>
                  </a:cubicBezTo>
                  <a:cubicBezTo>
                    <a:pt x="358227" y="1144772"/>
                    <a:pt x="104818" y="1217427"/>
                    <a:pt x="113678" y="1307804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85DAC6F-D6AB-8004-1525-261A73856BF3}"/>
                </a:ext>
              </a:extLst>
            </p:cNvPr>
            <p:cNvSpPr/>
            <p:nvPr/>
          </p:nvSpPr>
          <p:spPr>
            <a:xfrm rot="4551713">
              <a:off x="8260434" y="3358209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5CDCB4-B120-199D-83F3-7142A47C7D39}"/>
                </a:ext>
              </a:extLst>
            </p:cNvPr>
            <p:cNvCxnSpPr>
              <a:cxnSpLocks/>
              <a:stCxn id="16" idx="6"/>
              <a:endCxn id="21" idx="2"/>
            </p:cNvCxnSpPr>
            <p:nvPr/>
          </p:nvCxnSpPr>
          <p:spPr>
            <a:xfrm flipV="1">
              <a:off x="9901954" y="1970913"/>
              <a:ext cx="1042288" cy="33517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3D4B60-94A3-62D7-EE52-4C25ED1DF035}"/>
                </a:ext>
              </a:extLst>
            </p:cNvPr>
            <p:cNvCxnSpPr>
              <a:stCxn id="18" idx="3"/>
              <a:endCxn id="17" idx="7"/>
            </p:cNvCxnSpPr>
            <p:nvPr/>
          </p:nvCxnSpPr>
          <p:spPr>
            <a:xfrm flipH="1">
              <a:off x="9270609" y="3386098"/>
              <a:ext cx="765360" cy="51788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74F56B5-EA05-9004-9B8B-5BDE35F5D1A9}"/>
                    </a:ext>
                  </a:extLst>
                </p:cNvPr>
                <p:cNvSpPr/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74F56B5-EA05-9004-9B8B-5BDE35F5D1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C10B1F1-F259-C6CE-98D7-6833406F193B}"/>
                    </a:ext>
                  </a:extLst>
                </p:cNvPr>
                <p:cNvSpPr/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C10B1F1-F259-C6CE-98D7-6833406F1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20DD1F8-6D41-5A3E-133E-D28416B26C9A}"/>
                    </a:ext>
                  </a:extLst>
                </p:cNvPr>
                <p:cNvSpPr/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20DD1F8-6D41-5A3E-133E-D28416B26C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blipFill>
                  <a:blip r:embed="rId5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250D169-6AE4-99EC-E73B-2BC84477191A}"/>
                    </a:ext>
                  </a:extLst>
                </p:cNvPr>
                <p:cNvSpPr/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250D169-6AE4-99EC-E73B-2BC8447719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FCAA960C-779E-4A36-098D-B35121B174D2}"/>
                </a:ext>
              </a:extLst>
            </p:cNvPr>
            <p:cNvSpPr/>
            <p:nvPr/>
          </p:nvSpPr>
          <p:spPr>
            <a:xfrm>
              <a:off x="8158085" y="1755227"/>
              <a:ext cx="1828800" cy="2664373"/>
            </a:xfrm>
            <a:custGeom>
              <a:avLst/>
              <a:gdLst>
                <a:gd name="connsiteX0" fmla="*/ 0 w 1828800"/>
                <a:gd name="connsiteY0" fmla="*/ 1119352 h 2664373"/>
                <a:gd name="connsiteX1" fmla="*/ 110359 w 1828800"/>
                <a:gd name="connsiteY1" fmla="*/ 1797269 h 2664373"/>
                <a:gd name="connsiteX2" fmla="*/ 394138 w 1828800"/>
                <a:gd name="connsiteY2" fmla="*/ 2443655 h 2664373"/>
                <a:gd name="connsiteX3" fmla="*/ 961697 w 1828800"/>
                <a:gd name="connsiteY3" fmla="*/ 2664373 h 2664373"/>
                <a:gd name="connsiteX4" fmla="*/ 1371600 w 1828800"/>
                <a:gd name="connsiteY4" fmla="*/ 2333297 h 2664373"/>
                <a:gd name="connsiteX5" fmla="*/ 1403131 w 1828800"/>
                <a:gd name="connsiteY5" fmla="*/ 1608083 h 2664373"/>
                <a:gd name="connsiteX6" fmla="*/ 1828800 w 1828800"/>
                <a:gd name="connsiteY6" fmla="*/ 567559 h 2664373"/>
                <a:gd name="connsiteX7" fmla="*/ 1765738 w 1828800"/>
                <a:gd name="connsiteY7" fmla="*/ 141890 h 2664373"/>
                <a:gd name="connsiteX8" fmla="*/ 1513490 w 1828800"/>
                <a:gd name="connsiteY8" fmla="*/ 0 h 2664373"/>
                <a:gd name="connsiteX9" fmla="*/ 614856 w 1828800"/>
                <a:gd name="connsiteY9" fmla="*/ 488731 h 2664373"/>
                <a:gd name="connsiteX10" fmla="*/ 78828 w 1828800"/>
                <a:gd name="connsiteY10" fmla="*/ 867104 h 2664373"/>
                <a:gd name="connsiteX11" fmla="*/ 0 w 1828800"/>
                <a:gd name="connsiteY11" fmla="*/ 1119352 h 266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2664373">
                  <a:moveTo>
                    <a:pt x="0" y="1119352"/>
                  </a:moveTo>
                  <a:lnTo>
                    <a:pt x="110359" y="1797269"/>
                  </a:lnTo>
                  <a:lnTo>
                    <a:pt x="394138" y="2443655"/>
                  </a:lnTo>
                  <a:lnTo>
                    <a:pt x="961697" y="2664373"/>
                  </a:lnTo>
                  <a:lnTo>
                    <a:pt x="1371600" y="2333297"/>
                  </a:lnTo>
                  <a:lnTo>
                    <a:pt x="1403131" y="1608083"/>
                  </a:lnTo>
                  <a:lnTo>
                    <a:pt x="1828800" y="567559"/>
                  </a:lnTo>
                  <a:lnTo>
                    <a:pt x="1765738" y="141890"/>
                  </a:lnTo>
                  <a:lnTo>
                    <a:pt x="1513490" y="0"/>
                  </a:lnTo>
                  <a:lnTo>
                    <a:pt x="614856" y="488731"/>
                  </a:lnTo>
                  <a:lnTo>
                    <a:pt x="78828" y="867104"/>
                  </a:lnTo>
                  <a:lnTo>
                    <a:pt x="0" y="1119352"/>
                  </a:ln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2DB98B6-1A10-ABD4-44B2-3EA140589CA3}"/>
                    </a:ext>
                  </a:extLst>
                </p:cNvPr>
                <p:cNvSpPr txBox="1"/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tx2">
                          <a:lumMod val="75000"/>
                        </a:schemeClr>
                      </a:solidFill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2DB98B6-1A10-ABD4-44B2-3EA140589C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122" r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550C739-FC10-852E-8C7A-7A2DCBEB988F}"/>
                    </a:ext>
                  </a:extLst>
                </p:cNvPr>
                <p:cNvSpPr/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550C739-FC10-852E-8C7A-7A2DCBEB98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6707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1"/>
                <a:ext cx="8361699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next node removed from the queue. </a:t>
                </a:r>
              </a:p>
              <a:p>
                <a:pPr lvl="1"/>
                <a:r>
                  <a:rPr lang="en-US" dirty="0"/>
                  <a:t>No other node incomplete node has a shorter path discovered so far</a:t>
                </a:r>
              </a:p>
              <a:p>
                <a:r>
                  <a:rPr lang="en-US" dirty="0"/>
                  <a:t>Claim: no undiscovered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could be shorter</a:t>
                </a:r>
              </a:p>
              <a:p>
                <a:pPr lvl="1"/>
                <a:r>
                  <a:rPr lang="en-US" b="0" dirty="0"/>
                  <a:t>Consider any other incomplete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that is 1 edge away from a complete node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closest node that is one away from a complete node</a:t>
                </a:r>
              </a:p>
              <a:p>
                <a:pPr lvl="1"/>
                <a:r>
                  <a:rPr lang="en-US" dirty="0"/>
                  <a:t>Thus no path that includes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can be a shorter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 the shortest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must use only complete nodes, and therefore we have found it already!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1"/>
                <a:ext cx="8361699" cy="5121275"/>
              </a:xfrm>
              <a:blipFill>
                <a:blip r:embed="rId2"/>
                <a:stretch>
                  <a:fillRect l="-1312" t="-2024" r="-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357B1E-48F0-D9B6-159A-08FA6DC3CFCF}"/>
              </a:ext>
            </a:extLst>
          </p:cNvPr>
          <p:cNvGrpSpPr/>
          <p:nvPr/>
        </p:nvGrpSpPr>
        <p:grpSpPr>
          <a:xfrm>
            <a:off x="8158085" y="1755227"/>
            <a:ext cx="3196912" cy="2664373"/>
            <a:chOff x="8158085" y="1755227"/>
            <a:chExt cx="3196912" cy="266437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70E14E-294F-D4D8-77F0-CC545453D0D1}"/>
                </a:ext>
              </a:extLst>
            </p:cNvPr>
            <p:cNvSpPr/>
            <p:nvPr/>
          </p:nvSpPr>
          <p:spPr>
            <a:xfrm>
              <a:off x="8516679" y="2345631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497A4C-A31D-1F41-AD5A-57852224D4A6}"/>
                </a:ext>
              </a:extLst>
            </p:cNvPr>
            <p:cNvSpPr/>
            <p:nvPr/>
          </p:nvSpPr>
          <p:spPr>
            <a:xfrm>
              <a:off x="10028475" y="2085324"/>
              <a:ext cx="1326522" cy="1307804"/>
            </a:xfrm>
            <a:custGeom>
              <a:avLst/>
              <a:gdLst>
                <a:gd name="connsiteX0" fmla="*/ 1102506 w 1326522"/>
                <a:gd name="connsiteY0" fmla="*/ 0 h 1307804"/>
                <a:gd name="connsiteX1" fmla="*/ 1315157 w 1326522"/>
                <a:gd name="connsiteY1" fmla="*/ 499730 h 1307804"/>
                <a:gd name="connsiteX2" fmla="*/ 794162 w 1326522"/>
                <a:gd name="connsiteY2" fmla="*/ 818707 h 1307804"/>
                <a:gd name="connsiteX3" fmla="*/ 538980 w 1326522"/>
                <a:gd name="connsiteY3" fmla="*/ 478465 h 1307804"/>
                <a:gd name="connsiteX4" fmla="*/ 49882 w 1326522"/>
                <a:gd name="connsiteY4" fmla="*/ 372139 h 1307804"/>
                <a:gd name="connsiteX5" fmla="*/ 49882 w 1326522"/>
                <a:gd name="connsiteY5" fmla="*/ 818707 h 1307804"/>
                <a:gd name="connsiteX6" fmla="*/ 347594 w 1326522"/>
                <a:gd name="connsiteY6" fmla="*/ 1063256 h 1307804"/>
                <a:gd name="connsiteX7" fmla="*/ 113678 w 1326522"/>
                <a:gd name="connsiteY7" fmla="*/ 1307804 h 130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1307804">
                  <a:moveTo>
                    <a:pt x="1102506" y="0"/>
                  </a:moveTo>
                  <a:cubicBezTo>
                    <a:pt x="1234527" y="181639"/>
                    <a:pt x="1366548" y="363279"/>
                    <a:pt x="1315157" y="499730"/>
                  </a:cubicBezTo>
                  <a:cubicBezTo>
                    <a:pt x="1263766" y="636181"/>
                    <a:pt x="923525" y="822251"/>
                    <a:pt x="794162" y="818707"/>
                  </a:cubicBezTo>
                  <a:cubicBezTo>
                    <a:pt x="664799" y="815163"/>
                    <a:pt x="663027" y="552893"/>
                    <a:pt x="538980" y="478465"/>
                  </a:cubicBezTo>
                  <a:cubicBezTo>
                    <a:pt x="414933" y="404037"/>
                    <a:pt x="131398" y="315432"/>
                    <a:pt x="49882" y="372139"/>
                  </a:cubicBezTo>
                  <a:cubicBezTo>
                    <a:pt x="-31634" y="428846"/>
                    <a:pt x="263" y="703521"/>
                    <a:pt x="49882" y="818707"/>
                  </a:cubicBezTo>
                  <a:cubicBezTo>
                    <a:pt x="99501" y="933893"/>
                    <a:pt x="336961" y="981740"/>
                    <a:pt x="347594" y="1063256"/>
                  </a:cubicBezTo>
                  <a:cubicBezTo>
                    <a:pt x="358227" y="1144772"/>
                    <a:pt x="104818" y="1217427"/>
                    <a:pt x="113678" y="1307804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EE5EFF-E73D-CC1A-67C7-83B99473A9EF}"/>
                </a:ext>
              </a:extLst>
            </p:cNvPr>
            <p:cNvSpPr/>
            <p:nvPr/>
          </p:nvSpPr>
          <p:spPr>
            <a:xfrm rot="4551713">
              <a:off x="8260434" y="3358209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339FE6-70DB-0853-D628-B1D39E14C1A4}"/>
                </a:ext>
              </a:extLst>
            </p:cNvPr>
            <p:cNvCxnSpPr>
              <a:cxnSpLocks/>
              <a:stCxn id="35" idx="6"/>
              <a:endCxn id="47" idx="2"/>
            </p:cNvCxnSpPr>
            <p:nvPr/>
          </p:nvCxnSpPr>
          <p:spPr>
            <a:xfrm flipV="1">
              <a:off x="9901954" y="1970913"/>
              <a:ext cx="1042288" cy="33517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B10B90-58C0-64FA-0381-549AB79BDE62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9270609" y="3386098"/>
              <a:ext cx="765360" cy="51788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628FAB3-8BD0-3738-DA2D-79E3D16F1C02}"/>
                    </a:ext>
                  </a:extLst>
                </p:cNvPr>
                <p:cNvSpPr/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628FAB3-8BD0-3738-DA2D-79E3D16F1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BBDF72-2FF5-2183-A9B1-28ADD7420C07}"/>
                    </a:ext>
                  </a:extLst>
                </p:cNvPr>
                <p:cNvSpPr/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BBDF72-2FF5-2183-A9B1-28ADD7420C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E8CEF62-5070-282D-FBC7-78010062099D}"/>
                    </a:ext>
                  </a:extLst>
                </p:cNvPr>
                <p:cNvSpPr/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E8CEF62-5070-282D-FBC7-7801006209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blipFill>
                  <a:blip r:embed="rId5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0CC2B2E-CACC-9F08-B7C8-C7E525968DFB}"/>
                    </a:ext>
                  </a:extLst>
                </p:cNvPr>
                <p:cNvSpPr/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0CC2B2E-CACC-9F08-B7C8-C7E525968D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Freeform 2">
              <a:extLst>
                <a:ext uri="{FF2B5EF4-FFF2-40B4-BE49-F238E27FC236}">
                  <a16:creationId xmlns:a16="http://schemas.microsoft.com/office/drawing/2014/main" id="{187AAD63-1D27-A33B-AA85-F13586E96FD7}"/>
                </a:ext>
              </a:extLst>
            </p:cNvPr>
            <p:cNvSpPr/>
            <p:nvPr/>
          </p:nvSpPr>
          <p:spPr>
            <a:xfrm>
              <a:off x="8158085" y="1755227"/>
              <a:ext cx="1828800" cy="2664373"/>
            </a:xfrm>
            <a:custGeom>
              <a:avLst/>
              <a:gdLst>
                <a:gd name="connsiteX0" fmla="*/ 0 w 1828800"/>
                <a:gd name="connsiteY0" fmla="*/ 1119352 h 2664373"/>
                <a:gd name="connsiteX1" fmla="*/ 110359 w 1828800"/>
                <a:gd name="connsiteY1" fmla="*/ 1797269 h 2664373"/>
                <a:gd name="connsiteX2" fmla="*/ 394138 w 1828800"/>
                <a:gd name="connsiteY2" fmla="*/ 2443655 h 2664373"/>
                <a:gd name="connsiteX3" fmla="*/ 961697 w 1828800"/>
                <a:gd name="connsiteY3" fmla="*/ 2664373 h 2664373"/>
                <a:gd name="connsiteX4" fmla="*/ 1371600 w 1828800"/>
                <a:gd name="connsiteY4" fmla="*/ 2333297 h 2664373"/>
                <a:gd name="connsiteX5" fmla="*/ 1403131 w 1828800"/>
                <a:gd name="connsiteY5" fmla="*/ 1608083 h 2664373"/>
                <a:gd name="connsiteX6" fmla="*/ 1828800 w 1828800"/>
                <a:gd name="connsiteY6" fmla="*/ 567559 h 2664373"/>
                <a:gd name="connsiteX7" fmla="*/ 1765738 w 1828800"/>
                <a:gd name="connsiteY7" fmla="*/ 141890 h 2664373"/>
                <a:gd name="connsiteX8" fmla="*/ 1513490 w 1828800"/>
                <a:gd name="connsiteY8" fmla="*/ 0 h 2664373"/>
                <a:gd name="connsiteX9" fmla="*/ 614856 w 1828800"/>
                <a:gd name="connsiteY9" fmla="*/ 488731 h 2664373"/>
                <a:gd name="connsiteX10" fmla="*/ 78828 w 1828800"/>
                <a:gd name="connsiteY10" fmla="*/ 867104 h 2664373"/>
                <a:gd name="connsiteX11" fmla="*/ 0 w 1828800"/>
                <a:gd name="connsiteY11" fmla="*/ 1119352 h 266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2664373">
                  <a:moveTo>
                    <a:pt x="0" y="1119352"/>
                  </a:moveTo>
                  <a:lnTo>
                    <a:pt x="110359" y="1797269"/>
                  </a:lnTo>
                  <a:lnTo>
                    <a:pt x="394138" y="2443655"/>
                  </a:lnTo>
                  <a:lnTo>
                    <a:pt x="961697" y="2664373"/>
                  </a:lnTo>
                  <a:lnTo>
                    <a:pt x="1371600" y="2333297"/>
                  </a:lnTo>
                  <a:lnTo>
                    <a:pt x="1403131" y="1608083"/>
                  </a:lnTo>
                  <a:lnTo>
                    <a:pt x="1828800" y="567559"/>
                  </a:lnTo>
                  <a:lnTo>
                    <a:pt x="1765738" y="141890"/>
                  </a:lnTo>
                  <a:lnTo>
                    <a:pt x="1513490" y="0"/>
                  </a:lnTo>
                  <a:lnTo>
                    <a:pt x="614856" y="488731"/>
                  </a:lnTo>
                  <a:lnTo>
                    <a:pt x="78828" y="867104"/>
                  </a:lnTo>
                  <a:lnTo>
                    <a:pt x="0" y="1119352"/>
                  </a:ln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9B7DCAD-FE75-8FAF-B7D8-C443CAF47EA7}"/>
                    </a:ext>
                  </a:extLst>
                </p:cNvPr>
                <p:cNvSpPr txBox="1"/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tx2">
                          <a:lumMod val="75000"/>
                        </a:schemeClr>
                      </a:solidFill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9B7DCAD-FE75-8FAF-B7D8-C443CAF47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122" r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4C501F-64FF-88BA-788A-8096A2CFC062}"/>
                    </a:ext>
                  </a:extLst>
                </p:cNvPr>
                <p:cNvSpPr/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4C501F-64FF-88BA-788A-8096A2CF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68628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1"/>
                <a:ext cx="8361699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next node removed from the queue. </a:t>
                </a:r>
              </a:p>
              <a:p>
                <a:pPr lvl="1"/>
                <a:r>
                  <a:rPr lang="en-US" dirty="0"/>
                  <a:t>No other node incomplete node has a shorter path discovered so far</a:t>
                </a:r>
              </a:p>
              <a:p>
                <a:r>
                  <a:rPr lang="en-US" dirty="0"/>
                  <a:t>Claim: no undiscovered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could be shorter</a:t>
                </a:r>
              </a:p>
              <a:p>
                <a:pPr lvl="1"/>
                <a:r>
                  <a:rPr lang="en-US" b="0" dirty="0"/>
                  <a:t>Consider any other incomplete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that is 1 edge away from a complete node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closest node that is one away from a complete node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No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can have negative weight</a:t>
                </a:r>
                <a:endParaRPr lang="en-US" dirty="0"/>
              </a:p>
              <a:p>
                <a:pPr lvl="1"/>
                <a:r>
                  <a:rPr lang="en-US" dirty="0"/>
                  <a:t>Thus no path that includes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can be a shorter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 the shortest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must use only complete nodes, and therefore we have found it already!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1"/>
                <a:ext cx="8361699" cy="5121275"/>
              </a:xfrm>
              <a:blipFill>
                <a:blip r:embed="rId2"/>
                <a:stretch>
                  <a:fillRect l="-1312" t="-2024" r="-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357B1E-48F0-D9B6-159A-08FA6DC3CFCF}"/>
              </a:ext>
            </a:extLst>
          </p:cNvPr>
          <p:cNvGrpSpPr/>
          <p:nvPr/>
        </p:nvGrpSpPr>
        <p:grpSpPr>
          <a:xfrm>
            <a:off x="8158085" y="1755227"/>
            <a:ext cx="3196912" cy="2664373"/>
            <a:chOff x="8158085" y="1755227"/>
            <a:chExt cx="3196912" cy="266437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70E14E-294F-D4D8-77F0-CC545453D0D1}"/>
                </a:ext>
              </a:extLst>
            </p:cNvPr>
            <p:cNvSpPr/>
            <p:nvPr/>
          </p:nvSpPr>
          <p:spPr>
            <a:xfrm>
              <a:off x="8516679" y="2345631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497A4C-A31D-1F41-AD5A-57852224D4A6}"/>
                </a:ext>
              </a:extLst>
            </p:cNvPr>
            <p:cNvSpPr/>
            <p:nvPr/>
          </p:nvSpPr>
          <p:spPr>
            <a:xfrm>
              <a:off x="10028475" y="2085324"/>
              <a:ext cx="1326522" cy="1307804"/>
            </a:xfrm>
            <a:custGeom>
              <a:avLst/>
              <a:gdLst>
                <a:gd name="connsiteX0" fmla="*/ 1102506 w 1326522"/>
                <a:gd name="connsiteY0" fmla="*/ 0 h 1307804"/>
                <a:gd name="connsiteX1" fmla="*/ 1315157 w 1326522"/>
                <a:gd name="connsiteY1" fmla="*/ 499730 h 1307804"/>
                <a:gd name="connsiteX2" fmla="*/ 794162 w 1326522"/>
                <a:gd name="connsiteY2" fmla="*/ 818707 h 1307804"/>
                <a:gd name="connsiteX3" fmla="*/ 538980 w 1326522"/>
                <a:gd name="connsiteY3" fmla="*/ 478465 h 1307804"/>
                <a:gd name="connsiteX4" fmla="*/ 49882 w 1326522"/>
                <a:gd name="connsiteY4" fmla="*/ 372139 h 1307804"/>
                <a:gd name="connsiteX5" fmla="*/ 49882 w 1326522"/>
                <a:gd name="connsiteY5" fmla="*/ 818707 h 1307804"/>
                <a:gd name="connsiteX6" fmla="*/ 347594 w 1326522"/>
                <a:gd name="connsiteY6" fmla="*/ 1063256 h 1307804"/>
                <a:gd name="connsiteX7" fmla="*/ 113678 w 1326522"/>
                <a:gd name="connsiteY7" fmla="*/ 1307804 h 130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1307804">
                  <a:moveTo>
                    <a:pt x="1102506" y="0"/>
                  </a:moveTo>
                  <a:cubicBezTo>
                    <a:pt x="1234527" y="181639"/>
                    <a:pt x="1366548" y="363279"/>
                    <a:pt x="1315157" y="499730"/>
                  </a:cubicBezTo>
                  <a:cubicBezTo>
                    <a:pt x="1263766" y="636181"/>
                    <a:pt x="923525" y="822251"/>
                    <a:pt x="794162" y="818707"/>
                  </a:cubicBezTo>
                  <a:cubicBezTo>
                    <a:pt x="664799" y="815163"/>
                    <a:pt x="663027" y="552893"/>
                    <a:pt x="538980" y="478465"/>
                  </a:cubicBezTo>
                  <a:cubicBezTo>
                    <a:pt x="414933" y="404037"/>
                    <a:pt x="131398" y="315432"/>
                    <a:pt x="49882" y="372139"/>
                  </a:cubicBezTo>
                  <a:cubicBezTo>
                    <a:pt x="-31634" y="428846"/>
                    <a:pt x="263" y="703521"/>
                    <a:pt x="49882" y="818707"/>
                  </a:cubicBezTo>
                  <a:cubicBezTo>
                    <a:pt x="99501" y="933893"/>
                    <a:pt x="336961" y="981740"/>
                    <a:pt x="347594" y="1063256"/>
                  </a:cubicBezTo>
                  <a:cubicBezTo>
                    <a:pt x="358227" y="1144772"/>
                    <a:pt x="104818" y="1217427"/>
                    <a:pt x="113678" y="1307804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EE5EFF-E73D-CC1A-67C7-83B99473A9EF}"/>
                </a:ext>
              </a:extLst>
            </p:cNvPr>
            <p:cNvSpPr/>
            <p:nvPr/>
          </p:nvSpPr>
          <p:spPr>
            <a:xfrm rot="4551713">
              <a:off x="8260434" y="3358209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339FE6-70DB-0853-D628-B1D39E14C1A4}"/>
                </a:ext>
              </a:extLst>
            </p:cNvPr>
            <p:cNvCxnSpPr>
              <a:cxnSpLocks/>
              <a:stCxn id="35" idx="6"/>
              <a:endCxn id="47" idx="2"/>
            </p:cNvCxnSpPr>
            <p:nvPr/>
          </p:nvCxnSpPr>
          <p:spPr>
            <a:xfrm flipV="1">
              <a:off x="9901954" y="1970913"/>
              <a:ext cx="1042288" cy="33517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B10B90-58C0-64FA-0381-549AB79BDE62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9270609" y="3386098"/>
              <a:ext cx="765360" cy="51788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628FAB3-8BD0-3738-DA2D-79E3D16F1C02}"/>
                    </a:ext>
                  </a:extLst>
                </p:cNvPr>
                <p:cNvSpPr/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628FAB3-8BD0-3738-DA2D-79E3D16F1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BBDF72-2FF5-2183-A9B1-28ADD7420C07}"/>
                    </a:ext>
                  </a:extLst>
                </p:cNvPr>
                <p:cNvSpPr/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BBDF72-2FF5-2183-A9B1-28ADD7420C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E8CEF62-5070-282D-FBC7-78010062099D}"/>
                    </a:ext>
                  </a:extLst>
                </p:cNvPr>
                <p:cNvSpPr/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E8CEF62-5070-282D-FBC7-7801006209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blipFill>
                  <a:blip r:embed="rId5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0CC2B2E-CACC-9F08-B7C8-C7E525968DFB}"/>
                    </a:ext>
                  </a:extLst>
                </p:cNvPr>
                <p:cNvSpPr/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0CC2B2E-CACC-9F08-B7C8-C7E525968D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Freeform 2">
              <a:extLst>
                <a:ext uri="{FF2B5EF4-FFF2-40B4-BE49-F238E27FC236}">
                  <a16:creationId xmlns:a16="http://schemas.microsoft.com/office/drawing/2014/main" id="{187AAD63-1D27-A33B-AA85-F13586E96FD7}"/>
                </a:ext>
              </a:extLst>
            </p:cNvPr>
            <p:cNvSpPr/>
            <p:nvPr/>
          </p:nvSpPr>
          <p:spPr>
            <a:xfrm>
              <a:off x="8158085" y="1755227"/>
              <a:ext cx="1828800" cy="2664373"/>
            </a:xfrm>
            <a:custGeom>
              <a:avLst/>
              <a:gdLst>
                <a:gd name="connsiteX0" fmla="*/ 0 w 1828800"/>
                <a:gd name="connsiteY0" fmla="*/ 1119352 h 2664373"/>
                <a:gd name="connsiteX1" fmla="*/ 110359 w 1828800"/>
                <a:gd name="connsiteY1" fmla="*/ 1797269 h 2664373"/>
                <a:gd name="connsiteX2" fmla="*/ 394138 w 1828800"/>
                <a:gd name="connsiteY2" fmla="*/ 2443655 h 2664373"/>
                <a:gd name="connsiteX3" fmla="*/ 961697 w 1828800"/>
                <a:gd name="connsiteY3" fmla="*/ 2664373 h 2664373"/>
                <a:gd name="connsiteX4" fmla="*/ 1371600 w 1828800"/>
                <a:gd name="connsiteY4" fmla="*/ 2333297 h 2664373"/>
                <a:gd name="connsiteX5" fmla="*/ 1403131 w 1828800"/>
                <a:gd name="connsiteY5" fmla="*/ 1608083 h 2664373"/>
                <a:gd name="connsiteX6" fmla="*/ 1828800 w 1828800"/>
                <a:gd name="connsiteY6" fmla="*/ 567559 h 2664373"/>
                <a:gd name="connsiteX7" fmla="*/ 1765738 w 1828800"/>
                <a:gd name="connsiteY7" fmla="*/ 141890 h 2664373"/>
                <a:gd name="connsiteX8" fmla="*/ 1513490 w 1828800"/>
                <a:gd name="connsiteY8" fmla="*/ 0 h 2664373"/>
                <a:gd name="connsiteX9" fmla="*/ 614856 w 1828800"/>
                <a:gd name="connsiteY9" fmla="*/ 488731 h 2664373"/>
                <a:gd name="connsiteX10" fmla="*/ 78828 w 1828800"/>
                <a:gd name="connsiteY10" fmla="*/ 867104 h 2664373"/>
                <a:gd name="connsiteX11" fmla="*/ 0 w 1828800"/>
                <a:gd name="connsiteY11" fmla="*/ 1119352 h 266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2664373">
                  <a:moveTo>
                    <a:pt x="0" y="1119352"/>
                  </a:moveTo>
                  <a:lnTo>
                    <a:pt x="110359" y="1797269"/>
                  </a:lnTo>
                  <a:lnTo>
                    <a:pt x="394138" y="2443655"/>
                  </a:lnTo>
                  <a:lnTo>
                    <a:pt x="961697" y="2664373"/>
                  </a:lnTo>
                  <a:lnTo>
                    <a:pt x="1371600" y="2333297"/>
                  </a:lnTo>
                  <a:lnTo>
                    <a:pt x="1403131" y="1608083"/>
                  </a:lnTo>
                  <a:lnTo>
                    <a:pt x="1828800" y="567559"/>
                  </a:lnTo>
                  <a:lnTo>
                    <a:pt x="1765738" y="141890"/>
                  </a:lnTo>
                  <a:lnTo>
                    <a:pt x="1513490" y="0"/>
                  </a:lnTo>
                  <a:lnTo>
                    <a:pt x="614856" y="488731"/>
                  </a:lnTo>
                  <a:lnTo>
                    <a:pt x="78828" y="867104"/>
                  </a:lnTo>
                  <a:lnTo>
                    <a:pt x="0" y="1119352"/>
                  </a:ln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9B7DCAD-FE75-8FAF-B7D8-C443CAF47EA7}"/>
                    </a:ext>
                  </a:extLst>
                </p:cNvPr>
                <p:cNvSpPr txBox="1"/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tx2">
                          <a:lumMod val="75000"/>
                        </a:schemeClr>
                      </a:solidFill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9B7DCAD-FE75-8FAF-B7D8-C443CAF47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122" r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4C501F-64FF-88BA-788A-8096A2CFC062}"/>
                    </a:ext>
                  </a:extLst>
                </p:cNvPr>
                <p:cNvSpPr/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4C501F-64FF-88BA-788A-8096A2CF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095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1246118"/>
            <a:ext cx="4600060" cy="2539233"/>
            <a:chOff x="0" y="3020093"/>
            <a:chExt cx="7044346" cy="3888478"/>
          </a:xfrm>
        </p:grpSpPr>
        <p:cxnSp>
          <p:nvCxnSpPr>
            <p:cNvPr id="6" name="Straight Connector 5"/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2" idx="2"/>
              <a:endCxn id="38" idx="5"/>
            </p:cNvCxnSpPr>
            <p:nvPr/>
          </p:nvCxnSpPr>
          <p:spPr>
            <a:xfrm flipH="1" flipV="1">
              <a:off x="4392599" y="3510584"/>
              <a:ext cx="893790" cy="495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0" idx="0"/>
              <a:endCxn id="42" idx="3"/>
            </p:cNvCxnSpPr>
            <p:nvPr/>
          </p:nvCxnSpPr>
          <p:spPr>
            <a:xfrm flipV="1">
              <a:off x="5257802" y="4187257"/>
              <a:ext cx="103754" cy="1951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1" idx="1"/>
              <a:endCxn id="42" idx="5"/>
            </p:cNvCxnSpPr>
            <p:nvPr/>
          </p:nvCxnSpPr>
          <p:spPr>
            <a:xfrm flipH="1" flipV="1">
              <a:off x="5724490" y="4187257"/>
              <a:ext cx="881755" cy="674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286390" y="3749156"/>
              <a:ext cx="513267" cy="5132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7374272" y="1219201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74272" y="1806230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74272" y="2393259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74272" y="2980288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74272" y="3567317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74272" y="4154346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74272" y="4741375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374272" y="5328404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374272" y="5915433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085572" y="121920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672601" y="121829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085571" y="180623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672600" y="180532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259629" y="180531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085570" y="239234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672599" y="239143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259628" y="239143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847358" y="239325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090584" y="298028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677613" y="298028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64642" y="298028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090584" y="355621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677613" y="355530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264642" y="355530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852372" y="355713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090583" y="416237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677612" y="416146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264641" y="416146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090584" y="4741374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677613" y="4740464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264642" y="474046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846657" y="474940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090584" y="5327492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77613" y="5326582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264642" y="5326581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085569" y="591543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672598" y="591452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Time/Space Tradeoffs</a:t>
                </a:r>
              </a:p>
              <a:p>
                <a:r>
                  <a:rPr lang="en-US" sz="2400" dirty="0"/>
                  <a:t>Space to represent: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Add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Remove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Check if Edge Exists: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(incoming):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(outgoing):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blipFill>
                <a:blip r:embed="rId2"/>
                <a:stretch>
                  <a:fillRect l="-199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DA5903-3571-D3F9-7AF6-CB63926F186F}"/>
                  </a:ext>
                </a:extLst>
              </p:cNvPr>
              <p:cNvSpPr txBox="1"/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rgbClr val="FF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DA5903-3571-D3F9-7AF6-CB63926F1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17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(Weighted)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374272" y="1219201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74272" y="1806230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74272" y="2393259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74272" y="2980288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74272" y="3567317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74272" y="4154346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74272" y="4741375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374272" y="5328404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374272" y="5915433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085572" y="121920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672601" y="121829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085571" y="180623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672600" y="180532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259629" y="180531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085570" y="239234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672599" y="239143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259628" y="239143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847358" y="239325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090584" y="298028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677613" y="298028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64642" y="298028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090584" y="355621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677613" y="355530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264642" y="355530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852372" y="355713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090583" y="416237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677612" y="416146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264641" y="416146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090584" y="4741374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677613" y="4740464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264642" y="474046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846657" y="474940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090584" y="5327492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77613" y="5326582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264642" y="5326581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085569" y="591543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672598" y="591452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D19F696-5548-15EA-EAB6-8A6E02CA8B19}"/>
              </a:ext>
            </a:extLst>
          </p:cNvPr>
          <p:cNvGrpSpPr/>
          <p:nvPr/>
        </p:nvGrpSpPr>
        <p:grpSpPr>
          <a:xfrm>
            <a:off x="1524000" y="1143000"/>
            <a:ext cx="4600060" cy="2787240"/>
            <a:chOff x="0" y="2862182"/>
            <a:chExt cx="7044346" cy="4268266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3DE259D-9034-9B3D-5EC4-DDD8E2DDC8F5}"/>
                </a:ext>
              </a:extLst>
            </p:cNvPr>
            <p:cNvCxnSpPr>
              <a:stCxn id="153" idx="7"/>
              <a:endCxn id="15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00F064A-9EA6-2346-9FD2-6D7C878741F6}"/>
                </a:ext>
              </a:extLst>
            </p:cNvPr>
            <p:cNvCxnSpPr>
              <a:stCxn id="154" idx="6"/>
              <a:endCxn id="157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0754BF9-F23A-64E4-9FC9-D8C00C7BF946}"/>
                </a:ext>
              </a:extLst>
            </p:cNvPr>
            <p:cNvCxnSpPr>
              <a:stCxn id="153" idx="4"/>
              <a:endCxn id="15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A6F304E-20EE-84AA-387B-778C945E958C}"/>
                </a:ext>
              </a:extLst>
            </p:cNvPr>
            <p:cNvCxnSpPr>
              <a:stCxn id="156" idx="3"/>
              <a:endCxn id="15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B40A342-7886-3842-E103-4EE1B48F9158}"/>
                </a:ext>
              </a:extLst>
            </p:cNvPr>
            <p:cNvCxnSpPr>
              <a:stCxn id="158" idx="2"/>
              <a:endCxn id="15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3F2A868-BB12-BF4F-B8C3-E46D41E28D92}"/>
                </a:ext>
              </a:extLst>
            </p:cNvPr>
            <p:cNvCxnSpPr>
              <a:stCxn id="156" idx="5"/>
              <a:endCxn id="158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2C2CD981-8616-F667-62EF-DB0103A9E88F}"/>
                </a:ext>
              </a:extLst>
            </p:cNvPr>
            <p:cNvCxnSpPr>
              <a:stCxn id="156" idx="7"/>
              <a:endCxn id="157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62BEFD1-E5FB-315B-AF38-F2D298BEDCFF}"/>
                </a:ext>
              </a:extLst>
            </p:cNvPr>
            <p:cNvCxnSpPr>
              <a:stCxn id="158" idx="6"/>
              <a:endCxn id="159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F8DBD37-0CD6-E31F-4C9A-532CD6185060}"/>
                </a:ext>
              </a:extLst>
            </p:cNvPr>
            <p:cNvCxnSpPr>
              <a:stCxn id="159" idx="1"/>
              <a:endCxn id="157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44C237A-6AAB-6817-E6B9-534CCEB7CFCA}"/>
                </a:ext>
              </a:extLst>
            </p:cNvPr>
            <p:cNvCxnSpPr>
              <a:stCxn id="161" idx="2"/>
              <a:endCxn id="157" idx="5"/>
            </p:cNvCxnSpPr>
            <p:nvPr/>
          </p:nvCxnSpPr>
          <p:spPr>
            <a:xfrm flipH="1" flipV="1">
              <a:off x="4392599" y="3510584"/>
              <a:ext cx="893790" cy="495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517E6B9-5FAD-1D92-1585-BCC74F25EB25}"/>
                </a:ext>
              </a:extLst>
            </p:cNvPr>
            <p:cNvCxnSpPr>
              <a:stCxn id="159" idx="0"/>
              <a:endCxn id="161" idx="3"/>
            </p:cNvCxnSpPr>
            <p:nvPr/>
          </p:nvCxnSpPr>
          <p:spPr>
            <a:xfrm flipV="1">
              <a:off x="5257802" y="4187257"/>
              <a:ext cx="103754" cy="1951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80BF92C-AE8E-5157-E223-D4D83DAA35C1}"/>
                </a:ext>
              </a:extLst>
            </p:cNvPr>
            <p:cNvCxnSpPr>
              <a:stCxn id="160" idx="1"/>
              <a:endCxn id="161" idx="5"/>
            </p:cNvCxnSpPr>
            <p:nvPr/>
          </p:nvCxnSpPr>
          <p:spPr>
            <a:xfrm flipH="1" flipV="1">
              <a:off x="5724490" y="4187257"/>
              <a:ext cx="881755" cy="674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F363BD5-5FDA-E77C-8DEA-CC5C0E195765}"/>
                </a:ext>
              </a:extLst>
            </p:cNvPr>
            <p:cNvCxnSpPr>
              <a:stCxn id="160" idx="3"/>
              <a:endCxn id="159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E071D5E-15D2-5AF2-53D8-731A74F0CF08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18557C3-85CC-BEF6-F48F-88C8BA0C1A9B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55F019B-1C59-1125-9827-21B16E49DB73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CF82939-6E09-13CC-D97F-E560BA7843D7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98494BD-6655-8F50-4790-9A0BBB60C681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FA7B874-2677-8E34-798E-8179ACD4FD40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F2F83A0-B969-19D8-5ABE-7FD1DE889918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95F8570-0D82-9501-E9AE-75D60BA6E19C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953B783E-FF23-6B52-438F-674A468879E4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0A893A4E-4EB6-B07D-B0D4-EE0196BAE491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B8F87E7-4A5E-FF90-5FBD-706547EB4B56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2AB894E-2934-FDB6-4D23-436B6C4566B9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B4BF10C-B938-B868-6846-217819D9C43C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A55DDF5-D54E-B68D-2B1A-F2F79A1A54D9}"/>
                </a:ext>
              </a:extLst>
            </p:cNvPr>
            <p:cNvCxnSpPr>
              <a:stCxn id="154" idx="4"/>
              <a:endCxn id="15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95C80263-D548-6F68-09D4-4D3420440F4A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D9488D2-B8EF-8FDB-44AE-CB1A83360F25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963990B-CD15-ACFE-15D8-27B89352DE7E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86583D9-0D6B-4722-E14B-49D47452CC06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A8B5BB0-6947-0F92-05DA-19F7129D50F9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3139458-4DB4-9D74-38A4-CE1D0EAAE6B9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D337E16-1EBE-88D1-EF21-7F2563787DEF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653DFFF2-181E-3C12-F6D4-333170CB7DE0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8F22F5D-6223-4D66-9A1E-0C966266F488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7500B587-7CCC-AE36-EFC0-7B1F312CE49C}"/>
                </a:ext>
              </a:extLst>
            </p:cNvPr>
            <p:cNvSpPr/>
            <p:nvPr/>
          </p:nvSpPr>
          <p:spPr>
            <a:xfrm>
              <a:off x="5286390" y="3749156"/>
              <a:ext cx="513267" cy="5132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709F0509-CE27-F1CC-E53E-D4ED982DE55A}"/>
                  </a:ext>
                </a:extLst>
              </p:cNvPr>
              <p:cNvSpPr txBox="1"/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rgbClr val="FF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709F0509-CE27-F1CC-E53E-D4ED982DE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5B9B8E-12DF-0EB7-A673-9AD69E5226EF}"/>
                  </a:ext>
                </a:extLst>
              </p:cNvPr>
              <p:cNvSpPr txBox="1"/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Time/Space Tradeoffs</a:t>
                </a:r>
              </a:p>
              <a:p>
                <a:r>
                  <a:rPr lang="en-US" sz="2400" dirty="0"/>
                  <a:t>Space to represent: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Add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Remove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Check if Edge Exists: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(incoming):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(outgoing):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5B9B8E-12DF-0EB7-A673-9AD69E522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blipFill>
                <a:blip r:embed="rId4"/>
                <a:stretch>
                  <a:fillRect l="-199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40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A7F7DB-774F-DDB4-BC89-6AFAFF167796}"/>
              </a:ext>
            </a:extLst>
          </p:cNvPr>
          <p:cNvGrpSpPr/>
          <p:nvPr/>
        </p:nvGrpSpPr>
        <p:grpSpPr>
          <a:xfrm>
            <a:off x="7572412" y="1567190"/>
            <a:ext cx="4261557" cy="4144421"/>
            <a:chOff x="6939843" y="1796152"/>
            <a:chExt cx="2935140" cy="2854463"/>
          </a:xfrm>
        </p:grpSpPr>
        <p:sp>
          <p:nvSpPr>
            <p:cNvPr id="43" name="Rectangle 42"/>
            <p:cNvSpPr/>
            <p:nvPr/>
          </p:nvSpPr>
          <p:spPr>
            <a:xfrm>
              <a:off x="6939843" y="2090199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39843" y="2383713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939843" y="266172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39843" y="2944520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939843" y="3237939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39843" y="3510186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939843" y="377474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939843" y="4068510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939843" y="434678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233357" y="1796152"/>
              <a:ext cx="2641626" cy="298875"/>
              <a:chOff x="5709357" y="1796152"/>
              <a:chExt cx="2641626" cy="298875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709357" y="1796685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002871" y="1796685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296385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589899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883413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176927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470441" y="1801513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763955" y="1801513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057469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7233357" y="2112095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26871" y="211209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820385" y="2111562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13899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407413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700927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994441" y="211102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287955" y="211102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81469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233357" y="2377257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526871" y="237725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820385" y="237672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113899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407413" y="237672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700927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994441" y="237619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9287955" y="237619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9581469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233357" y="267029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526871" y="267029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820385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113899" y="2669761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407413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700927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994441" y="266922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287955" y="266922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581469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233357" y="293545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526871" y="293545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20385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113899" y="293492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407413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700927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994441" y="293439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9287955" y="293439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9581469" y="293492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233357" y="322897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526871" y="3228970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820385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113899" y="3228437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407413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700927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994441" y="322790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287955" y="322790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9581469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233357" y="349413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526871" y="349413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820385" y="3493599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113899" y="3493599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407413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700927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8994441" y="349306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9287955" y="349306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9581469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233357" y="378716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526871" y="378716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820385" y="378663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8113899" y="378663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8407413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700927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8994441" y="378610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9287955" y="378610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581469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233357" y="405233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526871" y="405233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820385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113899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407413" y="4051798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700927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8994441" y="405126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9287955" y="4051265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9581469" y="4051798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233357" y="435710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526871" y="435710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820385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8113899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407413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700927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994441" y="435603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9287955" y="435603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9581469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8700927" y="2657973"/>
              <a:ext cx="293514" cy="265162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1D50B7B-3100-C794-83B3-651BDC5F3DB5}"/>
              </a:ext>
            </a:extLst>
          </p:cNvPr>
          <p:cNvGrpSpPr/>
          <p:nvPr/>
        </p:nvGrpSpPr>
        <p:grpSpPr>
          <a:xfrm>
            <a:off x="1524000" y="1246118"/>
            <a:ext cx="4600060" cy="2539233"/>
            <a:chOff x="0" y="3020093"/>
            <a:chExt cx="7044346" cy="3888478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3342EE-A9B2-FA6C-73D4-46AB375F0854}"/>
                </a:ext>
              </a:extLst>
            </p:cNvPr>
            <p:cNvCxnSpPr>
              <a:stCxn id="67" idx="7"/>
              <a:endCxn id="68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D91CB77-4C51-BFDB-275E-23A95C506138}"/>
                </a:ext>
              </a:extLst>
            </p:cNvPr>
            <p:cNvCxnSpPr>
              <a:stCxn id="68" idx="6"/>
              <a:endCxn id="71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BCF58B5-ECF0-F95A-3D8E-C1FF823F9D9C}"/>
                </a:ext>
              </a:extLst>
            </p:cNvPr>
            <p:cNvCxnSpPr>
              <a:stCxn id="67" idx="4"/>
              <a:endCxn id="69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0012D5-F9F9-6C25-7F84-273687242B73}"/>
                </a:ext>
              </a:extLst>
            </p:cNvPr>
            <p:cNvCxnSpPr>
              <a:stCxn id="70" idx="3"/>
              <a:endCxn id="69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6B8498-7F38-B175-608F-5EACB1DC882D}"/>
                </a:ext>
              </a:extLst>
            </p:cNvPr>
            <p:cNvCxnSpPr>
              <a:stCxn id="72" idx="2"/>
              <a:endCxn id="69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0622185-67AE-8746-83C4-9430F0B601B1}"/>
                </a:ext>
              </a:extLst>
            </p:cNvPr>
            <p:cNvCxnSpPr>
              <a:stCxn id="70" idx="5"/>
              <a:endCxn id="72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5DCB21F-5EFD-8B37-9029-945FB9DCD116}"/>
                </a:ext>
              </a:extLst>
            </p:cNvPr>
            <p:cNvCxnSpPr>
              <a:stCxn id="70" idx="7"/>
              <a:endCxn id="71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F30A11C-A644-608E-EE8D-8169A2CBE13E}"/>
                </a:ext>
              </a:extLst>
            </p:cNvPr>
            <p:cNvCxnSpPr>
              <a:stCxn id="72" idx="6"/>
              <a:endCxn id="73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536144-ADFE-4E2B-0E88-0B75DA8A2636}"/>
                </a:ext>
              </a:extLst>
            </p:cNvPr>
            <p:cNvCxnSpPr>
              <a:stCxn id="73" idx="1"/>
              <a:endCxn id="71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32896E5-4865-638B-963D-3F36DDC7066A}"/>
                </a:ext>
              </a:extLst>
            </p:cNvPr>
            <p:cNvCxnSpPr>
              <a:stCxn id="75" idx="2"/>
              <a:endCxn id="71" idx="5"/>
            </p:cNvCxnSpPr>
            <p:nvPr/>
          </p:nvCxnSpPr>
          <p:spPr>
            <a:xfrm flipH="1" flipV="1">
              <a:off x="4392599" y="3510584"/>
              <a:ext cx="893790" cy="495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4325C00-F967-9FE5-EEC3-96943F31E68D}"/>
                </a:ext>
              </a:extLst>
            </p:cNvPr>
            <p:cNvCxnSpPr>
              <a:stCxn id="73" idx="0"/>
              <a:endCxn id="75" idx="3"/>
            </p:cNvCxnSpPr>
            <p:nvPr/>
          </p:nvCxnSpPr>
          <p:spPr>
            <a:xfrm flipV="1">
              <a:off x="5257802" y="4187257"/>
              <a:ext cx="103754" cy="1951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0DA5262-2679-9A04-1545-443C541D5549}"/>
                </a:ext>
              </a:extLst>
            </p:cNvPr>
            <p:cNvCxnSpPr>
              <a:stCxn id="74" idx="1"/>
              <a:endCxn id="75" idx="5"/>
            </p:cNvCxnSpPr>
            <p:nvPr/>
          </p:nvCxnSpPr>
          <p:spPr>
            <a:xfrm flipH="1" flipV="1">
              <a:off x="5724490" y="4187257"/>
              <a:ext cx="881755" cy="674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D583069-4000-75DF-D600-CD6DF4A08E4A}"/>
                </a:ext>
              </a:extLst>
            </p:cNvPr>
            <p:cNvCxnSpPr>
              <a:stCxn id="74" idx="3"/>
              <a:endCxn id="73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D16408F-FB91-869A-9BF7-8700A532C2CD}"/>
                </a:ext>
              </a:extLst>
            </p:cNvPr>
            <p:cNvCxnSpPr>
              <a:stCxn id="68" idx="4"/>
              <a:endCxn id="69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075E689-1532-32F5-D97D-16160EE5DF90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C49BF0B-5924-64AD-3493-7900DF244C30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8CE1177-4B0A-2EF3-CBE7-03AEBA8FB126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77C052A-E54F-19DA-8B07-AFD851537FB9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B67BCC-2BD0-A862-35D2-10179B59465B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6BC8E41-DAB6-A248-2348-C7CDEC8BF557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5294341-350D-16C6-4C8B-5EDE404D8260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AD7798D-D1F8-988C-F9BD-C2195897EC66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80C5C2A-FCF2-7A58-5811-CC6F91457247}"/>
                </a:ext>
              </a:extLst>
            </p:cNvPr>
            <p:cNvSpPr/>
            <p:nvPr/>
          </p:nvSpPr>
          <p:spPr>
            <a:xfrm>
              <a:off x="5286390" y="3749156"/>
              <a:ext cx="513267" cy="5132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36FF4-BF00-0568-74CE-73583931F5B4}"/>
                  </a:ext>
                </a:extLst>
              </p:cNvPr>
              <p:cNvSpPr txBox="1"/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Time/Space Tradeoffs</a:t>
                </a:r>
              </a:p>
              <a:p>
                <a:r>
                  <a:rPr lang="en-US" sz="2400" dirty="0"/>
                  <a:t>Space to represent: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Add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Remove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Check if Edge Exists: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(incoming):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(outgoing):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36FF4-BF00-0568-74CE-73583931F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blipFill>
                <a:blip r:embed="rId2"/>
                <a:stretch>
                  <a:fillRect l="-199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85591A-507D-7AE7-1116-86739111EDA2}"/>
                  </a:ext>
                </a:extLst>
              </p:cNvPr>
              <p:cNvSpPr txBox="1"/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rgbClr val="FF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85591A-507D-7AE7-1116-86739111E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10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(weighted)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A7F7DB-774F-DDB4-BC89-6AFAFF167796}"/>
              </a:ext>
            </a:extLst>
          </p:cNvPr>
          <p:cNvGrpSpPr/>
          <p:nvPr/>
        </p:nvGrpSpPr>
        <p:grpSpPr>
          <a:xfrm>
            <a:off x="7572412" y="1567190"/>
            <a:ext cx="4261557" cy="4144421"/>
            <a:chOff x="6939843" y="1796152"/>
            <a:chExt cx="2935140" cy="2854463"/>
          </a:xfrm>
        </p:grpSpPr>
        <p:sp>
          <p:nvSpPr>
            <p:cNvPr id="43" name="Rectangle 42"/>
            <p:cNvSpPr/>
            <p:nvPr/>
          </p:nvSpPr>
          <p:spPr>
            <a:xfrm>
              <a:off x="6939843" y="2090199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39843" y="2383713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939843" y="266172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39843" y="2944520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939843" y="3237939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39843" y="3510186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939843" y="377474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939843" y="4068510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939843" y="434678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233357" y="1796152"/>
              <a:ext cx="2641626" cy="298875"/>
              <a:chOff x="5709357" y="1796152"/>
              <a:chExt cx="2641626" cy="298875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709357" y="1796685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002871" y="1796685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296385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589899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883413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176927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470441" y="1801513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763955" y="1801513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057469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7233357" y="2112095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26871" y="211209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820385" y="2111562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13899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407413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700927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994441" y="211102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287955" y="211102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81469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233357" y="2377257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526871" y="237725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820385" y="237672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113899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407413" y="237672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700927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994441" y="237619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9287955" y="237619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9581469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233357" y="267029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526871" y="267029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820385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113899" y="2669761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407413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700927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994441" y="266922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287955" y="266922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581469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233357" y="293545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526871" y="293545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20385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113899" y="293492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407413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700927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994441" y="293439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9287955" y="293439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9581469" y="293492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233357" y="322897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526871" y="3228970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820385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113899" y="3228437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407413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700927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994441" y="322790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287955" y="322790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9581469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233357" y="349413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526871" y="349413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820385" y="3493599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113899" y="3493599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407413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700927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8994441" y="349306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9287955" y="349306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9581469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233357" y="378716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526871" y="378716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820385" y="378663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8113899" y="378663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8407413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700927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8994441" y="378610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9287955" y="378610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581469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233357" y="405233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526871" y="405233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820385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113899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407413" y="4051798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700927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8994441" y="405126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9287955" y="4051265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9581469" y="4051798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233357" y="435710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526871" y="435710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820385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8113899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407413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700927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994441" y="435603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9287955" y="435603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9581469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8700927" y="2657973"/>
              <a:ext cx="293514" cy="265162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36FF4-BF00-0568-74CE-73583931F5B4}"/>
                  </a:ext>
                </a:extLst>
              </p:cNvPr>
              <p:cNvSpPr txBox="1"/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Time/Space Tradeoffs</a:t>
                </a:r>
              </a:p>
              <a:p>
                <a:r>
                  <a:rPr lang="en-US" sz="2400" dirty="0"/>
                  <a:t>Space to represent: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Add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Remove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Check if Edge Exists: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(incoming):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(outgoing):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36FF4-BF00-0568-74CE-73583931F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blipFill>
                <a:blip r:embed="rId2"/>
                <a:stretch>
                  <a:fillRect l="-199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85591A-507D-7AE7-1116-86739111EDA2}"/>
                  </a:ext>
                </a:extLst>
              </p:cNvPr>
              <p:cNvSpPr txBox="1"/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rgbClr val="FF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85591A-507D-7AE7-1116-86739111E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ACFD0F0-CAEA-3F3D-4355-8F6A6099BAF2}"/>
              </a:ext>
            </a:extLst>
          </p:cNvPr>
          <p:cNvGrpSpPr/>
          <p:nvPr/>
        </p:nvGrpSpPr>
        <p:grpSpPr>
          <a:xfrm>
            <a:off x="1524000" y="1143000"/>
            <a:ext cx="4600060" cy="2787240"/>
            <a:chOff x="0" y="2862182"/>
            <a:chExt cx="7044346" cy="426826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03DEDC3-8A71-12E6-C383-365BED1D0704}"/>
                </a:ext>
              </a:extLst>
            </p:cNvPr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0D13497-D3B5-06B8-BA9A-196C3F3CFA4C}"/>
                </a:ext>
              </a:extLst>
            </p:cNvPr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80AC92-7DA0-5EB1-D6CE-1E8BA2CB5025}"/>
                </a:ext>
              </a:extLst>
            </p:cNvPr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893485-66AB-41D4-CF14-FB8728D94384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88FF82B-B6A8-E4C4-C963-B485543BCF62}"/>
                </a:ext>
              </a:extLst>
            </p:cNvPr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EC1AEF-3C5A-1795-38D8-7A50C4715784}"/>
                </a:ext>
              </a:extLst>
            </p:cNvPr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3E99C1B-E24F-309C-8930-89C0B541DFD1}"/>
                </a:ext>
              </a:extLst>
            </p:cNvPr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7B7152-5659-CA66-3DC9-869D534DC20E}"/>
                </a:ext>
              </a:extLst>
            </p:cNvPr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FBF6DE-D4F3-74B3-F635-3EAC0B9133B7}"/>
                </a:ext>
              </a:extLst>
            </p:cNvPr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05ACC5-E2D3-52BE-EB40-DF5A49484DDE}"/>
                </a:ext>
              </a:extLst>
            </p:cNvPr>
            <p:cNvCxnSpPr>
              <a:stCxn id="42" idx="2"/>
              <a:endCxn id="38" idx="5"/>
            </p:cNvCxnSpPr>
            <p:nvPr/>
          </p:nvCxnSpPr>
          <p:spPr>
            <a:xfrm flipH="1" flipV="1">
              <a:off x="4392599" y="3510584"/>
              <a:ext cx="893790" cy="495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F6380E6-3FDA-E358-FB09-F29C47E60825}"/>
                </a:ext>
              </a:extLst>
            </p:cNvPr>
            <p:cNvCxnSpPr>
              <a:stCxn id="40" idx="0"/>
              <a:endCxn id="42" idx="3"/>
            </p:cNvCxnSpPr>
            <p:nvPr/>
          </p:nvCxnSpPr>
          <p:spPr>
            <a:xfrm flipV="1">
              <a:off x="5257802" y="4187257"/>
              <a:ext cx="103754" cy="1951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87A88A-409D-8D94-92EF-A3CA1A4D9C2F}"/>
                </a:ext>
              </a:extLst>
            </p:cNvPr>
            <p:cNvCxnSpPr>
              <a:stCxn id="41" idx="1"/>
              <a:endCxn id="42" idx="5"/>
            </p:cNvCxnSpPr>
            <p:nvPr/>
          </p:nvCxnSpPr>
          <p:spPr>
            <a:xfrm flipH="1" flipV="1">
              <a:off x="5724490" y="4187257"/>
              <a:ext cx="881755" cy="674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CB830C-4010-0F6D-CA49-A03849EE150A}"/>
                </a:ext>
              </a:extLst>
            </p:cNvPr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1D52A1-F216-4E52-3B19-7DFF0E176116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021CB0-78A1-941A-85AF-73FD3BC82E39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B11E92-FCF0-7B03-799F-5C45C46FB499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920580-31C5-D681-D472-7CB082553E09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DA40A-FBEB-EA6E-6D79-F18C272C5E6C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2202B9-C6D8-1DC9-E3C3-1B4219FD9E53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28D2EB-E2B9-B81C-731B-E1B186DB6FC9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769688-4212-57E0-B979-91690162228C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2D6641-22D1-96ED-B8FF-BC87203F7117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F7DC8D-E02F-E016-85C4-79B772C00490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C20B16-5381-A254-5556-B6D4501B5116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81AD04-A3AE-9309-DFF4-EF3D9FE20F1C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4350CB-BC96-454D-1F32-9D4A085A1324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34BAA6F-E4FA-01D2-F81D-B9E528E7C8FB}"/>
                </a:ext>
              </a:extLst>
            </p:cNvPr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2282C8-F2F7-45DF-CCA9-6ECABF092DF1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BCD5587-B982-D447-D64F-888A5676E718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85891CD-0431-39DE-BEC0-93F30DF20BE4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48CA4F-80A5-D018-7F37-89E1A32D888F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220B665-2751-C1E6-D211-A728A19C7160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19D09CA-9AB0-12FB-2963-943D2B7BA8D9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B5E38A-97F6-1782-B853-200D66499393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BE4707-E84E-A8F1-278A-779689EB8E12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256ABF-7D43-EFB9-D701-A07B680CB27B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DAFED39-706A-A91E-BFFD-A74F814C4C10}"/>
                </a:ext>
              </a:extLst>
            </p:cNvPr>
            <p:cNvSpPr/>
            <p:nvPr/>
          </p:nvSpPr>
          <p:spPr>
            <a:xfrm>
              <a:off x="5286390" y="3749156"/>
              <a:ext cx="513267" cy="5132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5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8CA-9965-F96E-527A-B3B96E0A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06F4-AEBA-AFF0-5435-30521973F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always, adjacency lists are the better choice</a:t>
            </a:r>
          </a:p>
          <a:p>
            <a:r>
              <a:rPr lang="en-US" dirty="0"/>
              <a:t>Most graphs are missing most of their edges, so the adjacency list is much more space efficient and the slower operations aren’t that bad</a:t>
            </a:r>
          </a:p>
        </p:txBody>
      </p:sp>
    </p:spTree>
    <p:extLst>
      <p:ext uri="{BB962C8B-B14F-4D97-AF65-F5344CB8AC3E}">
        <p14:creationId xmlns:p14="http://schemas.microsoft.com/office/powerpoint/2010/main" val="196771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1687612"/>
            <a:ext cx="4600060" cy="2787240"/>
            <a:chOff x="0" y="2862182"/>
            <a:chExt cx="7044346" cy="4268266"/>
          </a:xfrm>
        </p:grpSpPr>
        <p:cxnSp>
          <p:nvCxnSpPr>
            <p:cNvPr id="6" name="Straight Connector 5"/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2" idx="2"/>
              <a:endCxn id="3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0" idx="0"/>
              <a:endCxn id="42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1" idx="1"/>
              <a:endCxn id="42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2" name="Straight Connector 31"/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18101" y="1135560"/>
                <a:ext cx="549246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sequence of nodes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endParaRPr lang="en-US" sz="2800" dirty="0"/>
              </a:p>
              <a:p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∀1≤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101" y="1135560"/>
                <a:ext cx="5492466" cy="954107"/>
              </a:xfrm>
              <a:prstGeom prst="rect">
                <a:avLst/>
              </a:prstGeom>
              <a:blipFill>
                <a:blip r:embed="rId2"/>
                <a:stretch>
                  <a:fillRect l="-2074" t="-5195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783389" y="4800601"/>
            <a:ext cx="4108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Simple Path:</a:t>
            </a:r>
          </a:p>
          <a:p>
            <a:r>
              <a:rPr lang="en-US" sz="2800" dirty="0"/>
              <a:t>A path in which each node appears at most once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559680" y="4800600"/>
            <a:ext cx="4108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Cycle:</a:t>
            </a:r>
          </a:p>
          <a:p>
            <a:r>
              <a:rPr lang="en-US" sz="2800" dirty="0"/>
              <a:t>A path which starts and ends in the same place</a:t>
            </a:r>
          </a:p>
        </p:txBody>
      </p:sp>
    </p:spTree>
    <p:extLst>
      <p:ext uri="{BB962C8B-B14F-4D97-AF65-F5344CB8AC3E}">
        <p14:creationId xmlns:p14="http://schemas.microsoft.com/office/powerpoint/2010/main" val="254922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21152</TotalTime>
  <Words>3459</Words>
  <Application>Microsoft Office PowerPoint</Application>
  <PresentationFormat>Widescreen</PresentationFormat>
  <Paragraphs>1275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Cambria Math</vt:lpstr>
      <vt:lpstr>Arial</vt:lpstr>
      <vt:lpstr>Calibri Light</vt:lpstr>
      <vt:lpstr>Office Theme</vt:lpstr>
      <vt:lpstr>CSE 332 Autumn 2023 Lecture 18: Graphs</vt:lpstr>
      <vt:lpstr>Some Graph Terms</vt:lpstr>
      <vt:lpstr>Graph Operations</vt:lpstr>
      <vt:lpstr>Adjacency List</vt:lpstr>
      <vt:lpstr>Adjacency List (Weighted)</vt:lpstr>
      <vt:lpstr>Adjacency Matrix</vt:lpstr>
      <vt:lpstr>Adjacency Matrix (weighted)</vt:lpstr>
      <vt:lpstr>Aside</vt:lpstr>
      <vt:lpstr>Definition: Path</vt:lpstr>
      <vt:lpstr>Definition: (Strongly) Connected Graph</vt:lpstr>
      <vt:lpstr>Definition: (Strongly) Connected Graph</vt:lpstr>
      <vt:lpstr>Definition: Weakly Connected Graph</vt:lpstr>
      <vt:lpstr>Definition: Complete Graph</vt:lpstr>
      <vt:lpstr>Graph Density, Data Structures, Efficiency</vt:lpstr>
      <vt:lpstr>Definition: Tree</vt:lpstr>
      <vt:lpstr>Breadth-First Search</vt:lpstr>
      <vt:lpstr>BFS</vt:lpstr>
      <vt:lpstr>Shortest Path (unweighted)</vt:lpstr>
      <vt:lpstr>Depth-First Search</vt:lpstr>
      <vt:lpstr>Depth-First Search</vt:lpstr>
      <vt:lpstr>DFS (non-recursive)</vt:lpstr>
      <vt:lpstr>DFS Recursively (more common)</vt:lpstr>
      <vt:lpstr>Using DFS</vt:lpstr>
      <vt:lpstr>Back Edges</vt:lpstr>
      <vt:lpstr>Cycle Detection</vt:lpstr>
      <vt:lpstr>Single-Source Shortest Path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Algorithm: Running Time</vt:lpstr>
      <vt:lpstr>Dijkstra’s Algorithm: Correctness</vt:lpstr>
      <vt:lpstr>Dijkstra’s Algorithm: Correctness</vt:lpstr>
      <vt:lpstr>Dijkstra’s Algorithm: Correctness</vt:lpstr>
      <vt:lpstr>Dijkstra’s Algorithm: Correctness</vt:lpstr>
      <vt:lpstr>Dijkstra’s Algorithm: Correctness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221</cp:revision>
  <dcterms:created xsi:type="dcterms:W3CDTF">2023-10-13T16:06:42Z</dcterms:created>
  <dcterms:modified xsi:type="dcterms:W3CDTF">2024-02-14T16:29:24Z</dcterms:modified>
</cp:coreProperties>
</file>