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6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1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2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5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6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50" r:id="rId2"/>
    <p:sldId id="445" r:id="rId3"/>
    <p:sldId id="447" r:id="rId4"/>
    <p:sldId id="414" r:id="rId5"/>
    <p:sldId id="415" r:id="rId6"/>
    <p:sldId id="423" r:id="rId7"/>
    <p:sldId id="448" r:id="rId8"/>
    <p:sldId id="389" r:id="rId9"/>
    <p:sldId id="424" r:id="rId10"/>
    <p:sldId id="449" r:id="rId11"/>
    <p:sldId id="450" r:id="rId12"/>
    <p:sldId id="451" r:id="rId13"/>
    <p:sldId id="452" r:id="rId14"/>
    <p:sldId id="453" r:id="rId15"/>
    <p:sldId id="454" r:id="rId16"/>
    <p:sldId id="456" r:id="rId17"/>
    <p:sldId id="457" r:id="rId18"/>
    <p:sldId id="461" r:id="rId19"/>
    <p:sldId id="462" r:id="rId20"/>
    <p:sldId id="460" r:id="rId21"/>
    <p:sldId id="399" r:id="rId22"/>
    <p:sldId id="401" r:id="rId23"/>
  </p:sldIdLst>
  <p:sldSz cx="9144000" cy="6858000" type="screen4x3"/>
  <p:notesSz cx="6934200" cy="92202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6410" autoAdjust="0"/>
  </p:normalViewPr>
  <p:slideViewPr>
    <p:cSldViewPr>
      <p:cViewPr varScale="1">
        <p:scale>
          <a:sx n="91" d="100"/>
          <a:sy n="91" d="100"/>
        </p:scale>
        <p:origin x="-1782" y="-96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81" tIns="43341" rIns="86681" bIns="43341" numCol="1" anchor="t" anchorCtr="0" compatLnSpc="1">
            <a:prstTxWarp prst="textNoShape">
              <a:avLst/>
            </a:prstTxWarp>
          </a:bodyPr>
          <a:lstStyle>
            <a:lvl1pPr defTabSz="866775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0"/>
            <a:ext cx="3040062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81" tIns="43341" rIns="86681" bIns="43341" numCol="1" anchor="t" anchorCtr="0" compatLnSpc="1">
            <a:prstTxWarp prst="textNoShape">
              <a:avLst/>
            </a:prstTxWarp>
          </a:bodyPr>
          <a:lstStyle>
            <a:lvl1pPr algn="r" defTabSz="866775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3163"/>
            <a:ext cx="303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81" tIns="43341" rIns="86681" bIns="43341" numCol="1" anchor="b" anchorCtr="0" compatLnSpc="1">
            <a:prstTxWarp prst="textNoShape">
              <a:avLst/>
            </a:prstTxWarp>
          </a:bodyPr>
          <a:lstStyle>
            <a:lvl1pPr defTabSz="866775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93163"/>
            <a:ext cx="3040062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81" tIns="43341" rIns="86681" bIns="43341" numCol="1" anchor="b" anchorCtr="0" compatLnSpc="1">
            <a:prstTxWarp prst="textNoShape">
              <a:avLst/>
            </a:prstTxWarp>
          </a:bodyPr>
          <a:lstStyle>
            <a:lvl1pPr algn="r" defTabSz="866775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8F52AA64-9339-4A3D-865C-70FA3FDD2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0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35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4" tIns="45742" rIns="91484" bIns="457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035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4" tIns="45742" rIns="91484" bIns="457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4" tIns="45742" rIns="91484" bIns="45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35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4" tIns="45742" rIns="91484" bIns="457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759825"/>
            <a:ext cx="30035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4" tIns="45742" rIns="91484" bIns="457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3390DD7-E667-4B8F-91B8-4A7216CE5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770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9432DB-DF02-4F15-8A41-7B69661CD174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100">
                <a:solidFill>
                  <a:srgbClr val="000000"/>
                </a:solidFill>
              </a:rPr>
              <a:pPr eaLnBrk="1" hangingPunct="1"/>
              <a:t>13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8" y="4378376"/>
            <a:ext cx="5086284" cy="4149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89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100"/>
              <a:pPr eaLnBrk="1" hangingPunct="1"/>
              <a:t>14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76531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100"/>
              <a:pPr eaLnBrk="1" hangingPunct="1"/>
              <a:t>15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036830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100"/>
              <a:pPr eaLnBrk="1" hangingPunct="1"/>
              <a:t>16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100"/>
              <a:pPr eaLnBrk="1" hangingPunct="1"/>
              <a:t>17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100"/>
              <a:pPr eaLnBrk="1" hangingPunct="1"/>
              <a:t>18</a:t>
            </a:fld>
            <a:endParaRPr lang="en-US" sz="11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8D0255F-D52A-4C7E-AA0F-A3F040B8B493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159875-8C5F-484C-AFAD-0FAA530B3719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95DB51-1D1E-468A-9A1E-D6B072E9354E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8411F5-F81C-4A55-A097-E498C1CBC636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6CBF51-F1A5-4F3B-B254-6CB21012A252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259049-6835-4BF2-84A5-D5C2D41166FD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FFE5DD2-6CC6-4503-9A41-9007DD92D109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100"/>
              <a:pPr eaLnBrk="1" hangingPunct="1"/>
              <a:t>10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34432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100"/>
              <a:pPr eaLnBrk="1" hangingPunct="1"/>
              <a:t>11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209916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100">
                <a:solidFill>
                  <a:srgbClr val="000000"/>
                </a:solidFill>
              </a:rPr>
              <a:pPr eaLnBrk="1" hangingPunct="1"/>
              <a:t>12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8" y="4378376"/>
            <a:ext cx="5086284" cy="4149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06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12936-3813-449E-AEB8-A24A92F01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23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63B9-200A-4E00-91B4-6CFD18F2C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52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5303B-322E-465C-B4D5-BADC0E3C7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5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78B9D-E915-4004-BFBC-A3B05821C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56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BA96-3BC3-4494-BC58-30B7EFFD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3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D44F-830E-4DE5-A8C9-B11E3DFB0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86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CA68-4061-42AD-8D31-F55BF0B24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3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4979-63C3-49A6-8EB4-D847303C9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0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7AF47-BBE4-46F8-ABEA-D46E112CDA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2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8FF5-D44A-47EF-AC4D-900534DAF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77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C983-305B-4556-8C60-48C8C8AF6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70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6D2B18-0042-44BC-A087-143211B189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9" Type="http://schemas.openxmlformats.org/officeDocument/2006/relationships/tags" Target="../tags/tag100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42" Type="http://schemas.openxmlformats.org/officeDocument/2006/relationships/tags" Target="../tags/tag103.xml"/><Relationship Id="rId47" Type="http://schemas.openxmlformats.org/officeDocument/2006/relationships/tags" Target="../tags/tag108.xml"/><Relationship Id="rId50" Type="http://schemas.openxmlformats.org/officeDocument/2006/relationships/tags" Target="../tags/tag111.xml"/><Relationship Id="rId55" Type="http://schemas.openxmlformats.org/officeDocument/2006/relationships/tags" Target="../tags/tag116.xml"/><Relationship Id="rId63" Type="http://schemas.openxmlformats.org/officeDocument/2006/relationships/tags" Target="../tags/tag12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41" Type="http://schemas.openxmlformats.org/officeDocument/2006/relationships/tags" Target="../tags/tag102.xml"/><Relationship Id="rId54" Type="http://schemas.openxmlformats.org/officeDocument/2006/relationships/tags" Target="../tags/tag115.xml"/><Relationship Id="rId62" Type="http://schemas.openxmlformats.org/officeDocument/2006/relationships/tags" Target="../tags/tag12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tags" Target="../tags/tag98.xml"/><Relationship Id="rId40" Type="http://schemas.openxmlformats.org/officeDocument/2006/relationships/tags" Target="../tags/tag101.xml"/><Relationship Id="rId45" Type="http://schemas.openxmlformats.org/officeDocument/2006/relationships/tags" Target="../tags/tag106.xml"/><Relationship Id="rId53" Type="http://schemas.openxmlformats.org/officeDocument/2006/relationships/tags" Target="../tags/tag114.xml"/><Relationship Id="rId58" Type="http://schemas.openxmlformats.org/officeDocument/2006/relationships/tags" Target="../tags/tag119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49" Type="http://schemas.openxmlformats.org/officeDocument/2006/relationships/tags" Target="../tags/tag110.xml"/><Relationship Id="rId57" Type="http://schemas.openxmlformats.org/officeDocument/2006/relationships/tags" Target="../tags/tag118.xml"/><Relationship Id="rId61" Type="http://schemas.openxmlformats.org/officeDocument/2006/relationships/tags" Target="../tags/tag12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4" Type="http://schemas.openxmlformats.org/officeDocument/2006/relationships/tags" Target="../tags/tag105.xml"/><Relationship Id="rId52" Type="http://schemas.openxmlformats.org/officeDocument/2006/relationships/tags" Target="../tags/tag113.xml"/><Relationship Id="rId60" Type="http://schemas.openxmlformats.org/officeDocument/2006/relationships/tags" Target="../tags/tag121.xml"/><Relationship Id="rId65" Type="http://schemas.openxmlformats.org/officeDocument/2006/relationships/notesSlide" Target="../notesSlides/notesSlide15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Relationship Id="rId43" Type="http://schemas.openxmlformats.org/officeDocument/2006/relationships/tags" Target="../tags/tag104.xml"/><Relationship Id="rId48" Type="http://schemas.openxmlformats.org/officeDocument/2006/relationships/tags" Target="../tags/tag109.xml"/><Relationship Id="rId56" Type="http://schemas.openxmlformats.org/officeDocument/2006/relationships/tags" Target="../tags/tag117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69.xml"/><Relationship Id="rId51" Type="http://schemas.openxmlformats.org/officeDocument/2006/relationships/tags" Target="../tags/tag112.xml"/><Relationship Id="rId3" Type="http://schemas.openxmlformats.org/officeDocument/2006/relationships/tags" Target="../tags/tag64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38" Type="http://schemas.openxmlformats.org/officeDocument/2006/relationships/tags" Target="../tags/tag99.xml"/><Relationship Id="rId46" Type="http://schemas.openxmlformats.org/officeDocument/2006/relationships/tags" Target="../tags/tag107.xml"/><Relationship Id="rId59" Type="http://schemas.openxmlformats.org/officeDocument/2006/relationships/tags" Target="../tags/tag1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image" Target="../media/image8.jpeg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5" Type="http://schemas.openxmlformats.org/officeDocument/2006/relationships/tags" Target="../tags/tag131.xml"/><Relationship Id="rId10" Type="http://schemas.openxmlformats.org/officeDocument/2006/relationships/tags" Target="../tags/tag136.xml"/><Relationship Id="rId4" Type="http://schemas.openxmlformats.org/officeDocument/2006/relationships/tags" Target="../tags/tag130.xml"/><Relationship Id="rId9" Type="http://schemas.openxmlformats.org/officeDocument/2006/relationships/tags" Target="../tags/tag13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notesSlide" Target="../notesSlides/notesSlide16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image" Target="../media/image9.jpe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tags" Target="../tags/tag46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tags" Target="../tags/tag45.xml"/><Relationship Id="rId30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800" dirty="0" smtClean="0"/>
              <a:t>CSE 332: </a:t>
            </a:r>
            <a:br>
              <a:rPr lang="en-US" altLang="en-US" sz="4800" dirty="0" smtClean="0"/>
            </a:br>
            <a:r>
              <a:rPr lang="en-US" altLang="en-US" sz="4800" dirty="0" smtClean="0"/>
              <a:t>NP </a:t>
            </a:r>
            <a:r>
              <a:rPr lang="en-US" altLang="en-US" sz="4800" dirty="0" smtClean="0"/>
              <a:t>Completeness, Part II</a:t>
            </a:r>
            <a:endParaRPr lang="en-US" alt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100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Spring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solvable in non-deterministic polynomial time . . 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Problems where “yes” instances have polynomial time checkable certificates</a:t>
            </a:r>
          </a:p>
        </p:txBody>
      </p:sp>
      <p:pic>
        <p:nvPicPr>
          <p:cNvPr id="4" name="Picture 6" descr="https://las.inf.ethz.ch/discml/edmon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2133600" cy="238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7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set of size K</a:t>
            </a:r>
          </a:p>
          <a:p>
            <a:pPr lvl="1" eaLnBrk="1" hangingPunct="1"/>
            <a:r>
              <a:rPr lang="en-US" smtClean="0"/>
              <a:t>The Independent Set</a:t>
            </a:r>
          </a:p>
          <a:p>
            <a:pPr eaLnBrk="1" hangingPunct="1"/>
            <a:r>
              <a:rPr lang="en-US" smtClean="0"/>
              <a:t>Satifisfiable formula</a:t>
            </a:r>
          </a:p>
          <a:p>
            <a:pPr lvl="1" eaLnBrk="1" hangingPunct="1"/>
            <a:r>
              <a:rPr lang="en-US" smtClean="0"/>
              <a:t>Truth assignment to the variables</a:t>
            </a:r>
          </a:p>
          <a:p>
            <a:pPr eaLnBrk="1" hangingPunct="1"/>
            <a:r>
              <a:rPr lang="en-US" smtClean="0"/>
              <a:t>Hamiltonian Circuit Problem</a:t>
            </a:r>
          </a:p>
          <a:p>
            <a:pPr lvl="1" eaLnBrk="1" hangingPunct="1"/>
            <a:r>
              <a:rPr lang="en-US" smtClean="0"/>
              <a:t>A cycle including all of the vertices</a:t>
            </a:r>
          </a:p>
          <a:p>
            <a:pPr eaLnBrk="1" hangingPunct="1"/>
            <a:r>
              <a:rPr lang="en-US" smtClean="0"/>
              <a:t>K-coloring a graph</a:t>
            </a:r>
          </a:p>
          <a:p>
            <a:pPr lvl="1" eaLnBrk="1" hangingPunct="1"/>
            <a:r>
              <a:rPr lang="en-US" smtClean="0"/>
              <a:t>Assignment of colors to the vertices</a:t>
            </a:r>
          </a:p>
        </p:txBody>
      </p:sp>
    </p:spTree>
    <p:extLst>
      <p:ext uri="{BB962C8B-B14F-4D97-AF65-F5344CB8AC3E}">
        <p14:creationId xmlns:p14="http://schemas.microsoft.com/office/powerpoint/2010/main" val="31742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dirty="0" smtClean="0"/>
              <a:t>Certifiers and Certificates:  </a:t>
            </a:r>
            <a:br>
              <a:rPr lang="en-US" sz="3600" dirty="0" smtClean="0"/>
            </a:br>
            <a:r>
              <a:rPr lang="en-US" sz="3600" dirty="0" smtClean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>
            <p:extLst/>
          </p:nvPr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/>
          </p:nvPr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 smtClean="0"/>
              <a:t>Certificate:  An assignment of truth values to the n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</a:p>
          <a:p>
            <a:endParaRPr lang="en-US" dirty="0"/>
          </a:p>
          <a:p>
            <a:r>
              <a:rPr lang="en-US" dirty="0" smtClean="0"/>
              <a:t>Certifier: Check that each clause has at least one true literal,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HAM-CYCLE.  </a:t>
            </a:r>
            <a:r>
              <a:rPr lang="en-US" sz="1800" dirty="0" smtClean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Certificate.  </a:t>
            </a:r>
            <a:r>
              <a:rPr lang="en-US" sz="1800" dirty="0" smtClean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Certifier.  </a:t>
            </a:r>
            <a:r>
              <a:rPr lang="en-US" sz="1800" dirty="0" smtClean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12488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 is Polynomial Time Reducible to X</a:t>
            </a:r>
          </a:p>
          <a:p>
            <a:pPr lvl="1" eaLnBrk="1" hangingPunct="1"/>
            <a:r>
              <a:rPr lang="en-US" smtClean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smtClean="0"/>
              <a:t>Notations: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5644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Lemmas</a:t>
            </a:r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Suppose Y &lt;</a:t>
            </a:r>
            <a:r>
              <a:rPr lang="en-US" baseline="-25000" dirty="0" smtClean="0"/>
              <a:t>P</a:t>
            </a:r>
            <a:r>
              <a:rPr lang="en-US" dirty="0" smtClean="0"/>
              <a:t> X.  If X can be solved in polynomial time, then Y can be solved in polynomial time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problem X is NP-complete if </a:t>
            </a:r>
          </a:p>
          <a:p>
            <a:pPr lvl="1" eaLnBrk="1" hangingPunct="1"/>
            <a:r>
              <a:rPr lang="en-US" smtClean="0"/>
              <a:t>X is in NP</a:t>
            </a:r>
          </a:p>
          <a:p>
            <a:pPr lvl="1" eaLnBrk="1" hangingPunct="1"/>
            <a:r>
              <a:rPr lang="en-US" smtClean="0"/>
              <a:t>For every Y in NP,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X is a “hardest” problem in NP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 is NP-Complete, Z is in NP and X &lt;</a:t>
            </a:r>
            <a:r>
              <a:rPr lang="en-US" baseline="-25000" smtClean="0"/>
              <a:t>P</a:t>
            </a:r>
            <a:r>
              <a:rPr lang="en-US" smtClean="0"/>
              <a:t> Z</a:t>
            </a:r>
          </a:p>
          <a:p>
            <a:pPr lvl="1" eaLnBrk="1" hangingPunct="1"/>
            <a:r>
              <a:rPr lang="en-US" smtClean="0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40365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</p:txBody>
      </p:sp>
      <p:pic>
        <p:nvPicPr>
          <p:cNvPr id="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6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3524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21427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Review </a:t>
            </a:r>
            <a:r>
              <a:rPr lang="en-US" altLang="en-US" dirty="0" smtClean="0"/>
              <a:t>session for the final</a:t>
            </a:r>
          </a:p>
          <a:p>
            <a:pPr lvl="1"/>
            <a:r>
              <a:rPr lang="en-US" altLang="en-US" dirty="0" smtClean="0"/>
              <a:t>Friday,  in class</a:t>
            </a:r>
          </a:p>
          <a:p>
            <a:r>
              <a:rPr lang="en-US" altLang="en-US" dirty="0" smtClean="0"/>
              <a:t>Final</a:t>
            </a:r>
          </a:p>
          <a:p>
            <a:pPr lvl="1"/>
            <a:r>
              <a:rPr lang="en-US" altLang="en-US" dirty="0" smtClean="0"/>
              <a:t>Monday,  June 6, 2:30-4:20 pm,  EEB </a:t>
            </a:r>
            <a:r>
              <a:rPr lang="en-US" altLang="en-US" dirty="0" smtClean="0"/>
              <a:t>037</a:t>
            </a:r>
          </a:p>
          <a:p>
            <a:r>
              <a:rPr lang="en-US" altLang="en-US" dirty="0" smtClean="0"/>
              <a:t>Final exam hints</a:t>
            </a:r>
          </a:p>
          <a:p>
            <a:pPr lvl="1"/>
            <a:r>
              <a:rPr lang="en-US" altLang="en-US" dirty="0" smtClean="0"/>
              <a:t>About 75% of the exam is post midterm, 25% pre midterm</a:t>
            </a:r>
          </a:p>
          <a:p>
            <a:pPr lvl="1"/>
            <a:r>
              <a:rPr lang="en-US" altLang="en-US" dirty="0" smtClean="0"/>
              <a:t>Three questions related to Dijkstra’s Algorithm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2"/>
            <a:endParaRPr lang="en-US" alt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27C8C0-755A-4B6A-B035-2AAAED8DB5DD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dirty="0" smtClean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Circuit 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Independent Set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Hamiltonian Circuit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Subset Sum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343400"/>
            <a:ext cx="1589088" cy="222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1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8B1B4F-E024-4CB3-9EDF-C1028109FF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P, NP, NPC, and Exponential Time Problems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95313" y="1624013"/>
            <a:ext cx="4333875" cy="462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All </a:t>
            </a: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currently known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2400" dirty="0" smtClean="0"/>
              <a:t>algorithms for NP-complete problems run in 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exponential</a:t>
            </a:r>
            <a:r>
              <a:rPr lang="en-US" altLang="en-US" sz="2400" dirty="0" smtClean="0"/>
              <a:t> worst case time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1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Diagram depicts relationship between P, NP, and EXPTIME (class of problems that </a:t>
            </a: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provably require</a:t>
            </a:r>
            <a:r>
              <a:rPr lang="en-US" altLang="en-US" sz="2400" dirty="0" smtClean="0"/>
              <a:t> exponential time to solve)</a:t>
            </a:r>
          </a:p>
        </p:txBody>
      </p:sp>
      <p:sp>
        <p:nvSpPr>
          <p:cNvPr id="5018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8513" y="5360988"/>
            <a:ext cx="25288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It is believed that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P </a:t>
            </a:r>
            <a:r>
              <a:rPr lang="en-US" altLang="en-US" sz="2400">
                <a:solidFill>
                  <a:srgbClr val="0000FF"/>
                </a:solidFill>
                <a:latin typeface="Arial Unicode MS" pitchFamily="34" charset="-128"/>
                <a:sym typeface="Symbol" pitchFamily="18" charset="2"/>
              </a:rPr>
              <a:t></a:t>
            </a:r>
            <a:r>
              <a:rPr lang="en-US" altLang="en-US" sz="2400">
                <a:solidFill>
                  <a:srgbClr val="0000FF"/>
                </a:solidFill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NP </a:t>
            </a:r>
            <a:r>
              <a:rPr lang="en-US" altLang="en-US" sz="2400">
                <a:solidFill>
                  <a:srgbClr val="0000FF"/>
                </a:solidFill>
                <a:latin typeface="Arial Unicode MS" pitchFamily="34" charset="-128"/>
                <a:sym typeface="Symbol" pitchFamily="18" charset="2"/>
              </a:rPr>
              <a:t></a:t>
            </a: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 EXPTIME</a:t>
            </a:r>
          </a:p>
        </p:txBody>
      </p:sp>
      <p:sp>
        <p:nvSpPr>
          <p:cNvPr id="5018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13400" y="1765300"/>
            <a:ext cx="3041650" cy="3422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018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2825" y="2468563"/>
            <a:ext cx="2108200" cy="27114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0184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15088" y="3694113"/>
            <a:ext cx="1500187" cy="14890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018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273800" y="3051175"/>
            <a:ext cx="17319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15088" y="191452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EXPTIME</a:t>
            </a:r>
          </a:p>
        </p:txBody>
      </p:sp>
      <p:sp>
        <p:nvSpPr>
          <p:cNvPr id="5018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4825" y="31623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NP</a:t>
            </a:r>
          </a:p>
        </p:txBody>
      </p:sp>
      <p:sp>
        <p:nvSpPr>
          <p:cNvPr id="5018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54838" y="42179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P</a:t>
            </a:r>
          </a:p>
        </p:txBody>
      </p:sp>
      <p:sp>
        <p:nvSpPr>
          <p:cNvPr id="50189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96088" y="2586038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 Unicode MS" pitchFamily="34" charset="-128"/>
              </a:rPr>
              <a:t>NPC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715479-0362-4CD0-83CF-F86AEC32799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381000"/>
            <a:ext cx="8534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Great Quick Reference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Is this lecture complete?  Hardly, but here’s a good reference:</a:t>
            </a:r>
            <a:endParaRPr lang="en-US" altLang="en-US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Computers and Intractability: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A Guide to the Theory of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NP-Completeness</a:t>
            </a: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by Michael S. Garey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David S. Johnson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i="1" smtClean="0">
              <a:solidFill>
                <a:schemeClr val="accent2"/>
              </a:solidFill>
            </a:endParaRPr>
          </a:p>
        </p:txBody>
      </p:sp>
      <p:pic>
        <p:nvPicPr>
          <p:cNvPr id="53253" name="Picture 4" descr="intractability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9400"/>
            <a:ext cx="229711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NP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“Easy problems” – solvable in Polynomial Time</a:t>
            </a:r>
          </a:p>
          <a:p>
            <a:r>
              <a:rPr lang="en-US" dirty="0" smtClean="0"/>
              <a:t>Hard problems – take exponential time</a:t>
            </a:r>
          </a:p>
          <a:p>
            <a:r>
              <a:rPr lang="en-US" dirty="0" smtClean="0"/>
              <a:t>Interesting class of problems: Non-deterministic polynomial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3150"/>
            <a:ext cx="2133600" cy="476250"/>
          </a:xfrm>
        </p:spPr>
        <p:txBody>
          <a:bodyPr/>
          <a:lstStyle/>
          <a:p>
            <a:pPr>
              <a:defRPr/>
            </a:pPr>
            <a:fld id="{D3078B9D-E915-4004-BFBC-A3B05821C47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1752600"/>
            <a:ext cx="3041650" cy="3422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23025" y="2455862"/>
            <a:ext cx="2108200" cy="27114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7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45288" y="3681412"/>
            <a:ext cx="1500187" cy="14890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45288" y="190182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 Unicode MS" pitchFamily="34" charset="-128"/>
              </a:rPr>
              <a:t>EXPTIME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88200" y="29591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NP</a:t>
            </a:r>
          </a:p>
        </p:txBody>
      </p:sp>
      <p:sp>
        <p:nvSpPr>
          <p:cNvPr id="10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85038" y="420528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235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FD3C8-A32B-41D6-BECB-D51AC8F9A48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What you’d rather not say…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27238"/>
            <a:ext cx="8534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“I can’t find an efficient algorithm, I guess I’m just too dumb.”</a:t>
            </a:r>
          </a:p>
        </p:txBody>
      </p:sp>
      <p:pic>
        <p:nvPicPr>
          <p:cNvPr id="21509" name="Picture 4" descr="sa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1628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cartoons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ABA2E4-7D26-4455-B6FC-E231F17538A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What you’d like to say…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368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“I can’t find an efficient algorithm, because no such algorithm is possible!”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But can you actually say this…?</a:t>
            </a:r>
          </a:p>
        </p:txBody>
      </p:sp>
      <p:pic>
        <p:nvPicPr>
          <p:cNvPr id="22533" name="Picture 4" descr="ma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06525"/>
            <a:ext cx="6934200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E9605F-12A1-4815-A28A-E401C0A2D4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What you </a:t>
            </a:r>
            <a:r>
              <a:rPr lang="en-US" altLang="en-US" i="1" smtClean="0"/>
              <a:t>can</a:t>
            </a:r>
            <a:r>
              <a:rPr lang="en-US" altLang="en-US" smtClean="0"/>
              <a:t> say…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“I can’t find an efficient algorithm, but neither can all these famous people.”</a:t>
            </a:r>
          </a:p>
        </p:txBody>
      </p:sp>
      <p:pic>
        <p:nvPicPr>
          <p:cNvPr id="25605" name="Picture 4" descr="happy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2390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Problem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Hamiltonian Circuit</a:t>
            </a:r>
          </a:p>
          <a:p>
            <a:pPr lvl="1"/>
            <a:r>
              <a:rPr lang="en-US" dirty="0" smtClean="0"/>
              <a:t>Given a graph, is the a simple cycle that includes all of the vertices</a:t>
            </a:r>
          </a:p>
          <a:p>
            <a:r>
              <a:rPr lang="en-US" dirty="0" smtClean="0"/>
              <a:t>Travelling Salesman Problem</a:t>
            </a:r>
          </a:p>
          <a:p>
            <a:pPr lvl="1"/>
            <a:r>
              <a:rPr lang="en-US" dirty="0" smtClean="0"/>
              <a:t>Given a complete graph with edge costs and a constant C, is there a cycle that visits all vertices with total cost at most C</a:t>
            </a:r>
          </a:p>
          <a:p>
            <a:r>
              <a:rPr lang="en-US" dirty="0" smtClean="0"/>
              <a:t>A reduction of HC to TSP uses an instance of TSP to solve an instance of 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78B9D-E915-4004-BFBC-A3B05821C47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B3488F-9810-4886-B04E-6FE81A1F94C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7891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867400" y="45720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867400" y="33528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37894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90800" y="3429000"/>
            <a:ext cx="398463" cy="398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895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93788" y="4676775"/>
            <a:ext cx="398462" cy="398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896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2288" y="2730500"/>
            <a:ext cx="398462" cy="398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cxnSp>
        <p:nvCxnSpPr>
          <p:cNvPr id="37897" name="AutoShape 8"/>
          <p:cNvCxnSpPr>
            <a:cxnSpLocks noChangeShapeType="1"/>
            <a:stCxn id="37903" idx="7"/>
            <a:endCxn id="37896" idx="2"/>
          </p:cNvCxnSpPr>
          <p:nvPr>
            <p:custDataLst>
              <p:tags r:id="rId7"/>
            </p:custDataLst>
          </p:nvPr>
        </p:nvCxnSpPr>
        <p:spPr bwMode="auto">
          <a:xfrm flipV="1">
            <a:off x="1435100" y="2930525"/>
            <a:ext cx="357188" cy="557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8" name="AutoShape 9"/>
          <p:cNvCxnSpPr>
            <a:cxnSpLocks noChangeShapeType="1"/>
            <a:stCxn id="37896" idx="6"/>
            <a:endCxn id="37894" idx="1"/>
          </p:cNvCxnSpPr>
          <p:nvPr>
            <p:custDataLst>
              <p:tags r:id="rId8"/>
            </p:custDataLst>
          </p:nvPr>
        </p:nvCxnSpPr>
        <p:spPr bwMode="auto">
          <a:xfrm>
            <a:off x="2190750" y="2930525"/>
            <a:ext cx="457200" cy="557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9" name="AutoShape 10"/>
          <p:cNvCxnSpPr>
            <a:cxnSpLocks noChangeShapeType="1"/>
            <a:stCxn id="37903" idx="6"/>
            <a:endCxn id="37894" idx="2"/>
          </p:cNvCxnSpPr>
          <p:nvPr>
            <p:custDataLst>
              <p:tags r:id="rId9"/>
            </p:custDataLst>
          </p:nvPr>
        </p:nvCxnSpPr>
        <p:spPr bwMode="auto">
          <a:xfrm>
            <a:off x="1492250" y="3629025"/>
            <a:ext cx="1098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0" name="AutoShape 11"/>
          <p:cNvCxnSpPr>
            <a:cxnSpLocks noChangeShapeType="1"/>
            <a:stCxn id="37903" idx="4"/>
            <a:endCxn id="37895" idx="0"/>
          </p:cNvCxnSpPr>
          <p:nvPr>
            <p:custDataLst>
              <p:tags r:id="rId10"/>
            </p:custDataLst>
          </p:nvPr>
        </p:nvCxnSpPr>
        <p:spPr bwMode="auto">
          <a:xfrm>
            <a:off x="1293813" y="3827463"/>
            <a:ext cx="0" cy="849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1" name="AutoShape 12"/>
          <p:cNvCxnSpPr>
            <a:cxnSpLocks noChangeShapeType="1"/>
            <a:stCxn id="37895" idx="7"/>
            <a:endCxn id="37894" idx="3"/>
          </p:cNvCxnSpPr>
          <p:nvPr>
            <p:custDataLst>
              <p:tags r:id="rId11"/>
            </p:custDataLst>
          </p:nvPr>
        </p:nvCxnSpPr>
        <p:spPr bwMode="auto">
          <a:xfrm flipV="1">
            <a:off x="1435100" y="3770313"/>
            <a:ext cx="1212850" cy="963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2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38525" y="4176713"/>
            <a:ext cx="398463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903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93788" y="3429000"/>
            <a:ext cx="398462" cy="398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cxnSp>
        <p:nvCxnSpPr>
          <p:cNvPr id="37904" name="AutoShape 15"/>
          <p:cNvCxnSpPr>
            <a:cxnSpLocks noChangeShapeType="1"/>
            <a:stCxn id="37894" idx="5"/>
            <a:endCxn id="37902" idx="0"/>
          </p:cNvCxnSpPr>
          <p:nvPr>
            <p:custDataLst>
              <p:tags r:id="rId14"/>
            </p:custDataLst>
          </p:nvPr>
        </p:nvCxnSpPr>
        <p:spPr bwMode="auto">
          <a:xfrm>
            <a:off x="2930525" y="3770313"/>
            <a:ext cx="70643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5" name="AutoShape 16"/>
          <p:cNvCxnSpPr>
            <a:cxnSpLocks noChangeShapeType="1"/>
            <a:stCxn id="37903" idx="5"/>
            <a:endCxn id="37902" idx="1"/>
          </p:cNvCxnSpPr>
          <p:nvPr>
            <p:custDataLst>
              <p:tags r:id="rId15"/>
            </p:custDataLst>
          </p:nvPr>
        </p:nvCxnSpPr>
        <p:spPr bwMode="auto">
          <a:xfrm>
            <a:off x="1435100" y="3770313"/>
            <a:ext cx="206057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6" name="AutoShape 17"/>
          <p:cNvCxnSpPr>
            <a:cxnSpLocks noChangeShapeType="1"/>
            <a:stCxn id="37895" idx="6"/>
            <a:endCxn id="37902" idx="2"/>
          </p:cNvCxnSpPr>
          <p:nvPr>
            <p:custDataLst>
              <p:tags r:id="rId16"/>
            </p:custDataLst>
          </p:nvPr>
        </p:nvCxnSpPr>
        <p:spPr bwMode="auto">
          <a:xfrm flipV="1">
            <a:off x="1492250" y="4376738"/>
            <a:ext cx="19462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7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27713" y="3325813"/>
            <a:ext cx="1409700" cy="1265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827713" y="3325813"/>
            <a:ext cx="1409700" cy="1265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Oval 4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30875" y="3194050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910" name="Oval 4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51675" y="3209925"/>
            <a:ext cx="252413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911" name="Oval 4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11825" y="4460875"/>
            <a:ext cx="250825" cy="252413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912" name="Oval 4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73900" y="4446588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913" name="Oval 5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400800" y="3810000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791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80038" y="30114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B</a:t>
            </a:r>
          </a:p>
        </p:txBody>
      </p:sp>
      <p:sp>
        <p:nvSpPr>
          <p:cNvPr id="3791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54638" y="4343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D</a:t>
            </a:r>
          </a:p>
        </p:txBody>
      </p:sp>
      <p:sp>
        <p:nvSpPr>
          <p:cNvPr id="37916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05675" y="43465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E</a:t>
            </a:r>
          </a:p>
        </p:txBody>
      </p:sp>
      <p:sp>
        <p:nvSpPr>
          <p:cNvPr id="37917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80200" y="37020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G</a:t>
            </a:r>
          </a:p>
        </p:txBody>
      </p:sp>
      <p:sp>
        <p:nvSpPr>
          <p:cNvPr id="37918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91400" y="3124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9A8249-59ED-4E15-9B27-FDD3F4CE7E8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95300" y="788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What you can say…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362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“I can’t find an efficient algorithm, since all these famous people couldn’t solve HC efficiently and I can prove that TSP is at least as hard.”</a:t>
            </a:r>
          </a:p>
        </p:txBody>
      </p:sp>
      <p:pic>
        <p:nvPicPr>
          <p:cNvPr id="39941" name="Picture 4" descr="happy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2390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25698</TotalTime>
  <Words>859</Words>
  <Application>Microsoft Office PowerPoint</Application>
  <PresentationFormat>On-screen Show (4:3)</PresentationFormat>
  <Paragraphs>205</Paragraphs>
  <Slides>22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CSE 332:  NP Completeness, Part II</vt:lpstr>
      <vt:lpstr>Announcements</vt:lpstr>
      <vt:lpstr>NP Completeness</vt:lpstr>
      <vt:lpstr>What you’d rather not say…</vt:lpstr>
      <vt:lpstr>What you’d like to say…</vt:lpstr>
      <vt:lpstr>What you can say…</vt:lpstr>
      <vt:lpstr>Problem Reduction</vt:lpstr>
      <vt:lpstr>Examples</vt:lpstr>
      <vt:lpstr>What you can say…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Lemmas</vt:lpstr>
      <vt:lpstr>NP-Completeness</vt:lpstr>
      <vt:lpstr>Cook’s Theorem</vt:lpstr>
      <vt:lpstr>Circuit SAT</vt:lpstr>
      <vt:lpstr>Proof of Cook’s Theorem</vt:lpstr>
      <vt:lpstr>Populating the NP-Completeness Universe</vt:lpstr>
      <vt:lpstr>P, NP, NPC, and Exponential Time Problems</vt:lpstr>
      <vt:lpstr>Great Quick 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 Completeness</dc:title>
  <dc:creator>Richard</dc:creator>
  <cp:lastModifiedBy>Richard</cp:lastModifiedBy>
  <cp:revision>169</cp:revision>
  <cp:lastPrinted>2001-12-07T01:39:00Z</cp:lastPrinted>
  <dcterms:created xsi:type="dcterms:W3CDTF">2002-04-22T16:21:26Z</dcterms:created>
  <dcterms:modified xsi:type="dcterms:W3CDTF">2016-06-02T05:03:44Z</dcterms:modified>
</cp:coreProperties>
</file>