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2.xml" ContentType="application/vnd.openxmlformats-officedocument.presentationml.notesSlid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notesSlides/notesSlide3.xml" ContentType="application/vnd.openxmlformats-officedocument.presentationml.notesSlide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notesSlides/notesSlide4.xml" ContentType="application/vnd.openxmlformats-officedocument.presentationml.notesSlide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notesSlides/notesSlide5.xml" ContentType="application/vnd.openxmlformats-officedocument.presentationml.notesSlide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notesSlides/notesSlide6.xml" ContentType="application/vnd.openxmlformats-officedocument.presentationml.notesSlide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notesSlides/notesSlide7.xml" ContentType="application/vnd.openxmlformats-officedocument.presentationml.notesSlide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notesSlides/notesSlide8.xml" ContentType="application/vnd.openxmlformats-officedocument.presentationml.notesSlide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notesSlides/notesSlide9.xml" ContentType="application/vnd.openxmlformats-officedocument.presentationml.notesSlide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notesSlides/notesSlide10.xml" ContentType="application/vnd.openxmlformats-officedocument.presentationml.notesSlide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notesSlides/notesSlide11.xml" ContentType="application/vnd.openxmlformats-officedocument.presentationml.notesSlide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notesSlides/notesSlide12.xml" ContentType="application/vnd.openxmlformats-officedocument.presentationml.notesSlide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notesSlides/notesSlide13.xml" ContentType="application/vnd.openxmlformats-officedocument.presentationml.notesSlide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notesSlides/notesSlide14.xml" ContentType="application/vnd.openxmlformats-officedocument.presentationml.notesSlide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notesSlides/notesSlide15.xml" ContentType="application/vnd.openxmlformats-officedocument.presentationml.notesSlide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notesSlides/notesSlide16.xml" ContentType="application/vnd.openxmlformats-officedocument.presentationml.notesSlide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notesSlides/notesSlide17.xml" ContentType="application/vnd.openxmlformats-officedocument.presentationml.notesSlide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29"/>
  </p:notesMasterIdLst>
  <p:handoutMasterIdLst>
    <p:handoutMasterId r:id="rId30"/>
  </p:handoutMasterIdLst>
  <p:sldIdLst>
    <p:sldId id="350" r:id="rId2"/>
    <p:sldId id="403" r:id="rId3"/>
    <p:sldId id="405" r:id="rId4"/>
    <p:sldId id="363" r:id="rId5"/>
    <p:sldId id="364" r:id="rId6"/>
    <p:sldId id="365" r:id="rId7"/>
    <p:sldId id="366" r:id="rId8"/>
    <p:sldId id="383" r:id="rId9"/>
    <p:sldId id="384" r:id="rId10"/>
    <p:sldId id="351" r:id="rId11"/>
    <p:sldId id="386" r:id="rId12"/>
    <p:sldId id="358" r:id="rId13"/>
    <p:sldId id="359" r:id="rId14"/>
    <p:sldId id="388" r:id="rId15"/>
    <p:sldId id="398" r:id="rId16"/>
    <p:sldId id="399" r:id="rId17"/>
    <p:sldId id="404" r:id="rId18"/>
    <p:sldId id="402" r:id="rId19"/>
    <p:sldId id="360" r:id="rId20"/>
    <p:sldId id="362" r:id="rId21"/>
    <p:sldId id="406" r:id="rId22"/>
    <p:sldId id="407" r:id="rId23"/>
    <p:sldId id="408" r:id="rId24"/>
    <p:sldId id="409" r:id="rId25"/>
    <p:sldId id="410" r:id="rId26"/>
    <p:sldId id="411" r:id="rId27"/>
    <p:sldId id="412" r:id="rId28"/>
  </p:sldIdLst>
  <p:sldSz cx="9144000" cy="6858000" type="screen4x3"/>
  <p:notesSz cx="7315200" cy="9601200"/>
  <p:custDataLst>
    <p:tags r:id="rId31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86410" autoAdjust="0"/>
  </p:normalViewPr>
  <p:slideViewPr>
    <p:cSldViewPr>
      <p:cViewPr varScale="1">
        <p:scale>
          <a:sx n="91" d="100"/>
          <a:sy n="91" d="100"/>
        </p:scale>
        <p:origin x="-1782" y="-96"/>
      </p:cViewPr>
      <p:guideLst>
        <p:guide orient="horz" pos="240"/>
        <p:guide pos="14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52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5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64" tIns="45382" rIns="90764" bIns="45382" numCol="1" anchor="t" anchorCtr="0" compatLnSpc="1">
            <a:prstTxWarp prst="textNoShape">
              <a:avLst/>
            </a:prstTxWarp>
          </a:bodyPr>
          <a:lstStyle>
            <a:lvl1pPr defTabSz="90805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21150" y="0"/>
            <a:ext cx="3206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64" tIns="45382" rIns="90764" bIns="45382" numCol="1" anchor="t" anchorCtr="0" compatLnSpc="1">
            <a:prstTxWarp prst="textNoShape">
              <a:avLst/>
            </a:prstTxWarp>
          </a:bodyPr>
          <a:lstStyle>
            <a:lvl1pPr algn="r" defTabSz="90805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56700"/>
            <a:ext cx="3205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64" tIns="45382" rIns="90764" bIns="45382" numCol="1" anchor="b" anchorCtr="0" compatLnSpc="1">
            <a:prstTxWarp prst="textNoShape">
              <a:avLst/>
            </a:prstTxWarp>
          </a:bodyPr>
          <a:lstStyle>
            <a:lvl1pPr defTabSz="90805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21150" y="9156700"/>
            <a:ext cx="3206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64" tIns="45382" rIns="90764" bIns="45382" numCol="1" anchor="b" anchorCtr="0" compatLnSpc="1">
            <a:prstTxWarp prst="textNoShape">
              <a:avLst/>
            </a:prstTxWarp>
          </a:bodyPr>
          <a:lstStyle>
            <a:lvl1pPr algn="r" defTabSz="90805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6CADEE67-6700-4538-9E46-78D264A3D5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19883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93" tIns="47896" rIns="95793" bIns="47896" numCol="1" anchor="t" anchorCtr="0" compatLnSpc="1">
            <a:prstTxWarp prst="textNoShape">
              <a:avLst/>
            </a:prstTxWarp>
          </a:bodyPr>
          <a:lstStyle>
            <a:lvl1pPr defTabSz="957263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93" tIns="47896" rIns="95793" bIns="47896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686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93" tIns="47896" rIns="95793" bIns="478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93" tIns="47896" rIns="95793" bIns="47896" numCol="1" anchor="b" anchorCtr="0" compatLnSpc="1">
            <a:prstTxWarp prst="textNoShape">
              <a:avLst/>
            </a:prstTxWarp>
          </a:bodyPr>
          <a:lstStyle>
            <a:lvl1pPr defTabSz="957263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93" tIns="47896" rIns="95793" bIns="47896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4F9DD346-3E4B-404D-AFCF-92118AC156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19892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E44F587-8E7E-48E4-85E6-0E685968A4BE}" type="slidenum">
              <a:rPr lang="en-US" altLang="en-US" sz="1300" smtClean="0">
                <a:latin typeface="Times New Roman" pitchFamily="18" charset="0"/>
              </a:rPr>
              <a:pPr/>
              <a:t>1</a:t>
            </a:fld>
            <a:endParaRPr lang="en-US" altLang="en-US" sz="1300" smtClean="0">
              <a:latin typeface="Times New Roman" pitchFamily="18" charset="0"/>
            </a:endParaRPr>
          </a:p>
        </p:txBody>
      </p:sp>
      <p:sp>
        <p:nvSpPr>
          <p:cNvPr id="378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3B122A22-95F5-4BC8-8462-DDF296492196}" type="slidenum">
              <a:rPr lang="en-US" altLang="en-US" sz="1300" smtClean="0">
                <a:latin typeface="Times New Roman" pitchFamily="18" charset="0"/>
              </a:rPr>
              <a:pPr/>
              <a:t>12</a:t>
            </a:fld>
            <a:endParaRPr lang="en-US" altLang="en-US" sz="1300" smtClean="0">
              <a:latin typeface="Times New Roman" pitchFamily="18" charset="0"/>
            </a:endParaRPr>
          </a:p>
        </p:txBody>
      </p:sp>
      <p:sp>
        <p:nvSpPr>
          <p:cNvPr id="481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C92BA5D4-5609-4237-A44F-760524696D6C}" type="slidenum">
              <a:rPr lang="en-US" altLang="en-US" sz="1300" smtClean="0">
                <a:latin typeface="Times New Roman" pitchFamily="18" charset="0"/>
              </a:rPr>
              <a:pPr/>
              <a:t>13</a:t>
            </a:fld>
            <a:endParaRPr lang="en-US" altLang="en-US" sz="1300" smtClean="0">
              <a:latin typeface="Times New Roman" pitchFamily="18" charset="0"/>
            </a:endParaRPr>
          </a:p>
        </p:txBody>
      </p:sp>
      <p:sp>
        <p:nvSpPr>
          <p:cNvPr id="4915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58888" y="722313"/>
            <a:ext cx="4799012" cy="3598862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8000"/>
          </a:xfrm>
          <a:noFill/>
        </p:spPr>
        <p:txBody>
          <a:bodyPr/>
          <a:lstStyle/>
          <a:p>
            <a:r>
              <a:rPr lang="en-US" altLang="en-US" smtClean="0"/>
              <a:t>Here’s how Kruskal’s works.</a:t>
            </a:r>
          </a:p>
          <a:p>
            <a:r>
              <a:rPr lang="en-US" altLang="en-US" smtClean="0"/>
              <a:t>This should look </a:t>
            </a:r>
            <a:r>
              <a:rPr lang="en-US" altLang="en-US" i="1" smtClean="0"/>
              <a:t>very</a:t>
            </a:r>
            <a:r>
              <a:rPr lang="en-US" altLang="en-US" smtClean="0"/>
              <a:t> familiar. Remember our algorithm for maze creation?</a:t>
            </a:r>
          </a:p>
          <a:p>
            <a:r>
              <a:rPr lang="en-US" altLang="en-US" smtClean="0"/>
              <a:t>Except that the edge order there was random, this is the same as that algorithm!</a:t>
            </a:r>
          </a:p>
          <a:p>
            <a:endParaRPr lang="en-US" altLang="en-US" smtClean="0"/>
          </a:p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99C210C-4148-4674-AA71-BEC0B2D4CCFB}" type="slidenum">
              <a:rPr lang="en-US" altLang="en-US" sz="1300" smtClean="0">
                <a:latin typeface="Times New Roman" pitchFamily="18" charset="0"/>
              </a:rPr>
              <a:pPr/>
              <a:t>14</a:t>
            </a:fld>
            <a:endParaRPr lang="en-US" altLang="en-US" sz="1300" smtClean="0">
              <a:latin typeface="Times New Roman" pitchFamily="18" charset="0"/>
            </a:endParaRPr>
          </a:p>
        </p:txBody>
      </p:sp>
      <p:sp>
        <p:nvSpPr>
          <p:cNvPr id="501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3BE9BA35-6890-4499-9D28-322675122DB7}" type="slidenum">
              <a:rPr lang="en-US" altLang="en-US" sz="1300" smtClean="0">
                <a:latin typeface="Times New Roman" pitchFamily="18" charset="0"/>
              </a:rPr>
              <a:pPr/>
              <a:t>15</a:t>
            </a:fld>
            <a:endParaRPr lang="en-US" altLang="en-US" sz="1300" smtClean="0">
              <a:latin typeface="Times New Roman" pitchFamily="18" charset="0"/>
            </a:endParaRPr>
          </a:p>
        </p:txBody>
      </p:sp>
      <p:sp>
        <p:nvSpPr>
          <p:cNvPr id="512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EBC829FC-84C7-426F-BC64-48DB73036A40}" type="slidenum">
              <a:rPr lang="en-US" altLang="en-US" sz="1300" smtClean="0">
                <a:latin typeface="Times New Roman" pitchFamily="18" charset="0"/>
              </a:rPr>
              <a:pPr/>
              <a:t>16</a:t>
            </a:fld>
            <a:endParaRPr lang="en-US" altLang="en-US" sz="1300" smtClean="0">
              <a:latin typeface="Times New Roman" pitchFamily="18" charset="0"/>
            </a:endParaRPr>
          </a:p>
        </p:txBody>
      </p:sp>
      <p:sp>
        <p:nvSpPr>
          <p:cNvPr id="522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42D4946-C978-49FA-B46A-C0D89DD46E37}" type="slidenum">
              <a:rPr lang="en-US" altLang="en-US" sz="1300" smtClean="0">
                <a:latin typeface="Times New Roman" pitchFamily="18" charset="0"/>
              </a:rPr>
              <a:pPr/>
              <a:t>18</a:t>
            </a:fld>
            <a:endParaRPr lang="en-US" altLang="en-US" sz="1300" smtClean="0">
              <a:latin typeface="Times New Roman" pitchFamily="18" charset="0"/>
            </a:endParaRPr>
          </a:p>
        </p:txBody>
      </p:sp>
      <p:sp>
        <p:nvSpPr>
          <p:cNvPr id="532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3EFBB159-FCEB-401F-95AF-53425E601C50}" type="slidenum">
              <a:rPr lang="en-US" altLang="en-US" sz="1300" smtClean="0">
                <a:latin typeface="Times New Roman" pitchFamily="18" charset="0"/>
              </a:rPr>
              <a:pPr/>
              <a:t>19</a:t>
            </a:fld>
            <a:endParaRPr lang="en-US" altLang="en-US" sz="1300" smtClean="0">
              <a:latin typeface="Times New Roman" pitchFamily="18" charset="0"/>
            </a:endParaRPr>
          </a:p>
        </p:txBody>
      </p:sp>
      <p:sp>
        <p:nvSpPr>
          <p:cNvPr id="542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9ACF10F-84E4-4E89-9AF9-B47AAB40CA2E}" type="slidenum">
              <a:rPr lang="en-US" altLang="en-US" sz="1300" smtClean="0">
                <a:latin typeface="Times New Roman" pitchFamily="18" charset="0"/>
              </a:rPr>
              <a:pPr/>
              <a:t>20</a:t>
            </a:fld>
            <a:endParaRPr lang="en-US" altLang="en-US" sz="1300" smtClean="0">
              <a:latin typeface="Times New Roman" pitchFamily="18" charset="0"/>
            </a:endParaRPr>
          </a:p>
        </p:txBody>
      </p:sp>
      <p:sp>
        <p:nvSpPr>
          <p:cNvPr id="5529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58888" y="722313"/>
            <a:ext cx="4799012" cy="3598862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8000"/>
          </a:xfrm>
          <a:noFill/>
        </p:spPr>
        <p:txBody>
          <a:bodyPr/>
          <a:lstStyle/>
          <a:p>
            <a:r>
              <a:rPr lang="en-US" altLang="en-US" smtClean="0"/>
              <a:t>We already know this makes a spanning tree because our maze generation algorithm made a spanning tree.</a:t>
            </a:r>
          </a:p>
          <a:p>
            <a:r>
              <a:rPr lang="en-US" altLang="en-US" smtClean="0"/>
              <a:t>But, does this find the </a:t>
            </a:r>
            <a:r>
              <a:rPr lang="en-US" altLang="en-US" i="1" smtClean="0"/>
              <a:t>minimum</a:t>
            </a:r>
            <a:r>
              <a:rPr lang="en-US" altLang="en-US" smtClean="0"/>
              <a:t> spanning tree?</a:t>
            </a:r>
          </a:p>
          <a:p>
            <a:r>
              <a:rPr lang="en-US" altLang="en-US" smtClean="0"/>
              <a:t>Let’s assume it doesn’t. Then, there’s some other better spanning tree.</a:t>
            </a:r>
          </a:p>
          <a:p>
            <a:r>
              <a:rPr lang="en-US" altLang="en-US" smtClean="0"/>
              <a:t>Let’s try and make that tree more like Kruskal’s tree.</a:t>
            </a:r>
          </a:p>
          <a:p>
            <a:r>
              <a:rPr lang="en-US" altLang="en-US" smtClean="0"/>
              <a:t>(otherwise, Kruskal’s would have considered and chosen </a:t>
            </a:r>
            <a:r>
              <a:rPr lang="en-US" altLang="en-US" b="1" smtClean="0">
                <a:latin typeface="Courier New" pitchFamily="49" charset="0"/>
              </a:rPr>
              <a:t>e</a:t>
            </a:r>
            <a:r>
              <a:rPr lang="en-US" altLang="en-US" b="1" baseline="-25000" smtClean="0">
                <a:latin typeface="Courier New" pitchFamily="49" charset="0"/>
              </a:rPr>
              <a:t>1</a:t>
            </a:r>
            <a:r>
              <a:rPr lang="en-US" altLang="en-US" smtClean="0"/>
              <a:t> before ever reaching </a:t>
            </a:r>
            <a:r>
              <a:rPr lang="en-US" altLang="en-US" b="1" smtClean="0">
                <a:latin typeface="Courier New" pitchFamily="49" charset="0"/>
              </a:rPr>
              <a:t>e</a:t>
            </a:r>
            <a:r>
              <a:rPr lang="en-US" altLang="en-US" b="1" baseline="-25000" smtClean="0">
                <a:latin typeface="Courier New" pitchFamily="49" charset="0"/>
              </a:rPr>
              <a:t>2</a:t>
            </a:r>
            <a:r>
              <a:rPr lang="en-US" altLang="en-US" smtClean="0"/>
              <a:t>)</a:t>
            </a:r>
          </a:p>
          <a:p>
            <a:r>
              <a:rPr lang="en-US" altLang="en-US" smtClean="0"/>
              <a:t>BTW, this is another proof technique for showing that a greedy algorithm finds the global optimal.</a:t>
            </a:r>
          </a:p>
          <a:p>
            <a:r>
              <a:rPr lang="en-US" altLang="en-US" smtClean="0"/>
              <a:t>  - For Dijkstra’s/Prim’s, we saw a proof of the type “greedy stays ahead” -- that is, we assume that there is some other algorithm which </a:t>
            </a:r>
            <a:r>
              <a:rPr lang="en-US" altLang="en-US" i="1" smtClean="0"/>
              <a:t>is</a:t>
            </a:r>
            <a:r>
              <a:rPr lang="en-US" altLang="en-US" smtClean="0"/>
              <a:t> optimal.  Then we show that the greedy algorithm does the same thing (or better) as the optimal algorithm.</a:t>
            </a:r>
          </a:p>
          <a:p>
            <a:r>
              <a:rPr lang="en-US" altLang="en-US" smtClean="0"/>
              <a:t>  - This time around, we use an “exchange argument” proof.  We show that, through exchanges </a:t>
            </a:r>
            <a:r>
              <a:rPr lang="en-US" altLang="en-US" i="1" smtClean="0"/>
              <a:t>which do not affect the value of the greedy solution</a:t>
            </a:r>
            <a:r>
              <a:rPr lang="en-US" altLang="en-US" smtClean="0"/>
              <a:t>, that our greedy algorithm finds the optimal result.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91DB996-80FA-4F7B-A9F3-DEFFF453859A}" type="slidenum">
              <a:rPr lang="en-US" altLang="en-US" sz="1300" smtClean="0">
                <a:latin typeface="Times New Roman" pitchFamily="18" charset="0"/>
              </a:rPr>
              <a:pPr/>
              <a:t>4</a:t>
            </a:fld>
            <a:endParaRPr lang="en-US" altLang="en-US" sz="1300" smtClean="0">
              <a:latin typeface="Times New Roman" pitchFamily="18" charset="0"/>
            </a:endParaRPr>
          </a:p>
        </p:txBody>
      </p:sp>
      <p:sp>
        <p:nvSpPr>
          <p:cNvPr id="399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8F629533-6214-45A4-8DBF-7C9A2C2EE626}" type="slidenum">
              <a:rPr lang="en-US" altLang="en-US" sz="1300" smtClean="0">
                <a:latin typeface="Times New Roman" pitchFamily="18" charset="0"/>
              </a:rPr>
              <a:pPr/>
              <a:t>5</a:t>
            </a:fld>
            <a:endParaRPr lang="en-US" altLang="en-US" sz="1300" smtClean="0">
              <a:latin typeface="Times New Roman" pitchFamily="18" charset="0"/>
            </a:endParaRPr>
          </a:p>
        </p:txBody>
      </p:sp>
      <p:sp>
        <p:nvSpPr>
          <p:cNvPr id="409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8AC27FF-E97B-4DF3-9C9C-9C2DC42B420D}" type="slidenum">
              <a:rPr lang="en-US" altLang="en-US" sz="1300" smtClean="0">
                <a:latin typeface="Times New Roman" pitchFamily="18" charset="0"/>
              </a:rPr>
              <a:pPr/>
              <a:t>6</a:t>
            </a:fld>
            <a:endParaRPr lang="en-US" altLang="en-US" sz="1300" smtClean="0">
              <a:latin typeface="Times New Roman" pitchFamily="18" charset="0"/>
            </a:endParaRPr>
          </a:p>
        </p:txBody>
      </p:sp>
      <p:sp>
        <p:nvSpPr>
          <p:cNvPr id="419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D6CD4AB-7C5D-4E67-9A35-93A3B684E846}" type="slidenum">
              <a:rPr lang="en-US" altLang="en-US" sz="1300" smtClean="0">
                <a:latin typeface="Times New Roman" pitchFamily="18" charset="0"/>
              </a:rPr>
              <a:pPr/>
              <a:t>7</a:t>
            </a:fld>
            <a:endParaRPr lang="en-US" altLang="en-US" sz="1300" smtClean="0">
              <a:latin typeface="Times New Roman" pitchFamily="18" charset="0"/>
            </a:endParaRPr>
          </a:p>
        </p:txBody>
      </p:sp>
      <p:sp>
        <p:nvSpPr>
          <p:cNvPr id="430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088714D1-1CAB-4EB3-B5B6-7062B2F461A2}" type="slidenum">
              <a:rPr lang="en-US" altLang="en-US" sz="1300" smtClean="0">
                <a:latin typeface="Times New Roman" pitchFamily="18" charset="0"/>
              </a:rPr>
              <a:pPr/>
              <a:t>8</a:t>
            </a:fld>
            <a:endParaRPr lang="en-US" altLang="en-US" sz="1300" smtClean="0">
              <a:latin typeface="Times New Roman" pitchFamily="18" charset="0"/>
            </a:endParaRPr>
          </a:p>
        </p:txBody>
      </p:sp>
      <p:sp>
        <p:nvSpPr>
          <p:cNvPr id="440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1F72A53-2A5B-440E-AD15-BE87169E9E1E}" type="slidenum">
              <a:rPr lang="en-US" altLang="en-US" sz="1300" smtClean="0">
                <a:latin typeface="Times New Roman" pitchFamily="18" charset="0"/>
              </a:rPr>
              <a:pPr/>
              <a:t>9</a:t>
            </a:fld>
            <a:endParaRPr lang="en-US" altLang="en-US" sz="1300" smtClean="0">
              <a:latin typeface="Times New Roman" pitchFamily="18" charset="0"/>
            </a:endParaRPr>
          </a:p>
        </p:txBody>
      </p:sp>
      <p:sp>
        <p:nvSpPr>
          <p:cNvPr id="450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3EAB93A9-9E18-4745-9F8E-B1422F0792B2}" type="slidenum">
              <a:rPr lang="en-US" altLang="en-US" sz="1300" smtClean="0">
                <a:latin typeface="Times New Roman" pitchFamily="18" charset="0"/>
              </a:rPr>
              <a:pPr/>
              <a:t>10</a:t>
            </a:fld>
            <a:endParaRPr lang="en-US" altLang="en-US" sz="1300" smtClean="0">
              <a:latin typeface="Times New Roman" pitchFamily="18" charset="0"/>
            </a:endParaRPr>
          </a:p>
        </p:txBody>
      </p:sp>
      <p:sp>
        <p:nvSpPr>
          <p:cNvPr id="460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13825BAF-7D88-4B9E-8F6C-F354FAE0BB64}" type="slidenum">
              <a:rPr lang="en-US" altLang="en-US" sz="1300" smtClean="0">
                <a:latin typeface="Times New Roman" pitchFamily="18" charset="0"/>
              </a:rPr>
              <a:pPr/>
              <a:t>11</a:t>
            </a:fld>
            <a:endParaRPr lang="en-US" altLang="en-US" sz="1300" smtClean="0">
              <a:latin typeface="Times New Roman" pitchFamily="18" charset="0"/>
            </a:endParaRPr>
          </a:p>
        </p:txBody>
      </p:sp>
      <p:sp>
        <p:nvSpPr>
          <p:cNvPr id="471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Binomial Queues - Lecture 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219D33-5AF1-4A70-ACF7-BBACC9BACD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0901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Binomial Queues - Lecture 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F889F-F027-4174-94FF-4721167DA0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286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Binomial Queues - Lecture 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30F5E-3FE8-44C6-B92F-AE96FD2205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25972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Binomial Queues - Lecture 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D5C7C-0051-4AC4-99F5-31FA72B43E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0799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Binomial Queues - Lecture 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70140-8116-497B-8B99-1EB76E85A9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1063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Binomial Queues - Lecture 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C0CCB7-BC38-4BE8-82BC-7C892EF9AE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0030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Binomial Queues - Lecture 12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8EE6A0-6894-424C-927A-BDD0D2191C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0605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Binomial Queues - Lecture 12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524605-5AAE-4A0C-94BD-38926E91A7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0696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Binomial Queues - Lecture 12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BE02E-DE96-415C-B7D7-1930DF4B26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1090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Binomial Queues - Lecture 12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67AF2D-3AAD-4CBD-A2C1-21A30AA752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8545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Binomial Queues - Lecture 12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FF556-0D90-4D1F-83C4-D178629CF3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695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Binomial Queues - Lecture 12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0BD94-CBF5-4550-9DD9-9CF3CEC0CB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1976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638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38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r>
              <a:rPr lang="en-US" altLang="en-US"/>
              <a:t>Binomial Queues - Lecture 12</a:t>
            </a:r>
          </a:p>
        </p:txBody>
      </p:sp>
      <p:sp>
        <p:nvSpPr>
          <p:cNvPr id="1638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E5FBD93A-9874-43B4-AFB4-795809573B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tags" Target="../tags/tag171.xml"/><Relationship Id="rId7" Type="http://schemas.openxmlformats.org/officeDocument/2006/relationships/notesSlide" Target="../notesSlides/notesSlide8.xml"/><Relationship Id="rId2" Type="http://schemas.openxmlformats.org/officeDocument/2006/relationships/tags" Target="../tags/tag170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73.xml"/><Relationship Id="rId4" Type="http://schemas.openxmlformats.org/officeDocument/2006/relationships/tags" Target="../tags/tag172.xml"/><Relationship Id="rId9" Type="http://schemas.openxmlformats.org/officeDocument/2006/relationships/image" Target="../media/image1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tags" Target="../tags/tag175.xml"/><Relationship Id="rId7" Type="http://schemas.openxmlformats.org/officeDocument/2006/relationships/oleObject" Target="../embeddings/oleObject2.bin"/><Relationship Id="rId2" Type="http://schemas.openxmlformats.org/officeDocument/2006/relationships/tags" Target="../tags/tag174.xml"/><Relationship Id="rId1" Type="http://schemas.openxmlformats.org/officeDocument/2006/relationships/vmlDrawing" Target="../drawings/vmlDrawing2.vml"/><Relationship Id="rId6" Type="http://schemas.openxmlformats.org/officeDocument/2006/relationships/notesSlide" Target="../notesSlides/notesSlide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7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184.xml"/><Relationship Id="rId13" Type="http://schemas.openxmlformats.org/officeDocument/2006/relationships/tags" Target="../tags/tag189.xml"/><Relationship Id="rId18" Type="http://schemas.openxmlformats.org/officeDocument/2006/relationships/notesSlide" Target="../notesSlides/notesSlide10.xml"/><Relationship Id="rId3" Type="http://schemas.openxmlformats.org/officeDocument/2006/relationships/tags" Target="../tags/tag179.xml"/><Relationship Id="rId7" Type="http://schemas.openxmlformats.org/officeDocument/2006/relationships/tags" Target="../tags/tag183.xml"/><Relationship Id="rId12" Type="http://schemas.openxmlformats.org/officeDocument/2006/relationships/tags" Target="../tags/tag188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178.xml"/><Relationship Id="rId16" Type="http://schemas.openxmlformats.org/officeDocument/2006/relationships/tags" Target="../tags/tag192.xml"/><Relationship Id="rId1" Type="http://schemas.openxmlformats.org/officeDocument/2006/relationships/tags" Target="../tags/tag177.xml"/><Relationship Id="rId6" Type="http://schemas.openxmlformats.org/officeDocument/2006/relationships/tags" Target="../tags/tag182.xml"/><Relationship Id="rId11" Type="http://schemas.openxmlformats.org/officeDocument/2006/relationships/tags" Target="../tags/tag187.xml"/><Relationship Id="rId5" Type="http://schemas.openxmlformats.org/officeDocument/2006/relationships/tags" Target="../tags/tag181.xml"/><Relationship Id="rId15" Type="http://schemas.openxmlformats.org/officeDocument/2006/relationships/tags" Target="../tags/tag191.xml"/><Relationship Id="rId10" Type="http://schemas.openxmlformats.org/officeDocument/2006/relationships/tags" Target="../tags/tag186.xml"/><Relationship Id="rId4" Type="http://schemas.openxmlformats.org/officeDocument/2006/relationships/tags" Target="../tags/tag180.xml"/><Relationship Id="rId9" Type="http://schemas.openxmlformats.org/officeDocument/2006/relationships/tags" Target="../tags/tag185.xml"/><Relationship Id="rId14" Type="http://schemas.openxmlformats.org/officeDocument/2006/relationships/tags" Target="../tags/tag19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195.xml"/><Relationship Id="rId2" Type="http://schemas.openxmlformats.org/officeDocument/2006/relationships/tags" Target="../tags/tag194.xml"/><Relationship Id="rId1" Type="http://schemas.openxmlformats.org/officeDocument/2006/relationships/tags" Target="../tags/tag193.xml"/><Relationship Id="rId6" Type="http://schemas.openxmlformats.org/officeDocument/2006/relationships/notesSlide" Target="../notesSlides/notesSlide1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9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204.xml"/><Relationship Id="rId13" Type="http://schemas.openxmlformats.org/officeDocument/2006/relationships/tags" Target="../tags/tag209.xml"/><Relationship Id="rId18" Type="http://schemas.openxmlformats.org/officeDocument/2006/relationships/tags" Target="../tags/tag214.xml"/><Relationship Id="rId26" Type="http://schemas.openxmlformats.org/officeDocument/2006/relationships/tags" Target="../tags/tag222.xml"/><Relationship Id="rId3" Type="http://schemas.openxmlformats.org/officeDocument/2006/relationships/tags" Target="../tags/tag199.xml"/><Relationship Id="rId21" Type="http://schemas.openxmlformats.org/officeDocument/2006/relationships/tags" Target="../tags/tag217.xml"/><Relationship Id="rId7" Type="http://schemas.openxmlformats.org/officeDocument/2006/relationships/tags" Target="../tags/tag203.xml"/><Relationship Id="rId12" Type="http://schemas.openxmlformats.org/officeDocument/2006/relationships/tags" Target="../tags/tag208.xml"/><Relationship Id="rId17" Type="http://schemas.openxmlformats.org/officeDocument/2006/relationships/tags" Target="../tags/tag213.xml"/><Relationship Id="rId25" Type="http://schemas.openxmlformats.org/officeDocument/2006/relationships/tags" Target="../tags/tag221.xml"/><Relationship Id="rId2" Type="http://schemas.openxmlformats.org/officeDocument/2006/relationships/tags" Target="../tags/tag198.xml"/><Relationship Id="rId16" Type="http://schemas.openxmlformats.org/officeDocument/2006/relationships/tags" Target="../tags/tag212.xml"/><Relationship Id="rId20" Type="http://schemas.openxmlformats.org/officeDocument/2006/relationships/tags" Target="../tags/tag216.xml"/><Relationship Id="rId29" Type="http://schemas.openxmlformats.org/officeDocument/2006/relationships/tags" Target="../tags/tag225.xml"/><Relationship Id="rId1" Type="http://schemas.openxmlformats.org/officeDocument/2006/relationships/tags" Target="../tags/tag197.xml"/><Relationship Id="rId6" Type="http://schemas.openxmlformats.org/officeDocument/2006/relationships/tags" Target="../tags/tag202.xml"/><Relationship Id="rId11" Type="http://schemas.openxmlformats.org/officeDocument/2006/relationships/tags" Target="../tags/tag207.xml"/><Relationship Id="rId24" Type="http://schemas.openxmlformats.org/officeDocument/2006/relationships/tags" Target="../tags/tag220.xml"/><Relationship Id="rId32" Type="http://schemas.openxmlformats.org/officeDocument/2006/relationships/notesSlide" Target="../notesSlides/notesSlide12.xml"/><Relationship Id="rId5" Type="http://schemas.openxmlformats.org/officeDocument/2006/relationships/tags" Target="../tags/tag201.xml"/><Relationship Id="rId15" Type="http://schemas.openxmlformats.org/officeDocument/2006/relationships/tags" Target="../tags/tag211.xml"/><Relationship Id="rId23" Type="http://schemas.openxmlformats.org/officeDocument/2006/relationships/tags" Target="../tags/tag219.xml"/><Relationship Id="rId28" Type="http://schemas.openxmlformats.org/officeDocument/2006/relationships/tags" Target="../tags/tag224.xml"/><Relationship Id="rId10" Type="http://schemas.openxmlformats.org/officeDocument/2006/relationships/tags" Target="../tags/tag206.xml"/><Relationship Id="rId19" Type="http://schemas.openxmlformats.org/officeDocument/2006/relationships/tags" Target="../tags/tag215.xml"/><Relationship Id="rId31" Type="http://schemas.openxmlformats.org/officeDocument/2006/relationships/slideLayout" Target="../slideLayouts/slideLayout6.xml"/><Relationship Id="rId4" Type="http://schemas.openxmlformats.org/officeDocument/2006/relationships/tags" Target="../tags/tag200.xml"/><Relationship Id="rId9" Type="http://schemas.openxmlformats.org/officeDocument/2006/relationships/tags" Target="../tags/tag205.xml"/><Relationship Id="rId14" Type="http://schemas.openxmlformats.org/officeDocument/2006/relationships/tags" Target="../tags/tag210.xml"/><Relationship Id="rId22" Type="http://schemas.openxmlformats.org/officeDocument/2006/relationships/tags" Target="../tags/tag218.xml"/><Relationship Id="rId27" Type="http://schemas.openxmlformats.org/officeDocument/2006/relationships/tags" Target="../tags/tag223.xml"/><Relationship Id="rId30" Type="http://schemas.openxmlformats.org/officeDocument/2006/relationships/tags" Target="../tags/tag22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229.xml"/><Relationship Id="rId2" Type="http://schemas.openxmlformats.org/officeDocument/2006/relationships/tags" Target="../tags/tag228.xml"/><Relationship Id="rId1" Type="http://schemas.openxmlformats.org/officeDocument/2006/relationships/tags" Target="../tags/tag227.xml"/><Relationship Id="rId5" Type="http://schemas.openxmlformats.org/officeDocument/2006/relationships/notesSlide" Target="../notesSlides/notesSlide13.xml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237.xml"/><Relationship Id="rId13" Type="http://schemas.openxmlformats.org/officeDocument/2006/relationships/tags" Target="../tags/tag242.xml"/><Relationship Id="rId18" Type="http://schemas.openxmlformats.org/officeDocument/2006/relationships/tags" Target="../tags/tag247.xml"/><Relationship Id="rId26" Type="http://schemas.openxmlformats.org/officeDocument/2006/relationships/tags" Target="../tags/tag255.xml"/><Relationship Id="rId39" Type="http://schemas.openxmlformats.org/officeDocument/2006/relationships/tags" Target="../tags/tag268.xml"/><Relationship Id="rId3" Type="http://schemas.openxmlformats.org/officeDocument/2006/relationships/tags" Target="../tags/tag232.xml"/><Relationship Id="rId21" Type="http://schemas.openxmlformats.org/officeDocument/2006/relationships/tags" Target="../tags/tag250.xml"/><Relationship Id="rId34" Type="http://schemas.openxmlformats.org/officeDocument/2006/relationships/tags" Target="../tags/tag263.xml"/><Relationship Id="rId42" Type="http://schemas.openxmlformats.org/officeDocument/2006/relationships/notesSlide" Target="../notesSlides/notesSlide14.xml"/><Relationship Id="rId7" Type="http://schemas.openxmlformats.org/officeDocument/2006/relationships/tags" Target="../tags/tag236.xml"/><Relationship Id="rId12" Type="http://schemas.openxmlformats.org/officeDocument/2006/relationships/tags" Target="../tags/tag241.xml"/><Relationship Id="rId17" Type="http://schemas.openxmlformats.org/officeDocument/2006/relationships/tags" Target="../tags/tag246.xml"/><Relationship Id="rId25" Type="http://schemas.openxmlformats.org/officeDocument/2006/relationships/tags" Target="../tags/tag254.xml"/><Relationship Id="rId33" Type="http://schemas.openxmlformats.org/officeDocument/2006/relationships/tags" Target="../tags/tag262.xml"/><Relationship Id="rId38" Type="http://schemas.openxmlformats.org/officeDocument/2006/relationships/tags" Target="../tags/tag267.xml"/><Relationship Id="rId2" Type="http://schemas.openxmlformats.org/officeDocument/2006/relationships/tags" Target="../tags/tag231.xml"/><Relationship Id="rId16" Type="http://schemas.openxmlformats.org/officeDocument/2006/relationships/tags" Target="../tags/tag245.xml"/><Relationship Id="rId20" Type="http://schemas.openxmlformats.org/officeDocument/2006/relationships/tags" Target="../tags/tag249.xml"/><Relationship Id="rId29" Type="http://schemas.openxmlformats.org/officeDocument/2006/relationships/tags" Target="../tags/tag258.xml"/><Relationship Id="rId41" Type="http://schemas.openxmlformats.org/officeDocument/2006/relationships/slideLayout" Target="../slideLayouts/slideLayout6.xml"/><Relationship Id="rId1" Type="http://schemas.openxmlformats.org/officeDocument/2006/relationships/tags" Target="../tags/tag230.xml"/><Relationship Id="rId6" Type="http://schemas.openxmlformats.org/officeDocument/2006/relationships/tags" Target="../tags/tag235.xml"/><Relationship Id="rId11" Type="http://schemas.openxmlformats.org/officeDocument/2006/relationships/tags" Target="../tags/tag240.xml"/><Relationship Id="rId24" Type="http://schemas.openxmlformats.org/officeDocument/2006/relationships/tags" Target="../tags/tag253.xml"/><Relationship Id="rId32" Type="http://schemas.openxmlformats.org/officeDocument/2006/relationships/tags" Target="../tags/tag261.xml"/><Relationship Id="rId37" Type="http://schemas.openxmlformats.org/officeDocument/2006/relationships/tags" Target="../tags/tag266.xml"/><Relationship Id="rId40" Type="http://schemas.openxmlformats.org/officeDocument/2006/relationships/tags" Target="../tags/tag269.xml"/><Relationship Id="rId5" Type="http://schemas.openxmlformats.org/officeDocument/2006/relationships/tags" Target="../tags/tag234.xml"/><Relationship Id="rId15" Type="http://schemas.openxmlformats.org/officeDocument/2006/relationships/tags" Target="../tags/tag244.xml"/><Relationship Id="rId23" Type="http://schemas.openxmlformats.org/officeDocument/2006/relationships/tags" Target="../tags/tag252.xml"/><Relationship Id="rId28" Type="http://schemas.openxmlformats.org/officeDocument/2006/relationships/tags" Target="../tags/tag257.xml"/><Relationship Id="rId36" Type="http://schemas.openxmlformats.org/officeDocument/2006/relationships/tags" Target="../tags/tag265.xml"/><Relationship Id="rId10" Type="http://schemas.openxmlformats.org/officeDocument/2006/relationships/tags" Target="../tags/tag239.xml"/><Relationship Id="rId19" Type="http://schemas.openxmlformats.org/officeDocument/2006/relationships/tags" Target="../tags/tag248.xml"/><Relationship Id="rId31" Type="http://schemas.openxmlformats.org/officeDocument/2006/relationships/tags" Target="../tags/tag260.xml"/><Relationship Id="rId4" Type="http://schemas.openxmlformats.org/officeDocument/2006/relationships/tags" Target="../tags/tag233.xml"/><Relationship Id="rId9" Type="http://schemas.openxmlformats.org/officeDocument/2006/relationships/tags" Target="../tags/tag238.xml"/><Relationship Id="rId14" Type="http://schemas.openxmlformats.org/officeDocument/2006/relationships/tags" Target="../tags/tag243.xml"/><Relationship Id="rId22" Type="http://schemas.openxmlformats.org/officeDocument/2006/relationships/tags" Target="../tags/tag251.xml"/><Relationship Id="rId27" Type="http://schemas.openxmlformats.org/officeDocument/2006/relationships/tags" Target="../tags/tag256.xml"/><Relationship Id="rId30" Type="http://schemas.openxmlformats.org/officeDocument/2006/relationships/tags" Target="../tags/tag259.xml"/><Relationship Id="rId35" Type="http://schemas.openxmlformats.org/officeDocument/2006/relationships/tags" Target="../tags/tag264.xml"/></Relationships>
</file>

<file path=ppt/slides/_rels/slide17.xml.rels><?xml version="1.0" encoding="UTF-8" standalone="yes"?>
<Relationships xmlns="http://schemas.openxmlformats.org/package/2006/relationships"><Relationship Id="rId13" Type="http://schemas.openxmlformats.org/officeDocument/2006/relationships/tags" Target="../tags/tag282.xml"/><Relationship Id="rId18" Type="http://schemas.openxmlformats.org/officeDocument/2006/relationships/tags" Target="../tags/tag287.xml"/><Relationship Id="rId26" Type="http://schemas.openxmlformats.org/officeDocument/2006/relationships/tags" Target="../tags/tag295.xml"/><Relationship Id="rId39" Type="http://schemas.openxmlformats.org/officeDocument/2006/relationships/tags" Target="../tags/tag308.xml"/><Relationship Id="rId3" Type="http://schemas.openxmlformats.org/officeDocument/2006/relationships/tags" Target="../tags/tag272.xml"/><Relationship Id="rId21" Type="http://schemas.openxmlformats.org/officeDocument/2006/relationships/tags" Target="../tags/tag290.xml"/><Relationship Id="rId34" Type="http://schemas.openxmlformats.org/officeDocument/2006/relationships/tags" Target="../tags/tag303.xml"/><Relationship Id="rId42" Type="http://schemas.openxmlformats.org/officeDocument/2006/relationships/tags" Target="../tags/tag311.xml"/><Relationship Id="rId47" Type="http://schemas.openxmlformats.org/officeDocument/2006/relationships/tags" Target="../tags/tag316.xml"/><Relationship Id="rId50" Type="http://schemas.openxmlformats.org/officeDocument/2006/relationships/tags" Target="../tags/tag319.xml"/><Relationship Id="rId7" Type="http://schemas.openxmlformats.org/officeDocument/2006/relationships/tags" Target="../tags/tag276.xml"/><Relationship Id="rId12" Type="http://schemas.openxmlformats.org/officeDocument/2006/relationships/tags" Target="../tags/tag281.xml"/><Relationship Id="rId17" Type="http://schemas.openxmlformats.org/officeDocument/2006/relationships/tags" Target="../tags/tag286.xml"/><Relationship Id="rId25" Type="http://schemas.openxmlformats.org/officeDocument/2006/relationships/tags" Target="../tags/tag294.xml"/><Relationship Id="rId33" Type="http://schemas.openxmlformats.org/officeDocument/2006/relationships/tags" Target="../tags/tag302.xml"/><Relationship Id="rId38" Type="http://schemas.openxmlformats.org/officeDocument/2006/relationships/tags" Target="../tags/tag307.xml"/><Relationship Id="rId46" Type="http://schemas.openxmlformats.org/officeDocument/2006/relationships/tags" Target="../tags/tag315.xml"/><Relationship Id="rId2" Type="http://schemas.openxmlformats.org/officeDocument/2006/relationships/tags" Target="../tags/tag271.xml"/><Relationship Id="rId16" Type="http://schemas.openxmlformats.org/officeDocument/2006/relationships/tags" Target="../tags/tag285.xml"/><Relationship Id="rId20" Type="http://schemas.openxmlformats.org/officeDocument/2006/relationships/tags" Target="../tags/tag289.xml"/><Relationship Id="rId29" Type="http://schemas.openxmlformats.org/officeDocument/2006/relationships/tags" Target="../tags/tag298.xml"/><Relationship Id="rId41" Type="http://schemas.openxmlformats.org/officeDocument/2006/relationships/tags" Target="../tags/tag310.xml"/><Relationship Id="rId1" Type="http://schemas.openxmlformats.org/officeDocument/2006/relationships/tags" Target="../tags/tag270.xml"/><Relationship Id="rId6" Type="http://schemas.openxmlformats.org/officeDocument/2006/relationships/tags" Target="../tags/tag275.xml"/><Relationship Id="rId11" Type="http://schemas.openxmlformats.org/officeDocument/2006/relationships/tags" Target="../tags/tag280.xml"/><Relationship Id="rId24" Type="http://schemas.openxmlformats.org/officeDocument/2006/relationships/tags" Target="../tags/tag293.xml"/><Relationship Id="rId32" Type="http://schemas.openxmlformats.org/officeDocument/2006/relationships/tags" Target="../tags/tag301.xml"/><Relationship Id="rId37" Type="http://schemas.openxmlformats.org/officeDocument/2006/relationships/tags" Target="../tags/tag306.xml"/><Relationship Id="rId40" Type="http://schemas.openxmlformats.org/officeDocument/2006/relationships/tags" Target="../tags/tag309.xml"/><Relationship Id="rId45" Type="http://schemas.openxmlformats.org/officeDocument/2006/relationships/tags" Target="../tags/tag314.xml"/><Relationship Id="rId5" Type="http://schemas.openxmlformats.org/officeDocument/2006/relationships/tags" Target="../tags/tag274.xml"/><Relationship Id="rId15" Type="http://schemas.openxmlformats.org/officeDocument/2006/relationships/tags" Target="../tags/tag284.xml"/><Relationship Id="rId23" Type="http://schemas.openxmlformats.org/officeDocument/2006/relationships/tags" Target="../tags/tag292.xml"/><Relationship Id="rId28" Type="http://schemas.openxmlformats.org/officeDocument/2006/relationships/tags" Target="../tags/tag297.xml"/><Relationship Id="rId36" Type="http://schemas.openxmlformats.org/officeDocument/2006/relationships/tags" Target="../tags/tag305.xml"/><Relationship Id="rId49" Type="http://schemas.openxmlformats.org/officeDocument/2006/relationships/tags" Target="../tags/tag318.xml"/><Relationship Id="rId10" Type="http://schemas.openxmlformats.org/officeDocument/2006/relationships/tags" Target="../tags/tag279.xml"/><Relationship Id="rId19" Type="http://schemas.openxmlformats.org/officeDocument/2006/relationships/tags" Target="../tags/tag288.xml"/><Relationship Id="rId31" Type="http://schemas.openxmlformats.org/officeDocument/2006/relationships/tags" Target="../tags/tag300.xml"/><Relationship Id="rId44" Type="http://schemas.openxmlformats.org/officeDocument/2006/relationships/tags" Target="../tags/tag313.xml"/><Relationship Id="rId4" Type="http://schemas.openxmlformats.org/officeDocument/2006/relationships/tags" Target="../tags/tag273.xml"/><Relationship Id="rId9" Type="http://schemas.openxmlformats.org/officeDocument/2006/relationships/tags" Target="../tags/tag278.xml"/><Relationship Id="rId14" Type="http://schemas.openxmlformats.org/officeDocument/2006/relationships/tags" Target="../tags/tag283.xml"/><Relationship Id="rId22" Type="http://schemas.openxmlformats.org/officeDocument/2006/relationships/tags" Target="../tags/tag291.xml"/><Relationship Id="rId27" Type="http://schemas.openxmlformats.org/officeDocument/2006/relationships/tags" Target="../tags/tag296.xml"/><Relationship Id="rId30" Type="http://schemas.openxmlformats.org/officeDocument/2006/relationships/tags" Target="../tags/tag299.xml"/><Relationship Id="rId35" Type="http://schemas.openxmlformats.org/officeDocument/2006/relationships/tags" Target="../tags/tag304.xml"/><Relationship Id="rId43" Type="http://schemas.openxmlformats.org/officeDocument/2006/relationships/tags" Target="../tags/tag312.xml"/><Relationship Id="rId48" Type="http://schemas.openxmlformats.org/officeDocument/2006/relationships/tags" Target="../tags/tag317.xml"/><Relationship Id="rId8" Type="http://schemas.openxmlformats.org/officeDocument/2006/relationships/tags" Target="../tags/tag277.xml"/><Relationship Id="rId5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322.xml"/><Relationship Id="rId2" Type="http://schemas.openxmlformats.org/officeDocument/2006/relationships/tags" Target="../tags/tag321.xml"/><Relationship Id="rId1" Type="http://schemas.openxmlformats.org/officeDocument/2006/relationships/tags" Target="../tags/tag320.xml"/><Relationship Id="rId6" Type="http://schemas.openxmlformats.org/officeDocument/2006/relationships/notesSlide" Target="../notesSlides/notesSlide15.xml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323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331.xml"/><Relationship Id="rId13" Type="http://schemas.openxmlformats.org/officeDocument/2006/relationships/tags" Target="../tags/tag336.xml"/><Relationship Id="rId3" Type="http://schemas.openxmlformats.org/officeDocument/2006/relationships/tags" Target="../tags/tag326.xml"/><Relationship Id="rId7" Type="http://schemas.openxmlformats.org/officeDocument/2006/relationships/tags" Target="../tags/tag330.xml"/><Relationship Id="rId12" Type="http://schemas.openxmlformats.org/officeDocument/2006/relationships/tags" Target="../tags/tag335.xml"/><Relationship Id="rId2" Type="http://schemas.openxmlformats.org/officeDocument/2006/relationships/tags" Target="../tags/tag325.xml"/><Relationship Id="rId1" Type="http://schemas.openxmlformats.org/officeDocument/2006/relationships/tags" Target="../tags/tag324.xml"/><Relationship Id="rId6" Type="http://schemas.openxmlformats.org/officeDocument/2006/relationships/tags" Target="../tags/tag329.xml"/><Relationship Id="rId11" Type="http://schemas.openxmlformats.org/officeDocument/2006/relationships/tags" Target="../tags/tag334.xml"/><Relationship Id="rId5" Type="http://schemas.openxmlformats.org/officeDocument/2006/relationships/tags" Target="../tags/tag328.xml"/><Relationship Id="rId15" Type="http://schemas.openxmlformats.org/officeDocument/2006/relationships/notesSlide" Target="../notesSlides/notesSlide16.xml"/><Relationship Id="rId10" Type="http://schemas.openxmlformats.org/officeDocument/2006/relationships/tags" Target="../tags/tag333.xml"/><Relationship Id="rId4" Type="http://schemas.openxmlformats.org/officeDocument/2006/relationships/tags" Target="../tags/tag327.xml"/><Relationship Id="rId9" Type="http://schemas.openxmlformats.org/officeDocument/2006/relationships/tags" Target="../tags/tag332.xml"/><Relationship Id="rId1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339.xml"/><Relationship Id="rId2" Type="http://schemas.openxmlformats.org/officeDocument/2006/relationships/tags" Target="../tags/tag338.xml"/><Relationship Id="rId1" Type="http://schemas.openxmlformats.org/officeDocument/2006/relationships/tags" Target="../tags/tag337.xml"/><Relationship Id="rId5" Type="http://schemas.openxmlformats.org/officeDocument/2006/relationships/notesSlide" Target="../notesSlides/notesSlide17.xml"/><Relationship Id="rId4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347.xml"/><Relationship Id="rId3" Type="http://schemas.openxmlformats.org/officeDocument/2006/relationships/tags" Target="../tags/tag342.xml"/><Relationship Id="rId7" Type="http://schemas.openxmlformats.org/officeDocument/2006/relationships/tags" Target="../tags/tag346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341.xml"/><Relationship Id="rId1" Type="http://schemas.openxmlformats.org/officeDocument/2006/relationships/tags" Target="../tags/tag340.xml"/><Relationship Id="rId6" Type="http://schemas.openxmlformats.org/officeDocument/2006/relationships/tags" Target="../tags/tag345.xml"/><Relationship Id="rId11" Type="http://schemas.openxmlformats.org/officeDocument/2006/relationships/tags" Target="../tags/tag350.xml"/><Relationship Id="rId5" Type="http://schemas.openxmlformats.org/officeDocument/2006/relationships/tags" Target="../tags/tag344.xml"/><Relationship Id="rId10" Type="http://schemas.openxmlformats.org/officeDocument/2006/relationships/tags" Target="../tags/tag349.xml"/><Relationship Id="rId4" Type="http://schemas.openxmlformats.org/officeDocument/2006/relationships/tags" Target="../tags/tag343.xml"/><Relationship Id="rId9" Type="http://schemas.openxmlformats.org/officeDocument/2006/relationships/tags" Target="../tags/tag348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358.xml"/><Relationship Id="rId3" Type="http://schemas.openxmlformats.org/officeDocument/2006/relationships/tags" Target="../tags/tag353.xml"/><Relationship Id="rId7" Type="http://schemas.openxmlformats.org/officeDocument/2006/relationships/tags" Target="../tags/tag357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352.xml"/><Relationship Id="rId1" Type="http://schemas.openxmlformats.org/officeDocument/2006/relationships/tags" Target="../tags/tag351.xml"/><Relationship Id="rId6" Type="http://schemas.openxmlformats.org/officeDocument/2006/relationships/tags" Target="../tags/tag356.xml"/><Relationship Id="rId11" Type="http://schemas.openxmlformats.org/officeDocument/2006/relationships/tags" Target="../tags/tag361.xml"/><Relationship Id="rId5" Type="http://schemas.openxmlformats.org/officeDocument/2006/relationships/tags" Target="../tags/tag355.xml"/><Relationship Id="rId10" Type="http://schemas.openxmlformats.org/officeDocument/2006/relationships/tags" Target="../tags/tag360.xml"/><Relationship Id="rId4" Type="http://schemas.openxmlformats.org/officeDocument/2006/relationships/tags" Target="../tags/tag354.xml"/><Relationship Id="rId9" Type="http://schemas.openxmlformats.org/officeDocument/2006/relationships/tags" Target="../tags/tag359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369.xml"/><Relationship Id="rId13" Type="http://schemas.openxmlformats.org/officeDocument/2006/relationships/tags" Target="../tags/tag374.xml"/><Relationship Id="rId18" Type="http://schemas.openxmlformats.org/officeDocument/2006/relationships/tags" Target="../tags/tag379.xml"/><Relationship Id="rId26" Type="http://schemas.openxmlformats.org/officeDocument/2006/relationships/tags" Target="../tags/tag387.xml"/><Relationship Id="rId3" Type="http://schemas.openxmlformats.org/officeDocument/2006/relationships/tags" Target="../tags/tag364.xml"/><Relationship Id="rId21" Type="http://schemas.openxmlformats.org/officeDocument/2006/relationships/tags" Target="../tags/tag382.xml"/><Relationship Id="rId7" Type="http://schemas.openxmlformats.org/officeDocument/2006/relationships/tags" Target="../tags/tag368.xml"/><Relationship Id="rId12" Type="http://schemas.openxmlformats.org/officeDocument/2006/relationships/tags" Target="../tags/tag373.xml"/><Relationship Id="rId17" Type="http://schemas.openxmlformats.org/officeDocument/2006/relationships/tags" Target="../tags/tag378.xml"/><Relationship Id="rId25" Type="http://schemas.openxmlformats.org/officeDocument/2006/relationships/tags" Target="../tags/tag386.xml"/><Relationship Id="rId2" Type="http://schemas.openxmlformats.org/officeDocument/2006/relationships/tags" Target="../tags/tag363.xml"/><Relationship Id="rId16" Type="http://schemas.openxmlformats.org/officeDocument/2006/relationships/tags" Target="../tags/tag377.xml"/><Relationship Id="rId20" Type="http://schemas.openxmlformats.org/officeDocument/2006/relationships/tags" Target="../tags/tag381.xml"/><Relationship Id="rId29" Type="http://schemas.openxmlformats.org/officeDocument/2006/relationships/tags" Target="../tags/tag390.xml"/><Relationship Id="rId1" Type="http://schemas.openxmlformats.org/officeDocument/2006/relationships/tags" Target="../tags/tag362.xml"/><Relationship Id="rId6" Type="http://schemas.openxmlformats.org/officeDocument/2006/relationships/tags" Target="../tags/tag367.xml"/><Relationship Id="rId11" Type="http://schemas.openxmlformats.org/officeDocument/2006/relationships/tags" Target="../tags/tag372.xml"/><Relationship Id="rId24" Type="http://schemas.openxmlformats.org/officeDocument/2006/relationships/tags" Target="../tags/tag385.xml"/><Relationship Id="rId5" Type="http://schemas.openxmlformats.org/officeDocument/2006/relationships/tags" Target="../tags/tag366.xml"/><Relationship Id="rId15" Type="http://schemas.openxmlformats.org/officeDocument/2006/relationships/tags" Target="../tags/tag376.xml"/><Relationship Id="rId23" Type="http://schemas.openxmlformats.org/officeDocument/2006/relationships/tags" Target="../tags/tag384.xml"/><Relationship Id="rId28" Type="http://schemas.openxmlformats.org/officeDocument/2006/relationships/tags" Target="../tags/tag389.xml"/><Relationship Id="rId10" Type="http://schemas.openxmlformats.org/officeDocument/2006/relationships/tags" Target="../tags/tag371.xml"/><Relationship Id="rId19" Type="http://schemas.openxmlformats.org/officeDocument/2006/relationships/tags" Target="../tags/tag380.xml"/><Relationship Id="rId4" Type="http://schemas.openxmlformats.org/officeDocument/2006/relationships/tags" Target="../tags/tag365.xml"/><Relationship Id="rId9" Type="http://schemas.openxmlformats.org/officeDocument/2006/relationships/tags" Target="../tags/tag370.xml"/><Relationship Id="rId14" Type="http://schemas.openxmlformats.org/officeDocument/2006/relationships/tags" Target="../tags/tag375.xml"/><Relationship Id="rId22" Type="http://schemas.openxmlformats.org/officeDocument/2006/relationships/tags" Target="../tags/tag383.xml"/><Relationship Id="rId27" Type="http://schemas.openxmlformats.org/officeDocument/2006/relationships/tags" Target="../tags/tag388.xml"/><Relationship Id="rId30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398.xml"/><Relationship Id="rId13" Type="http://schemas.openxmlformats.org/officeDocument/2006/relationships/tags" Target="../tags/tag403.xml"/><Relationship Id="rId18" Type="http://schemas.openxmlformats.org/officeDocument/2006/relationships/tags" Target="../tags/tag408.xml"/><Relationship Id="rId26" Type="http://schemas.openxmlformats.org/officeDocument/2006/relationships/tags" Target="../tags/tag416.xml"/><Relationship Id="rId3" Type="http://schemas.openxmlformats.org/officeDocument/2006/relationships/tags" Target="../tags/tag393.xml"/><Relationship Id="rId21" Type="http://schemas.openxmlformats.org/officeDocument/2006/relationships/tags" Target="../tags/tag411.xml"/><Relationship Id="rId7" Type="http://schemas.openxmlformats.org/officeDocument/2006/relationships/tags" Target="../tags/tag397.xml"/><Relationship Id="rId12" Type="http://schemas.openxmlformats.org/officeDocument/2006/relationships/tags" Target="../tags/tag402.xml"/><Relationship Id="rId17" Type="http://schemas.openxmlformats.org/officeDocument/2006/relationships/tags" Target="../tags/tag407.xml"/><Relationship Id="rId25" Type="http://schemas.openxmlformats.org/officeDocument/2006/relationships/tags" Target="../tags/tag415.xml"/><Relationship Id="rId2" Type="http://schemas.openxmlformats.org/officeDocument/2006/relationships/tags" Target="../tags/tag392.xml"/><Relationship Id="rId16" Type="http://schemas.openxmlformats.org/officeDocument/2006/relationships/tags" Target="../tags/tag406.xml"/><Relationship Id="rId20" Type="http://schemas.openxmlformats.org/officeDocument/2006/relationships/tags" Target="../tags/tag410.xml"/><Relationship Id="rId29" Type="http://schemas.openxmlformats.org/officeDocument/2006/relationships/tags" Target="../tags/tag419.xml"/><Relationship Id="rId1" Type="http://schemas.openxmlformats.org/officeDocument/2006/relationships/tags" Target="../tags/tag391.xml"/><Relationship Id="rId6" Type="http://schemas.openxmlformats.org/officeDocument/2006/relationships/tags" Target="../tags/tag396.xml"/><Relationship Id="rId11" Type="http://schemas.openxmlformats.org/officeDocument/2006/relationships/tags" Target="../tags/tag401.xml"/><Relationship Id="rId24" Type="http://schemas.openxmlformats.org/officeDocument/2006/relationships/tags" Target="../tags/tag414.xml"/><Relationship Id="rId5" Type="http://schemas.openxmlformats.org/officeDocument/2006/relationships/tags" Target="../tags/tag395.xml"/><Relationship Id="rId15" Type="http://schemas.openxmlformats.org/officeDocument/2006/relationships/tags" Target="../tags/tag405.xml"/><Relationship Id="rId23" Type="http://schemas.openxmlformats.org/officeDocument/2006/relationships/tags" Target="../tags/tag413.xml"/><Relationship Id="rId28" Type="http://schemas.openxmlformats.org/officeDocument/2006/relationships/tags" Target="../tags/tag418.xml"/><Relationship Id="rId10" Type="http://schemas.openxmlformats.org/officeDocument/2006/relationships/tags" Target="../tags/tag400.xml"/><Relationship Id="rId19" Type="http://schemas.openxmlformats.org/officeDocument/2006/relationships/tags" Target="../tags/tag409.xml"/><Relationship Id="rId4" Type="http://schemas.openxmlformats.org/officeDocument/2006/relationships/tags" Target="../tags/tag394.xml"/><Relationship Id="rId9" Type="http://schemas.openxmlformats.org/officeDocument/2006/relationships/tags" Target="../tags/tag399.xml"/><Relationship Id="rId14" Type="http://schemas.openxmlformats.org/officeDocument/2006/relationships/tags" Target="../tags/tag404.xml"/><Relationship Id="rId22" Type="http://schemas.openxmlformats.org/officeDocument/2006/relationships/tags" Target="../tags/tag412.xml"/><Relationship Id="rId27" Type="http://schemas.openxmlformats.org/officeDocument/2006/relationships/tags" Target="../tags/tag417.xml"/><Relationship Id="rId30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427.xml"/><Relationship Id="rId13" Type="http://schemas.openxmlformats.org/officeDocument/2006/relationships/tags" Target="../tags/tag432.xml"/><Relationship Id="rId18" Type="http://schemas.openxmlformats.org/officeDocument/2006/relationships/tags" Target="../tags/tag437.xml"/><Relationship Id="rId26" Type="http://schemas.openxmlformats.org/officeDocument/2006/relationships/tags" Target="../tags/tag445.xml"/><Relationship Id="rId3" Type="http://schemas.openxmlformats.org/officeDocument/2006/relationships/tags" Target="../tags/tag422.xml"/><Relationship Id="rId21" Type="http://schemas.openxmlformats.org/officeDocument/2006/relationships/tags" Target="../tags/tag440.xml"/><Relationship Id="rId7" Type="http://schemas.openxmlformats.org/officeDocument/2006/relationships/tags" Target="../tags/tag426.xml"/><Relationship Id="rId12" Type="http://schemas.openxmlformats.org/officeDocument/2006/relationships/tags" Target="../tags/tag431.xml"/><Relationship Id="rId17" Type="http://schemas.openxmlformats.org/officeDocument/2006/relationships/tags" Target="../tags/tag436.xml"/><Relationship Id="rId25" Type="http://schemas.openxmlformats.org/officeDocument/2006/relationships/tags" Target="../tags/tag444.xml"/><Relationship Id="rId2" Type="http://schemas.openxmlformats.org/officeDocument/2006/relationships/tags" Target="../tags/tag421.xml"/><Relationship Id="rId16" Type="http://schemas.openxmlformats.org/officeDocument/2006/relationships/tags" Target="../tags/tag435.xml"/><Relationship Id="rId20" Type="http://schemas.openxmlformats.org/officeDocument/2006/relationships/tags" Target="../tags/tag439.xml"/><Relationship Id="rId29" Type="http://schemas.openxmlformats.org/officeDocument/2006/relationships/tags" Target="../tags/tag448.xml"/><Relationship Id="rId1" Type="http://schemas.openxmlformats.org/officeDocument/2006/relationships/tags" Target="../tags/tag420.xml"/><Relationship Id="rId6" Type="http://schemas.openxmlformats.org/officeDocument/2006/relationships/tags" Target="../tags/tag425.xml"/><Relationship Id="rId11" Type="http://schemas.openxmlformats.org/officeDocument/2006/relationships/tags" Target="../tags/tag430.xml"/><Relationship Id="rId24" Type="http://schemas.openxmlformats.org/officeDocument/2006/relationships/tags" Target="../tags/tag443.xml"/><Relationship Id="rId5" Type="http://schemas.openxmlformats.org/officeDocument/2006/relationships/tags" Target="../tags/tag424.xml"/><Relationship Id="rId15" Type="http://schemas.openxmlformats.org/officeDocument/2006/relationships/tags" Target="../tags/tag434.xml"/><Relationship Id="rId23" Type="http://schemas.openxmlformats.org/officeDocument/2006/relationships/tags" Target="../tags/tag442.xml"/><Relationship Id="rId28" Type="http://schemas.openxmlformats.org/officeDocument/2006/relationships/tags" Target="../tags/tag447.xml"/><Relationship Id="rId10" Type="http://schemas.openxmlformats.org/officeDocument/2006/relationships/tags" Target="../tags/tag429.xml"/><Relationship Id="rId19" Type="http://schemas.openxmlformats.org/officeDocument/2006/relationships/tags" Target="../tags/tag438.xml"/><Relationship Id="rId4" Type="http://schemas.openxmlformats.org/officeDocument/2006/relationships/tags" Target="../tags/tag423.xml"/><Relationship Id="rId9" Type="http://schemas.openxmlformats.org/officeDocument/2006/relationships/tags" Target="../tags/tag428.xml"/><Relationship Id="rId14" Type="http://schemas.openxmlformats.org/officeDocument/2006/relationships/tags" Target="../tags/tag433.xml"/><Relationship Id="rId22" Type="http://schemas.openxmlformats.org/officeDocument/2006/relationships/tags" Target="../tags/tag441.xml"/><Relationship Id="rId27" Type="http://schemas.openxmlformats.org/officeDocument/2006/relationships/tags" Target="../tags/tag446.xml"/><Relationship Id="rId30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50.xml"/><Relationship Id="rId1" Type="http://schemas.openxmlformats.org/officeDocument/2006/relationships/tags" Target="../tags/tag449.xml"/></Relationships>
</file>

<file path=ppt/slides/_rels/slide27.xml.rels><?xml version="1.0" encoding="UTF-8" standalone="yes"?>
<Relationships xmlns="http://schemas.openxmlformats.org/package/2006/relationships"><Relationship Id="rId13" Type="http://schemas.openxmlformats.org/officeDocument/2006/relationships/tags" Target="../tags/tag463.xml"/><Relationship Id="rId18" Type="http://schemas.openxmlformats.org/officeDocument/2006/relationships/tags" Target="../tags/tag468.xml"/><Relationship Id="rId26" Type="http://schemas.openxmlformats.org/officeDocument/2006/relationships/tags" Target="../tags/tag476.xml"/><Relationship Id="rId39" Type="http://schemas.openxmlformats.org/officeDocument/2006/relationships/tags" Target="../tags/tag489.xml"/><Relationship Id="rId21" Type="http://schemas.openxmlformats.org/officeDocument/2006/relationships/tags" Target="../tags/tag471.xml"/><Relationship Id="rId34" Type="http://schemas.openxmlformats.org/officeDocument/2006/relationships/tags" Target="../tags/tag484.xml"/><Relationship Id="rId42" Type="http://schemas.openxmlformats.org/officeDocument/2006/relationships/tags" Target="../tags/tag492.xml"/><Relationship Id="rId47" Type="http://schemas.openxmlformats.org/officeDocument/2006/relationships/tags" Target="../tags/tag497.xml"/><Relationship Id="rId50" Type="http://schemas.openxmlformats.org/officeDocument/2006/relationships/tags" Target="../tags/tag500.xml"/><Relationship Id="rId55" Type="http://schemas.openxmlformats.org/officeDocument/2006/relationships/slideLayout" Target="../slideLayouts/slideLayout2.xml"/><Relationship Id="rId7" Type="http://schemas.openxmlformats.org/officeDocument/2006/relationships/tags" Target="../tags/tag457.xml"/><Relationship Id="rId12" Type="http://schemas.openxmlformats.org/officeDocument/2006/relationships/tags" Target="../tags/tag462.xml"/><Relationship Id="rId17" Type="http://schemas.openxmlformats.org/officeDocument/2006/relationships/tags" Target="../tags/tag467.xml"/><Relationship Id="rId25" Type="http://schemas.openxmlformats.org/officeDocument/2006/relationships/tags" Target="../tags/tag475.xml"/><Relationship Id="rId33" Type="http://schemas.openxmlformats.org/officeDocument/2006/relationships/tags" Target="../tags/tag483.xml"/><Relationship Id="rId38" Type="http://schemas.openxmlformats.org/officeDocument/2006/relationships/tags" Target="../tags/tag488.xml"/><Relationship Id="rId46" Type="http://schemas.openxmlformats.org/officeDocument/2006/relationships/tags" Target="../tags/tag496.xml"/><Relationship Id="rId2" Type="http://schemas.openxmlformats.org/officeDocument/2006/relationships/tags" Target="../tags/tag452.xml"/><Relationship Id="rId16" Type="http://schemas.openxmlformats.org/officeDocument/2006/relationships/tags" Target="../tags/tag466.xml"/><Relationship Id="rId20" Type="http://schemas.openxmlformats.org/officeDocument/2006/relationships/tags" Target="../tags/tag470.xml"/><Relationship Id="rId29" Type="http://schemas.openxmlformats.org/officeDocument/2006/relationships/tags" Target="../tags/tag479.xml"/><Relationship Id="rId41" Type="http://schemas.openxmlformats.org/officeDocument/2006/relationships/tags" Target="../tags/tag491.xml"/><Relationship Id="rId54" Type="http://schemas.openxmlformats.org/officeDocument/2006/relationships/tags" Target="../tags/tag504.xml"/><Relationship Id="rId1" Type="http://schemas.openxmlformats.org/officeDocument/2006/relationships/tags" Target="../tags/tag451.xml"/><Relationship Id="rId6" Type="http://schemas.openxmlformats.org/officeDocument/2006/relationships/tags" Target="../tags/tag456.xml"/><Relationship Id="rId11" Type="http://schemas.openxmlformats.org/officeDocument/2006/relationships/tags" Target="../tags/tag461.xml"/><Relationship Id="rId24" Type="http://schemas.openxmlformats.org/officeDocument/2006/relationships/tags" Target="../tags/tag474.xml"/><Relationship Id="rId32" Type="http://schemas.openxmlformats.org/officeDocument/2006/relationships/tags" Target="../tags/tag482.xml"/><Relationship Id="rId37" Type="http://schemas.openxmlformats.org/officeDocument/2006/relationships/tags" Target="../tags/tag487.xml"/><Relationship Id="rId40" Type="http://schemas.openxmlformats.org/officeDocument/2006/relationships/tags" Target="../tags/tag490.xml"/><Relationship Id="rId45" Type="http://schemas.openxmlformats.org/officeDocument/2006/relationships/tags" Target="../tags/tag495.xml"/><Relationship Id="rId53" Type="http://schemas.openxmlformats.org/officeDocument/2006/relationships/tags" Target="../tags/tag503.xml"/><Relationship Id="rId5" Type="http://schemas.openxmlformats.org/officeDocument/2006/relationships/tags" Target="../tags/tag455.xml"/><Relationship Id="rId15" Type="http://schemas.openxmlformats.org/officeDocument/2006/relationships/tags" Target="../tags/tag465.xml"/><Relationship Id="rId23" Type="http://schemas.openxmlformats.org/officeDocument/2006/relationships/tags" Target="../tags/tag473.xml"/><Relationship Id="rId28" Type="http://schemas.openxmlformats.org/officeDocument/2006/relationships/tags" Target="../tags/tag478.xml"/><Relationship Id="rId36" Type="http://schemas.openxmlformats.org/officeDocument/2006/relationships/tags" Target="../tags/tag486.xml"/><Relationship Id="rId49" Type="http://schemas.openxmlformats.org/officeDocument/2006/relationships/tags" Target="../tags/tag499.xml"/><Relationship Id="rId10" Type="http://schemas.openxmlformats.org/officeDocument/2006/relationships/tags" Target="../tags/tag460.xml"/><Relationship Id="rId19" Type="http://schemas.openxmlformats.org/officeDocument/2006/relationships/tags" Target="../tags/tag469.xml"/><Relationship Id="rId31" Type="http://schemas.openxmlformats.org/officeDocument/2006/relationships/tags" Target="../tags/tag481.xml"/><Relationship Id="rId44" Type="http://schemas.openxmlformats.org/officeDocument/2006/relationships/tags" Target="../tags/tag494.xml"/><Relationship Id="rId52" Type="http://schemas.openxmlformats.org/officeDocument/2006/relationships/tags" Target="../tags/tag502.xml"/><Relationship Id="rId4" Type="http://schemas.openxmlformats.org/officeDocument/2006/relationships/tags" Target="../tags/tag454.xml"/><Relationship Id="rId9" Type="http://schemas.openxmlformats.org/officeDocument/2006/relationships/tags" Target="../tags/tag459.xml"/><Relationship Id="rId14" Type="http://schemas.openxmlformats.org/officeDocument/2006/relationships/tags" Target="../tags/tag464.xml"/><Relationship Id="rId22" Type="http://schemas.openxmlformats.org/officeDocument/2006/relationships/tags" Target="../tags/tag472.xml"/><Relationship Id="rId27" Type="http://schemas.openxmlformats.org/officeDocument/2006/relationships/tags" Target="../tags/tag477.xml"/><Relationship Id="rId30" Type="http://schemas.openxmlformats.org/officeDocument/2006/relationships/tags" Target="../tags/tag480.xml"/><Relationship Id="rId35" Type="http://schemas.openxmlformats.org/officeDocument/2006/relationships/tags" Target="../tags/tag485.xml"/><Relationship Id="rId43" Type="http://schemas.openxmlformats.org/officeDocument/2006/relationships/tags" Target="../tags/tag493.xml"/><Relationship Id="rId48" Type="http://schemas.openxmlformats.org/officeDocument/2006/relationships/tags" Target="../tags/tag498.xml"/><Relationship Id="rId8" Type="http://schemas.openxmlformats.org/officeDocument/2006/relationships/tags" Target="../tags/tag458.xml"/><Relationship Id="rId51" Type="http://schemas.openxmlformats.org/officeDocument/2006/relationships/tags" Target="../tags/tag501.xml"/><Relationship Id="rId3" Type="http://schemas.openxmlformats.org/officeDocument/2006/relationships/tags" Target="../tags/tag45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18" Type="http://schemas.openxmlformats.org/officeDocument/2006/relationships/tags" Target="../tags/tag21.xml"/><Relationship Id="rId26" Type="http://schemas.openxmlformats.org/officeDocument/2006/relationships/tags" Target="../tags/tag29.xml"/><Relationship Id="rId39" Type="http://schemas.openxmlformats.org/officeDocument/2006/relationships/notesSlide" Target="../notesSlides/notesSlide2.xml"/><Relationship Id="rId3" Type="http://schemas.openxmlformats.org/officeDocument/2006/relationships/tags" Target="../tags/tag6.xml"/><Relationship Id="rId21" Type="http://schemas.openxmlformats.org/officeDocument/2006/relationships/tags" Target="../tags/tag24.xml"/><Relationship Id="rId34" Type="http://schemas.openxmlformats.org/officeDocument/2006/relationships/tags" Target="../tags/tag37.xml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tags" Target="../tags/tag20.xml"/><Relationship Id="rId25" Type="http://schemas.openxmlformats.org/officeDocument/2006/relationships/tags" Target="../tags/tag28.xml"/><Relationship Id="rId33" Type="http://schemas.openxmlformats.org/officeDocument/2006/relationships/tags" Target="../tags/tag36.xml"/><Relationship Id="rId38" Type="http://schemas.openxmlformats.org/officeDocument/2006/relationships/slideLayout" Target="../slideLayouts/slideLayout6.xml"/><Relationship Id="rId2" Type="http://schemas.openxmlformats.org/officeDocument/2006/relationships/tags" Target="../tags/tag5.xml"/><Relationship Id="rId16" Type="http://schemas.openxmlformats.org/officeDocument/2006/relationships/tags" Target="../tags/tag19.xml"/><Relationship Id="rId20" Type="http://schemas.openxmlformats.org/officeDocument/2006/relationships/tags" Target="../tags/tag23.xml"/><Relationship Id="rId29" Type="http://schemas.openxmlformats.org/officeDocument/2006/relationships/tags" Target="../tags/tag32.xml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24" Type="http://schemas.openxmlformats.org/officeDocument/2006/relationships/tags" Target="../tags/tag27.xml"/><Relationship Id="rId32" Type="http://schemas.openxmlformats.org/officeDocument/2006/relationships/tags" Target="../tags/tag35.xml"/><Relationship Id="rId37" Type="http://schemas.openxmlformats.org/officeDocument/2006/relationships/tags" Target="../tags/tag40.xml"/><Relationship Id="rId5" Type="http://schemas.openxmlformats.org/officeDocument/2006/relationships/tags" Target="../tags/tag8.xml"/><Relationship Id="rId15" Type="http://schemas.openxmlformats.org/officeDocument/2006/relationships/tags" Target="../tags/tag18.xml"/><Relationship Id="rId23" Type="http://schemas.openxmlformats.org/officeDocument/2006/relationships/tags" Target="../tags/tag26.xml"/><Relationship Id="rId28" Type="http://schemas.openxmlformats.org/officeDocument/2006/relationships/tags" Target="../tags/tag31.xml"/><Relationship Id="rId36" Type="http://schemas.openxmlformats.org/officeDocument/2006/relationships/tags" Target="../tags/tag39.xml"/><Relationship Id="rId10" Type="http://schemas.openxmlformats.org/officeDocument/2006/relationships/tags" Target="../tags/tag13.xml"/><Relationship Id="rId19" Type="http://schemas.openxmlformats.org/officeDocument/2006/relationships/tags" Target="../tags/tag22.xml"/><Relationship Id="rId31" Type="http://schemas.openxmlformats.org/officeDocument/2006/relationships/tags" Target="../tags/tag34.xml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Relationship Id="rId22" Type="http://schemas.openxmlformats.org/officeDocument/2006/relationships/tags" Target="../tags/tag25.xml"/><Relationship Id="rId27" Type="http://schemas.openxmlformats.org/officeDocument/2006/relationships/tags" Target="../tags/tag30.xml"/><Relationship Id="rId30" Type="http://schemas.openxmlformats.org/officeDocument/2006/relationships/tags" Target="../tags/tag33.xml"/><Relationship Id="rId35" Type="http://schemas.openxmlformats.org/officeDocument/2006/relationships/tags" Target="../tags/tag3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48.xml"/><Relationship Id="rId13" Type="http://schemas.openxmlformats.org/officeDocument/2006/relationships/tags" Target="../tags/tag53.xml"/><Relationship Id="rId18" Type="http://schemas.openxmlformats.org/officeDocument/2006/relationships/tags" Target="../tags/tag58.xml"/><Relationship Id="rId26" Type="http://schemas.openxmlformats.org/officeDocument/2006/relationships/tags" Target="../tags/tag66.xml"/><Relationship Id="rId3" Type="http://schemas.openxmlformats.org/officeDocument/2006/relationships/tags" Target="../tags/tag43.xml"/><Relationship Id="rId21" Type="http://schemas.openxmlformats.org/officeDocument/2006/relationships/tags" Target="../tags/tag61.xml"/><Relationship Id="rId7" Type="http://schemas.openxmlformats.org/officeDocument/2006/relationships/tags" Target="../tags/tag47.xml"/><Relationship Id="rId12" Type="http://schemas.openxmlformats.org/officeDocument/2006/relationships/tags" Target="../tags/tag52.xml"/><Relationship Id="rId17" Type="http://schemas.openxmlformats.org/officeDocument/2006/relationships/tags" Target="../tags/tag57.xml"/><Relationship Id="rId25" Type="http://schemas.openxmlformats.org/officeDocument/2006/relationships/tags" Target="../tags/tag65.xml"/><Relationship Id="rId2" Type="http://schemas.openxmlformats.org/officeDocument/2006/relationships/tags" Target="../tags/tag42.xml"/><Relationship Id="rId16" Type="http://schemas.openxmlformats.org/officeDocument/2006/relationships/tags" Target="../tags/tag56.xml"/><Relationship Id="rId20" Type="http://schemas.openxmlformats.org/officeDocument/2006/relationships/tags" Target="../tags/tag60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41.xml"/><Relationship Id="rId6" Type="http://schemas.openxmlformats.org/officeDocument/2006/relationships/tags" Target="../tags/tag46.xml"/><Relationship Id="rId11" Type="http://schemas.openxmlformats.org/officeDocument/2006/relationships/tags" Target="../tags/tag51.xml"/><Relationship Id="rId24" Type="http://schemas.openxmlformats.org/officeDocument/2006/relationships/tags" Target="../tags/tag64.xml"/><Relationship Id="rId5" Type="http://schemas.openxmlformats.org/officeDocument/2006/relationships/tags" Target="../tags/tag45.xml"/><Relationship Id="rId15" Type="http://schemas.openxmlformats.org/officeDocument/2006/relationships/tags" Target="../tags/tag55.xml"/><Relationship Id="rId23" Type="http://schemas.openxmlformats.org/officeDocument/2006/relationships/tags" Target="../tags/tag63.xml"/><Relationship Id="rId28" Type="http://schemas.openxmlformats.org/officeDocument/2006/relationships/tags" Target="../tags/tag68.xml"/><Relationship Id="rId10" Type="http://schemas.openxmlformats.org/officeDocument/2006/relationships/tags" Target="../tags/tag50.xml"/><Relationship Id="rId19" Type="http://schemas.openxmlformats.org/officeDocument/2006/relationships/tags" Target="../tags/tag59.xml"/><Relationship Id="rId4" Type="http://schemas.openxmlformats.org/officeDocument/2006/relationships/tags" Target="../tags/tag44.xml"/><Relationship Id="rId9" Type="http://schemas.openxmlformats.org/officeDocument/2006/relationships/tags" Target="../tags/tag49.xml"/><Relationship Id="rId14" Type="http://schemas.openxmlformats.org/officeDocument/2006/relationships/tags" Target="../tags/tag54.xml"/><Relationship Id="rId22" Type="http://schemas.openxmlformats.org/officeDocument/2006/relationships/tags" Target="../tags/tag62.xml"/><Relationship Id="rId27" Type="http://schemas.openxmlformats.org/officeDocument/2006/relationships/tags" Target="../tags/tag67.xml"/><Relationship Id="rId30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76.xml"/><Relationship Id="rId13" Type="http://schemas.openxmlformats.org/officeDocument/2006/relationships/tags" Target="../tags/tag81.xml"/><Relationship Id="rId18" Type="http://schemas.openxmlformats.org/officeDocument/2006/relationships/tags" Target="../tags/tag86.xml"/><Relationship Id="rId26" Type="http://schemas.openxmlformats.org/officeDocument/2006/relationships/tags" Target="../tags/tag94.xml"/><Relationship Id="rId39" Type="http://schemas.openxmlformats.org/officeDocument/2006/relationships/notesSlide" Target="../notesSlides/notesSlide4.xml"/><Relationship Id="rId3" Type="http://schemas.openxmlformats.org/officeDocument/2006/relationships/tags" Target="../tags/tag71.xml"/><Relationship Id="rId21" Type="http://schemas.openxmlformats.org/officeDocument/2006/relationships/tags" Target="../tags/tag89.xml"/><Relationship Id="rId34" Type="http://schemas.openxmlformats.org/officeDocument/2006/relationships/tags" Target="../tags/tag102.xml"/><Relationship Id="rId7" Type="http://schemas.openxmlformats.org/officeDocument/2006/relationships/tags" Target="../tags/tag75.xml"/><Relationship Id="rId12" Type="http://schemas.openxmlformats.org/officeDocument/2006/relationships/tags" Target="../tags/tag80.xml"/><Relationship Id="rId17" Type="http://schemas.openxmlformats.org/officeDocument/2006/relationships/tags" Target="../tags/tag85.xml"/><Relationship Id="rId25" Type="http://schemas.openxmlformats.org/officeDocument/2006/relationships/tags" Target="../tags/tag93.xml"/><Relationship Id="rId33" Type="http://schemas.openxmlformats.org/officeDocument/2006/relationships/tags" Target="../tags/tag101.xml"/><Relationship Id="rId38" Type="http://schemas.openxmlformats.org/officeDocument/2006/relationships/slideLayout" Target="../slideLayouts/slideLayout2.xml"/><Relationship Id="rId2" Type="http://schemas.openxmlformats.org/officeDocument/2006/relationships/tags" Target="../tags/tag70.xml"/><Relationship Id="rId16" Type="http://schemas.openxmlformats.org/officeDocument/2006/relationships/tags" Target="../tags/tag84.xml"/><Relationship Id="rId20" Type="http://schemas.openxmlformats.org/officeDocument/2006/relationships/tags" Target="../tags/tag88.xml"/><Relationship Id="rId29" Type="http://schemas.openxmlformats.org/officeDocument/2006/relationships/tags" Target="../tags/tag97.xml"/><Relationship Id="rId1" Type="http://schemas.openxmlformats.org/officeDocument/2006/relationships/tags" Target="../tags/tag69.xml"/><Relationship Id="rId6" Type="http://schemas.openxmlformats.org/officeDocument/2006/relationships/tags" Target="../tags/tag74.xml"/><Relationship Id="rId11" Type="http://schemas.openxmlformats.org/officeDocument/2006/relationships/tags" Target="../tags/tag79.xml"/><Relationship Id="rId24" Type="http://schemas.openxmlformats.org/officeDocument/2006/relationships/tags" Target="../tags/tag92.xml"/><Relationship Id="rId32" Type="http://schemas.openxmlformats.org/officeDocument/2006/relationships/tags" Target="../tags/tag100.xml"/><Relationship Id="rId37" Type="http://schemas.openxmlformats.org/officeDocument/2006/relationships/tags" Target="../tags/tag105.xml"/><Relationship Id="rId5" Type="http://schemas.openxmlformats.org/officeDocument/2006/relationships/tags" Target="../tags/tag73.xml"/><Relationship Id="rId15" Type="http://schemas.openxmlformats.org/officeDocument/2006/relationships/tags" Target="../tags/tag83.xml"/><Relationship Id="rId23" Type="http://schemas.openxmlformats.org/officeDocument/2006/relationships/tags" Target="../tags/tag91.xml"/><Relationship Id="rId28" Type="http://schemas.openxmlformats.org/officeDocument/2006/relationships/tags" Target="../tags/tag96.xml"/><Relationship Id="rId36" Type="http://schemas.openxmlformats.org/officeDocument/2006/relationships/tags" Target="../tags/tag104.xml"/><Relationship Id="rId10" Type="http://schemas.openxmlformats.org/officeDocument/2006/relationships/tags" Target="../tags/tag78.xml"/><Relationship Id="rId19" Type="http://schemas.openxmlformats.org/officeDocument/2006/relationships/tags" Target="../tags/tag87.xml"/><Relationship Id="rId31" Type="http://schemas.openxmlformats.org/officeDocument/2006/relationships/tags" Target="../tags/tag99.xml"/><Relationship Id="rId4" Type="http://schemas.openxmlformats.org/officeDocument/2006/relationships/tags" Target="../tags/tag72.xml"/><Relationship Id="rId9" Type="http://schemas.openxmlformats.org/officeDocument/2006/relationships/tags" Target="../tags/tag77.xml"/><Relationship Id="rId14" Type="http://schemas.openxmlformats.org/officeDocument/2006/relationships/tags" Target="../tags/tag82.xml"/><Relationship Id="rId22" Type="http://schemas.openxmlformats.org/officeDocument/2006/relationships/tags" Target="../tags/tag90.xml"/><Relationship Id="rId27" Type="http://schemas.openxmlformats.org/officeDocument/2006/relationships/tags" Target="../tags/tag95.xml"/><Relationship Id="rId30" Type="http://schemas.openxmlformats.org/officeDocument/2006/relationships/tags" Target="../tags/tag98.xml"/><Relationship Id="rId35" Type="http://schemas.openxmlformats.org/officeDocument/2006/relationships/tags" Target="../tags/tag10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08.xml"/><Relationship Id="rId7" Type="http://schemas.openxmlformats.org/officeDocument/2006/relationships/notesSlide" Target="../notesSlides/notesSlide5.xml"/><Relationship Id="rId2" Type="http://schemas.openxmlformats.org/officeDocument/2006/relationships/tags" Target="../tags/tag107.xml"/><Relationship Id="rId1" Type="http://schemas.openxmlformats.org/officeDocument/2006/relationships/tags" Target="../tags/tag106.xml"/><Relationship Id="rId6" Type="http://schemas.openxmlformats.org/officeDocument/2006/relationships/slideLayout" Target="../slideLayouts/slideLayout6.xml"/><Relationship Id="rId5" Type="http://schemas.openxmlformats.org/officeDocument/2006/relationships/tags" Target="../tags/tag110.xml"/><Relationship Id="rId4" Type="http://schemas.openxmlformats.org/officeDocument/2006/relationships/tags" Target="../tags/tag109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118.xml"/><Relationship Id="rId13" Type="http://schemas.openxmlformats.org/officeDocument/2006/relationships/tags" Target="../tags/tag123.xml"/><Relationship Id="rId18" Type="http://schemas.openxmlformats.org/officeDocument/2006/relationships/tags" Target="../tags/tag128.xml"/><Relationship Id="rId26" Type="http://schemas.openxmlformats.org/officeDocument/2006/relationships/tags" Target="../tags/tag136.xml"/><Relationship Id="rId3" Type="http://schemas.openxmlformats.org/officeDocument/2006/relationships/tags" Target="../tags/tag113.xml"/><Relationship Id="rId21" Type="http://schemas.openxmlformats.org/officeDocument/2006/relationships/tags" Target="../tags/tag131.xml"/><Relationship Id="rId7" Type="http://schemas.openxmlformats.org/officeDocument/2006/relationships/tags" Target="../tags/tag117.xml"/><Relationship Id="rId12" Type="http://schemas.openxmlformats.org/officeDocument/2006/relationships/tags" Target="../tags/tag122.xml"/><Relationship Id="rId17" Type="http://schemas.openxmlformats.org/officeDocument/2006/relationships/tags" Target="../tags/tag127.xml"/><Relationship Id="rId25" Type="http://schemas.openxmlformats.org/officeDocument/2006/relationships/tags" Target="../tags/tag135.xml"/><Relationship Id="rId2" Type="http://schemas.openxmlformats.org/officeDocument/2006/relationships/tags" Target="../tags/tag112.xml"/><Relationship Id="rId16" Type="http://schemas.openxmlformats.org/officeDocument/2006/relationships/tags" Target="../tags/tag126.xml"/><Relationship Id="rId20" Type="http://schemas.openxmlformats.org/officeDocument/2006/relationships/tags" Target="../tags/tag130.xml"/><Relationship Id="rId29" Type="http://schemas.openxmlformats.org/officeDocument/2006/relationships/tags" Target="../tags/tag139.xml"/><Relationship Id="rId1" Type="http://schemas.openxmlformats.org/officeDocument/2006/relationships/tags" Target="../tags/tag111.xml"/><Relationship Id="rId6" Type="http://schemas.openxmlformats.org/officeDocument/2006/relationships/tags" Target="../tags/tag116.xml"/><Relationship Id="rId11" Type="http://schemas.openxmlformats.org/officeDocument/2006/relationships/tags" Target="../tags/tag121.xml"/><Relationship Id="rId24" Type="http://schemas.openxmlformats.org/officeDocument/2006/relationships/tags" Target="../tags/tag134.xml"/><Relationship Id="rId5" Type="http://schemas.openxmlformats.org/officeDocument/2006/relationships/tags" Target="../tags/tag115.xml"/><Relationship Id="rId15" Type="http://schemas.openxmlformats.org/officeDocument/2006/relationships/tags" Target="../tags/tag125.xml"/><Relationship Id="rId23" Type="http://schemas.openxmlformats.org/officeDocument/2006/relationships/tags" Target="../tags/tag133.xml"/><Relationship Id="rId28" Type="http://schemas.openxmlformats.org/officeDocument/2006/relationships/tags" Target="../tags/tag138.xml"/><Relationship Id="rId10" Type="http://schemas.openxmlformats.org/officeDocument/2006/relationships/tags" Target="../tags/tag120.xml"/><Relationship Id="rId19" Type="http://schemas.openxmlformats.org/officeDocument/2006/relationships/tags" Target="../tags/tag129.xml"/><Relationship Id="rId31" Type="http://schemas.openxmlformats.org/officeDocument/2006/relationships/notesSlide" Target="../notesSlides/notesSlide6.xml"/><Relationship Id="rId4" Type="http://schemas.openxmlformats.org/officeDocument/2006/relationships/tags" Target="../tags/tag114.xml"/><Relationship Id="rId9" Type="http://schemas.openxmlformats.org/officeDocument/2006/relationships/tags" Target="../tags/tag119.xml"/><Relationship Id="rId14" Type="http://schemas.openxmlformats.org/officeDocument/2006/relationships/tags" Target="../tags/tag124.xml"/><Relationship Id="rId22" Type="http://schemas.openxmlformats.org/officeDocument/2006/relationships/tags" Target="../tags/tag132.xml"/><Relationship Id="rId27" Type="http://schemas.openxmlformats.org/officeDocument/2006/relationships/tags" Target="../tags/tag137.xml"/><Relationship Id="rId30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47.xml"/><Relationship Id="rId13" Type="http://schemas.openxmlformats.org/officeDocument/2006/relationships/tags" Target="../tags/tag152.xml"/><Relationship Id="rId18" Type="http://schemas.openxmlformats.org/officeDocument/2006/relationships/tags" Target="../tags/tag157.xml"/><Relationship Id="rId26" Type="http://schemas.openxmlformats.org/officeDocument/2006/relationships/tags" Target="../tags/tag165.xml"/><Relationship Id="rId3" Type="http://schemas.openxmlformats.org/officeDocument/2006/relationships/tags" Target="../tags/tag142.xml"/><Relationship Id="rId21" Type="http://schemas.openxmlformats.org/officeDocument/2006/relationships/tags" Target="../tags/tag160.xml"/><Relationship Id="rId7" Type="http://schemas.openxmlformats.org/officeDocument/2006/relationships/tags" Target="../tags/tag146.xml"/><Relationship Id="rId12" Type="http://schemas.openxmlformats.org/officeDocument/2006/relationships/tags" Target="../tags/tag151.xml"/><Relationship Id="rId17" Type="http://schemas.openxmlformats.org/officeDocument/2006/relationships/tags" Target="../tags/tag156.xml"/><Relationship Id="rId25" Type="http://schemas.openxmlformats.org/officeDocument/2006/relationships/tags" Target="../tags/tag164.xml"/><Relationship Id="rId2" Type="http://schemas.openxmlformats.org/officeDocument/2006/relationships/tags" Target="../tags/tag141.xml"/><Relationship Id="rId16" Type="http://schemas.openxmlformats.org/officeDocument/2006/relationships/tags" Target="../tags/tag155.xml"/><Relationship Id="rId20" Type="http://schemas.openxmlformats.org/officeDocument/2006/relationships/tags" Target="../tags/tag159.xml"/><Relationship Id="rId29" Type="http://schemas.openxmlformats.org/officeDocument/2006/relationships/tags" Target="../tags/tag168.xml"/><Relationship Id="rId1" Type="http://schemas.openxmlformats.org/officeDocument/2006/relationships/tags" Target="../tags/tag140.xml"/><Relationship Id="rId6" Type="http://schemas.openxmlformats.org/officeDocument/2006/relationships/tags" Target="../tags/tag145.xml"/><Relationship Id="rId11" Type="http://schemas.openxmlformats.org/officeDocument/2006/relationships/tags" Target="../tags/tag150.xml"/><Relationship Id="rId24" Type="http://schemas.openxmlformats.org/officeDocument/2006/relationships/tags" Target="../tags/tag163.xml"/><Relationship Id="rId32" Type="http://schemas.openxmlformats.org/officeDocument/2006/relationships/notesSlide" Target="../notesSlides/notesSlide7.xml"/><Relationship Id="rId5" Type="http://schemas.openxmlformats.org/officeDocument/2006/relationships/tags" Target="../tags/tag144.xml"/><Relationship Id="rId15" Type="http://schemas.openxmlformats.org/officeDocument/2006/relationships/tags" Target="../tags/tag154.xml"/><Relationship Id="rId23" Type="http://schemas.openxmlformats.org/officeDocument/2006/relationships/tags" Target="../tags/tag162.xml"/><Relationship Id="rId28" Type="http://schemas.openxmlformats.org/officeDocument/2006/relationships/tags" Target="../tags/tag167.xml"/><Relationship Id="rId10" Type="http://schemas.openxmlformats.org/officeDocument/2006/relationships/tags" Target="../tags/tag149.xml"/><Relationship Id="rId19" Type="http://schemas.openxmlformats.org/officeDocument/2006/relationships/tags" Target="../tags/tag158.xml"/><Relationship Id="rId31" Type="http://schemas.openxmlformats.org/officeDocument/2006/relationships/slideLayout" Target="../slideLayouts/slideLayout6.xml"/><Relationship Id="rId4" Type="http://schemas.openxmlformats.org/officeDocument/2006/relationships/tags" Target="../tags/tag143.xml"/><Relationship Id="rId9" Type="http://schemas.openxmlformats.org/officeDocument/2006/relationships/tags" Target="../tags/tag148.xml"/><Relationship Id="rId14" Type="http://schemas.openxmlformats.org/officeDocument/2006/relationships/tags" Target="../tags/tag153.xml"/><Relationship Id="rId22" Type="http://schemas.openxmlformats.org/officeDocument/2006/relationships/tags" Target="../tags/tag161.xml"/><Relationship Id="rId27" Type="http://schemas.openxmlformats.org/officeDocument/2006/relationships/tags" Target="../tags/tag166.xml"/><Relationship Id="rId30" Type="http://schemas.openxmlformats.org/officeDocument/2006/relationships/tags" Target="../tags/tag16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4800" dirty="0" smtClean="0"/>
              <a:t>CSE 332:</a:t>
            </a:r>
            <a:br>
              <a:rPr lang="en-US" altLang="en-US" sz="4800" dirty="0" smtClean="0"/>
            </a:br>
            <a:r>
              <a:rPr lang="en-US" altLang="en-US" sz="4800" dirty="0" smtClean="0"/>
              <a:t>Minimum Spanning </a:t>
            </a:r>
            <a:r>
              <a:rPr lang="en-US" altLang="en-US" sz="4800" dirty="0" smtClean="0"/>
              <a:t>Trees</a:t>
            </a:r>
            <a:endParaRPr lang="en-US" altLang="en-US" sz="3600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304800" y="3886200"/>
            <a:ext cx="8458200" cy="1752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Richard </a:t>
            </a:r>
            <a:r>
              <a:rPr lang="en-US" altLang="en-US" dirty="0" smtClean="0"/>
              <a:t>Anderson 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Spring 2016</a:t>
            </a:r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35AAB2A-DF73-42E7-AF54-A5CBB12E43CC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406400" y="171450"/>
            <a:ext cx="8128000" cy="685800"/>
          </a:xfrm>
          <a:noFill/>
        </p:spPr>
        <p:txBody>
          <a:bodyPr/>
          <a:lstStyle/>
          <a:p>
            <a:pPr eaLnBrk="1" hangingPunct="1"/>
            <a:r>
              <a:rPr lang="en-US" altLang="en-US" smtClean="0"/>
              <a:t>Minimum Spanning Trees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711200" y="857250"/>
            <a:ext cx="7772400" cy="54292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 smtClean="0"/>
              <a:t>Given an undirected graph </a:t>
            </a:r>
            <a:r>
              <a:rPr lang="en-US" altLang="en-US" b="1" dirty="0" smtClean="0">
                <a:solidFill>
                  <a:srgbClr val="FF0000"/>
                </a:solidFill>
              </a:rPr>
              <a:t>G</a:t>
            </a:r>
            <a:r>
              <a:rPr lang="en-US" altLang="en-US" dirty="0" smtClean="0"/>
              <a:t>=(</a:t>
            </a:r>
            <a:r>
              <a:rPr lang="en-US" altLang="en-US" b="1" dirty="0" smtClean="0">
                <a:solidFill>
                  <a:srgbClr val="339933"/>
                </a:solidFill>
              </a:rPr>
              <a:t>V</a:t>
            </a:r>
            <a:r>
              <a:rPr lang="en-US" altLang="en-US" b="1" dirty="0" smtClean="0"/>
              <a:t>,</a:t>
            </a:r>
            <a:r>
              <a:rPr lang="en-US" altLang="en-US" b="1" dirty="0" smtClean="0">
                <a:solidFill>
                  <a:schemeClr val="accent2"/>
                </a:solidFill>
              </a:rPr>
              <a:t>E</a:t>
            </a:r>
            <a:r>
              <a:rPr lang="en-US" altLang="en-US" dirty="0" smtClean="0"/>
              <a:t>), find a graph </a:t>
            </a:r>
            <a:r>
              <a:rPr lang="en-US" altLang="en-US" b="1" dirty="0" smtClean="0">
                <a:solidFill>
                  <a:srgbClr val="FF0000"/>
                </a:solidFill>
              </a:rPr>
              <a:t>G’</a:t>
            </a:r>
            <a:r>
              <a:rPr lang="en-US" altLang="en-US" b="1" dirty="0" smtClean="0"/>
              <a:t>=(</a:t>
            </a:r>
            <a:r>
              <a:rPr lang="en-US" altLang="en-US" b="1" dirty="0" smtClean="0">
                <a:solidFill>
                  <a:srgbClr val="339933"/>
                </a:solidFill>
              </a:rPr>
              <a:t>V</a:t>
            </a:r>
            <a:r>
              <a:rPr lang="en-US" altLang="en-US" b="1" dirty="0" smtClean="0"/>
              <a:t>, </a:t>
            </a:r>
            <a:r>
              <a:rPr lang="en-US" altLang="en-US" b="1" dirty="0" smtClean="0">
                <a:solidFill>
                  <a:schemeClr val="accent2"/>
                </a:solidFill>
              </a:rPr>
              <a:t>E’</a:t>
            </a:r>
            <a:r>
              <a:rPr lang="en-US" altLang="en-US" b="1" dirty="0" smtClean="0"/>
              <a:t>)</a:t>
            </a:r>
            <a:r>
              <a:rPr lang="en-US" altLang="en-US" dirty="0" smtClean="0"/>
              <a:t> such that:</a:t>
            </a:r>
          </a:p>
          <a:p>
            <a:pPr lvl="1" eaLnBrk="1" hangingPunct="1"/>
            <a:r>
              <a:rPr lang="en-US" altLang="en-US" dirty="0" smtClean="0"/>
              <a:t>E</a:t>
            </a:r>
            <a:r>
              <a:rPr lang="en-US" altLang="en-US" b="1" dirty="0" smtClean="0"/>
              <a:t>’ </a:t>
            </a:r>
            <a:r>
              <a:rPr lang="en-US" altLang="en-US" dirty="0" smtClean="0"/>
              <a:t>is a subset of E</a:t>
            </a:r>
          </a:p>
          <a:p>
            <a:pPr lvl="1" eaLnBrk="1" hangingPunct="1"/>
            <a:r>
              <a:rPr lang="en-US" altLang="en-US" dirty="0" smtClean="0"/>
              <a:t>|E</a:t>
            </a:r>
            <a:r>
              <a:rPr lang="en-US" altLang="en-US" b="1" dirty="0" smtClean="0"/>
              <a:t>’</a:t>
            </a:r>
            <a:r>
              <a:rPr lang="en-US" altLang="en-US" dirty="0" smtClean="0"/>
              <a:t>| = |V| - 1</a:t>
            </a:r>
          </a:p>
          <a:p>
            <a:pPr lvl="1" eaLnBrk="1" hangingPunct="1"/>
            <a:r>
              <a:rPr lang="en-US" altLang="en-US" dirty="0" smtClean="0"/>
              <a:t>G</a:t>
            </a:r>
            <a:r>
              <a:rPr lang="en-US" altLang="en-US" b="1" dirty="0" smtClean="0"/>
              <a:t>’</a:t>
            </a:r>
            <a:r>
              <a:rPr lang="en-US" altLang="en-US" dirty="0" smtClean="0"/>
              <a:t> is connected</a:t>
            </a:r>
          </a:p>
          <a:p>
            <a:pPr lvl="1" eaLnBrk="1" hangingPunct="1"/>
            <a:r>
              <a:rPr lang="en-US" altLang="en-US" dirty="0" smtClean="0"/>
              <a:t>                  is minimal</a:t>
            </a:r>
          </a:p>
          <a:p>
            <a:pPr lvl="1" eaLnBrk="1" hangingPunct="1"/>
            <a:endParaRPr lang="en-US" altLang="en-US" dirty="0" smtClean="0"/>
          </a:p>
          <a:p>
            <a:pPr eaLnBrk="1" hangingPunct="1">
              <a:buFontTx/>
              <a:buNone/>
            </a:pPr>
            <a:endParaRPr lang="en-US" altLang="en-US" dirty="0" smtClean="0"/>
          </a:p>
          <a:p>
            <a:pPr marL="457200" lvl="1" indent="0" eaLnBrk="1" hangingPunct="1">
              <a:buNone/>
            </a:pPr>
            <a:endParaRPr lang="en-US" altLang="en-US" dirty="0" smtClean="0"/>
          </a:p>
        </p:txBody>
      </p:sp>
      <p:graphicFrame>
        <p:nvGraphicFramePr>
          <p:cNvPr id="25605" name="Object 4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1600200" y="3581400"/>
          <a:ext cx="14478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8" name="Equation" r:id="rId8" imgW="482391" imgH="355446" progId="Equation.3">
                  <p:embed/>
                </p:oleObj>
              </mc:Choice>
              <mc:Fallback>
                <p:oleObj name="Equation" r:id="rId8" imgW="482391" imgH="355446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581400"/>
                        <a:ext cx="14478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6" name="Text Box 5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638800" y="2362200"/>
            <a:ext cx="2895600" cy="8318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G</a:t>
            </a:r>
            <a:r>
              <a:rPr lang="en-US" altLang="en-US" sz="2400" b="1">
                <a:latin typeface="Times New Roman" pitchFamily="18" charset="0"/>
              </a:rPr>
              <a:t>’</a:t>
            </a:r>
            <a:r>
              <a:rPr lang="en-US" altLang="en-US" sz="2400">
                <a:latin typeface="Times New Roman" pitchFamily="18" charset="0"/>
              </a:rPr>
              <a:t> is a </a:t>
            </a:r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</a:rPr>
              <a:t>minimum spanning tree</a:t>
            </a:r>
            <a:r>
              <a:rPr lang="en-US" altLang="en-US" sz="2400"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3DF1BEE-6BF4-41DA-B6A2-22E5ED2CF30C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Minimum Spanning Tree Problem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Input: Undirected Graph G = (V,E) and  C(e) is the cost of edge e.</a:t>
            </a:r>
          </a:p>
          <a:p>
            <a:pPr eaLnBrk="1" hangingPunct="1"/>
            <a:r>
              <a:rPr lang="en-US" altLang="en-US" smtClean="0"/>
              <a:t>Output: A spanning tree T with minimum total cost.  That is: T that minimizes</a:t>
            </a:r>
          </a:p>
        </p:txBody>
      </p:sp>
      <p:graphicFrame>
        <p:nvGraphicFramePr>
          <p:cNvPr id="26629" name="Object 4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3322638" y="4419600"/>
          <a:ext cx="2347912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1" name="Equation" r:id="rId7" imgW="977476" imgH="342751" progId="Equation.3">
                  <p:embed/>
                </p:oleObj>
              </mc:Choice>
              <mc:Fallback>
                <p:oleObj name="Equation" r:id="rId7" imgW="977476" imgH="342751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2638" y="4419600"/>
                        <a:ext cx="2347912" cy="81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99C5737-6805-4939-BF87-1E4ED1B4C703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71450"/>
            <a:ext cx="8229600" cy="685800"/>
          </a:xfrm>
          <a:noFill/>
        </p:spPr>
        <p:txBody>
          <a:bodyPr/>
          <a:lstStyle/>
          <a:p>
            <a:pPr algn="l" eaLnBrk="1" hangingPunct="1"/>
            <a:r>
              <a:rPr lang="en-US" altLang="en-US" dirty="0" err="1" smtClean="0"/>
              <a:t>Kruskal’s</a:t>
            </a:r>
            <a:r>
              <a:rPr lang="en-US" altLang="en-US" dirty="0" smtClean="0"/>
              <a:t> MST Algorithm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11200" y="1085850"/>
            <a:ext cx="7772400" cy="17145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smtClean="0">
                <a:solidFill>
                  <a:srgbClr val="FF0000"/>
                </a:solidFill>
              </a:rPr>
              <a:t>Idea</a:t>
            </a:r>
            <a:r>
              <a:rPr lang="en-US" altLang="en-US" sz="2400" smtClean="0"/>
              <a:t>: Grow a </a:t>
            </a:r>
            <a:r>
              <a:rPr lang="en-US" altLang="en-US" sz="2400" smtClean="0">
                <a:solidFill>
                  <a:srgbClr val="FF0000"/>
                </a:solidFill>
              </a:rPr>
              <a:t>forest</a:t>
            </a:r>
            <a:r>
              <a:rPr lang="en-US" altLang="en-US" sz="2400" smtClean="0"/>
              <a:t> out of edges that do not create a cycle.  Pick an edge with the smallest weight.</a:t>
            </a:r>
          </a:p>
        </p:txBody>
      </p:sp>
      <p:sp>
        <p:nvSpPr>
          <p:cNvPr id="27653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12800" y="2971800"/>
            <a:ext cx="168275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6600"/>
                </a:solidFill>
                <a:latin typeface="Times New Roman" pitchFamily="18" charset="0"/>
              </a:rPr>
              <a:t>G=(V,E)</a:t>
            </a:r>
          </a:p>
        </p:txBody>
      </p:sp>
      <p:sp>
        <p:nvSpPr>
          <p:cNvPr id="27654" name="Freeform 5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903288" y="3436938"/>
            <a:ext cx="7045325" cy="2478087"/>
          </a:xfrm>
          <a:custGeom>
            <a:avLst/>
            <a:gdLst>
              <a:gd name="T0" fmla="*/ 2147483647 w 3328"/>
              <a:gd name="T1" fmla="*/ 2147483647 h 2082"/>
              <a:gd name="T2" fmla="*/ 2147483647 w 3328"/>
              <a:gd name="T3" fmla="*/ 2147483647 h 2082"/>
              <a:gd name="T4" fmla="*/ 2147483647 w 3328"/>
              <a:gd name="T5" fmla="*/ 2147483647 h 2082"/>
              <a:gd name="T6" fmla="*/ 2147483647 w 3328"/>
              <a:gd name="T7" fmla="*/ 2147483647 h 2082"/>
              <a:gd name="T8" fmla="*/ 2147483647 w 3328"/>
              <a:gd name="T9" fmla="*/ 2147483647 h 2082"/>
              <a:gd name="T10" fmla="*/ 2147483647 w 3328"/>
              <a:gd name="T11" fmla="*/ 2147483647 h 2082"/>
              <a:gd name="T12" fmla="*/ 2147483647 w 3328"/>
              <a:gd name="T13" fmla="*/ 2147483647 h 2082"/>
              <a:gd name="T14" fmla="*/ 2147483647 w 3328"/>
              <a:gd name="T15" fmla="*/ 2147483647 h 2082"/>
              <a:gd name="T16" fmla="*/ 2147483647 w 3328"/>
              <a:gd name="T17" fmla="*/ 2147483647 h 2082"/>
              <a:gd name="T18" fmla="*/ 2147483647 w 3328"/>
              <a:gd name="T19" fmla="*/ 2147483647 h 2082"/>
              <a:gd name="T20" fmla="*/ 0 w 3328"/>
              <a:gd name="T21" fmla="*/ 2147483647 h 2082"/>
              <a:gd name="T22" fmla="*/ 2147483647 w 3328"/>
              <a:gd name="T23" fmla="*/ 2147483647 h 2082"/>
              <a:gd name="T24" fmla="*/ 2147483647 w 3328"/>
              <a:gd name="T25" fmla="*/ 2147483647 h 2082"/>
              <a:gd name="T26" fmla="*/ 2147483647 w 3328"/>
              <a:gd name="T27" fmla="*/ 2147483647 h 2082"/>
              <a:gd name="T28" fmla="*/ 2147483647 w 3328"/>
              <a:gd name="T29" fmla="*/ 2147483647 h 2082"/>
              <a:gd name="T30" fmla="*/ 2147483647 w 3328"/>
              <a:gd name="T31" fmla="*/ 2147483647 h 2082"/>
              <a:gd name="T32" fmla="*/ 2147483647 w 3328"/>
              <a:gd name="T33" fmla="*/ 2147483647 h 2082"/>
              <a:gd name="T34" fmla="*/ 2147483647 w 3328"/>
              <a:gd name="T35" fmla="*/ 2147483647 h 2082"/>
              <a:gd name="T36" fmla="*/ 2147483647 w 3328"/>
              <a:gd name="T37" fmla="*/ 2147483647 h 2082"/>
              <a:gd name="T38" fmla="*/ 2147483647 w 3328"/>
              <a:gd name="T39" fmla="*/ 2147483647 h 2082"/>
              <a:gd name="T40" fmla="*/ 2147483647 w 3328"/>
              <a:gd name="T41" fmla="*/ 2147483647 h 2082"/>
              <a:gd name="T42" fmla="*/ 2147483647 w 3328"/>
              <a:gd name="T43" fmla="*/ 2147483647 h 2082"/>
              <a:gd name="T44" fmla="*/ 2147483647 w 3328"/>
              <a:gd name="T45" fmla="*/ 2147483647 h 2082"/>
              <a:gd name="T46" fmla="*/ 2147483647 w 3328"/>
              <a:gd name="T47" fmla="*/ 2147483647 h 2082"/>
              <a:gd name="T48" fmla="*/ 2147483647 w 3328"/>
              <a:gd name="T49" fmla="*/ 2147483647 h 2082"/>
              <a:gd name="T50" fmla="*/ 2147483647 w 3328"/>
              <a:gd name="T51" fmla="*/ 2147483647 h 2082"/>
              <a:gd name="T52" fmla="*/ 2147483647 w 3328"/>
              <a:gd name="T53" fmla="*/ 2147483647 h 2082"/>
              <a:gd name="T54" fmla="*/ 2147483647 w 3328"/>
              <a:gd name="T55" fmla="*/ 2147483647 h 2082"/>
              <a:gd name="T56" fmla="*/ 2147483647 w 3328"/>
              <a:gd name="T57" fmla="*/ 2147483647 h 2082"/>
              <a:gd name="T58" fmla="*/ 2147483647 w 3328"/>
              <a:gd name="T59" fmla="*/ 2147483647 h 2082"/>
              <a:gd name="T60" fmla="*/ 2147483647 w 3328"/>
              <a:gd name="T61" fmla="*/ 2147483647 h 2082"/>
              <a:gd name="T62" fmla="*/ 2147483647 w 3328"/>
              <a:gd name="T63" fmla="*/ 2147483647 h 2082"/>
              <a:gd name="T64" fmla="*/ 2147483647 w 3328"/>
              <a:gd name="T65" fmla="*/ 2147483647 h 2082"/>
              <a:gd name="T66" fmla="*/ 2147483647 w 3328"/>
              <a:gd name="T67" fmla="*/ 2147483647 h 2082"/>
              <a:gd name="T68" fmla="*/ 2147483647 w 3328"/>
              <a:gd name="T69" fmla="*/ 2147483647 h 2082"/>
              <a:gd name="T70" fmla="*/ 2147483647 w 3328"/>
              <a:gd name="T71" fmla="*/ 2147483647 h 2082"/>
              <a:gd name="T72" fmla="*/ 2147483647 w 3328"/>
              <a:gd name="T73" fmla="*/ 2147483647 h 208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3328" h="2082">
                <a:moveTo>
                  <a:pt x="1653" y="175"/>
                </a:moveTo>
                <a:cubicBezTo>
                  <a:pt x="1581" y="158"/>
                  <a:pt x="1628" y="164"/>
                  <a:pt x="1525" y="175"/>
                </a:cubicBezTo>
                <a:cubicBezTo>
                  <a:pt x="1305" y="199"/>
                  <a:pt x="1362" y="193"/>
                  <a:pt x="1184" y="207"/>
                </a:cubicBezTo>
                <a:cubicBezTo>
                  <a:pt x="987" y="195"/>
                  <a:pt x="793" y="171"/>
                  <a:pt x="597" y="154"/>
                </a:cubicBezTo>
                <a:cubicBezTo>
                  <a:pt x="494" y="158"/>
                  <a:pt x="391" y="159"/>
                  <a:pt x="288" y="165"/>
                </a:cubicBezTo>
                <a:cubicBezTo>
                  <a:pt x="273" y="166"/>
                  <a:pt x="256" y="165"/>
                  <a:pt x="245" y="175"/>
                </a:cubicBezTo>
                <a:cubicBezTo>
                  <a:pt x="218" y="198"/>
                  <a:pt x="206" y="235"/>
                  <a:pt x="181" y="261"/>
                </a:cubicBezTo>
                <a:cubicBezTo>
                  <a:pt x="160" y="322"/>
                  <a:pt x="174" y="286"/>
                  <a:pt x="128" y="378"/>
                </a:cubicBezTo>
                <a:cubicBezTo>
                  <a:pt x="121" y="392"/>
                  <a:pt x="106" y="421"/>
                  <a:pt x="106" y="421"/>
                </a:cubicBezTo>
                <a:cubicBezTo>
                  <a:pt x="97" y="478"/>
                  <a:pt x="89" y="519"/>
                  <a:pt x="64" y="570"/>
                </a:cubicBezTo>
                <a:cubicBezTo>
                  <a:pt x="40" y="755"/>
                  <a:pt x="13" y="939"/>
                  <a:pt x="0" y="1125"/>
                </a:cubicBezTo>
                <a:cubicBezTo>
                  <a:pt x="1" y="1147"/>
                  <a:pt x="3" y="1379"/>
                  <a:pt x="32" y="1423"/>
                </a:cubicBezTo>
                <a:cubicBezTo>
                  <a:pt x="67" y="1476"/>
                  <a:pt x="129" y="1504"/>
                  <a:pt x="170" y="1551"/>
                </a:cubicBezTo>
                <a:cubicBezTo>
                  <a:pt x="253" y="1646"/>
                  <a:pt x="304" y="1763"/>
                  <a:pt x="416" y="1829"/>
                </a:cubicBezTo>
                <a:cubicBezTo>
                  <a:pt x="465" y="1858"/>
                  <a:pt x="579" y="1860"/>
                  <a:pt x="618" y="1861"/>
                </a:cubicBezTo>
                <a:cubicBezTo>
                  <a:pt x="871" y="1867"/>
                  <a:pt x="1123" y="1868"/>
                  <a:pt x="1376" y="1871"/>
                </a:cubicBezTo>
                <a:cubicBezTo>
                  <a:pt x="1433" y="1883"/>
                  <a:pt x="1490" y="1897"/>
                  <a:pt x="1546" y="1914"/>
                </a:cubicBezTo>
                <a:cubicBezTo>
                  <a:pt x="1567" y="1920"/>
                  <a:pt x="1589" y="1928"/>
                  <a:pt x="1610" y="1935"/>
                </a:cubicBezTo>
                <a:cubicBezTo>
                  <a:pt x="1621" y="1939"/>
                  <a:pt x="1642" y="1946"/>
                  <a:pt x="1642" y="1946"/>
                </a:cubicBezTo>
                <a:cubicBezTo>
                  <a:pt x="1685" y="1987"/>
                  <a:pt x="1655" y="1966"/>
                  <a:pt x="1749" y="1989"/>
                </a:cubicBezTo>
                <a:cubicBezTo>
                  <a:pt x="1827" y="2009"/>
                  <a:pt x="1905" y="2028"/>
                  <a:pt x="1984" y="2042"/>
                </a:cubicBezTo>
                <a:cubicBezTo>
                  <a:pt x="2690" y="2029"/>
                  <a:pt x="2385" y="2082"/>
                  <a:pt x="2688" y="1978"/>
                </a:cubicBezTo>
                <a:cubicBezTo>
                  <a:pt x="2717" y="1949"/>
                  <a:pt x="2755" y="1932"/>
                  <a:pt x="2784" y="1903"/>
                </a:cubicBezTo>
                <a:cubicBezTo>
                  <a:pt x="2850" y="1837"/>
                  <a:pt x="2916" y="1773"/>
                  <a:pt x="2986" y="1711"/>
                </a:cubicBezTo>
                <a:cubicBezTo>
                  <a:pt x="3005" y="1694"/>
                  <a:pt x="3019" y="1672"/>
                  <a:pt x="3040" y="1658"/>
                </a:cubicBezTo>
                <a:cubicBezTo>
                  <a:pt x="3108" y="1613"/>
                  <a:pt x="3173" y="1553"/>
                  <a:pt x="3221" y="1487"/>
                </a:cubicBezTo>
                <a:cubicBezTo>
                  <a:pt x="3257" y="1437"/>
                  <a:pt x="3258" y="1372"/>
                  <a:pt x="3285" y="1317"/>
                </a:cubicBezTo>
                <a:cubicBezTo>
                  <a:pt x="3309" y="1133"/>
                  <a:pt x="3317" y="947"/>
                  <a:pt x="3328" y="762"/>
                </a:cubicBezTo>
                <a:cubicBezTo>
                  <a:pt x="3324" y="634"/>
                  <a:pt x="3324" y="506"/>
                  <a:pt x="3317" y="378"/>
                </a:cubicBezTo>
                <a:cubicBezTo>
                  <a:pt x="3312" y="284"/>
                  <a:pt x="3207" y="216"/>
                  <a:pt x="3136" y="175"/>
                </a:cubicBezTo>
                <a:cubicBezTo>
                  <a:pt x="3116" y="164"/>
                  <a:pt x="3103" y="142"/>
                  <a:pt x="3082" y="133"/>
                </a:cubicBezTo>
                <a:cubicBezTo>
                  <a:pt x="3055" y="122"/>
                  <a:pt x="3025" y="118"/>
                  <a:pt x="2997" y="111"/>
                </a:cubicBezTo>
                <a:cubicBezTo>
                  <a:pt x="2921" y="61"/>
                  <a:pt x="2811" y="37"/>
                  <a:pt x="2720" y="26"/>
                </a:cubicBezTo>
                <a:cubicBezTo>
                  <a:pt x="2652" y="18"/>
                  <a:pt x="2517" y="5"/>
                  <a:pt x="2517" y="5"/>
                </a:cubicBezTo>
                <a:cubicBezTo>
                  <a:pt x="2398" y="10"/>
                  <a:pt x="2328" y="0"/>
                  <a:pt x="2229" y="26"/>
                </a:cubicBezTo>
                <a:cubicBezTo>
                  <a:pt x="2116" y="55"/>
                  <a:pt x="2012" y="156"/>
                  <a:pt x="1888" y="165"/>
                </a:cubicBezTo>
                <a:cubicBezTo>
                  <a:pt x="1810" y="171"/>
                  <a:pt x="1731" y="172"/>
                  <a:pt x="1653" y="175"/>
                </a:cubicBezTo>
                <a:close/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5" name="Freeform 6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1309688" y="4035425"/>
            <a:ext cx="1433512" cy="803275"/>
          </a:xfrm>
          <a:custGeom>
            <a:avLst/>
            <a:gdLst>
              <a:gd name="T0" fmla="*/ 2147483647 w 677"/>
              <a:gd name="T1" fmla="*/ 2147483647 h 675"/>
              <a:gd name="T2" fmla="*/ 2147483647 w 677"/>
              <a:gd name="T3" fmla="*/ 2147483647 h 675"/>
              <a:gd name="T4" fmla="*/ 2147483647 w 677"/>
              <a:gd name="T5" fmla="*/ 2147483647 h 675"/>
              <a:gd name="T6" fmla="*/ 2147483647 w 677"/>
              <a:gd name="T7" fmla="*/ 2147483647 h 675"/>
              <a:gd name="T8" fmla="*/ 2147483647 w 677"/>
              <a:gd name="T9" fmla="*/ 2147483647 h 675"/>
              <a:gd name="T10" fmla="*/ 0 w 677"/>
              <a:gd name="T11" fmla="*/ 2147483647 h 675"/>
              <a:gd name="T12" fmla="*/ 2147483647 w 677"/>
              <a:gd name="T13" fmla="*/ 2147483647 h 675"/>
              <a:gd name="T14" fmla="*/ 2147483647 w 677"/>
              <a:gd name="T15" fmla="*/ 2147483647 h 675"/>
              <a:gd name="T16" fmla="*/ 2147483647 w 677"/>
              <a:gd name="T17" fmla="*/ 2147483647 h 675"/>
              <a:gd name="T18" fmla="*/ 2147483647 w 677"/>
              <a:gd name="T19" fmla="*/ 2147483647 h 675"/>
              <a:gd name="T20" fmla="*/ 2147483647 w 677"/>
              <a:gd name="T21" fmla="*/ 2147483647 h 675"/>
              <a:gd name="T22" fmla="*/ 2147483647 w 677"/>
              <a:gd name="T23" fmla="*/ 2147483647 h 675"/>
              <a:gd name="T24" fmla="*/ 2147483647 w 677"/>
              <a:gd name="T25" fmla="*/ 2147483647 h 675"/>
              <a:gd name="T26" fmla="*/ 2147483647 w 677"/>
              <a:gd name="T27" fmla="*/ 2147483647 h 675"/>
              <a:gd name="T28" fmla="*/ 2147483647 w 677"/>
              <a:gd name="T29" fmla="*/ 2147483647 h 675"/>
              <a:gd name="T30" fmla="*/ 2147483647 w 677"/>
              <a:gd name="T31" fmla="*/ 2147483647 h 675"/>
              <a:gd name="T32" fmla="*/ 2147483647 w 677"/>
              <a:gd name="T33" fmla="*/ 2147483647 h 67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677" h="675">
                <a:moveTo>
                  <a:pt x="426" y="56"/>
                </a:moveTo>
                <a:cubicBezTo>
                  <a:pt x="409" y="0"/>
                  <a:pt x="378" y="13"/>
                  <a:pt x="320" y="3"/>
                </a:cubicBezTo>
                <a:cubicBezTo>
                  <a:pt x="271" y="13"/>
                  <a:pt x="243" y="18"/>
                  <a:pt x="202" y="46"/>
                </a:cubicBezTo>
                <a:cubicBezTo>
                  <a:pt x="175" y="87"/>
                  <a:pt x="136" y="112"/>
                  <a:pt x="106" y="152"/>
                </a:cubicBezTo>
                <a:cubicBezTo>
                  <a:pt x="78" y="189"/>
                  <a:pt x="63" y="237"/>
                  <a:pt x="32" y="270"/>
                </a:cubicBezTo>
                <a:cubicBezTo>
                  <a:pt x="22" y="309"/>
                  <a:pt x="9" y="347"/>
                  <a:pt x="0" y="387"/>
                </a:cubicBezTo>
                <a:cubicBezTo>
                  <a:pt x="6" y="473"/>
                  <a:pt x="4" y="600"/>
                  <a:pt x="106" y="632"/>
                </a:cubicBezTo>
                <a:cubicBezTo>
                  <a:pt x="113" y="639"/>
                  <a:pt x="119" y="649"/>
                  <a:pt x="128" y="654"/>
                </a:cubicBezTo>
                <a:cubicBezTo>
                  <a:pt x="148" y="664"/>
                  <a:pt x="192" y="675"/>
                  <a:pt x="192" y="675"/>
                </a:cubicBezTo>
                <a:cubicBezTo>
                  <a:pt x="213" y="668"/>
                  <a:pt x="237" y="667"/>
                  <a:pt x="256" y="654"/>
                </a:cubicBezTo>
                <a:cubicBezTo>
                  <a:pt x="277" y="640"/>
                  <a:pt x="320" y="611"/>
                  <a:pt x="320" y="611"/>
                </a:cubicBezTo>
                <a:cubicBezTo>
                  <a:pt x="379" y="521"/>
                  <a:pt x="500" y="542"/>
                  <a:pt x="597" y="536"/>
                </a:cubicBezTo>
                <a:cubicBezTo>
                  <a:pt x="646" y="521"/>
                  <a:pt x="633" y="504"/>
                  <a:pt x="661" y="462"/>
                </a:cubicBezTo>
                <a:cubicBezTo>
                  <a:pt x="654" y="337"/>
                  <a:pt x="677" y="281"/>
                  <a:pt x="618" y="195"/>
                </a:cubicBezTo>
                <a:cubicBezTo>
                  <a:pt x="600" y="137"/>
                  <a:pt x="556" y="107"/>
                  <a:pt x="501" y="88"/>
                </a:cubicBezTo>
                <a:cubicBezTo>
                  <a:pt x="494" y="77"/>
                  <a:pt x="491" y="63"/>
                  <a:pt x="480" y="56"/>
                </a:cubicBezTo>
                <a:cubicBezTo>
                  <a:pt x="394" y="3"/>
                  <a:pt x="411" y="25"/>
                  <a:pt x="426" y="56"/>
                </a:cubicBezTo>
                <a:close/>
              </a:path>
            </a:pathLst>
          </a:cu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6" name="Freeform 7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4027488" y="3890963"/>
            <a:ext cx="2425700" cy="1000125"/>
          </a:xfrm>
          <a:custGeom>
            <a:avLst/>
            <a:gdLst>
              <a:gd name="T0" fmla="*/ 2147483647 w 1146"/>
              <a:gd name="T1" fmla="*/ 2147483647 h 840"/>
              <a:gd name="T2" fmla="*/ 2147483647 w 1146"/>
              <a:gd name="T3" fmla="*/ 2147483647 h 840"/>
              <a:gd name="T4" fmla="*/ 2147483647 w 1146"/>
              <a:gd name="T5" fmla="*/ 2147483647 h 840"/>
              <a:gd name="T6" fmla="*/ 2147483647 w 1146"/>
              <a:gd name="T7" fmla="*/ 2147483647 h 840"/>
              <a:gd name="T8" fmla="*/ 2147483647 w 1146"/>
              <a:gd name="T9" fmla="*/ 2147483647 h 840"/>
              <a:gd name="T10" fmla="*/ 2147483647 w 1146"/>
              <a:gd name="T11" fmla="*/ 2147483647 h 840"/>
              <a:gd name="T12" fmla="*/ 2147483647 w 1146"/>
              <a:gd name="T13" fmla="*/ 2147483647 h 840"/>
              <a:gd name="T14" fmla="*/ 2147483647 w 1146"/>
              <a:gd name="T15" fmla="*/ 2147483647 h 840"/>
              <a:gd name="T16" fmla="*/ 2147483647 w 1146"/>
              <a:gd name="T17" fmla="*/ 2147483647 h 840"/>
              <a:gd name="T18" fmla="*/ 2147483647 w 1146"/>
              <a:gd name="T19" fmla="*/ 2147483647 h 840"/>
              <a:gd name="T20" fmla="*/ 2147483647 w 1146"/>
              <a:gd name="T21" fmla="*/ 2147483647 h 840"/>
              <a:gd name="T22" fmla="*/ 2147483647 w 1146"/>
              <a:gd name="T23" fmla="*/ 2147483647 h 840"/>
              <a:gd name="T24" fmla="*/ 2147483647 w 1146"/>
              <a:gd name="T25" fmla="*/ 2147483647 h 840"/>
              <a:gd name="T26" fmla="*/ 2147483647 w 1146"/>
              <a:gd name="T27" fmla="*/ 2147483647 h 840"/>
              <a:gd name="T28" fmla="*/ 2147483647 w 1146"/>
              <a:gd name="T29" fmla="*/ 2147483647 h 840"/>
              <a:gd name="T30" fmla="*/ 2147483647 w 1146"/>
              <a:gd name="T31" fmla="*/ 2147483647 h 840"/>
              <a:gd name="T32" fmla="*/ 2147483647 w 1146"/>
              <a:gd name="T33" fmla="*/ 2147483647 h 840"/>
              <a:gd name="T34" fmla="*/ 2147483647 w 1146"/>
              <a:gd name="T35" fmla="*/ 2147483647 h 840"/>
              <a:gd name="T36" fmla="*/ 2147483647 w 1146"/>
              <a:gd name="T37" fmla="*/ 2147483647 h 840"/>
              <a:gd name="T38" fmla="*/ 2147483647 w 1146"/>
              <a:gd name="T39" fmla="*/ 2147483647 h 840"/>
              <a:gd name="T40" fmla="*/ 2147483647 w 1146"/>
              <a:gd name="T41" fmla="*/ 2147483647 h 840"/>
              <a:gd name="T42" fmla="*/ 2147483647 w 1146"/>
              <a:gd name="T43" fmla="*/ 2147483647 h 840"/>
              <a:gd name="T44" fmla="*/ 2147483647 w 1146"/>
              <a:gd name="T45" fmla="*/ 2147483647 h 840"/>
              <a:gd name="T46" fmla="*/ 2147483647 w 1146"/>
              <a:gd name="T47" fmla="*/ 2147483647 h 840"/>
              <a:gd name="T48" fmla="*/ 2147483647 w 1146"/>
              <a:gd name="T49" fmla="*/ 2147483647 h 840"/>
              <a:gd name="T50" fmla="*/ 2147483647 w 1146"/>
              <a:gd name="T51" fmla="*/ 2147483647 h 840"/>
              <a:gd name="T52" fmla="*/ 2147483647 w 1146"/>
              <a:gd name="T53" fmla="*/ 2147483647 h 840"/>
              <a:gd name="T54" fmla="*/ 2147483647 w 1146"/>
              <a:gd name="T55" fmla="*/ 2147483647 h 84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1146" h="840">
                <a:moveTo>
                  <a:pt x="1041" y="17"/>
                </a:moveTo>
                <a:cubicBezTo>
                  <a:pt x="987" y="0"/>
                  <a:pt x="934" y="32"/>
                  <a:pt x="881" y="49"/>
                </a:cubicBezTo>
                <a:cubicBezTo>
                  <a:pt x="804" y="74"/>
                  <a:pt x="691" y="119"/>
                  <a:pt x="646" y="188"/>
                </a:cubicBezTo>
                <a:cubicBezTo>
                  <a:pt x="632" y="209"/>
                  <a:pt x="618" y="231"/>
                  <a:pt x="604" y="252"/>
                </a:cubicBezTo>
                <a:cubicBezTo>
                  <a:pt x="593" y="269"/>
                  <a:pt x="572" y="278"/>
                  <a:pt x="561" y="295"/>
                </a:cubicBezTo>
                <a:cubicBezTo>
                  <a:pt x="548" y="315"/>
                  <a:pt x="544" y="340"/>
                  <a:pt x="529" y="359"/>
                </a:cubicBezTo>
                <a:cubicBezTo>
                  <a:pt x="521" y="369"/>
                  <a:pt x="507" y="372"/>
                  <a:pt x="497" y="380"/>
                </a:cubicBezTo>
                <a:cubicBezTo>
                  <a:pt x="462" y="409"/>
                  <a:pt x="445" y="429"/>
                  <a:pt x="401" y="444"/>
                </a:cubicBezTo>
                <a:cubicBezTo>
                  <a:pt x="354" y="439"/>
                  <a:pt x="302" y="447"/>
                  <a:pt x="262" y="423"/>
                </a:cubicBezTo>
                <a:cubicBezTo>
                  <a:pt x="253" y="418"/>
                  <a:pt x="249" y="407"/>
                  <a:pt x="241" y="401"/>
                </a:cubicBezTo>
                <a:cubicBezTo>
                  <a:pt x="202" y="371"/>
                  <a:pt x="160" y="338"/>
                  <a:pt x="113" y="327"/>
                </a:cubicBezTo>
                <a:cubicBezTo>
                  <a:pt x="102" y="330"/>
                  <a:pt x="90" y="331"/>
                  <a:pt x="81" y="337"/>
                </a:cubicBezTo>
                <a:cubicBezTo>
                  <a:pt x="64" y="349"/>
                  <a:pt x="38" y="380"/>
                  <a:pt x="38" y="380"/>
                </a:cubicBezTo>
                <a:cubicBezTo>
                  <a:pt x="15" y="479"/>
                  <a:pt x="0" y="622"/>
                  <a:pt x="113" y="657"/>
                </a:cubicBezTo>
                <a:cubicBezTo>
                  <a:pt x="124" y="664"/>
                  <a:pt x="133" y="674"/>
                  <a:pt x="145" y="679"/>
                </a:cubicBezTo>
                <a:cubicBezTo>
                  <a:pt x="165" y="688"/>
                  <a:pt x="190" y="688"/>
                  <a:pt x="209" y="700"/>
                </a:cubicBezTo>
                <a:cubicBezTo>
                  <a:pt x="254" y="729"/>
                  <a:pt x="288" y="761"/>
                  <a:pt x="337" y="785"/>
                </a:cubicBezTo>
                <a:cubicBezTo>
                  <a:pt x="389" y="840"/>
                  <a:pt x="457" y="813"/>
                  <a:pt x="529" y="807"/>
                </a:cubicBezTo>
                <a:cubicBezTo>
                  <a:pt x="590" y="746"/>
                  <a:pt x="561" y="781"/>
                  <a:pt x="614" y="700"/>
                </a:cubicBezTo>
                <a:cubicBezTo>
                  <a:pt x="620" y="691"/>
                  <a:pt x="619" y="678"/>
                  <a:pt x="625" y="668"/>
                </a:cubicBezTo>
                <a:cubicBezTo>
                  <a:pt x="638" y="646"/>
                  <a:pt x="668" y="604"/>
                  <a:pt x="668" y="604"/>
                </a:cubicBezTo>
                <a:cubicBezTo>
                  <a:pt x="720" y="447"/>
                  <a:pt x="662" y="605"/>
                  <a:pt x="710" y="508"/>
                </a:cubicBezTo>
                <a:cubicBezTo>
                  <a:pt x="715" y="498"/>
                  <a:pt x="713" y="484"/>
                  <a:pt x="721" y="476"/>
                </a:cubicBezTo>
                <a:cubicBezTo>
                  <a:pt x="802" y="395"/>
                  <a:pt x="938" y="395"/>
                  <a:pt x="1041" y="369"/>
                </a:cubicBezTo>
                <a:cubicBezTo>
                  <a:pt x="1099" y="331"/>
                  <a:pt x="1054" y="370"/>
                  <a:pt x="1084" y="316"/>
                </a:cubicBezTo>
                <a:cubicBezTo>
                  <a:pt x="1145" y="206"/>
                  <a:pt x="1112" y="292"/>
                  <a:pt x="1137" y="220"/>
                </a:cubicBezTo>
                <a:cubicBezTo>
                  <a:pt x="1129" y="144"/>
                  <a:pt x="1146" y="94"/>
                  <a:pt x="1073" y="71"/>
                </a:cubicBezTo>
                <a:cubicBezTo>
                  <a:pt x="1044" y="41"/>
                  <a:pt x="1055" y="59"/>
                  <a:pt x="1041" y="17"/>
                </a:cubicBezTo>
                <a:close/>
              </a:path>
            </a:pathLst>
          </a:cu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7" name="Freeform 8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6140450" y="5330825"/>
            <a:ext cx="520700" cy="284163"/>
          </a:xfrm>
          <a:custGeom>
            <a:avLst/>
            <a:gdLst>
              <a:gd name="T0" fmla="*/ 2147483647 w 246"/>
              <a:gd name="T1" fmla="*/ 2147483647 h 239"/>
              <a:gd name="T2" fmla="*/ 2147483647 w 246"/>
              <a:gd name="T3" fmla="*/ 2147483647 h 239"/>
              <a:gd name="T4" fmla="*/ 2147483647 w 246"/>
              <a:gd name="T5" fmla="*/ 2147483647 h 239"/>
              <a:gd name="T6" fmla="*/ 2147483647 w 246"/>
              <a:gd name="T7" fmla="*/ 2147483647 h 239"/>
              <a:gd name="T8" fmla="*/ 2147483647 w 246"/>
              <a:gd name="T9" fmla="*/ 2147483647 h 239"/>
              <a:gd name="T10" fmla="*/ 2147483647 w 246"/>
              <a:gd name="T11" fmla="*/ 2147483647 h 239"/>
              <a:gd name="T12" fmla="*/ 2147483647 w 246"/>
              <a:gd name="T13" fmla="*/ 2147483647 h 23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46" h="239">
                <a:moveTo>
                  <a:pt x="150" y="35"/>
                </a:moveTo>
                <a:cubicBezTo>
                  <a:pt x="146" y="24"/>
                  <a:pt x="150" y="7"/>
                  <a:pt x="139" y="3"/>
                </a:cubicBezTo>
                <a:cubicBezTo>
                  <a:pt x="129" y="0"/>
                  <a:pt x="70" y="19"/>
                  <a:pt x="54" y="24"/>
                </a:cubicBezTo>
                <a:cubicBezTo>
                  <a:pt x="4" y="74"/>
                  <a:pt x="0" y="164"/>
                  <a:pt x="54" y="216"/>
                </a:cubicBezTo>
                <a:cubicBezTo>
                  <a:pt x="127" y="211"/>
                  <a:pt x="220" y="239"/>
                  <a:pt x="246" y="163"/>
                </a:cubicBezTo>
                <a:cubicBezTo>
                  <a:pt x="241" y="148"/>
                  <a:pt x="208" y="35"/>
                  <a:pt x="182" y="35"/>
                </a:cubicBezTo>
                <a:cubicBezTo>
                  <a:pt x="171" y="35"/>
                  <a:pt x="161" y="35"/>
                  <a:pt x="150" y="35"/>
                </a:cubicBezTo>
                <a:close/>
              </a:path>
            </a:pathLst>
          </a:cu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8" name="Freeform 9"/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2887663" y="5029200"/>
            <a:ext cx="1100137" cy="479425"/>
          </a:xfrm>
          <a:custGeom>
            <a:avLst/>
            <a:gdLst>
              <a:gd name="T0" fmla="*/ 2147483647 w 520"/>
              <a:gd name="T1" fmla="*/ 2147483647 h 403"/>
              <a:gd name="T2" fmla="*/ 2147483647 w 520"/>
              <a:gd name="T3" fmla="*/ 2147483647 h 403"/>
              <a:gd name="T4" fmla="*/ 2147483647 w 520"/>
              <a:gd name="T5" fmla="*/ 0 h 403"/>
              <a:gd name="T6" fmla="*/ 2147483647 w 520"/>
              <a:gd name="T7" fmla="*/ 2147483647 h 403"/>
              <a:gd name="T8" fmla="*/ 2147483647 w 520"/>
              <a:gd name="T9" fmla="*/ 2147483647 h 403"/>
              <a:gd name="T10" fmla="*/ 2147483647 w 520"/>
              <a:gd name="T11" fmla="*/ 2147483647 h 403"/>
              <a:gd name="T12" fmla="*/ 2147483647 w 520"/>
              <a:gd name="T13" fmla="*/ 2147483647 h 403"/>
              <a:gd name="T14" fmla="*/ 2147483647 w 520"/>
              <a:gd name="T15" fmla="*/ 2147483647 h 403"/>
              <a:gd name="T16" fmla="*/ 2147483647 w 520"/>
              <a:gd name="T17" fmla="*/ 2147483647 h 403"/>
              <a:gd name="T18" fmla="*/ 2147483647 w 520"/>
              <a:gd name="T19" fmla="*/ 2147483647 h 403"/>
              <a:gd name="T20" fmla="*/ 2147483647 w 520"/>
              <a:gd name="T21" fmla="*/ 2147483647 h 403"/>
              <a:gd name="T22" fmla="*/ 2147483647 w 520"/>
              <a:gd name="T23" fmla="*/ 2147483647 h 403"/>
              <a:gd name="T24" fmla="*/ 2147483647 w 520"/>
              <a:gd name="T25" fmla="*/ 2147483647 h 403"/>
              <a:gd name="T26" fmla="*/ 2147483647 w 520"/>
              <a:gd name="T27" fmla="*/ 2147483647 h 403"/>
              <a:gd name="T28" fmla="*/ 2147483647 w 520"/>
              <a:gd name="T29" fmla="*/ 2147483647 h 403"/>
              <a:gd name="T30" fmla="*/ 2147483647 w 520"/>
              <a:gd name="T31" fmla="*/ 2147483647 h 403"/>
              <a:gd name="T32" fmla="*/ 2147483647 w 520"/>
              <a:gd name="T33" fmla="*/ 2147483647 h 403"/>
              <a:gd name="T34" fmla="*/ 2147483647 w 520"/>
              <a:gd name="T35" fmla="*/ 2147483647 h 40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520" h="403">
                <a:moveTo>
                  <a:pt x="471" y="64"/>
                </a:moveTo>
                <a:cubicBezTo>
                  <a:pt x="441" y="36"/>
                  <a:pt x="415" y="31"/>
                  <a:pt x="375" y="21"/>
                </a:cubicBezTo>
                <a:cubicBezTo>
                  <a:pt x="346" y="14"/>
                  <a:pt x="289" y="0"/>
                  <a:pt x="289" y="0"/>
                </a:cubicBezTo>
                <a:cubicBezTo>
                  <a:pt x="261" y="4"/>
                  <a:pt x="232" y="3"/>
                  <a:pt x="204" y="11"/>
                </a:cubicBezTo>
                <a:cubicBezTo>
                  <a:pt x="159" y="23"/>
                  <a:pt x="173" y="57"/>
                  <a:pt x="119" y="75"/>
                </a:cubicBezTo>
                <a:cubicBezTo>
                  <a:pt x="112" y="82"/>
                  <a:pt x="103" y="88"/>
                  <a:pt x="97" y="96"/>
                </a:cubicBezTo>
                <a:cubicBezTo>
                  <a:pt x="89" y="106"/>
                  <a:pt x="85" y="119"/>
                  <a:pt x="76" y="128"/>
                </a:cubicBezTo>
                <a:cubicBezTo>
                  <a:pt x="67" y="137"/>
                  <a:pt x="54" y="141"/>
                  <a:pt x="44" y="149"/>
                </a:cubicBezTo>
                <a:cubicBezTo>
                  <a:pt x="36" y="155"/>
                  <a:pt x="30" y="164"/>
                  <a:pt x="23" y="171"/>
                </a:cubicBezTo>
                <a:cubicBezTo>
                  <a:pt x="0" y="238"/>
                  <a:pt x="4" y="318"/>
                  <a:pt x="76" y="341"/>
                </a:cubicBezTo>
                <a:cubicBezTo>
                  <a:pt x="113" y="379"/>
                  <a:pt x="87" y="359"/>
                  <a:pt x="161" y="384"/>
                </a:cubicBezTo>
                <a:cubicBezTo>
                  <a:pt x="172" y="388"/>
                  <a:pt x="193" y="395"/>
                  <a:pt x="193" y="395"/>
                </a:cubicBezTo>
                <a:cubicBezTo>
                  <a:pt x="218" y="391"/>
                  <a:pt x="251" y="403"/>
                  <a:pt x="268" y="384"/>
                </a:cubicBezTo>
                <a:cubicBezTo>
                  <a:pt x="308" y="339"/>
                  <a:pt x="253" y="291"/>
                  <a:pt x="311" y="245"/>
                </a:cubicBezTo>
                <a:cubicBezTo>
                  <a:pt x="335" y="226"/>
                  <a:pt x="347" y="221"/>
                  <a:pt x="375" y="213"/>
                </a:cubicBezTo>
                <a:cubicBezTo>
                  <a:pt x="403" y="205"/>
                  <a:pt x="460" y="192"/>
                  <a:pt x="460" y="192"/>
                </a:cubicBezTo>
                <a:cubicBezTo>
                  <a:pt x="471" y="185"/>
                  <a:pt x="484" y="181"/>
                  <a:pt x="492" y="171"/>
                </a:cubicBezTo>
                <a:cubicBezTo>
                  <a:pt x="516" y="141"/>
                  <a:pt x="520" y="64"/>
                  <a:pt x="471" y="64"/>
                </a:cubicBezTo>
                <a:close/>
              </a:path>
            </a:pathLst>
          </a:cu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9" name="Freeform 10"/>
          <p:cNvSpPr>
            <a:spLocks/>
          </p:cNvSpPr>
          <p:nvPr>
            <p:custDataLst>
              <p:tags r:id="rId9"/>
            </p:custDataLst>
          </p:nvPr>
        </p:nvSpPr>
        <p:spPr bwMode="auto">
          <a:xfrm>
            <a:off x="6343650" y="4445000"/>
            <a:ext cx="1049338" cy="660400"/>
          </a:xfrm>
          <a:custGeom>
            <a:avLst/>
            <a:gdLst>
              <a:gd name="T0" fmla="*/ 2147483647 w 496"/>
              <a:gd name="T1" fmla="*/ 0 h 555"/>
              <a:gd name="T2" fmla="*/ 2147483647 w 496"/>
              <a:gd name="T3" fmla="*/ 2147483647 h 555"/>
              <a:gd name="T4" fmla="*/ 2147483647 w 496"/>
              <a:gd name="T5" fmla="*/ 2147483647 h 555"/>
              <a:gd name="T6" fmla="*/ 2147483647 w 496"/>
              <a:gd name="T7" fmla="*/ 2147483647 h 555"/>
              <a:gd name="T8" fmla="*/ 0 w 496"/>
              <a:gd name="T9" fmla="*/ 2147483647 h 555"/>
              <a:gd name="T10" fmla="*/ 2147483647 w 496"/>
              <a:gd name="T11" fmla="*/ 2147483647 h 555"/>
              <a:gd name="T12" fmla="*/ 2147483647 w 496"/>
              <a:gd name="T13" fmla="*/ 2147483647 h 555"/>
              <a:gd name="T14" fmla="*/ 2147483647 w 496"/>
              <a:gd name="T15" fmla="*/ 2147483647 h 555"/>
              <a:gd name="T16" fmla="*/ 2147483647 w 496"/>
              <a:gd name="T17" fmla="*/ 2147483647 h 555"/>
              <a:gd name="T18" fmla="*/ 2147483647 w 496"/>
              <a:gd name="T19" fmla="*/ 2147483647 h 555"/>
              <a:gd name="T20" fmla="*/ 2147483647 w 496"/>
              <a:gd name="T21" fmla="*/ 2147483647 h 555"/>
              <a:gd name="T22" fmla="*/ 2147483647 w 496"/>
              <a:gd name="T23" fmla="*/ 2147483647 h 555"/>
              <a:gd name="T24" fmla="*/ 2147483647 w 496"/>
              <a:gd name="T25" fmla="*/ 2147483647 h 555"/>
              <a:gd name="T26" fmla="*/ 2147483647 w 496"/>
              <a:gd name="T27" fmla="*/ 2147483647 h 555"/>
              <a:gd name="T28" fmla="*/ 2147483647 w 496"/>
              <a:gd name="T29" fmla="*/ 0 h 55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96" h="555">
                <a:moveTo>
                  <a:pt x="470" y="0"/>
                </a:moveTo>
                <a:cubicBezTo>
                  <a:pt x="386" y="29"/>
                  <a:pt x="300" y="53"/>
                  <a:pt x="214" y="75"/>
                </a:cubicBezTo>
                <a:cubicBezTo>
                  <a:pt x="189" y="82"/>
                  <a:pt x="164" y="89"/>
                  <a:pt x="139" y="96"/>
                </a:cubicBezTo>
                <a:cubicBezTo>
                  <a:pt x="117" y="102"/>
                  <a:pt x="75" y="118"/>
                  <a:pt x="75" y="118"/>
                </a:cubicBezTo>
                <a:cubicBezTo>
                  <a:pt x="47" y="146"/>
                  <a:pt x="28" y="176"/>
                  <a:pt x="0" y="203"/>
                </a:cubicBezTo>
                <a:cubicBezTo>
                  <a:pt x="4" y="235"/>
                  <a:pt x="3" y="268"/>
                  <a:pt x="11" y="299"/>
                </a:cubicBezTo>
                <a:cubicBezTo>
                  <a:pt x="22" y="341"/>
                  <a:pt x="73" y="372"/>
                  <a:pt x="107" y="395"/>
                </a:cubicBezTo>
                <a:cubicBezTo>
                  <a:pt x="144" y="451"/>
                  <a:pt x="180" y="476"/>
                  <a:pt x="235" y="512"/>
                </a:cubicBezTo>
                <a:cubicBezTo>
                  <a:pt x="252" y="523"/>
                  <a:pt x="278" y="555"/>
                  <a:pt x="278" y="555"/>
                </a:cubicBezTo>
                <a:cubicBezTo>
                  <a:pt x="303" y="551"/>
                  <a:pt x="328" y="549"/>
                  <a:pt x="352" y="544"/>
                </a:cubicBezTo>
                <a:cubicBezTo>
                  <a:pt x="363" y="542"/>
                  <a:pt x="377" y="543"/>
                  <a:pt x="384" y="534"/>
                </a:cubicBezTo>
                <a:cubicBezTo>
                  <a:pt x="397" y="516"/>
                  <a:pt x="399" y="491"/>
                  <a:pt x="406" y="470"/>
                </a:cubicBezTo>
                <a:cubicBezTo>
                  <a:pt x="410" y="459"/>
                  <a:pt x="416" y="438"/>
                  <a:pt x="416" y="438"/>
                </a:cubicBezTo>
                <a:cubicBezTo>
                  <a:pt x="421" y="346"/>
                  <a:pt x="406" y="205"/>
                  <a:pt x="480" y="128"/>
                </a:cubicBezTo>
                <a:cubicBezTo>
                  <a:pt x="496" y="82"/>
                  <a:pt x="484" y="45"/>
                  <a:pt x="470" y="0"/>
                </a:cubicBezTo>
                <a:close/>
              </a:path>
            </a:pathLst>
          </a:cu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0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336800" y="4286250"/>
            <a:ext cx="203200" cy="1143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7661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048000" y="3886200"/>
            <a:ext cx="203200" cy="1143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cxnSp>
        <p:nvCxnSpPr>
          <p:cNvPr id="27662" name="AutoShape 13"/>
          <p:cNvCxnSpPr>
            <a:cxnSpLocks noChangeShapeType="1"/>
            <a:stCxn id="27660" idx="7"/>
            <a:endCxn id="27661" idx="3"/>
          </p:cNvCxnSpPr>
          <p:nvPr>
            <p:custDataLst>
              <p:tags r:id="rId12"/>
            </p:custDataLst>
          </p:nvPr>
        </p:nvCxnSpPr>
        <p:spPr bwMode="auto">
          <a:xfrm flipV="1">
            <a:off x="2509838" y="3983038"/>
            <a:ext cx="568325" cy="320675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663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332163" y="3746500"/>
            <a:ext cx="447675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Times New Roman" pitchFamily="18" charset="0"/>
              </a:rPr>
              <a:t>v</a:t>
            </a:r>
          </a:p>
        </p:txBody>
      </p:sp>
      <p:sp>
        <p:nvSpPr>
          <p:cNvPr id="27664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484563" y="5103813"/>
            <a:ext cx="203200" cy="1143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7665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775200" y="4686300"/>
            <a:ext cx="203200" cy="1143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cxnSp>
        <p:nvCxnSpPr>
          <p:cNvPr id="27666" name="AutoShape 17"/>
          <p:cNvCxnSpPr>
            <a:cxnSpLocks noChangeShapeType="1"/>
            <a:stCxn id="27664" idx="7"/>
            <a:endCxn id="27665" idx="3"/>
          </p:cNvCxnSpPr>
          <p:nvPr>
            <p:custDataLst>
              <p:tags r:id="rId16"/>
            </p:custDataLst>
          </p:nvPr>
        </p:nvCxnSpPr>
        <p:spPr bwMode="auto">
          <a:xfrm flipV="1">
            <a:off x="3657600" y="4783138"/>
            <a:ext cx="1147763" cy="338137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BB89DE2-B608-4E63-AAE6-E8CA9429A07F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 smtClean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152400"/>
            <a:ext cx="7772400" cy="914400"/>
          </a:xfrm>
          <a:noFill/>
        </p:spPr>
        <p:txBody>
          <a:bodyPr/>
          <a:lstStyle/>
          <a:p>
            <a:pPr eaLnBrk="1" hangingPunct="1"/>
            <a:r>
              <a:rPr lang="en-US" altLang="en-US" smtClean="0"/>
              <a:t>Kruskal’s Algorithm for MST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219200"/>
            <a:ext cx="8229600" cy="48006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altLang="en-US" sz="2800" dirty="0" smtClean="0"/>
              <a:t>An </a:t>
            </a:r>
            <a:r>
              <a:rPr lang="en-US" altLang="en-US" sz="2800" i="1" dirty="0" smtClean="0"/>
              <a:t>edge-based</a:t>
            </a:r>
            <a:r>
              <a:rPr lang="en-US" altLang="en-US" sz="2800" dirty="0" smtClean="0"/>
              <a:t> greedy algorithm</a:t>
            </a:r>
          </a:p>
          <a:p>
            <a:pPr marL="990600" lvl="1" indent="-533400" eaLnBrk="1" hangingPunct="1">
              <a:buFontTx/>
              <a:buNone/>
            </a:pPr>
            <a:r>
              <a:rPr lang="en-US" altLang="en-US" sz="2400" dirty="0" smtClean="0"/>
              <a:t>Builds MST by greedily adding edges</a:t>
            </a:r>
          </a:p>
          <a:p>
            <a:pPr marL="609600" indent="-609600" eaLnBrk="1" hangingPunct="1">
              <a:buFontTx/>
              <a:buNone/>
            </a:pPr>
            <a:endParaRPr lang="en-US" altLang="en-US" sz="1400" b="1" dirty="0" smtClean="0">
              <a:solidFill>
                <a:srgbClr val="00CC00"/>
              </a:solidFill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z="2400" dirty="0" smtClean="0"/>
              <a:t>Initialize with</a:t>
            </a:r>
          </a:p>
          <a:p>
            <a:pPr marL="990600" lvl="1" indent="-533400" eaLnBrk="1" hangingPunct="1">
              <a:buFontTx/>
              <a:buChar char="•"/>
            </a:pPr>
            <a:r>
              <a:rPr lang="en-US" altLang="en-US" sz="2000" dirty="0" smtClean="0"/>
              <a:t>empty MST</a:t>
            </a:r>
          </a:p>
          <a:p>
            <a:pPr marL="990600" lvl="1" indent="-533400" eaLnBrk="1" hangingPunct="1">
              <a:buFontTx/>
              <a:buChar char="•"/>
            </a:pPr>
            <a:r>
              <a:rPr lang="en-US" altLang="en-US" sz="2000" dirty="0" smtClean="0"/>
              <a:t>all vertices marked unconnected</a:t>
            </a:r>
          </a:p>
          <a:p>
            <a:pPr marL="990600" lvl="1" indent="-533400" eaLnBrk="1" hangingPunct="1">
              <a:buFontTx/>
              <a:buChar char="•"/>
            </a:pPr>
            <a:r>
              <a:rPr lang="en-US" altLang="en-US" sz="2000" dirty="0" smtClean="0"/>
              <a:t>all edges unmarked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z="2400" dirty="0" smtClean="0"/>
              <a:t>While there are still unmarked edges</a:t>
            </a:r>
          </a:p>
          <a:p>
            <a:pPr marL="990600" lvl="1" indent="-533400" eaLnBrk="1" hangingPunct="1">
              <a:buFontTx/>
              <a:buAutoNum type="alphaLcPeriod"/>
            </a:pPr>
            <a:r>
              <a:rPr lang="en-US" altLang="en-US" sz="2000" dirty="0" smtClean="0"/>
              <a:t>Pick the </a:t>
            </a:r>
            <a:r>
              <a:rPr lang="en-US" altLang="en-US" sz="2000" u="sng" dirty="0" smtClean="0"/>
              <a:t>lowest cost edge</a:t>
            </a:r>
            <a:r>
              <a:rPr lang="en-US" altLang="en-US" sz="2000" dirty="0" smtClean="0"/>
              <a:t> </a:t>
            </a:r>
            <a:r>
              <a:rPr lang="en-US" alt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(</a:t>
            </a:r>
            <a:r>
              <a:rPr lang="en-US" altLang="en-US" sz="2000" b="1" dirty="0" err="1" smtClean="0">
                <a:solidFill>
                  <a:schemeClr val="accent2"/>
                </a:solidFill>
                <a:latin typeface="Courier New" pitchFamily="49" charset="0"/>
              </a:rPr>
              <a:t>u,v</a:t>
            </a:r>
            <a:r>
              <a:rPr lang="en-US" alt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)</a:t>
            </a:r>
            <a:r>
              <a:rPr lang="en-US" altLang="en-US" sz="2000" dirty="0" smtClean="0"/>
              <a:t> and mark it</a:t>
            </a:r>
          </a:p>
          <a:p>
            <a:pPr marL="990600" lvl="1" indent="-533400" eaLnBrk="1" hangingPunct="1">
              <a:buFontTx/>
              <a:buAutoNum type="alphaLcPeriod"/>
            </a:pPr>
            <a:r>
              <a:rPr lang="en-US" altLang="en-US" sz="2000" dirty="0" smtClean="0"/>
              <a:t>If </a:t>
            </a:r>
            <a:r>
              <a:rPr lang="en-US" altLang="en-US" sz="2000" b="1" dirty="0" smtClean="0">
                <a:latin typeface="Courier New" pitchFamily="49" charset="0"/>
              </a:rPr>
              <a:t>u</a:t>
            </a:r>
            <a:r>
              <a:rPr lang="en-US" altLang="en-US" sz="2000" dirty="0" smtClean="0"/>
              <a:t> and </a:t>
            </a:r>
            <a:r>
              <a:rPr lang="en-US" altLang="en-US" sz="2000" b="1" dirty="0" smtClean="0">
                <a:latin typeface="Courier New" pitchFamily="49" charset="0"/>
              </a:rPr>
              <a:t>v</a:t>
            </a:r>
            <a:r>
              <a:rPr lang="en-US" altLang="en-US" sz="2000" dirty="0" smtClean="0"/>
              <a:t> are not already connected, add </a:t>
            </a:r>
            <a:r>
              <a:rPr lang="en-US" alt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(</a:t>
            </a:r>
            <a:r>
              <a:rPr lang="en-US" altLang="en-US" sz="2000" b="1" dirty="0" err="1" smtClean="0">
                <a:solidFill>
                  <a:schemeClr val="accent2"/>
                </a:solidFill>
                <a:latin typeface="Courier New" pitchFamily="49" charset="0"/>
              </a:rPr>
              <a:t>u,v</a:t>
            </a:r>
            <a:r>
              <a:rPr lang="en-US" alt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)</a:t>
            </a:r>
            <a:r>
              <a:rPr lang="en-US" altLang="en-US" sz="2000" dirty="0" smtClean="0"/>
              <a:t> to the MST and mark </a:t>
            </a:r>
            <a:r>
              <a:rPr lang="en-US" alt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u</a:t>
            </a:r>
            <a:r>
              <a:rPr lang="en-US" altLang="en-US" sz="2000" dirty="0" smtClean="0"/>
              <a:t> and </a:t>
            </a:r>
            <a:r>
              <a:rPr lang="en-US" alt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v</a:t>
            </a:r>
            <a:r>
              <a:rPr lang="en-US" altLang="en-US" sz="2000" dirty="0" smtClean="0"/>
              <a:t> as connected to each other</a:t>
            </a:r>
          </a:p>
        </p:txBody>
      </p:sp>
      <p:sp>
        <p:nvSpPr>
          <p:cNvPr id="28677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60500" y="6172200"/>
            <a:ext cx="225266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2400" i="1">
                <a:solidFill>
                  <a:srgbClr val="FF0000"/>
                </a:solidFill>
                <a:latin typeface="Times New Roman" pitchFamily="18" charset="0"/>
              </a:rPr>
              <a:t>Sound familiar? </a:t>
            </a:r>
          </a:p>
        </p:txBody>
      </p:sp>
      <p:sp>
        <p:nvSpPr>
          <p:cNvPr id="28678" name="AutoShape 5" hidden="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95800" y="6096000"/>
            <a:ext cx="4419600" cy="6096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Maze construction used random edge order.</a:t>
            </a:r>
            <a:br>
              <a:rPr lang="en-US" altLang="en-US" sz="1800">
                <a:latin typeface="Times New Roman" pitchFamily="18" charset="0"/>
              </a:rPr>
            </a:br>
            <a:r>
              <a:rPr lang="en-US" altLang="en-US" sz="1800">
                <a:latin typeface="Times New Roman" pitchFamily="18" charset="0"/>
              </a:rPr>
              <a:t>Otherwise the same!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7FB4141-714D-4437-98FC-30E48DC6C5CA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Example of for Kruskal  </a:t>
            </a:r>
          </a:p>
        </p:txBody>
      </p:sp>
      <p:sp>
        <p:nvSpPr>
          <p:cNvPr id="29700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25800" y="2244725"/>
            <a:ext cx="3048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1</a:t>
            </a:r>
          </a:p>
        </p:txBody>
      </p:sp>
      <p:sp>
        <p:nvSpPr>
          <p:cNvPr id="29701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921000" y="3616325"/>
            <a:ext cx="3048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6</a:t>
            </a:r>
          </a:p>
        </p:txBody>
      </p:sp>
      <p:sp>
        <p:nvSpPr>
          <p:cNvPr id="29702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21200" y="4073525"/>
            <a:ext cx="3048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5</a:t>
            </a:r>
          </a:p>
        </p:txBody>
      </p:sp>
      <p:sp>
        <p:nvSpPr>
          <p:cNvPr id="29703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892800" y="3616325"/>
            <a:ext cx="3048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4</a:t>
            </a:r>
          </a:p>
        </p:txBody>
      </p:sp>
      <p:sp>
        <p:nvSpPr>
          <p:cNvPr id="29704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521200" y="2930525"/>
            <a:ext cx="3048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7</a:t>
            </a:r>
          </a:p>
        </p:txBody>
      </p:sp>
      <p:sp>
        <p:nvSpPr>
          <p:cNvPr id="29705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673600" y="1939925"/>
            <a:ext cx="3048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2</a:t>
            </a:r>
          </a:p>
        </p:txBody>
      </p:sp>
      <p:sp>
        <p:nvSpPr>
          <p:cNvPr id="29706" name="Rectangle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121400" y="2473325"/>
            <a:ext cx="3048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3</a:t>
            </a:r>
          </a:p>
        </p:txBody>
      </p:sp>
      <p:sp>
        <p:nvSpPr>
          <p:cNvPr id="29707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3530600" y="2090738"/>
            <a:ext cx="1143000" cy="3063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8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4673600" y="2244725"/>
            <a:ext cx="1524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9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978400" y="2092325"/>
            <a:ext cx="1143000" cy="5334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0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4826000" y="3082925"/>
            <a:ext cx="10668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1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6121400" y="2778125"/>
            <a:ext cx="1524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2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4673600" y="3235325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3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4826000" y="3844925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4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225800" y="3768725"/>
            <a:ext cx="12954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5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3073400" y="2549525"/>
            <a:ext cx="3048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6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530600" y="2549525"/>
            <a:ext cx="106680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7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718050" y="23241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3</a:t>
            </a:r>
          </a:p>
        </p:txBody>
      </p:sp>
      <p:sp>
        <p:nvSpPr>
          <p:cNvPr id="29718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844800" y="281781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3</a:t>
            </a:r>
          </a:p>
        </p:txBody>
      </p:sp>
      <p:sp>
        <p:nvSpPr>
          <p:cNvPr id="29719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81400" y="308292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4</a:t>
            </a:r>
          </a:p>
        </p:txBody>
      </p:sp>
      <p:sp>
        <p:nvSpPr>
          <p:cNvPr id="29720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175250" y="29337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0</a:t>
            </a:r>
          </a:p>
        </p:txBody>
      </p:sp>
      <p:sp>
        <p:nvSpPr>
          <p:cNvPr id="29721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581400" y="40005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2</a:t>
            </a:r>
          </a:p>
        </p:txBody>
      </p:sp>
      <p:sp>
        <p:nvSpPr>
          <p:cNvPr id="29722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327650" y="40005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2</a:t>
            </a:r>
          </a:p>
        </p:txBody>
      </p:sp>
      <p:sp>
        <p:nvSpPr>
          <p:cNvPr id="29723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625975" y="343058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1</a:t>
            </a:r>
          </a:p>
        </p:txBody>
      </p:sp>
      <p:sp>
        <p:nvSpPr>
          <p:cNvPr id="29724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73800" y="293052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3</a:t>
            </a:r>
          </a:p>
        </p:txBody>
      </p:sp>
      <p:sp>
        <p:nvSpPr>
          <p:cNvPr id="29725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246188" y="4992688"/>
            <a:ext cx="721201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(7,4) (2,1) (7,5) (5,6) (5,4) (1,6) (2,7) (2,3) (3,4) (1,5)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   0      1       1      2      2       3      3      3       3       4</a:t>
            </a:r>
          </a:p>
        </p:txBody>
      </p:sp>
      <p:sp>
        <p:nvSpPr>
          <p:cNvPr id="29726" name="Text Box 29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843338" y="1751013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1</a:t>
            </a:r>
          </a:p>
        </p:txBody>
      </p:sp>
      <p:sp>
        <p:nvSpPr>
          <p:cNvPr id="29727" name="Text Box 30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5437188" y="1903413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3</a:t>
            </a:r>
          </a:p>
        </p:txBody>
      </p:sp>
      <p:sp>
        <p:nvSpPr>
          <p:cNvPr id="29728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4978400" y="2090738"/>
            <a:ext cx="1295400" cy="382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FE130C3-5B44-4D5D-9523-433F5C780F78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 smtClean="0"/>
              <a:t>Data Structures for </a:t>
            </a:r>
            <a:r>
              <a:rPr lang="en-US" altLang="en-US" dirty="0" err="1" smtClean="0"/>
              <a:t>Kruskal</a:t>
            </a:r>
            <a:endParaRPr lang="en-US" altLang="en-US" dirty="0" smtClean="0"/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81000" y="1600200"/>
            <a:ext cx="8458200" cy="4525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Sorted edge list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Disjoint Union / Find</a:t>
            </a:r>
          </a:p>
          <a:p>
            <a:pPr lvl="1" eaLnBrk="1" hangingPunct="1"/>
            <a:r>
              <a:rPr lang="en-US" altLang="en-US" sz="2400" dirty="0" smtClean="0"/>
              <a:t>Union(</a:t>
            </a:r>
            <a:r>
              <a:rPr lang="en-US" altLang="en-US" sz="2400" i="1" dirty="0" err="1" smtClean="0"/>
              <a:t>a,b</a:t>
            </a:r>
            <a:r>
              <a:rPr lang="en-US" altLang="en-US" sz="2400" dirty="0" smtClean="0"/>
              <a:t>) - merge the disjoint sets named by </a:t>
            </a:r>
            <a:r>
              <a:rPr lang="en-US" altLang="en-US" sz="2400" i="1" dirty="0" smtClean="0"/>
              <a:t>a</a:t>
            </a:r>
            <a:r>
              <a:rPr lang="en-US" altLang="en-US" sz="2400" dirty="0" smtClean="0"/>
              <a:t> and </a:t>
            </a:r>
            <a:r>
              <a:rPr lang="en-US" altLang="en-US" sz="2400" i="1" dirty="0" smtClean="0"/>
              <a:t>b</a:t>
            </a:r>
          </a:p>
          <a:p>
            <a:pPr lvl="1" eaLnBrk="1" hangingPunct="1"/>
            <a:r>
              <a:rPr lang="en-US" altLang="en-US" sz="2400" dirty="0" smtClean="0"/>
              <a:t>Find(a) returns the name of the set containing </a:t>
            </a:r>
            <a:r>
              <a:rPr lang="en-US" altLang="en-US" sz="2400" i="1" dirty="0" smtClean="0"/>
              <a:t>a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  <p:sp>
        <p:nvSpPr>
          <p:cNvPr id="30725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066800" y="2362200"/>
            <a:ext cx="72120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(7,4) (2,1) (7,5) (5,6) (5,4) (1,6) (2,7) (2,3) (3,4) (1,5)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   0      1       1      2      2       3      3      3       3       4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DF669EF-C93A-45A6-A9E9-1DE6EEFF0428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Example of DU/F  </a:t>
            </a:r>
          </a:p>
        </p:txBody>
      </p:sp>
      <p:sp>
        <p:nvSpPr>
          <p:cNvPr id="31748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25800" y="2244725"/>
            <a:ext cx="3048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1</a:t>
            </a:r>
          </a:p>
        </p:txBody>
      </p:sp>
      <p:sp>
        <p:nvSpPr>
          <p:cNvPr id="31749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921000" y="3616325"/>
            <a:ext cx="3048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6</a:t>
            </a:r>
          </a:p>
        </p:txBody>
      </p:sp>
      <p:sp>
        <p:nvSpPr>
          <p:cNvPr id="31750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21200" y="4073525"/>
            <a:ext cx="3048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5</a:t>
            </a:r>
          </a:p>
        </p:txBody>
      </p:sp>
      <p:sp>
        <p:nvSpPr>
          <p:cNvPr id="31751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892800" y="3616325"/>
            <a:ext cx="3048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4</a:t>
            </a:r>
          </a:p>
        </p:txBody>
      </p:sp>
      <p:sp>
        <p:nvSpPr>
          <p:cNvPr id="31752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521200" y="2930525"/>
            <a:ext cx="3048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7</a:t>
            </a:r>
          </a:p>
        </p:txBody>
      </p:sp>
      <p:sp>
        <p:nvSpPr>
          <p:cNvPr id="31753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673600" y="1939925"/>
            <a:ext cx="3048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2</a:t>
            </a:r>
          </a:p>
        </p:txBody>
      </p:sp>
      <p:sp>
        <p:nvSpPr>
          <p:cNvPr id="31754" name="Rectangle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121400" y="2473325"/>
            <a:ext cx="3048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3</a:t>
            </a:r>
          </a:p>
        </p:txBody>
      </p:sp>
      <p:sp>
        <p:nvSpPr>
          <p:cNvPr id="31755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3530600" y="2090738"/>
            <a:ext cx="1143000" cy="306387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6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4673600" y="2244725"/>
            <a:ext cx="1524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7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978400" y="2092325"/>
            <a:ext cx="1143000" cy="5334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8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4826000" y="3082925"/>
            <a:ext cx="1066800" cy="685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9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6121400" y="2778125"/>
            <a:ext cx="1524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0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4673600" y="3235325"/>
            <a:ext cx="0" cy="8382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1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4826000" y="3844925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2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225800" y="3768725"/>
            <a:ext cx="1295400" cy="4572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3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3073400" y="2549525"/>
            <a:ext cx="3048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4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530600" y="2549525"/>
            <a:ext cx="106680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5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718050" y="23241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3</a:t>
            </a:r>
          </a:p>
        </p:txBody>
      </p:sp>
      <p:sp>
        <p:nvSpPr>
          <p:cNvPr id="31766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844800" y="281781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3</a:t>
            </a:r>
          </a:p>
        </p:txBody>
      </p:sp>
      <p:sp>
        <p:nvSpPr>
          <p:cNvPr id="31767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81400" y="308292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4</a:t>
            </a:r>
          </a:p>
        </p:txBody>
      </p:sp>
      <p:sp>
        <p:nvSpPr>
          <p:cNvPr id="31768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175250" y="29337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0</a:t>
            </a:r>
          </a:p>
        </p:txBody>
      </p:sp>
      <p:sp>
        <p:nvSpPr>
          <p:cNvPr id="31769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581400" y="40005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2</a:t>
            </a:r>
          </a:p>
        </p:txBody>
      </p:sp>
      <p:sp>
        <p:nvSpPr>
          <p:cNvPr id="31770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327650" y="40005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2</a:t>
            </a:r>
          </a:p>
        </p:txBody>
      </p:sp>
      <p:sp>
        <p:nvSpPr>
          <p:cNvPr id="31771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625975" y="343058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1</a:t>
            </a:r>
          </a:p>
        </p:txBody>
      </p:sp>
      <p:sp>
        <p:nvSpPr>
          <p:cNvPr id="31772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73800" y="293052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3</a:t>
            </a:r>
          </a:p>
        </p:txBody>
      </p:sp>
      <p:sp>
        <p:nvSpPr>
          <p:cNvPr id="31773" name="Text Box 29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843338" y="1751013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1</a:t>
            </a:r>
          </a:p>
        </p:txBody>
      </p:sp>
      <p:sp>
        <p:nvSpPr>
          <p:cNvPr id="31774" name="Text Box 30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5437188" y="1903413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3</a:t>
            </a:r>
          </a:p>
        </p:txBody>
      </p:sp>
      <p:sp>
        <p:nvSpPr>
          <p:cNvPr id="31775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4978400" y="2090738"/>
            <a:ext cx="1295400" cy="382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76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1246188" y="4992688"/>
            <a:ext cx="658812" cy="822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77" name="Line 3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2057400" y="4992688"/>
            <a:ext cx="658813" cy="822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78" name="Line 34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2844800" y="4992688"/>
            <a:ext cx="658813" cy="822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79" name="Line 35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3503613" y="4992688"/>
            <a:ext cx="658812" cy="822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80" name="Freeform 36"/>
          <p:cNvSpPr>
            <a:spLocks/>
          </p:cNvSpPr>
          <p:nvPr>
            <p:custDataLst>
              <p:tags r:id="rId34"/>
            </p:custDataLst>
          </p:nvPr>
        </p:nvSpPr>
        <p:spPr bwMode="auto">
          <a:xfrm>
            <a:off x="2489200" y="1473200"/>
            <a:ext cx="3632200" cy="1473200"/>
          </a:xfrm>
          <a:custGeom>
            <a:avLst/>
            <a:gdLst>
              <a:gd name="T0" fmla="*/ 2147483647 w 2288"/>
              <a:gd name="T1" fmla="*/ 2147483647 h 928"/>
              <a:gd name="T2" fmla="*/ 2147483647 w 2288"/>
              <a:gd name="T3" fmla="*/ 2147483647 h 928"/>
              <a:gd name="T4" fmla="*/ 2147483647 w 2288"/>
              <a:gd name="T5" fmla="*/ 2147483647 h 928"/>
              <a:gd name="T6" fmla="*/ 2147483647 w 2288"/>
              <a:gd name="T7" fmla="*/ 2147483647 h 928"/>
              <a:gd name="T8" fmla="*/ 2147483647 w 2288"/>
              <a:gd name="T9" fmla="*/ 2147483647 h 9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288" h="928">
                <a:moveTo>
                  <a:pt x="544" y="80"/>
                </a:moveTo>
                <a:cubicBezTo>
                  <a:pt x="168" y="160"/>
                  <a:pt x="0" y="528"/>
                  <a:pt x="16" y="656"/>
                </a:cubicBezTo>
                <a:cubicBezTo>
                  <a:pt x="32" y="784"/>
                  <a:pt x="264" y="928"/>
                  <a:pt x="640" y="848"/>
                </a:cubicBezTo>
                <a:cubicBezTo>
                  <a:pt x="1016" y="768"/>
                  <a:pt x="2288" y="304"/>
                  <a:pt x="2272" y="176"/>
                </a:cubicBezTo>
                <a:cubicBezTo>
                  <a:pt x="2256" y="48"/>
                  <a:pt x="920" y="0"/>
                  <a:pt x="544" y="80"/>
                </a:cubicBezTo>
                <a:close/>
              </a:path>
            </a:pathLst>
          </a:cu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81" name="Freeform 37"/>
          <p:cNvSpPr>
            <a:spLocks/>
          </p:cNvSpPr>
          <p:nvPr>
            <p:custDataLst>
              <p:tags r:id="rId35"/>
            </p:custDataLst>
          </p:nvPr>
        </p:nvSpPr>
        <p:spPr bwMode="auto">
          <a:xfrm>
            <a:off x="5778500" y="2032000"/>
            <a:ext cx="990600" cy="1066800"/>
          </a:xfrm>
          <a:custGeom>
            <a:avLst/>
            <a:gdLst>
              <a:gd name="T0" fmla="*/ 2147483647 w 624"/>
              <a:gd name="T1" fmla="*/ 2147483647 h 672"/>
              <a:gd name="T2" fmla="*/ 2147483647 w 624"/>
              <a:gd name="T3" fmla="*/ 2147483647 h 672"/>
              <a:gd name="T4" fmla="*/ 2147483647 w 624"/>
              <a:gd name="T5" fmla="*/ 2147483647 h 672"/>
              <a:gd name="T6" fmla="*/ 2147483647 w 624"/>
              <a:gd name="T7" fmla="*/ 2147483647 h 672"/>
              <a:gd name="T8" fmla="*/ 2147483647 w 624"/>
              <a:gd name="T9" fmla="*/ 2147483647 h 672"/>
              <a:gd name="T10" fmla="*/ 2147483647 w 624"/>
              <a:gd name="T11" fmla="*/ 2147483647 h 67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24" h="672">
                <a:moveTo>
                  <a:pt x="248" y="112"/>
                </a:moveTo>
                <a:cubicBezTo>
                  <a:pt x="176" y="152"/>
                  <a:pt x="16" y="216"/>
                  <a:pt x="8" y="304"/>
                </a:cubicBezTo>
                <a:cubicBezTo>
                  <a:pt x="0" y="392"/>
                  <a:pt x="104" y="608"/>
                  <a:pt x="200" y="640"/>
                </a:cubicBezTo>
                <a:cubicBezTo>
                  <a:pt x="296" y="672"/>
                  <a:pt x="544" y="592"/>
                  <a:pt x="584" y="496"/>
                </a:cubicBezTo>
                <a:cubicBezTo>
                  <a:pt x="624" y="400"/>
                  <a:pt x="496" y="128"/>
                  <a:pt x="440" y="64"/>
                </a:cubicBezTo>
                <a:cubicBezTo>
                  <a:pt x="384" y="0"/>
                  <a:pt x="320" y="72"/>
                  <a:pt x="248" y="112"/>
                </a:cubicBezTo>
                <a:close/>
              </a:path>
            </a:pathLst>
          </a:cu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82" name="Freeform 38"/>
          <p:cNvSpPr>
            <a:spLocks/>
          </p:cNvSpPr>
          <p:nvPr>
            <p:custDataLst>
              <p:tags r:id="rId36"/>
            </p:custDataLst>
          </p:nvPr>
        </p:nvSpPr>
        <p:spPr bwMode="auto">
          <a:xfrm>
            <a:off x="2298700" y="2628900"/>
            <a:ext cx="4318000" cy="2209800"/>
          </a:xfrm>
          <a:custGeom>
            <a:avLst/>
            <a:gdLst>
              <a:gd name="T0" fmla="*/ 2147483647 w 2720"/>
              <a:gd name="T1" fmla="*/ 2147483647 h 1392"/>
              <a:gd name="T2" fmla="*/ 2147483647 w 2720"/>
              <a:gd name="T3" fmla="*/ 2147483647 h 1392"/>
              <a:gd name="T4" fmla="*/ 2147483647 w 2720"/>
              <a:gd name="T5" fmla="*/ 2147483647 h 1392"/>
              <a:gd name="T6" fmla="*/ 2147483647 w 2720"/>
              <a:gd name="T7" fmla="*/ 2147483647 h 1392"/>
              <a:gd name="T8" fmla="*/ 2147483647 w 2720"/>
              <a:gd name="T9" fmla="*/ 2147483647 h 13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20" h="1392">
                <a:moveTo>
                  <a:pt x="40" y="600"/>
                </a:moveTo>
                <a:cubicBezTo>
                  <a:pt x="80" y="376"/>
                  <a:pt x="1328" y="0"/>
                  <a:pt x="1768" y="24"/>
                </a:cubicBezTo>
                <a:cubicBezTo>
                  <a:pt x="2208" y="48"/>
                  <a:pt x="2720" y="520"/>
                  <a:pt x="2680" y="744"/>
                </a:cubicBezTo>
                <a:cubicBezTo>
                  <a:pt x="2640" y="968"/>
                  <a:pt x="1968" y="1392"/>
                  <a:pt x="1528" y="1368"/>
                </a:cubicBezTo>
                <a:cubicBezTo>
                  <a:pt x="1088" y="1344"/>
                  <a:pt x="0" y="824"/>
                  <a:pt x="40" y="600"/>
                </a:cubicBezTo>
                <a:close/>
              </a:path>
            </a:pathLst>
          </a:cu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83" name="Text Box 39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1905000" y="3505200"/>
            <a:ext cx="354013" cy="4572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7</a:t>
            </a:r>
          </a:p>
        </p:txBody>
      </p:sp>
      <p:sp>
        <p:nvSpPr>
          <p:cNvPr id="31784" name="Text Box 40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2574925" y="1335088"/>
            <a:ext cx="354013" cy="4572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2</a:t>
            </a:r>
          </a:p>
        </p:txBody>
      </p:sp>
      <p:sp>
        <p:nvSpPr>
          <p:cNvPr id="31785" name="Text Box 41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6689725" y="1944688"/>
            <a:ext cx="354013" cy="4572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3</a:t>
            </a:r>
          </a:p>
        </p:txBody>
      </p:sp>
      <p:sp>
        <p:nvSpPr>
          <p:cNvPr id="31786" name="Text Box 43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1246188" y="4992688"/>
            <a:ext cx="721201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(7,4) (2,1) (7,5) (5,6) (5,4) (1,6) (2,7) (2,3) (3,4) (1,5)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   0      1       1      2      2       3      3      3       3       4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98475" y="3048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n-US" altLang="en-US" sz="4000" smtClean="0"/>
              <a:t>Kruskal’s Algorithm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Add the cheapest edge that joins disjoint components</a:t>
            </a:r>
          </a:p>
        </p:txBody>
      </p:sp>
      <p:sp>
        <p:nvSpPr>
          <p:cNvPr id="32772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4038600" y="3276600"/>
            <a:ext cx="12192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257800" y="3276600"/>
            <a:ext cx="1676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4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5257800" y="32004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5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>
            <a:off x="4876800" y="4191000"/>
            <a:ext cx="990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6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4114800" y="44958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7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4876800" y="3276600"/>
            <a:ext cx="3810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8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5029200" y="5257800"/>
            <a:ext cx="9144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9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943600" y="4343400"/>
            <a:ext cx="1524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0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6019800" y="38862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1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7086600" y="40386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2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6019800" y="4267200"/>
            <a:ext cx="12192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3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6096000" y="5105400"/>
            <a:ext cx="11430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4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179888" y="3587750"/>
            <a:ext cx="4413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000000"/>
                </a:solidFill>
              </a:rPr>
              <a:t>12</a:t>
            </a:r>
          </a:p>
        </p:txBody>
      </p:sp>
      <p:sp>
        <p:nvSpPr>
          <p:cNvPr id="32785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114800" y="4724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32786" name="Text Box 1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724400" y="3962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000000"/>
                </a:solidFill>
              </a:rPr>
              <a:t>13</a:t>
            </a:r>
          </a:p>
        </p:txBody>
      </p:sp>
      <p:sp>
        <p:nvSpPr>
          <p:cNvPr id="32787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9436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000000"/>
                </a:solidFill>
              </a:rPr>
              <a:t>9</a:t>
            </a:r>
          </a:p>
        </p:txBody>
      </p:sp>
      <p:sp>
        <p:nvSpPr>
          <p:cNvPr id="32788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32460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32789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162800" y="41910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000000"/>
                </a:solidFill>
              </a:rPr>
              <a:t>8</a:t>
            </a:r>
          </a:p>
        </p:txBody>
      </p:sp>
      <p:sp>
        <p:nvSpPr>
          <p:cNvPr id="32790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553200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32791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715000" y="4724400"/>
            <a:ext cx="441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000000"/>
                </a:solidFill>
              </a:rPr>
              <a:t>16</a:t>
            </a:r>
          </a:p>
        </p:txBody>
      </p:sp>
      <p:sp>
        <p:nvSpPr>
          <p:cNvPr id="32792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181600" y="4343400"/>
            <a:ext cx="441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000000"/>
                </a:solidFill>
              </a:rPr>
              <a:t>15</a:t>
            </a:r>
          </a:p>
        </p:txBody>
      </p:sp>
      <p:sp>
        <p:nvSpPr>
          <p:cNvPr id="32793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562600" y="3505200"/>
            <a:ext cx="4238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000000"/>
                </a:solidFill>
              </a:rPr>
              <a:t>11</a:t>
            </a:r>
          </a:p>
        </p:txBody>
      </p:sp>
      <p:sp>
        <p:nvSpPr>
          <p:cNvPr id="32794" name="Line 2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3657600" y="3200400"/>
            <a:ext cx="15240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5" name="Line 2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3581400" y="3124200"/>
            <a:ext cx="4572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6" name="Line 2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3048000" y="3124200"/>
            <a:ext cx="53340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7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3124200" y="4495800"/>
            <a:ext cx="8382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8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3048000" y="5486400"/>
            <a:ext cx="15240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9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4572000" y="5181600"/>
            <a:ext cx="3048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0" name="Line 32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4572000" y="5410200"/>
            <a:ext cx="15240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1" name="Text Box 33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175125" y="2855913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000000"/>
                </a:solidFill>
              </a:rPr>
              <a:t>14</a:t>
            </a:r>
          </a:p>
        </p:txBody>
      </p:sp>
      <p:sp>
        <p:nvSpPr>
          <p:cNvPr id="32802" name="Text Box 34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895600" y="39624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32803" name="Text Box 3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581400" y="5562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2804" name="Text Box 36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5334000" y="5029200"/>
            <a:ext cx="441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000000"/>
                </a:solidFill>
              </a:rPr>
              <a:t>17</a:t>
            </a:r>
          </a:p>
        </p:txBody>
      </p:sp>
      <p:sp>
        <p:nvSpPr>
          <p:cNvPr id="32805" name="Text Box 37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352925" y="5486400"/>
            <a:ext cx="441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32806" name="Text Box 38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410200" y="5867400"/>
            <a:ext cx="441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000000"/>
                </a:solidFill>
              </a:rPr>
              <a:t>18</a:t>
            </a:r>
          </a:p>
        </p:txBody>
      </p:sp>
      <p:sp>
        <p:nvSpPr>
          <p:cNvPr id="32807" name="Text Box 39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629400" y="5257800"/>
            <a:ext cx="441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000000"/>
                </a:solidFill>
              </a:rPr>
              <a:t>19</a:t>
            </a:r>
          </a:p>
        </p:txBody>
      </p:sp>
      <p:sp>
        <p:nvSpPr>
          <p:cNvPr id="32808" name="Text Box 40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3352800" y="45720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32809" name="Text Box 41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358140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32810" name="Oval 42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429000" y="3048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>
                <a:solidFill>
                  <a:srgbClr val="000000"/>
                </a:solidFill>
              </a:rPr>
              <a:t>t</a:t>
            </a:r>
          </a:p>
        </p:txBody>
      </p:sp>
      <p:sp>
        <p:nvSpPr>
          <p:cNvPr id="32811" name="Oval 43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5105400" y="3124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2812" name="Oval 44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6858000" y="3733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32813" name="Oval 45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5715000" y="4038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32814" name="Oval 46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7162800" y="4876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32815" name="Oval 47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5943600" y="5257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>
                <a:solidFill>
                  <a:srgbClr val="000000"/>
                </a:solidFill>
              </a:rPr>
              <a:t>f</a:t>
            </a:r>
          </a:p>
        </p:txBody>
      </p:sp>
      <p:sp>
        <p:nvSpPr>
          <p:cNvPr id="32816" name="Oval 48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4724400" y="5029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32817" name="Oval 49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3886200" y="4191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>
                <a:solidFill>
                  <a:srgbClr val="000000"/>
                </a:solidFill>
              </a:rPr>
              <a:t>s</a:t>
            </a:r>
          </a:p>
        </p:txBody>
      </p:sp>
      <p:sp>
        <p:nvSpPr>
          <p:cNvPr id="32818" name="Oval 50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2895600" y="5334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>
                <a:solidFill>
                  <a:srgbClr val="000000"/>
                </a:solidFill>
              </a:rPr>
              <a:t>u</a:t>
            </a:r>
          </a:p>
        </p:txBody>
      </p:sp>
      <p:sp>
        <p:nvSpPr>
          <p:cNvPr id="32819" name="Oval 51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4419600" y="6248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>
                <a:solidFill>
                  <a:srgbClr val="000000"/>
                </a:solidFill>
              </a:rPr>
              <a:t>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2C3A6D2-6C4C-4124-9CF0-4D669186D7F7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 smtClean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 err="1" smtClean="0"/>
              <a:t>Kruskal’s</a:t>
            </a:r>
            <a:r>
              <a:rPr lang="en-US" altLang="en-US" dirty="0" smtClean="0"/>
              <a:t> Algorithm with DU / F</a:t>
            </a:r>
          </a:p>
        </p:txBody>
      </p:sp>
      <p:sp>
        <p:nvSpPr>
          <p:cNvPr id="33796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295400" y="1752600"/>
            <a:ext cx="6645275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Sort the edges by increasing cost;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Initialize A to be empty;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for each edge (i,j) chosen in increasing order do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    u := Find(i);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    v := Find(j);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    if not(u = v) then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        add (i,j) to A;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        Union(u,v);</a:t>
            </a:r>
          </a:p>
        </p:txBody>
      </p:sp>
      <p:sp>
        <p:nvSpPr>
          <p:cNvPr id="33797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19200" y="1600200"/>
            <a:ext cx="6934200" cy="3200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33798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46125" y="5345113"/>
            <a:ext cx="677068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This algorithm will work, but it goes through all the edges.  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Is this always necessary?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ADB67C4-7C97-4DC1-9DC6-2C29CE7C9B29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 smtClean="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71450"/>
            <a:ext cx="7772400" cy="685800"/>
          </a:xfrm>
          <a:noFill/>
        </p:spPr>
        <p:txBody>
          <a:bodyPr/>
          <a:lstStyle/>
          <a:p>
            <a:pPr eaLnBrk="1" hangingPunct="1"/>
            <a:r>
              <a:rPr lang="en-US" altLang="en-US" smtClean="0"/>
              <a:t>Kruskal code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857250"/>
            <a:ext cx="8255000" cy="5486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000" b="1" smtClean="0">
                <a:latin typeface="Courier New" pitchFamily="49" charset="0"/>
              </a:rPr>
              <a:t>void Graph::kruskal(){</a:t>
            </a:r>
          </a:p>
          <a:p>
            <a:pPr eaLnBrk="1" hangingPunct="1">
              <a:buFontTx/>
              <a:buNone/>
            </a:pPr>
            <a:r>
              <a:rPr lang="en-US" altLang="en-US" sz="2000" b="1" smtClean="0">
                <a:latin typeface="Courier New" pitchFamily="49" charset="0"/>
              </a:rPr>
              <a:t>  int edgesAccepted = 0;</a:t>
            </a:r>
          </a:p>
          <a:p>
            <a:pPr eaLnBrk="1" hangingPunct="1">
              <a:buFontTx/>
              <a:buNone/>
            </a:pPr>
            <a:r>
              <a:rPr lang="en-US" altLang="en-US" sz="2000" b="1" smtClean="0">
                <a:latin typeface="Courier New" pitchFamily="49" charset="0"/>
              </a:rPr>
              <a:t>  DisjSet s(NUM_VERTICES);</a:t>
            </a:r>
          </a:p>
          <a:p>
            <a:pPr eaLnBrk="1" hangingPunct="1">
              <a:buFontTx/>
              <a:buNone/>
            </a:pPr>
            <a:endParaRPr lang="en-US" altLang="en-US" sz="2000" b="1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sz="2000" b="1" smtClean="0">
                <a:latin typeface="Courier New" pitchFamily="49" charset="0"/>
              </a:rPr>
              <a:t>  while (edgesAccepted &lt; NUM_VERTICES – 1){</a:t>
            </a:r>
          </a:p>
          <a:p>
            <a:pPr eaLnBrk="1" hangingPunct="1">
              <a:buFontTx/>
              <a:buNone/>
            </a:pPr>
            <a:r>
              <a:rPr lang="en-US" altLang="en-US" sz="2000" b="1" smtClean="0">
                <a:latin typeface="Courier New" pitchFamily="49" charset="0"/>
              </a:rPr>
              <a:t>    </a:t>
            </a:r>
            <a:r>
              <a:rPr lang="en-US" altLang="en-US" sz="2000" b="1" smtClean="0">
                <a:solidFill>
                  <a:srgbClr val="339933"/>
                </a:solidFill>
                <a:latin typeface="Courier New" pitchFamily="49" charset="0"/>
              </a:rPr>
              <a:t>e = smallest weight edge not deleted yet;</a:t>
            </a:r>
          </a:p>
          <a:p>
            <a:pPr eaLnBrk="1" hangingPunct="1">
              <a:buFontTx/>
              <a:buNone/>
            </a:pPr>
            <a:r>
              <a:rPr lang="en-US" altLang="en-US" sz="2000" b="1" smtClean="0">
                <a:latin typeface="Courier New" pitchFamily="49" charset="0"/>
              </a:rPr>
              <a:t>    // edge e = (u, v)</a:t>
            </a:r>
          </a:p>
          <a:p>
            <a:pPr eaLnBrk="1" hangingPunct="1">
              <a:buFontTx/>
              <a:buNone/>
            </a:pPr>
            <a:r>
              <a:rPr lang="en-US" altLang="en-US" sz="2000" b="1" smtClean="0">
                <a:latin typeface="Courier New" pitchFamily="49" charset="0"/>
              </a:rPr>
              <a:t>    </a:t>
            </a:r>
            <a:r>
              <a:rPr lang="en-US" altLang="en-US" sz="2000" b="1" smtClean="0">
                <a:solidFill>
                  <a:schemeClr val="accent2"/>
                </a:solidFill>
                <a:latin typeface="Courier New" pitchFamily="49" charset="0"/>
              </a:rPr>
              <a:t>uset = s.find(u);</a:t>
            </a:r>
          </a:p>
          <a:p>
            <a:pPr eaLnBrk="1" hangingPunct="1">
              <a:buFontTx/>
              <a:buNone/>
            </a:pPr>
            <a:r>
              <a:rPr lang="en-US" altLang="en-US" sz="2000" b="1" smtClean="0">
                <a:solidFill>
                  <a:schemeClr val="accent2"/>
                </a:solidFill>
                <a:latin typeface="Courier New" pitchFamily="49" charset="0"/>
              </a:rPr>
              <a:t>    vset = s.find(v);</a:t>
            </a:r>
          </a:p>
          <a:p>
            <a:pPr eaLnBrk="1" hangingPunct="1">
              <a:buFontTx/>
              <a:buNone/>
            </a:pPr>
            <a:r>
              <a:rPr lang="en-US" altLang="en-US" sz="2000" b="1" smtClean="0">
                <a:latin typeface="Courier New" pitchFamily="49" charset="0"/>
              </a:rPr>
              <a:t>    if (uset != vset){</a:t>
            </a:r>
          </a:p>
          <a:p>
            <a:pPr eaLnBrk="1" hangingPunct="1">
              <a:buFontTx/>
              <a:buNone/>
            </a:pPr>
            <a:r>
              <a:rPr lang="en-US" altLang="en-US" sz="2000" b="1" smtClean="0">
                <a:latin typeface="Courier New" pitchFamily="49" charset="0"/>
              </a:rPr>
              <a:t>      edgesAccepted++;</a:t>
            </a:r>
          </a:p>
          <a:p>
            <a:pPr eaLnBrk="1" hangingPunct="1">
              <a:buFontTx/>
              <a:buNone/>
            </a:pPr>
            <a:r>
              <a:rPr lang="en-US" altLang="en-US" sz="2000" b="1" smtClean="0">
                <a:latin typeface="Courier New" pitchFamily="49" charset="0"/>
              </a:rPr>
              <a:t>      </a:t>
            </a:r>
            <a:r>
              <a:rPr lang="en-US" altLang="en-US" sz="2000" b="1" smtClean="0">
                <a:solidFill>
                  <a:srgbClr val="FF0000"/>
                </a:solidFill>
                <a:latin typeface="Courier New" pitchFamily="49" charset="0"/>
              </a:rPr>
              <a:t>s.unionSets(uset, vset);</a:t>
            </a:r>
          </a:p>
          <a:p>
            <a:pPr eaLnBrk="1" hangingPunct="1">
              <a:buFontTx/>
              <a:buNone/>
            </a:pPr>
            <a:r>
              <a:rPr lang="en-US" altLang="en-US" sz="2000" b="1" smtClean="0">
                <a:latin typeface="Courier New" pitchFamily="49" charset="0"/>
              </a:rPr>
              <a:t>    }</a:t>
            </a:r>
          </a:p>
          <a:p>
            <a:pPr eaLnBrk="1" hangingPunct="1">
              <a:buFontTx/>
              <a:buNone/>
            </a:pPr>
            <a:r>
              <a:rPr lang="en-US" altLang="en-US" sz="2000" b="1" smtClean="0">
                <a:latin typeface="Courier New" pitchFamily="49" charset="0"/>
              </a:rPr>
              <a:t>  }</a:t>
            </a:r>
          </a:p>
          <a:p>
            <a:pPr eaLnBrk="1" hangingPunct="1">
              <a:buFontTx/>
              <a:buNone/>
            </a:pPr>
            <a:r>
              <a:rPr lang="en-US" altLang="en-US" sz="2000" b="1" smtClean="0">
                <a:latin typeface="Courier New" pitchFamily="49" charset="0"/>
              </a:rPr>
              <a:t>}</a:t>
            </a:r>
          </a:p>
        </p:txBody>
      </p:sp>
      <p:sp>
        <p:nvSpPr>
          <p:cNvPr id="34821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324600" y="3886200"/>
            <a:ext cx="133826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Times New Roman" pitchFamily="18" charset="0"/>
              </a:rPr>
              <a:t>2|E| finds</a:t>
            </a:r>
          </a:p>
        </p:txBody>
      </p:sp>
      <p:sp>
        <p:nvSpPr>
          <p:cNvPr id="34822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3733800" y="3886200"/>
            <a:ext cx="2590800" cy="762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3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638800" y="5715000"/>
            <a:ext cx="142398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Times New Roman" pitchFamily="18" charset="0"/>
              </a:rPr>
              <a:t>|V| unions</a:t>
            </a:r>
          </a:p>
        </p:txBody>
      </p:sp>
      <p:sp>
        <p:nvSpPr>
          <p:cNvPr id="34824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 flipV="1">
            <a:off x="4572000" y="5257800"/>
            <a:ext cx="1036638" cy="48418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5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553200" y="1828800"/>
            <a:ext cx="16510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  <a:latin typeface="Times New Roman" pitchFamily="18" charset="0"/>
              </a:rPr>
              <a:t>|E| heap ops</a:t>
            </a:r>
          </a:p>
        </p:txBody>
      </p:sp>
      <p:sp>
        <p:nvSpPr>
          <p:cNvPr id="34826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6019800" y="1981200"/>
            <a:ext cx="533400" cy="6858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7" name="Text Box 11" hidden="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391400" y="3962400"/>
            <a:ext cx="2057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  <a:latin typeface="Times New Roman" pitchFamily="18" charset="0"/>
              </a:rPr>
              <a:t>Find = log V</a:t>
            </a:r>
          </a:p>
        </p:txBody>
      </p:sp>
      <p:sp>
        <p:nvSpPr>
          <p:cNvPr id="34828" name="Text Box 14" hidden="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086600" y="5775325"/>
            <a:ext cx="2057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  <a:latin typeface="Times New Roman" pitchFamily="18" charset="0"/>
              </a:rPr>
              <a:t>Union = O(1)</a:t>
            </a:r>
          </a:p>
        </p:txBody>
      </p:sp>
      <p:sp>
        <p:nvSpPr>
          <p:cNvPr id="34829" name="Text Box 16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990600" y="6248400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Total Cost:</a:t>
            </a:r>
          </a:p>
        </p:txBody>
      </p:sp>
      <p:sp>
        <p:nvSpPr>
          <p:cNvPr id="34830" name="Text Box 17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486400" y="990600"/>
            <a:ext cx="2438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Times New Roman" pitchFamily="18" charset="0"/>
              </a:rPr>
              <a:t>|V| ops to init. sets</a:t>
            </a:r>
          </a:p>
        </p:txBody>
      </p:sp>
      <p:sp>
        <p:nvSpPr>
          <p:cNvPr id="34831" name="Line 18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4343400" y="1295400"/>
            <a:ext cx="1143000" cy="4572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Announcements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No class on Monday</a:t>
            </a:r>
            <a:endParaRPr lang="en-US" altLang="en-US" dirty="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A0905B3-3449-4E7F-B50E-DC03B2D7E406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4452222-FEB5-496B-8021-EFEF46C7A20B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 smtClean="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81000" y="76200"/>
            <a:ext cx="8458200" cy="1143000"/>
          </a:xfrm>
          <a:noFill/>
        </p:spPr>
        <p:txBody>
          <a:bodyPr/>
          <a:lstStyle/>
          <a:p>
            <a:pPr eaLnBrk="1" hangingPunct="1"/>
            <a:r>
              <a:rPr lang="en-US" altLang="en-US" smtClean="0"/>
              <a:t>Kruskal’s Algorithm: Correctness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1219200"/>
            <a:ext cx="8763000" cy="5105400"/>
          </a:xfrm>
        </p:spPr>
        <p:txBody>
          <a:bodyPr/>
          <a:lstStyle/>
          <a:p>
            <a:pPr eaLnBrk="1" hangingPunct="1">
              <a:lnSpc>
                <a:spcPct val="30000"/>
              </a:lnSpc>
              <a:buFontTx/>
              <a:buNone/>
            </a:pPr>
            <a:endParaRPr lang="en-US" altLang="en-US" sz="2400" smtClean="0"/>
          </a:p>
          <a:p>
            <a:pPr eaLnBrk="1" hangingPunct="1">
              <a:lnSpc>
                <a:spcPct val="30000"/>
              </a:lnSpc>
              <a:buFontTx/>
              <a:buNone/>
            </a:pPr>
            <a:r>
              <a:rPr lang="en-US" altLang="en-US" sz="2400" smtClean="0"/>
              <a:t>It clearly generates a spanning tree. Call it </a:t>
            </a:r>
            <a:r>
              <a:rPr lang="en-US" altLang="en-US" sz="2400" smtClean="0">
                <a:solidFill>
                  <a:srgbClr val="FF0000"/>
                </a:solidFill>
              </a:rPr>
              <a:t>T</a:t>
            </a:r>
            <a:r>
              <a:rPr lang="en-US" altLang="en-US" sz="2400" baseline="-25000" smtClean="0">
                <a:solidFill>
                  <a:srgbClr val="FF0000"/>
                </a:solidFill>
              </a:rPr>
              <a:t>K</a:t>
            </a:r>
            <a:r>
              <a:rPr lang="en-US" altLang="en-US" sz="2400" smtClean="0"/>
              <a:t>.</a:t>
            </a:r>
          </a:p>
          <a:p>
            <a:pPr eaLnBrk="1" hangingPunct="1">
              <a:lnSpc>
                <a:spcPct val="30000"/>
              </a:lnSpc>
              <a:buFontTx/>
              <a:buNone/>
            </a:pPr>
            <a:endParaRPr lang="en-US" altLang="en-US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/>
              <a:t>Suppose </a:t>
            </a:r>
            <a:r>
              <a:rPr lang="en-US" altLang="en-US" sz="2400" smtClean="0">
                <a:solidFill>
                  <a:srgbClr val="FF0000"/>
                </a:solidFill>
              </a:rPr>
              <a:t>T</a:t>
            </a:r>
            <a:r>
              <a:rPr lang="en-US" altLang="en-US" sz="2400" baseline="-25000" smtClean="0">
                <a:solidFill>
                  <a:srgbClr val="FF0000"/>
                </a:solidFill>
              </a:rPr>
              <a:t>K</a:t>
            </a:r>
            <a:r>
              <a:rPr lang="en-US" altLang="en-US" sz="2400" smtClean="0"/>
              <a:t> is </a:t>
            </a:r>
            <a:r>
              <a:rPr lang="en-US" altLang="en-US" sz="2400" i="1" smtClean="0"/>
              <a:t>not</a:t>
            </a:r>
            <a:r>
              <a:rPr lang="en-US" altLang="en-US" sz="2400" smtClean="0"/>
              <a:t> minimum: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/>
              <a:t>Pick another spanning tree </a:t>
            </a:r>
            <a:r>
              <a:rPr lang="en-US" altLang="en-US" sz="2400" smtClean="0">
                <a:solidFill>
                  <a:srgbClr val="FF0000"/>
                </a:solidFill>
              </a:rPr>
              <a:t>T</a:t>
            </a:r>
            <a:r>
              <a:rPr lang="en-US" altLang="en-US" sz="2400" baseline="-25000" smtClean="0">
                <a:solidFill>
                  <a:srgbClr val="FF0000"/>
                </a:solidFill>
              </a:rPr>
              <a:t>min</a:t>
            </a:r>
            <a:r>
              <a:rPr lang="en-US" altLang="en-US" sz="2400" smtClean="0"/>
              <a:t> with </a:t>
            </a:r>
            <a:r>
              <a:rPr lang="en-US" altLang="en-US" sz="2400" i="1" smtClean="0"/>
              <a:t>lower cost</a:t>
            </a:r>
            <a:r>
              <a:rPr lang="en-US" altLang="en-US" sz="2400" smtClean="0"/>
              <a:t> than </a:t>
            </a:r>
            <a:r>
              <a:rPr lang="en-US" altLang="en-US" sz="2400" smtClean="0">
                <a:solidFill>
                  <a:srgbClr val="FF0000"/>
                </a:solidFill>
              </a:rPr>
              <a:t>T</a:t>
            </a:r>
            <a:r>
              <a:rPr lang="en-US" altLang="en-US" sz="2400" baseline="-25000" smtClean="0">
                <a:solidFill>
                  <a:srgbClr val="FF0000"/>
                </a:solidFill>
              </a:rPr>
              <a:t>K</a:t>
            </a:r>
            <a:endParaRPr lang="en-US" altLang="en-US" sz="2400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/>
              <a:t>Pick the smallest edge </a:t>
            </a:r>
            <a:r>
              <a:rPr lang="en-US" altLang="en-US" sz="2400" i="1" smtClean="0">
                <a:solidFill>
                  <a:schemeClr val="accent2"/>
                </a:solidFill>
              </a:rPr>
              <a:t>e</a:t>
            </a:r>
            <a:r>
              <a:rPr lang="en-US" altLang="en-US" sz="2400" baseline="-25000" smtClean="0">
                <a:solidFill>
                  <a:schemeClr val="accent2"/>
                </a:solidFill>
              </a:rPr>
              <a:t>1</a:t>
            </a:r>
            <a:r>
              <a:rPr lang="en-US" altLang="en-US" sz="2400" smtClean="0"/>
              <a:t>=(</a:t>
            </a:r>
            <a:r>
              <a:rPr lang="en-US" altLang="en-US" sz="2400" i="1" smtClean="0">
                <a:solidFill>
                  <a:schemeClr val="accent2"/>
                </a:solidFill>
              </a:rPr>
              <a:t>u</a:t>
            </a:r>
            <a:r>
              <a:rPr lang="en-US" altLang="en-US" sz="2400" smtClean="0"/>
              <a:t>,</a:t>
            </a:r>
            <a:r>
              <a:rPr lang="en-US" altLang="en-US" sz="2400" i="1" smtClean="0">
                <a:solidFill>
                  <a:schemeClr val="accent2"/>
                </a:solidFill>
              </a:rPr>
              <a:t>v</a:t>
            </a:r>
            <a:r>
              <a:rPr lang="en-US" altLang="en-US" sz="2400" smtClean="0"/>
              <a:t>)</a:t>
            </a:r>
            <a:r>
              <a:rPr lang="en-US" altLang="en-US" sz="2400" b="1" smtClean="0"/>
              <a:t> </a:t>
            </a:r>
            <a:r>
              <a:rPr lang="en-US" altLang="en-US" sz="2400" smtClean="0"/>
              <a:t>in </a:t>
            </a:r>
            <a:r>
              <a:rPr lang="en-US" altLang="en-US" sz="2400" smtClean="0">
                <a:solidFill>
                  <a:srgbClr val="FF0000"/>
                </a:solidFill>
              </a:rPr>
              <a:t>T</a:t>
            </a:r>
            <a:r>
              <a:rPr lang="en-US" altLang="en-US" sz="2400" baseline="-25000" smtClean="0">
                <a:solidFill>
                  <a:srgbClr val="FF0000"/>
                </a:solidFill>
              </a:rPr>
              <a:t>K</a:t>
            </a:r>
            <a:r>
              <a:rPr lang="en-US" altLang="en-US" sz="2400" smtClean="0"/>
              <a:t> that is not in </a:t>
            </a:r>
            <a:r>
              <a:rPr lang="en-US" altLang="en-US" sz="2400" smtClean="0">
                <a:solidFill>
                  <a:srgbClr val="FF0000"/>
                </a:solidFill>
              </a:rPr>
              <a:t>T</a:t>
            </a:r>
            <a:r>
              <a:rPr lang="en-US" altLang="en-US" sz="2400" baseline="-25000" smtClean="0">
                <a:solidFill>
                  <a:srgbClr val="FF0000"/>
                </a:solidFill>
              </a:rPr>
              <a:t>min</a:t>
            </a:r>
            <a:endParaRPr lang="en-US" altLang="en-US" sz="2400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>
                <a:solidFill>
                  <a:srgbClr val="FF0000"/>
                </a:solidFill>
              </a:rPr>
              <a:t>T</a:t>
            </a:r>
            <a:r>
              <a:rPr lang="en-US" altLang="en-US" sz="2400" baseline="-25000" smtClean="0">
                <a:solidFill>
                  <a:srgbClr val="FF0000"/>
                </a:solidFill>
              </a:rPr>
              <a:t>min</a:t>
            </a:r>
            <a:r>
              <a:rPr lang="en-US" altLang="en-US" sz="2400" smtClean="0"/>
              <a:t> already has a path </a:t>
            </a:r>
            <a:r>
              <a:rPr lang="en-US" altLang="en-US" sz="2400" i="1" smtClean="0">
                <a:solidFill>
                  <a:schemeClr val="accent2"/>
                </a:solidFill>
              </a:rPr>
              <a:t>p</a:t>
            </a:r>
            <a:r>
              <a:rPr lang="en-US" altLang="en-US" sz="2400" smtClean="0"/>
              <a:t> in </a:t>
            </a:r>
            <a:r>
              <a:rPr lang="en-US" altLang="en-US" sz="2400" smtClean="0">
                <a:solidFill>
                  <a:srgbClr val="FF0000"/>
                </a:solidFill>
              </a:rPr>
              <a:t>T</a:t>
            </a:r>
            <a:r>
              <a:rPr lang="en-US" altLang="en-US" sz="2400" baseline="-25000" smtClean="0">
                <a:solidFill>
                  <a:srgbClr val="FF0000"/>
                </a:solidFill>
              </a:rPr>
              <a:t>min</a:t>
            </a:r>
            <a:r>
              <a:rPr lang="en-US" altLang="en-US" sz="2400" smtClean="0"/>
              <a:t> from </a:t>
            </a:r>
            <a:r>
              <a:rPr lang="en-US" altLang="en-US" sz="2400" i="1" smtClean="0">
                <a:solidFill>
                  <a:schemeClr val="accent2"/>
                </a:solidFill>
              </a:rPr>
              <a:t>u</a:t>
            </a:r>
            <a:r>
              <a:rPr lang="en-US" altLang="en-US" sz="2400" smtClean="0"/>
              <a:t> to </a:t>
            </a:r>
            <a:r>
              <a:rPr lang="en-US" altLang="en-US" sz="2400" i="1" smtClean="0">
                <a:solidFill>
                  <a:schemeClr val="accent2"/>
                </a:solidFill>
              </a:rPr>
              <a:t>v</a:t>
            </a:r>
            <a:r>
              <a:rPr lang="en-US" altLang="en-US" sz="2400" smtClean="0"/>
              <a:t/>
            </a:r>
            <a:br>
              <a:rPr lang="en-US" altLang="en-US" sz="2400" smtClean="0"/>
            </a:br>
            <a:r>
              <a:rPr lang="en-US" altLang="en-US" sz="2400" smtClean="0">
                <a:sym typeface="Symbol" pitchFamily="18" charset="2"/>
              </a:rPr>
              <a:t></a:t>
            </a:r>
            <a:r>
              <a:rPr lang="en-US" altLang="en-US" sz="2400" smtClean="0"/>
              <a:t>  Adding </a:t>
            </a:r>
            <a:r>
              <a:rPr lang="en-US" altLang="en-US" sz="2400" i="1" smtClean="0">
                <a:solidFill>
                  <a:schemeClr val="accent2"/>
                </a:solidFill>
              </a:rPr>
              <a:t>e</a:t>
            </a:r>
            <a:r>
              <a:rPr lang="en-US" altLang="en-US" sz="2400" baseline="-25000" smtClean="0">
                <a:solidFill>
                  <a:schemeClr val="accent2"/>
                </a:solidFill>
              </a:rPr>
              <a:t>1</a:t>
            </a:r>
            <a:r>
              <a:rPr lang="en-US" altLang="en-US" sz="2400" smtClean="0"/>
              <a:t> to </a:t>
            </a:r>
            <a:r>
              <a:rPr lang="en-US" altLang="en-US" sz="2400" smtClean="0">
                <a:solidFill>
                  <a:srgbClr val="FF0000"/>
                </a:solidFill>
              </a:rPr>
              <a:t>T</a:t>
            </a:r>
            <a:r>
              <a:rPr lang="en-US" altLang="en-US" sz="2400" baseline="-25000" smtClean="0">
                <a:solidFill>
                  <a:srgbClr val="FF0000"/>
                </a:solidFill>
              </a:rPr>
              <a:t>min</a:t>
            </a:r>
            <a:r>
              <a:rPr lang="en-US" altLang="en-US" sz="2400" smtClean="0"/>
              <a:t> will create a cycle in </a:t>
            </a:r>
            <a:r>
              <a:rPr lang="en-US" altLang="en-US" sz="2400" smtClean="0">
                <a:solidFill>
                  <a:srgbClr val="FF0000"/>
                </a:solidFill>
              </a:rPr>
              <a:t>T</a:t>
            </a:r>
            <a:r>
              <a:rPr lang="en-US" altLang="en-US" sz="2400" baseline="-25000" smtClean="0">
                <a:solidFill>
                  <a:srgbClr val="FF0000"/>
                </a:solidFill>
              </a:rPr>
              <a:t>min</a:t>
            </a:r>
            <a:endParaRPr lang="en-US" altLang="en-US" sz="2400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90000"/>
              </a:lnSpc>
              <a:buFont typeface="Symbol" pitchFamily="18" charset="2"/>
              <a:buNone/>
            </a:pPr>
            <a:r>
              <a:rPr lang="en-US" altLang="en-US" sz="2400" smtClean="0"/>
              <a:t>Pick an edge </a:t>
            </a:r>
            <a:r>
              <a:rPr lang="en-US" altLang="en-US" sz="2400" i="1" smtClean="0">
                <a:solidFill>
                  <a:schemeClr val="accent2"/>
                </a:solidFill>
              </a:rPr>
              <a:t>e</a:t>
            </a:r>
            <a:r>
              <a:rPr lang="en-US" altLang="en-US" sz="2400" baseline="-25000" smtClean="0">
                <a:solidFill>
                  <a:schemeClr val="accent2"/>
                </a:solidFill>
              </a:rPr>
              <a:t>2</a:t>
            </a:r>
            <a:r>
              <a:rPr lang="en-US" altLang="en-US" sz="2400" smtClean="0"/>
              <a:t> in </a:t>
            </a:r>
            <a:r>
              <a:rPr lang="en-US" altLang="en-US" sz="2400" i="1" smtClean="0">
                <a:solidFill>
                  <a:schemeClr val="accent2"/>
                </a:solidFill>
              </a:rPr>
              <a:t>p</a:t>
            </a:r>
            <a:r>
              <a:rPr lang="en-US" altLang="en-US" sz="2400" smtClean="0"/>
              <a:t> that Kruskal’s algorithm considered </a:t>
            </a:r>
            <a:r>
              <a:rPr lang="en-US" altLang="en-US" sz="2400" i="1" smtClean="0"/>
              <a:t>after </a:t>
            </a:r>
            <a:r>
              <a:rPr lang="en-US" altLang="en-US" sz="2400" smtClean="0"/>
              <a:t>adding </a:t>
            </a:r>
            <a:r>
              <a:rPr lang="en-US" altLang="en-US" sz="2400" i="1" smtClean="0">
                <a:solidFill>
                  <a:schemeClr val="accent2"/>
                </a:solidFill>
              </a:rPr>
              <a:t>e</a:t>
            </a:r>
            <a:r>
              <a:rPr lang="en-US" altLang="en-US" sz="2400" baseline="-25000" smtClean="0">
                <a:solidFill>
                  <a:schemeClr val="accent2"/>
                </a:solidFill>
              </a:rPr>
              <a:t>1</a:t>
            </a:r>
            <a:r>
              <a:rPr lang="en-US" altLang="en-US" sz="2400" smtClean="0"/>
              <a:t> (must exist: u and v unconnected when e</a:t>
            </a:r>
            <a:r>
              <a:rPr lang="en-US" altLang="en-US" sz="2400" baseline="-25000" smtClean="0"/>
              <a:t>1 </a:t>
            </a:r>
            <a:r>
              <a:rPr lang="en-US" altLang="en-US" sz="2400" smtClean="0"/>
              <a:t>considered)</a:t>
            </a:r>
            <a:br>
              <a:rPr lang="en-US" altLang="en-US" sz="2400" smtClean="0"/>
            </a:br>
            <a:r>
              <a:rPr lang="en-US" altLang="en-US" sz="2400" smtClean="0">
                <a:sym typeface="Symbol" pitchFamily="18" charset="2"/>
              </a:rPr>
              <a:t>  cost(</a:t>
            </a:r>
            <a:r>
              <a:rPr lang="en-US" altLang="en-US" sz="2400" i="1" smtClean="0">
                <a:solidFill>
                  <a:schemeClr val="accent2"/>
                </a:solidFill>
                <a:sym typeface="Symbol" pitchFamily="18" charset="2"/>
              </a:rPr>
              <a:t>e</a:t>
            </a:r>
            <a:r>
              <a:rPr lang="en-US" altLang="en-US" sz="2400" baseline="-25000" smtClean="0">
                <a:solidFill>
                  <a:schemeClr val="accent2"/>
                </a:solidFill>
                <a:sym typeface="Symbol" pitchFamily="18" charset="2"/>
              </a:rPr>
              <a:t>2</a:t>
            </a:r>
            <a:r>
              <a:rPr lang="en-US" altLang="en-US" sz="2400" smtClean="0">
                <a:sym typeface="Symbol" pitchFamily="18" charset="2"/>
              </a:rPr>
              <a:t>)  cost(</a:t>
            </a:r>
            <a:r>
              <a:rPr lang="en-US" altLang="en-US" sz="2400" i="1" smtClean="0">
                <a:solidFill>
                  <a:schemeClr val="accent2"/>
                </a:solidFill>
                <a:sym typeface="Symbol" pitchFamily="18" charset="2"/>
              </a:rPr>
              <a:t>e</a:t>
            </a:r>
            <a:r>
              <a:rPr lang="en-US" altLang="en-US" sz="2400" baseline="-25000" smtClean="0">
                <a:solidFill>
                  <a:schemeClr val="accent2"/>
                </a:solidFill>
                <a:sym typeface="Symbol" pitchFamily="18" charset="2"/>
              </a:rPr>
              <a:t>1</a:t>
            </a:r>
            <a:r>
              <a:rPr lang="en-US" altLang="en-US" sz="2400" smtClean="0">
                <a:sym typeface="Symbol" pitchFamily="18" charset="2"/>
              </a:rPr>
              <a:t>)</a:t>
            </a:r>
            <a:br>
              <a:rPr lang="en-US" altLang="en-US" sz="2400" smtClean="0">
                <a:sym typeface="Symbol" pitchFamily="18" charset="2"/>
              </a:rPr>
            </a:br>
            <a:r>
              <a:rPr lang="en-US" altLang="en-US" sz="2400" smtClean="0">
                <a:sym typeface="Symbol" pitchFamily="18" charset="2"/>
              </a:rPr>
              <a:t>  can replace </a:t>
            </a:r>
            <a:r>
              <a:rPr lang="en-US" altLang="en-US" sz="2400" i="1" smtClean="0">
                <a:solidFill>
                  <a:schemeClr val="accent2"/>
                </a:solidFill>
                <a:sym typeface="Symbol" pitchFamily="18" charset="2"/>
              </a:rPr>
              <a:t>e</a:t>
            </a:r>
            <a:r>
              <a:rPr lang="en-US" altLang="en-US" sz="2400" baseline="-25000" smtClean="0">
                <a:solidFill>
                  <a:schemeClr val="accent2"/>
                </a:solidFill>
                <a:sym typeface="Symbol" pitchFamily="18" charset="2"/>
              </a:rPr>
              <a:t>2</a:t>
            </a:r>
            <a:r>
              <a:rPr lang="en-US" altLang="en-US" sz="2400" smtClean="0">
                <a:sym typeface="Symbol" pitchFamily="18" charset="2"/>
              </a:rPr>
              <a:t> with </a:t>
            </a:r>
            <a:r>
              <a:rPr lang="en-US" altLang="en-US" sz="2400" i="1" smtClean="0">
                <a:solidFill>
                  <a:schemeClr val="accent2"/>
                </a:solidFill>
                <a:sym typeface="Symbol" pitchFamily="18" charset="2"/>
              </a:rPr>
              <a:t>e</a:t>
            </a:r>
            <a:r>
              <a:rPr lang="en-US" altLang="en-US" sz="2400" baseline="-25000" smtClean="0">
                <a:solidFill>
                  <a:schemeClr val="accent2"/>
                </a:solidFill>
                <a:sym typeface="Symbol" pitchFamily="18" charset="2"/>
              </a:rPr>
              <a:t>1</a:t>
            </a:r>
            <a:r>
              <a:rPr lang="en-US" altLang="en-US" sz="2400" smtClean="0">
                <a:sym typeface="Symbol" pitchFamily="18" charset="2"/>
              </a:rPr>
              <a:t> in </a:t>
            </a:r>
            <a:r>
              <a:rPr lang="en-US" altLang="en-US" sz="2400" smtClean="0">
                <a:solidFill>
                  <a:srgbClr val="FF0000"/>
                </a:solidFill>
                <a:sym typeface="Symbol" pitchFamily="18" charset="2"/>
              </a:rPr>
              <a:t>T</a:t>
            </a:r>
            <a:r>
              <a:rPr lang="en-US" altLang="en-US" sz="2400" baseline="-25000" smtClean="0">
                <a:solidFill>
                  <a:srgbClr val="FF0000"/>
                </a:solidFill>
                <a:sym typeface="Symbol" pitchFamily="18" charset="2"/>
              </a:rPr>
              <a:t>min</a:t>
            </a:r>
            <a:r>
              <a:rPr lang="en-US" altLang="en-US" sz="2400" smtClean="0">
                <a:sym typeface="Symbol" pitchFamily="18" charset="2"/>
              </a:rPr>
              <a:t> without increasing cost!</a:t>
            </a:r>
          </a:p>
          <a:p>
            <a:pPr lvl="1" eaLnBrk="1" hangingPunct="1">
              <a:lnSpc>
                <a:spcPct val="90000"/>
              </a:lnSpc>
              <a:buFont typeface="Symbol" pitchFamily="18" charset="2"/>
              <a:buNone/>
            </a:pPr>
            <a:r>
              <a:rPr lang="en-US" altLang="en-US" sz="2400" smtClean="0">
                <a:sym typeface="Symbol" pitchFamily="18" charset="2"/>
              </a:rPr>
              <a:t>Keep doing this until </a:t>
            </a:r>
            <a:r>
              <a:rPr lang="en-US" altLang="en-US" sz="2400" smtClean="0">
                <a:solidFill>
                  <a:srgbClr val="FF0000"/>
                </a:solidFill>
                <a:sym typeface="Symbol" pitchFamily="18" charset="2"/>
              </a:rPr>
              <a:t>T</a:t>
            </a:r>
            <a:r>
              <a:rPr lang="en-US" altLang="en-US" sz="2400" baseline="-25000" smtClean="0">
                <a:solidFill>
                  <a:srgbClr val="FF0000"/>
                </a:solidFill>
                <a:sym typeface="Symbol" pitchFamily="18" charset="2"/>
              </a:rPr>
              <a:t>min</a:t>
            </a:r>
            <a:r>
              <a:rPr lang="en-US" altLang="en-US" sz="2400" smtClean="0">
                <a:sym typeface="Symbol" pitchFamily="18" charset="2"/>
              </a:rPr>
              <a:t> is identical to </a:t>
            </a:r>
            <a:r>
              <a:rPr lang="en-US" altLang="en-US" sz="2400" smtClean="0">
                <a:solidFill>
                  <a:srgbClr val="FF0000"/>
                </a:solidFill>
                <a:sym typeface="Symbol" pitchFamily="18" charset="2"/>
              </a:rPr>
              <a:t>T</a:t>
            </a:r>
            <a:r>
              <a:rPr lang="en-US" altLang="en-US" sz="2400" baseline="-25000" smtClean="0">
                <a:solidFill>
                  <a:srgbClr val="FF0000"/>
                </a:solidFill>
                <a:sym typeface="Symbol" pitchFamily="18" charset="2"/>
              </a:rPr>
              <a:t>K</a:t>
            </a:r>
            <a:r>
              <a:rPr lang="en-US" altLang="en-US" sz="2400" smtClean="0">
                <a:sym typeface="Symbol" pitchFamily="18" charset="2"/>
              </a:rPr>
              <a:t/>
            </a:r>
            <a:br>
              <a:rPr lang="en-US" altLang="en-US" sz="2400" smtClean="0">
                <a:sym typeface="Symbol" pitchFamily="18" charset="2"/>
              </a:rPr>
            </a:br>
            <a:r>
              <a:rPr lang="en-US" altLang="en-US" sz="2400" smtClean="0">
                <a:sym typeface="Symbol" pitchFamily="18" charset="2"/>
              </a:rPr>
              <a:t>  </a:t>
            </a:r>
            <a:r>
              <a:rPr lang="en-US" altLang="en-US" sz="2400" smtClean="0">
                <a:solidFill>
                  <a:srgbClr val="FF0000"/>
                </a:solidFill>
                <a:sym typeface="Symbol" pitchFamily="18" charset="2"/>
              </a:rPr>
              <a:t>T</a:t>
            </a:r>
            <a:r>
              <a:rPr lang="en-US" altLang="en-US" sz="2400" baseline="-25000" smtClean="0">
                <a:solidFill>
                  <a:srgbClr val="FF0000"/>
                </a:solidFill>
                <a:sym typeface="Symbol" pitchFamily="18" charset="2"/>
              </a:rPr>
              <a:t>K</a:t>
            </a:r>
            <a:r>
              <a:rPr lang="en-US" altLang="en-US" sz="2400" smtClean="0">
                <a:sym typeface="Symbol" pitchFamily="18" charset="2"/>
              </a:rPr>
              <a:t> must also be minimal – contradiction!</a:t>
            </a:r>
          </a:p>
        </p:txBody>
      </p:sp>
      <p:sp>
        <p:nvSpPr>
          <p:cNvPr id="35845" name="AutoShape 4" hidden="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629400" y="1524000"/>
            <a:ext cx="2209800" cy="6096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Draw diagram!!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 smtClean="0"/>
              <a:t>MST Application</a:t>
            </a:r>
            <a:r>
              <a:rPr lang="en-US" altLang="en-US" dirty="0" smtClean="0"/>
              <a:t>: Clustering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286000"/>
          </a:xfrm>
        </p:spPr>
        <p:txBody>
          <a:bodyPr/>
          <a:lstStyle/>
          <a:p>
            <a:pPr eaLnBrk="1" hangingPunct="1"/>
            <a:r>
              <a:rPr lang="en-US" altLang="en-US" smtClean="0"/>
              <a:t>Given a collection of points in an r-dimensional space, and an integer K, divide the points into K sets that are closest together</a:t>
            </a:r>
          </a:p>
        </p:txBody>
      </p:sp>
      <p:sp>
        <p:nvSpPr>
          <p:cNvPr id="3277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8288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743200" y="5105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495800" y="4419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0292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6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334000" y="464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7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1336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8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85800" y="5638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9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8674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80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048000" y="4191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167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Distance clustering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438400"/>
          </a:xfrm>
        </p:spPr>
        <p:txBody>
          <a:bodyPr/>
          <a:lstStyle/>
          <a:p>
            <a:pPr eaLnBrk="1" hangingPunct="1"/>
            <a:r>
              <a:rPr lang="en-US" altLang="en-US" smtClean="0"/>
              <a:t>Divide the data set into K subsets to maximize the distance between any pair of sets</a:t>
            </a:r>
          </a:p>
          <a:p>
            <a:pPr lvl="1" eaLnBrk="1" hangingPunct="1"/>
            <a:r>
              <a:rPr lang="en-US" altLang="en-US" smtClean="0"/>
              <a:t>dist (S</a:t>
            </a:r>
            <a:r>
              <a:rPr lang="en-US" altLang="en-US" baseline="-25000" smtClean="0"/>
              <a:t>1</a:t>
            </a:r>
            <a:r>
              <a:rPr lang="en-US" altLang="en-US" smtClean="0"/>
              <a:t>, S</a:t>
            </a:r>
            <a:r>
              <a:rPr lang="en-US" altLang="en-US" baseline="-25000" smtClean="0"/>
              <a:t>2</a:t>
            </a:r>
            <a:r>
              <a:rPr lang="en-US" altLang="en-US" smtClean="0"/>
              <a:t>) = min {dist(x, y) | x in S</a:t>
            </a:r>
            <a:r>
              <a:rPr lang="en-US" altLang="en-US" baseline="-25000" smtClean="0"/>
              <a:t>1</a:t>
            </a:r>
            <a:r>
              <a:rPr lang="en-US" altLang="en-US" smtClean="0"/>
              <a:t>, y in S</a:t>
            </a:r>
            <a:r>
              <a:rPr lang="en-US" altLang="en-US" baseline="-25000" smtClean="0"/>
              <a:t>2</a:t>
            </a:r>
            <a:r>
              <a:rPr lang="en-US" altLang="en-US" smtClean="0"/>
              <a:t>}</a:t>
            </a:r>
          </a:p>
        </p:txBody>
      </p:sp>
      <p:sp>
        <p:nvSpPr>
          <p:cNvPr id="33796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200400" y="4800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9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114800" y="518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9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867400" y="4495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99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400800" y="5486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0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705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1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5052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2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057400" y="571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3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2390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4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4196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672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Divide into 2 clusters</a:t>
            </a:r>
          </a:p>
        </p:txBody>
      </p:sp>
      <p:sp>
        <p:nvSpPr>
          <p:cNvPr id="34819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0574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5146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14800" y="2057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105400" y="2209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391400" y="2438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181600" y="518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6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1722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7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419600" y="5562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8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447800" y="5791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9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62000" y="3505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0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5532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1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7338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2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867400" y="4495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3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3716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4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447800" y="2590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5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495800" y="2895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6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8486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7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543800" y="464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8" name="Oval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657600" y="2590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9" name="Oval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172200" y="5257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40" name="Oval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8288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41" name="Oval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9812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42" name="Oval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124200" y="213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43" name="Oval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7912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44" name="Oval 2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086600" y="2971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45" name="Oval 2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72390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46" name="Content Placeholder 30"/>
          <p:cNvSpPr>
            <a:spLocks noGrp="1"/>
          </p:cNvSpPr>
          <p:nvPr>
            <p:ph idx="1"/>
            <p:custDataLst>
              <p:tags r:id="rId29"/>
            </p:custDataLst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8205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4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Divide into 3 clusters</a:t>
            </a:r>
          </a:p>
        </p:txBody>
      </p:sp>
      <p:sp>
        <p:nvSpPr>
          <p:cNvPr id="35843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4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0574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5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5146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6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14800" y="2057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7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105400" y="2209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8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391400" y="2438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9" name="Oval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181600" y="518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0" name="Oval 1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1722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1" name="Oval 1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419600" y="5562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2" name="Oval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447800" y="5791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3" name="Oval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62000" y="3505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4" name="Oval 1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5532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5" name="Oval 1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7338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6" name="Oval 1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867400" y="4495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7" name="Oval 1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3716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8" name="Oval 2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447800" y="2590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9" name="Oval 21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495800" y="2895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0" name="Oval 22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8486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1" name="Oval 23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543800" y="464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2" name="Oval 24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657600" y="2590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3" name="Oval 25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172200" y="5257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4" name="Oval 26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8288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5" name="Oval 27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9812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6" name="Oval 28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124200" y="213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7" name="Oval 29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7912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8" name="Oval 30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086600" y="2971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9" name="Oval 31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72390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70" name="Content Placeholder 30"/>
          <p:cNvSpPr>
            <a:spLocks noGrp="1"/>
          </p:cNvSpPr>
          <p:nvPr>
            <p:ph idx="1"/>
            <p:custDataLst>
              <p:tags r:id="rId29"/>
            </p:custDataLst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084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Divide into 4 clusters</a:t>
            </a:r>
          </a:p>
        </p:txBody>
      </p:sp>
      <p:sp>
        <p:nvSpPr>
          <p:cNvPr id="36867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68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0574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69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5146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0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14800" y="2057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1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105400" y="2209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2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391400" y="2438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3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181600" y="518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4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1722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5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419600" y="5562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6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447800" y="5791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7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62000" y="3505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8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5532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9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7338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0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867400" y="4495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1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3716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2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447800" y="2590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3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495800" y="2895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4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8486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5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543800" y="464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6" name="Oval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657600" y="2590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7" name="Oval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172200" y="5257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8" name="Oval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8288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9" name="Oval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9812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90" name="Oval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124200" y="213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91" name="Oval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7912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92" name="Oval 2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086600" y="2971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93" name="Oval 2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72390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94" name="Content Placeholder 30"/>
          <p:cNvSpPr>
            <a:spLocks noGrp="1"/>
          </p:cNvSpPr>
          <p:nvPr>
            <p:ph idx="1"/>
            <p:custDataLst>
              <p:tags r:id="rId29"/>
            </p:custDataLst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3408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 smtClean="0"/>
              <a:t>Distance Clustering Algorithm</a:t>
            </a:r>
          </a:p>
        </p:txBody>
      </p:sp>
      <p:sp>
        <p:nvSpPr>
          <p:cNvPr id="37891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905000"/>
            <a:ext cx="7543800" cy="356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Let C = {{v</a:t>
            </a:r>
            <a:r>
              <a:rPr lang="en-US" altLang="en-US" sz="2400" baseline="-25000"/>
              <a:t>1</a:t>
            </a:r>
            <a:r>
              <a:rPr lang="en-US" altLang="en-US" sz="2400"/>
              <a:t>}, {v</a:t>
            </a:r>
            <a:r>
              <a:rPr lang="en-US" altLang="en-US" sz="2400" baseline="-25000"/>
              <a:t>2</a:t>
            </a:r>
            <a:r>
              <a:rPr lang="en-US" altLang="en-US" sz="2400"/>
              <a:t>},. . ., {v</a:t>
            </a:r>
            <a:r>
              <a:rPr lang="en-US" altLang="en-US" sz="2400" baseline="-25000"/>
              <a:t>n</a:t>
            </a:r>
            <a:r>
              <a:rPr lang="en-US" altLang="en-US" sz="2400"/>
              <a:t>}};  T = { }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while |C| &gt; K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Let e = (u, v) with u in C</a:t>
            </a:r>
            <a:r>
              <a:rPr lang="en-US" altLang="en-US" sz="2400" baseline="-25000"/>
              <a:t>i</a:t>
            </a:r>
            <a:r>
              <a:rPr lang="en-US" altLang="en-US" sz="2400"/>
              <a:t> and v in C</a:t>
            </a:r>
            <a:r>
              <a:rPr lang="en-US" altLang="en-US" sz="2400" baseline="-25000"/>
              <a:t>j</a:t>
            </a:r>
            <a:r>
              <a:rPr lang="en-US" altLang="en-US" sz="2400"/>
              <a:t> be the 	minimum cost edge joining distinct sets in C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Replace C</a:t>
            </a:r>
            <a:r>
              <a:rPr lang="en-US" altLang="en-US" sz="2400" baseline="-25000"/>
              <a:t>i</a:t>
            </a:r>
            <a:r>
              <a:rPr lang="en-US" altLang="en-US" sz="2400"/>
              <a:t> and C</a:t>
            </a:r>
            <a:r>
              <a:rPr lang="en-US" altLang="en-US" sz="2400" baseline="-25000"/>
              <a:t>j</a:t>
            </a:r>
            <a:r>
              <a:rPr lang="en-US" altLang="en-US" sz="2400"/>
              <a:t> by C</a:t>
            </a:r>
            <a:r>
              <a:rPr lang="en-US" altLang="en-US" sz="2400" baseline="-25000"/>
              <a:t>i</a:t>
            </a:r>
            <a:r>
              <a:rPr lang="en-US" altLang="en-US" sz="2400"/>
              <a:t> U C</a:t>
            </a:r>
            <a:r>
              <a:rPr lang="en-US" altLang="en-US" sz="2400" baseline="-25000"/>
              <a:t>j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15452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K-clustering</a:t>
            </a:r>
          </a:p>
        </p:txBody>
      </p:sp>
      <p:sp>
        <p:nvSpPr>
          <p:cNvPr id="38915" name="Line 32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1447800" y="3886200"/>
            <a:ext cx="53340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6" name="Line 33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3803650" y="2133600"/>
            <a:ext cx="463550" cy="5270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" name="Line 34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>
            <a:off x="7221538" y="2506663"/>
            <a:ext cx="307975" cy="5762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8" name="Line 35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460500" y="5003800"/>
            <a:ext cx="614363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9" name="Line 36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3227388" y="2238375"/>
            <a:ext cx="538162" cy="4603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0" name="Line 37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846138" y="3582988"/>
            <a:ext cx="654050" cy="3460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1" name="Line 38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6684963" y="3929063"/>
            <a:ext cx="652462" cy="1905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2" name="Line 39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1960563" y="4159250"/>
            <a:ext cx="652462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3" name="Line 40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7221538" y="3082925"/>
            <a:ext cx="730250" cy="1539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4" name="Line 41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1960563" y="3467100"/>
            <a:ext cx="192087" cy="6524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5" name="Line 42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6300788" y="3467100"/>
            <a:ext cx="344487" cy="6921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6" name="Line 43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3765550" y="2660650"/>
            <a:ext cx="76200" cy="7683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7" name="Line 44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5992813" y="4159250"/>
            <a:ext cx="692150" cy="4603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8" name="Line 45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1922463" y="4159250"/>
            <a:ext cx="152400" cy="8064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9" name="Line 46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5916613" y="5349875"/>
            <a:ext cx="384175" cy="6905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0" name="Line 47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4533900" y="5310188"/>
            <a:ext cx="806450" cy="3841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1" name="Line 48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572000" y="2354263"/>
            <a:ext cx="614363" cy="6524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2" name="Line 49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7183438" y="3082925"/>
            <a:ext cx="192087" cy="8461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3" name="Line 50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3841750" y="3044825"/>
            <a:ext cx="768350" cy="4222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4" name="Line 51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7375525" y="3929063"/>
            <a:ext cx="268288" cy="8064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5" name="Line 52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992813" y="4619625"/>
            <a:ext cx="268287" cy="7683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6" name="Line 5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1500188" y="5003800"/>
            <a:ext cx="76200" cy="8826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7" name="Line 5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1576388" y="2698750"/>
            <a:ext cx="614362" cy="7683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8" name="Line 5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5224463" y="2354263"/>
            <a:ext cx="1036637" cy="11128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9" name="Oval 12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447800" y="57912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0" name="Oval 17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371600" y="4876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1" name="Oval 25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1981200" y="4876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2" name="Oval 6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114800" y="20574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3" name="Oval 7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105400" y="2209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4" name="Oval 26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124200" y="2133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5" name="Oval 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371600" y="38100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6" name="Oval 18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1447800" y="2590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7" name="Line 56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V="1">
            <a:off x="2613025" y="3467100"/>
            <a:ext cx="1268413" cy="6921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8" name="Oval 5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2514600" y="4038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9" name="Oval 24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1828800" y="4038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0" name="Oval 19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4495800" y="2895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1" name="Oval 22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3657600" y="2590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2" name="Oval 28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7069138" y="2968625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3" name="Oval 8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7391400" y="24384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4" name="Oval 20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7848600" y="31242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5" name="Line 53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V="1">
            <a:off x="5340350" y="4619625"/>
            <a:ext cx="614363" cy="6524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56" name="Oval 16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5867400" y="4495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7" name="Oval 21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7543800" y="46482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8" name="Oval 10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6172200" y="3352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9" name="Oval 29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7239000" y="38100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60" name="Oval 14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6553200" y="4038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61" name="Oval 27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5791200" y="5943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62" name="Oval 11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4419600" y="5562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63" name="Oval 9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5181600" y="5181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64" name="Oval 23"/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6172200" y="5257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65" name="Oval 15"/>
          <p:cNvSpPr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3733800" y="3352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66" name="Oval 4"/>
          <p:cNvSpPr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2057400" y="3352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67" name="Oval 13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762000" y="35052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518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Union Find Review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/>
            <a:r>
              <a:rPr lang="en-US" altLang="en-US" smtClean="0"/>
              <a:t>Data: set of pairwise </a:t>
            </a:r>
            <a:r>
              <a:rPr lang="en-US" altLang="en-US" b="1" smtClean="0"/>
              <a:t>disjoint sets</a:t>
            </a:r>
            <a:r>
              <a:rPr lang="en-US" altLang="en-US" smtClean="0"/>
              <a:t>.</a:t>
            </a:r>
          </a:p>
          <a:p>
            <a:pPr eaLnBrk="1" hangingPunct="1"/>
            <a:r>
              <a:rPr lang="en-US" altLang="en-US" smtClean="0"/>
              <a:t>Operations</a:t>
            </a:r>
          </a:p>
          <a:p>
            <a:pPr lvl="1" eaLnBrk="1" hangingPunct="1"/>
            <a:r>
              <a:rPr lang="en-US" altLang="en-US" b="1" smtClean="0"/>
              <a:t>Union</a:t>
            </a:r>
            <a:r>
              <a:rPr lang="en-US" altLang="en-US" smtClean="0"/>
              <a:t> – merge two sets to create their union</a:t>
            </a:r>
          </a:p>
          <a:p>
            <a:pPr lvl="1" eaLnBrk="1" hangingPunct="1"/>
            <a:r>
              <a:rPr lang="en-US" altLang="en-US" b="1" smtClean="0"/>
              <a:t>Find</a:t>
            </a:r>
            <a:r>
              <a:rPr lang="en-US" altLang="en-US" smtClean="0"/>
              <a:t> – determine which set an item appears in</a:t>
            </a:r>
          </a:p>
          <a:p>
            <a:pPr lvl="1"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Amortized complexity</a:t>
            </a:r>
          </a:p>
          <a:p>
            <a:pPr lvl="1" eaLnBrk="1" hangingPunct="1"/>
            <a:r>
              <a:rPr lang="en-US" altLang="en-US" smtClean="0"/>
              <a:t>M Union and Find operations, on a set of size N</a:t>
            </a:r>
          </a:p>
          <a:p>
            <a:pPr lvl="1" eaLnBrk="1" hangingPunct="1"/>
            <a:r>
              <a:rPr lang="en-US" altLang="en-US" smtClean="0"/>
              <a:t>Runtime O(M log*N)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E629F507-61DA-44C5-91EB-B618775EC8A3}" type="slidenum">
              <a:rPr lang="en-US" altLang="en-US" sz="1400" smtClean="0"/>
              <a:pPr/>
              <a:t>3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0890CDF-0965-40AB-9061-1E20949F04BD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381000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en-US" altLang="en-US" dirty="0" smtClean="0"/>
              <a:t>Spanning Tree in a Graph</a:t>
            </a:r>
          </a:p>
        </p:txBody>
      </p:sp>
      <p:sp>
        <p:nvSpPr>
          <p:cNvPr id="19460" name="Text Box 38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257800" y="4800600"/>
            <a:ext cx="38862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Spanning tree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 - Connects all the vertices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 - No cycles</a:t>
            </a:r>
          </a:p>
        </p:txBody>
      </p:sp>
      <p:grpSp>
        <p:nvGrpSpPr>
          <p:cNvPr id="19461" name="Group 1"/>
          <p:cNvGrpSpPr>
            <a:grpSpLocks/>
          </p:cNvGrpSpPr>
          <p:nvPr/>
        </p:nvGrpSpPr>
        <p:grpSpPr bwMode="auto">
          <a:xfrm>
            <a:off x="609600" y="1981200"/>
            <a:ext cx="8001000" cy="2438400"/>
            <a:chOff x="609600" y="1981200"/>
            <a:chExt cx="8001000" cy="2438400"/>
          </a:xfrm>
        </p:grpSpPr>
        <p:sp>
          <p:nvSpPr>
            <p:cNvPr id="19462" name="Rectangle 3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914400" y="22860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9463" name="Rectangle 4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609600" y="36576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9464" name="Rectangle 5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209800" y="41148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9465" name="Rectangle 6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581400" y="36576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9466" name="Rectangle 7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209800" y="29718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9467" name="Rectangle 8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2362200" y="19812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9468" name="Rectangle 9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3810000" y="25146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9469" name="Line 10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 flipV="1">
              <a:off x="1219200" y="2132013"/>
              <a:ext cx="1143000" cy="3063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0" name="Line 11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H="1">
              <a:off x="2362200" y="2286000"/>
              <a:ext cx="152400" cy="685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1" name="Line 12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2667000" y="2133600"/>
              <a:ext cx="1143000" cy="533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2" name="Line 13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2514600" y="3124200"/>
              <a:ext cx="1066800" cy="685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3" name="Line 14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 flipH="1">
              <a:off x="3810000" y="2819400"/>
              <a:ext cx="152400" cy="838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4" name="Line 15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2362200" y="3276600"/>
              <a:ext cx="0" cy="838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5" name="Line 16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 flipV="1">
              <a:off x="2514600" y="3886200"/>
              <a:ext cx="1066800" cy="381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6" name="Line 17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914400" y="3810000"/>
              <a:ext cx="1295400" cy="457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7" name="Line 18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 flipH="1">
              <a:off x="762000" y="2590800"/>
              <a:ext cx="304800" cy="1066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8" name="Line 19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1219200" y="2590800"/>
              <a:ext cx="1066800" cy="1524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9" name="Rectangle 20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5410200" y="22860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9480" name="Rectangle 21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5105400" y="36576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9481" name="Rectangle 22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6705600" y="41148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9482" name="Rectangle 23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8077200" y="36576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9483" name="Rectangle 24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6705600" y="29718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9484" name="Rectangle 25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6858000" y="19812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9485" name="Rectangle 26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8305800" y="25146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9486" name="Line 27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 flipV="1">
              <a:off x="5715000" y="2132013"/>
              <a:ext cx="1143000" cy="306387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7" name="Line 28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 flipH="1">
              <a:off x="6858000" y="2286000"/>
              <a:ext cx="152400" cy="68580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8" name="Line 29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7162800" y="2133600"/>
              <a:ext cx="1143000" cy="53340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9" name="Line 30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7010400" y="3124200"/>
              <a:ext cx="1066800" cy="685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0" name="Line 31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 flipH="1">
              <a:off x="8305800" y="2819400"/>
              <a:ext cx="152400" cy="838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1" name="Line 32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6858000" y="3276600"/>
              <a:ext cx="0" cy="83820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2" name="Line 33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 flipV="1">
              <a:off x="7010400" y="3886200"/>
              <a:ext cx="1066800" cy="38100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3" name="Line 34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5410200" y="3810000"/>
              <a:ext cx="1295400" cy="45720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4" name="Line 35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 flipH="1">
              <a:off x="5257800" y="2590800"/>
              <a:ext cx="304800" cy="1066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5" name="Line 36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5715000" y="2590800"/>
              <a:ext cx="1066800" cy="1524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6" name="AutoShape 39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4343400" y="3124200"/>
              <a:ext cx="685800" cy="304800"/>
            </a:xfrm>
            <a:prstGeom prst="rightArrow">
              <a:avLst>
                <a:gd name="adj1" fmla="val 50000"/>
                <a:gd name="adj2" fmla="val 56250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401DF3A-7502-482F-934F-B32463CDE728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533400" y="3048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n-US" altLang="en-US" smtClean="0"/>
              <a:t>Undirected Graph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 = (V,E)</a:t>
            </a:r>
          </a:p>
          <a:p>
            <a:pPr lvl="1" eaLnBrk="1" hangingPunct="1"/>
            <a:r>
              <a:rPr lang="en-US" altLang="en-US" smtClean="0"/>
              <a:t>V is a set of vertices (or nodes)</a:t>
            </a:r>
          </a:p>
          <a:p>
            <a:pPr lvl="1" eaLnBrk="1" hangingPunct="1"/>
            <a:r>
              <a:rPr lang="en-US" altLang="en-US" smtClean="0"/>
              <a:t>E is a set of unordered pairs of vertices</a:t>
            </a:r>
          </a:p>
        </p:txBody>
      </p:sp>
      <p:sp>
        <p:nvSpPr>
          <p:cNvPr id="20485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90600" y="3886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0486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85800" y="5257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0487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286000" y="5715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0488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657600" y="5257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0489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286000" y="4572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0490" name="Rectangle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438400" y="3581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0491" name="Rectangl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886200" y="4114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0492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295400" y="3732213"/>
            <a:ext cx="1143000" cy="3063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3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2438400" y="3886200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4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2743200" y="37338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5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2590800" y="4724400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6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3886200" y="4419600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7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438400" y="4876800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8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2590800" y="5486400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9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990600" y="5410200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0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838200" y="4191000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1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1295400" y="4191000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2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09600" y="35052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1</a:t>
            </a:r>
          </a:p>
        </p:txBody>
      </p:sp>
      <p:sp>
        <p:nvSpPr>
          <p:cNvPr id="20503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041525" y="316388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2</a:t>
            </a:r>
          </a:p>
        </p:txBody>
      </p:sp>
      <p:sp>
        <p:nvSpPr>
          <p:cNvPr id="20504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946525" y="362108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3</a:t>
            </a:r>
          </a:p>
        </p:txBody>
      </p:sp>
      <p:sp>
        <p:nvSpPr>
          <p:cNvPr id="20505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946525" y="491648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4</a:t>
            </a:r>
          </a:p>
        </p:txBody>
      </p:sp>
      <p:sp>
        <p:nvSpPr>
          <p:cNvPr id="20506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651125" y="575468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5</a:t>
            </a:r>
          </a:p>
        </p:txBody>
      </p:sp>
      <p:sp>
        <p:nvSpPr>
          <p:cNvPr id="20507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898525" y="544988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6</a:t>
            </a:r>
          </a:p>
        </p:txBody>
      </p:sp>
      <p:sp>
        <p:nvSpPr>
          <p:cNvPr id="20508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965325" y="430688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7</a:t>
            </a:r>
          </a:p>
        </p:txBody>
      </p:sp>
      <p:sp>
        <p:nvSpPr>
          <p:cNvPr id="20509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495800" y="3505200"/>
            <a:ext cx="439102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V = {1,2,3,4,5,6,7}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E = {(1,2),(1,6),(1,5),(2,7),(2,3),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         (3,4),(4,7),(4,5),(5,6)}</a:t>
            </a:r>
          </a:p>
        </p:txBody>
      </p:sp>
      <p:sp>
        <p:nvSpPr>
          <p:cNvPr id="20510" name="Text Box 29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860925" y="4916488"/>
            <a:ext cx="36083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2 and 3 are adjacent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2 is incident to edge (2,3)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C482B9E-412D-4517-B295-DAA6CE545764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Spanning Tree Problem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Input: An undirected graph G = (V,E). G is connected.</a:t>
            </a:r>
          </a:p>
          <a:p>
            <a:pPr eaLnBrk="1" hangingPunct="1"/>
            <a:r>
              <a:rPr lang="en-US" altLang="en-US" smtClean="0"/>
              <a:t>Output: </a:t>
            </a:r>
            <a:r>
              <a:rPr lang="en-US" altLang="en-US" b="1" smtClean="0">
                <a:solidFill>
                  <a:srgbClr val="FF0000"/>
                </a:solidFill>
              </a:rPr>
              <a:t>T</a:t>
            </a:r>
            <a:r>
              <a:rPr lang="en-US" altLang="en-US" smtClean="0"/>
              <a:t> </a:t>
            </a:r>
            <a:r>
              <a:rPr lang="en-US" altLang="en-US" b="1" smtClean="0">
                <a:sym typeface="Symbol" pitchFamily="18" charset="2"/>
              </a:rPr>
              <a:t></a:t>
            </a:r>
            <a:r>
              <a:rPr lang="en-US" altLang="en-US" smtClean="0"/>
              <a:t> E such that</a:t>
            </a:r>
          </a:p>
          <a:p>
            <a:pPr lvl="1" eaLnBrk="1" hangingPunct="1"/>
            <a:r>
              <a:rPr lang="en-US" altLang="en-US" smtClean="0"/>
              <a:t>(V,</a:t>
            </a:r>
            <a:r>
              <a:rPr lang="en-US" altLang="en-US" b="1" smtClean="0">
                <a:solidFill>
                  <a:srgbClr val="FF0000"/>
                </a:solidFill>
              </a:rPr>
              <a:t>T</a:t>
            </a:r>
            <a:r>
              <a:rPr lang="en-US" altLang="en-US" smtClean="0"/>
              <a:t>) is a connected graph</a:t>
            </a:r>
          </a:p>
          <a:p>
            <a:pPr lvl="1" eaLnBrk="1" hangingPunct="1"/>
            <a:r>
              <a:rPr lang="en-US" altLang="en-US" smtClean="0"/>
              <a:t>(V,</a:t>
            </a:r>
            <a:r>
              <a:rPr lang="en-US" altLang="en-US" b="1" smtClean="0">
                <a:solidFill>
                  <a:srgbClr val="FF0000"/>
                </a:solidFill>
              </a:rPr>
              <a:t>T</a:t>
            </a:r>
            <a:r>
              <a:rPr lang="en-US" altLang="en-US" smtClean="0"/>
              <a:t>) has no cycles</a:t>
            </a:r>
          </a:p>
          <a:p>
            <a:pPr lvl="1" eaLnBrk="1" hangingPunct="1"/>
            <a:endParaRPr lang="en-US" altLang="en-US" smtClean="0"/>
          </a:p>
          <a:p>
            <a:pPr lvl="1" eaLnBrk="1" hangingPunct="1"/>
            <a:endParaRPr lang="en-US" altLang="en-US" smtClean="0"/>
          </a:p>
          <a:p>
            <a:pPr lvl="1" eaLnBrk="1" hangingPunct="1"/>
            <a:endParaRPr lang="en-US" altLang="en-US" smtClean="0"/>
          </a:p>
          <a:p>
            <a:pPr lvl="1" eaLnBrk="1" hangingPunct="1"/>
            <a:endParaRPr lang="en-US" altLang="en-US" smtClean="0"/>
          </a:p>
        </p:txBody>
      </p:sp>
      <p:grpSp>
        <p:nvGrpSpPr>
          <p:cNvPr id="21509" name="Group 40"/>
          <p:cNvGrpSpPr>
            <a:grpSpLocks/>
          </p:cNvGrpSpPr>
          <p:nvPr/>
        </p:nvGrpSpPr>
        <p:grpSpPr bwMode="auto">
          <a:xfrm>
            <a:off x="1219200" y="4364038"/>
            <a:ext cx="6934200" cy="2112962"/>
            <a:chOff x="609600" y="1981200"/>
            <a:chExt cx="8001000" cy="2438400"/>
          </a:xfrm>
        </p:grpSpPr>
        <p:sp>
          <p:nvSpPr>
            <p:cNvPr id="21510" name="Rectangle 3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914400" y="22860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1511" name="Rectangle 4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609600" y="36576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1512" name="Rectangle 5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209800" y="41148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1513" name="Rectangle 6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581400" y="36576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1514" name="Rectangle 7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209800" y="29718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1515" name="Rectangle 8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2362200" y="19812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1516" name="Rectangle 9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3810000" y="25146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1517" name="Line 10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 flipV="1">
              <a:off x="1219200" y="2132013"/>
              <a:ext cx="1143000" cy="3063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8" name="Line 11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H="1">
              <a:off x="2362200" y="2286000"/>
              <a:ext cx="152400" cy="685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9" name="Line 12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2667000" y="2133600"/>
              <a:ext cx="1143000" cy="533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0" name="Line 13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2514600" y="3124200"/>
              <a:ext cx="1066800" cy="685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1" name="Line 14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 flipH="1">
              <a:off x="3810000" y="2819400"/>
              <a:ext cx="152400" cy="838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2" name="Line 15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2362200" y="3276600"/>
              <a:ext cx="0" cy="838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3" name="Line 16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 flipV="1">
              <a:off x="2514600" y="3886200"/>
              <a:ext cx="1066800" cy="381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4" name="Line 17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914400" y="3810000"/>
              <a:ext cx="1295400" cy="457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5" name="Line 18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 flipH="1">
              <a:off x="762000" y="2590800"/>
              <a:ext cx="304800" cy="1066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6" name="Line 19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1219200" y="2590800"/>
              <a:ext cx="1066800" cy="1524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7" name="Rectangle 20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5410200" y="22860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1528" name="Rectangle 21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5105400" y="36576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1529" name="Rectangle 22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6705600" y="41148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1530" name="Rectangle 23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8077200" y="36576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1531" name="Rectangle 24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6705600" y="29718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1532" name="Rectangle 25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6858000" y="19812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1533" name="Rectangle 26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8305800" y="25146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1534" name="Line 27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 flipV="1">
              <a:off x="5715000" y="2132013"/>
              <a:ext cx="1143000" cy="306387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5" name="Line 28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 flipH="1">
              <a:off x="6858000" y="2286000"/>
              <a:ext cx="152400" cy="68580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6" name="Line 29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7162800" y="2133600"/>
              <a:ext cx="1143000" cy="53340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7" name="Line 30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7010400" y="3124200"/>
              <a:ext cx="1066800" cy="685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8" name="Line 31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 flipH="1">
              <a:off x="8305800" y="2819400"/>
              <a:ext cx="152400" cy="838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9" name="Line 32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6858000" y="3276600"/>
              <a:ext cx="0" cy="83820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0" name="Line 33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 flipV="1">
              <a:off x="7010400" y="3886200"/>
              <a:ext cx="1066800" cy="38100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1" name="Line 34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5410200" y="3810000"/>
              <a:ext cx="1295400" cy="45720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2" name="Line 35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 flipH="1">
              <a:off x="5257800" y="2590800"/>
              <a:ext cx="304800" cy="1066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3" name="Line 36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5715000" y="2590800"/>
              <a:ext cx="1066800" cy="1524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4" name="AutoShape 39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4343400" y="3124200"/>
              <a:ext cx="685800" cy="304800"/>
            </a:xfrm>
            <a:prstGeom prst="rightArrow">
              <a:avLst>
                <a:gd name="adj1" fmla="val 50000"/>
                <a:gd name="adj2" fmla="val 56250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FCD1313-DF02-4B55-9ABD-4D61F4D62B9C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 smtClean="0"/>
              <a:t>Spanning Tree Algorithm</a:t>
            </a:r>
          </a:p>
        </p:txBody>
      </p:sp>
      <p:sp>
        <p:nvSpPr>
          <p:cNvPr id="22532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90600" y="1438275"/>
            <a:ext cx="3773488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ST(Vertex </a:t>
            </a:r>
            <a:r>
              <a:rPr lang="en-US" altLang="en-US" sz="2400" dirty="0" err="1"/>
              <a:t>i</a:t>
            </a:r>
            <a:r>
              <a:rPr lang="en-US" altLang="en-US" sz="2400" dirty="0"/>
              <a:t>)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    mark </a:t>
            </a:r>
            <a:r>
              <a:rPr lang="en-US" altLang="en-US" sz="2400" dirty="0" err="1"/>
              <a:t>i</a:t>
            </a:r>
            <a:r>
              <a:rPr lang="en-US" altLang="en-US" sz="2400" dirty="0"/>
              <a:t>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    for each j adjacent to </a:t>
            </a:r>
            <a:r>
              <a:rPr lang="en-US" altLang="en-US" sz="2400" dirty="0" err="1"/>
              <a:t>i</a:t>
            </a:r>
            <a:r>
              <a:rPr lang="en-US" altLang="en-US" sz="2400" dirty="0"/>
              <a:t> 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        if (j is unmarked)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           Add (</a:t>
            </a:r>
            <a:r>
              <a:rPr lang="en-US" altLang="en-US" sz="2400" dirty="0" err="1"/>
              <a:t>i,j</a:t>
            </a:r>
            <a:r>
              <a:rPr lang="en-US" altLang="en-US" sz="2400" dirty="0"/>
              <a:t>) to T;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           ST(j);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        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    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}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/>
          </a:p>
        </p:txBody>
      </p:sp>
      <p:sp>
        <p:nvSpPr>
          <p:cNvPr id="22533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638800" y="1752600"/>
            <a:ext cx="228917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Main( )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  T = empty set;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  ST(1);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}</a:t>
            </a:r>
          </a:p>
        </p:txBody>
      </p:sp>
      <p:sp>
        <p:nvSpPr>
          <p:cNvPr id="22534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85800" y="1447800"/>
            <a:ext cx="4495800" cy="3429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2535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10200" y="1447800"/>
            <a:ext cx="27432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7"/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smtClean="0"/>
              <a:t>Finding a reliable routing subnetwork:</a:t>
            </a:r>
          </a:p>
          <a:p>
            <a:pPr eaLnBrk="1" hangingPunct="1"/>
            <a:r>
              <a:rPr lang="en-US" altLang="en-US" sz="2400" smtClean="0"/>
              <a:t>edge cost  =  probability that it won’t fail</a:t>
            </a:r>
          </a:p>
          <a:p>
            <a:pPr eaLnBrk="1" hangingPunct="1"/>
            <a:r>
              <a:rPr lang="en-US" altLang="en-US" sz="2400" smtClean="0"/>
              <a:t>Find the spanning tree that is least likely to fail</a:t>
            </a:r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FB0E879-2FA9-426E-9EA5-76A6211F7771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 smtClean="0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455613" y="2286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n-US" altLang="en-US" smtClean="0"/>
              <a:t>Best Spanning Tree</a:t>
            </a:r>
          </a:p>
        </p:txBody>
      </p:sp>
      <p:sp>
        <p:nvSpPr>
          <p:cNvPr id="23557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673475" y="399891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3558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368675" y="537051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3559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968875" y="582771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3560" name="Rectangle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340475" y="537051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3561" name="Rectangle 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968875" y="468471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3562" name="Rectangle 8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121275" y="369411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3563" name="Rectangle 9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569075" y="422751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3564" name="Line 10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3978275" y="3844925"/>
            <a:ext cx="1143000" cy="3063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5" name="Line 11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5121275" y="399891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6" name="Line 12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426075" y="384651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7" name="Line 13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273675" y="483711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8" name="Line 14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6569075" y="4532313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9" name="Line 15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5121275" y="4989513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0" name="Line 16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5273675" y="559911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1" name="Line 17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673475" y="5522913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2" name="Line 18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3521075" y="4303713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3" name="Line 19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3978275" y="4303713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4" name="Text Box 28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4175125" y="3621088"/>
            <a:ext cx="608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.80</a:t>
            </a:r>
          </a:p>
        </p:txBody>
      </p:sp>
      <p:sp>
        <p:nvSpPr>
          <p:cNvPr id="23575" name="Text Box 29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791200" y="3657600"/>
            <a:ext cx="608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.75</a:t>
            </a:r>
          </a:p>
        </p:txBody>
      </p:sp>
      <p:sp>
        <p:nvSpPr>
          <p:cNvPr id="23576" name="Text Box 30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165725" y="4078288"/>
            <a:ext cx="608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.95</a:t>
            </a:r>
          </a:p>
        </p:txBody>
      </p:sp>
      <p:sp>
        <p:nvSpPr>
          <p:cNvPr id="23577" name="Text Box 31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048000" y="4572000"/>
            <a:ext cx="608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.50</a:t>
            </a:r>
          </a:p>
        </p:txBody>
      </p:sp>
      <p:sp>
        <p:nvSpPr>
          <p:cNvPr id="23578" name="Text Box 32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810000" y="4800600"/>
            <a:ext cx="608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.95</a:t>
            </a:r>
          </a:p>
        </p:txBody>
      </p:sp>
      <p:sp>
        <p:nvSpPr>
          <p:cNvPr id="23579" name="Text Box 33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622925" y="4687888"/>
            <a:ext cx="608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1.0</a:t>
            </a:r>
          </a:p>
        </p:txBody>
      </p:sp>
      <p:sp>
        <p:nvSpPr>
          <p:cNvPr id="23580" name="Text Box 34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962400" y="5791200"/>
            <a:ext cx="608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.85</a:t>
            </a:r>
          </a:p>
        </p:txBody>
      </p:sp>
      <p:sp>
        <p:nvSpPr>
          <p:cNvPr id="23581" name="Text Box 35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65925" y="4611688"/>
            <a:ext cx="608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.84</a:t>
            </a:r>
          </a:p>
        </p:txBody>
      </p:sp>
      <p:sp>
        <p:nvSpPr>
          <p:cNvPr id="23582" name="Text Box 36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5775325" y="5754688"/>
            <a:ext cx="608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.80</a:t>
            </a:r>
          </a:p>
        </p:txBody>
      </p:sp>
      <p:sp>
        <p:nvSpPr>
          <p:cNvPr id="23583" name="Text Box 37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5089525" y="5145088"/>
            <a:ext cx="608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.89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8BCA1B8-F599-41A0-BBE3-B4D8A3CB5226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Example of a Spanning Tree</a:t>
            </a:r>
          </a:p>
        </p:txBody>
      </p:sp>
      <p:sp>
        <p:nvSpPr>
          <p:cNvPr id="24580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079750" y="235902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4581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774950" y="373062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4582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375150" y="418782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4583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746750" y="373062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4584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375150" y="304482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4585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527550" y="205422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4586" name="Rectangle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975350" y="258762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4587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3384550" y="2205038"/>
            <a:ext cx="1143000" cy="3063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4527550" y="2359025"/>
            <a:ext cx="152400" cy="685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9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832350" y="2206625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4679950" y="3197225"/>
            <a:ext cx="1066800" cy="685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1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5975350" y="2892425"/>
            <a:ext cx="152400" cy="838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2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4527550" y="3349625"/>
            <a:ext cx="0" cy="838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3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4679950" y="3959225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079750" y="3883025"/>
            <a:ext cx="1295400" cy="457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5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2927350" y="2663825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6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384550" y="2663825"/>
            <a:ext cx="1066800" cy="15240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7" name="Text Box 27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581400" y="1981200"/>
            <a:ext cx="608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.80</a:t>
            </a:r>
          </a:p>
        </p:txBody>
      </p:sp>
      <p:sp>
        <p:nvSpPr>
          <p:cNvPr id="24598" name="Text Box 28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197475" y="2017713"/>
            <a:ext cx="608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.75</a:t>
            </a:r>
          </a:p>
        </p:txBody>
      </p:sp>
      <p:sp>
        <p:nvSpPr>
          <p:cNvPr id="24599" name="Text Box 29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572000" y="2438400"/>
            <a:ext cx="608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.95</a:t>
            </a:r>
          </a:p>
        </p:txBody>
      </p:sp>
      <p:sp>
        <p:nvSpPr>
          <p:cNvPr id="24600" name="Text Box 30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454275" y="2932113"/>
            <a:ext cx="608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.50</a:t>
            </a:r>
          </a:p>
        </p:txBody>
      </p:sp>
      <p:sp>
        <p:nvSpPr>
          <p:cNvPr id="24601" name="Text Box 31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216275" y="3160713"/>
            <a:ext cx="608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.95</a:t>
            </a:r>
          </a:p>
        </p:txBody>
      </p:sp>
      <p:sp>
        <p:nvSpPr>
          <p:cNvPr id="24602" name="Text Box 32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029200" y="3048000"/>
            <a:ext cx="608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1.0</a:t>
            </a:r>
          </a:p>
        </p:txBody>
      </p:sp>
      <p:sp>
        <p:nvSpPr>
          <p:cNvPr id="24603" name="Text Box 33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368675" y="4151313"/>
            <a:ext cx="608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.85</a:t>
            </a:r>
          </a:p>
        </p:txBody>
      </p:sp>
      <p:sp>
        <p:nvSpPr>
          <p:cNvPr id="24604" name="Text Box 34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172200" y="2971800"/>
            <a:ext cx="608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.84</a:t>
            </a:r>
          </a:p>
        </p:txBody>
      </p:sp>
      <p:sp>
        <p:nvSpPr>
          <p:cNvPr id="24605" name="Text Box 35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181600" y="4114800"/>
            <a:ext cx="608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.80</a:t>
            </a:r>
          </a:p>
        </p:txBody>
      </p:sp>
      <p:sp>
        <p:nvSpPr>
          <p:cNvPr id="24606" name="Text Box 36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5699125" y="567848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4607" name="Text Box 37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479925" y="3544888"/>
            <a:ext cx="608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.89</a:t>
            </a:r>
          </a:p>
        </p:txBody>
      </p:sp>
      <p:sp>
        <p:nvSpPr>
          <p:cNvPr id="24608" name="Text Box 38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1127125" y="4992688"/>
            <a:ext cx="76263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Probability of success = .85 x .95 x .89 x .95 x 1.0 x .84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                                    =  .5735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ADMINISTRATOR@SO8REZEVADHINSP6" val="3298"/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efault Design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25031</TotalTime>
  <Words>1384</Words>
  <Application>Microsoft Office PowerPoint</Application>
  <PresentationFormat>On-screen Show (4:3)</PresentationFormat>
  <Paragraphs>301</Paragraphs>
  <Slides>27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Times New Roman</vt:lpstr>
      <vt:lpstr>Symbol</vt:lpstr>
      <vt:lpstr>Courier New</vt:lpstr>
      <vt:lpstr>Default Design</vt:lpstr>
      <vt:lpstr>Microsoft Equation 3.0</vt:lpstr>
      <vt:lpstr>CSE 332: Minimum Spanning Trees</vt:lpstr>
      <vt:lpstr>Announcements</vt:lpstr>
      <vt:lpstr>Union Find Review</vt:lpstr>
      <vt:lpstr>Spanning Tree in a Graph</vt:lpstr>
      <vt:lpstr>Undirected Graph</vt:lpstr>
      <vt:lpstr>Spanning Tree Problem</vt:lpstr>
      <vt:lpstr>Spanning Tree Algorithm</vt:lpstr>
      <vt:lpstr>Best Spanning Tree</vt:lpstr>
      <vt:lpstr>Example of a Spanning Tree</vt:lpstr>
      <vt:lpstr>Minimum Spanning Trees</vt:lpstr>
      <vt:lpstr>Minimum Spanning Tree Problem</vt:lpstr>
      <vt:lpstr>Kruskal’s MST Algorithm</vt:lpstr>
      <vt:lpstr>Kruskal’s Algorithm for MST</vt:lpstr>
      <vt:lpstr>Example of for Kruskal  </vt:lpstr>
      <vt:lpstr>Data Structures for Kruskal</vt:lpstr>
      <vt:lpstr>Example of DU/F  </vt:lpstr>
      <vt:lpstr>Kruskal’s Algorithm</vt:lpstr>
      <vt:lpstr>Kruskal’s Algorithm with DU / F</vt:lpstr>
      <vt:lpstr>Kruskal code</vt:lpstr>
      <vt:lpstr>Kruskal’s Algorithm: Correctness</vt:lpstr>
      <vt:lpstr>MST Application: Clustering</vt:lpstr>
      <vt:lpstr>Distance clustering</vt:lpstr>
      <vt:lpstr>Divide into 2 clusters</vt:lpstr>
      <vt:lpstr>Divide into 3 clusters</vt:lpstr>
      <vt:lpstr>Divide into 4 clusters</vt:lpstr>
      <vt:lpstr>Distance Clustering Algorithm</vt:lpstr>
      <vt:lpstr>K-clustering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Binary Heaps</dc:title>
  <dc:creator>Douglas Johnson</dc:creator>
  <cp:lastModifiedBy>Richard</cp:lastModifiedBy>
  <cp:revision>87</cp:revision>
  <cp:lastPrinted>2001-12-07T01:39:00Z</cp:lastPrinted>
  <dcterms:created xsi:type="dcterms:W3CDTF">2002-04-22T16:21:26Z</dcterms:created>
  <dcterms:modified xsi:type="dcterms:W3CDTF">2016-05-27T05:20:16Z</dcterms:modified>
</cp:coreProperties>
</file>