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1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2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3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4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5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16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7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18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19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20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1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22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23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24.xml" ContentType="application/vnd.openxmlformats-officedocument.presentationml.notesSlide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25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notesSlides/notesSlide26.xml" ContentType="application/vnd.openxmlformats-officedocument.presentationml.notesSlide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350" r:id="rId2"/>
    <p:sldId id="429" r:id="rId3"/>
    <p:sldId id="415" r:id="rId4"/>
    <p:sldId id="351" r:id="rId5"/>
    <p:sldId id="352" r:id="rId6"/>
    <p:sldId id="431" r:id="rId7"/>
    <p:sldId id="433" r:id="rId8"/>
    <p:sldId id="434" r:id="rId9"/>
    <p:sldId id="436" r:id="rId10"/>
    <p:sldId id="438" r:id="rId11"/>
    <p:sldId id="457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5" r:id="rId28"/>
    <p:sldId id="456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410" autoAdjust="0"/>
  </p:normalViewPr>
  <p:slideViewPr>
    <p:cSldViewPr>
      <p:cViewPr varScale="1">
        <p:scale>
          <a:sx n="91" d="100"/>
          <a:sy n="91" d="100"/>
        </p:scale>
        <p:origin x="-1782" y="-96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78" d="100"/>
          <a:sy n="78" d="100"/>
        </p:scale>
        <p:origin x="-240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0" tIns="45380" rIns="90760" bIns="45380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0" tIns="45380" rIns="90760" bIns="4538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0" tIns="45380" rIns="90760" bIns="45380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0" tIns="45380" rIns="90760" bIns="4538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7031CECE-E786-4BC3-94F1-9C53C65C9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778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8" tIns="47894" rIns="95788" bIns="47894" numCol="1" anchor="t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8" tIns="47894" rIns="95788" bIns="47894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198438"/>
            <a:ext cx="7088188" cy="5316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0025" y="5514975"/>
            <a:ext cx="6834188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8" tIns="47894" rIns="95788" bIns="47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8" tIns="47894" rIns="95788" bIns="47894" numCol="1" anchor="b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8" tIns="47894" rIns="95788" bIns="47894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EE9F44-E840-4E79-8118-26049D81A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11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0EE129-EE79-426E-A067-600981C6DFC2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025B48-FDAA-4737-A6C2-F766EE7CA4E9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04AB15-218C-4F12-A37A-35CB69608892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8EEC52-EE80-47A6-BE79-05AC5D6D1206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EC24494-C8C0-4B3B-B391-93ED77D43657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DFE1A00-6017-4743-8B03-5BDB2FDE7107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D3056A7-2F0D-4755-A312-547905DCD2BF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Aside: Union-by-height is equally good.  Updating height is just: height = max(old_height, added_subtree_height+1)</a:t>
            </a:r>
          </a:p>
          <a:p>
            <a:endParaRPr lang="en-US" altLang="en-US" smtClean="0"/>
          </a:p>
          <a:p>
            <a:r>
              <a:rPr lang="en-US" altLang="en-US" smtClean="0"/>
              <a:t>When doing path compression, don’t update the height and call it “rank” instead.  </a:t>
            </a:r>
          </a:p>
          <a:p>
            <a:r>
              <a:rPr lang="en-US" altLang="en-US" smtClean="0"/>
              <a:t>But follow the height update rule: rank = max(old_rank, added_subtree_rank+1).</a:t>
            </a:r>
          </a:p>
          <a:p>
            <a:endParaRPr lang="en-US" altLang="en-US" smtClean="0"/>
          </a:p>
          <a:p>
            <a:r>
              <a:rPr lang="en-US" altLang="en-US" smtClean="0"/>
              <a:t>Sometimes union-by-size is called weighted union.  </a:t>
            </a:r>
          </a:p>
          <a:p>
            <a:r>
              <a:rPr lang="en-US" altLang="en-US" smtClean="0"/>
              <a:t>(Hmm, is union-by-height/rank also called weighted union?)</a:t>
            </a:r>
          </a:p>
          <a:p>
            <a:r>
              <a:rPr lang="en-US" altLang="en-US" smtClean="0"/>
              <a:t>(Hmm, do the ackermann function results hold for union-by-size?  Weiss suggests it does.) 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314931B-8965-402B-A943-4BFD455E0D46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074D08-0CB6-4935-8603-89AD097FD630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9536B11-50FD-46D6-8295-AFBBC77A0A5D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02F851-13C6-49C6-AC3F-1B02764424A6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D2DBB2-13F0-41C0-A4D6-9202F0F27D7D}" type="slidenum">
              <a:rPr lang="en-US" altLang="en-US" sz="1200" smtClean="0">
                <a:latin typeface="Times New Roman" pitchFamily="18" charset="0"/>
              </a:rPr>
              <a:pPr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F19E06-4142-4C7C-93C1-4541BB685D25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D10B14D-B55E-4122-A006-71962E51B53A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96B843A-F186-4FB4-ACCB-8B37465174C2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C78F842-D400-45B3-93DC-3EE22880F611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6641" tIns="48320" rIns="96641" bIns="48320"/>
          <a:lstStyle/>
          <a:p>
            <a:r>
              <a:rPr lang="en-US" altLang="en-US" smtClean="0"/>
              <a:t>Note that everything along the path got pointed to 3.</a:t>
            </a:r>
          </a:p>
          <a:p>
            <a:endParaRPr lang="en-US" altLang="en-US" smtClean="0"/>
          </a:p>
          <a:p>
            <a:r>
              <a:rPr lang="en-US" altLang="en-US" smtClean="0"/>
              <a:t>Note also that this is definitely </a:t>
            </a:r>
            <a:r>
              <a:rPr lang="en-US" altLang="en-US" b="1" smtClean="0"/>
              <a:t>not</a:t>
            </a:r>
            <a:r>
              <a:rPr lang="en-US" altLang="en-US" smtClean="0"/>
              <a:t> a binary tree!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D76FE7-2FDA-4B68-8A3D-87932F731E06}" type="slidenum">
              <a:rPr lang="en-US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B01D53-024B-4F83-AA08-6C2C910E9306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BD7B1C-8A99-455F-B786-F924829D9C60}" type="slidenum">
              <a:rPr lang="en-US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13ABE9-71F0-43E8-BA08-6E449A227E0A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89E2DD-AAED-479B-B96B-10B3CD5D15E0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6935788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E6B97A7-A898-4648-87FB-3D5A8086FB70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4C1CD8-0929-4BEE-AF07-E75D36CB1018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C4B675-5F23-414C-8854-33208F1E8F04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C32EF7-74E6-4466-9B45-FE79DFC3880E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C9DD50B-7B3B-4DF7-9E26-8C1DB13A73C1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2CBA8-567F-49B7-8E69-34BB63182481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1FB262-9101-453D-ADE7-38F2DEE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D5A4A7-5D16-4BE5-BE8A-8C7C1AB7C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0E7252-D3D8-4703-8648-A2F445448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A9DCDCA-B472-4A59-838A-2B15CB082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3A147A6-2BA1-4701-80BE-63C16D49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D59DB00-278F-4649-9669-5B6C892CD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92E271F-61E9-4A88-A38D-6648CDA87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065A7B2-0169-4A85-9F54-40FDCF0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E14E988-843D-4343-A4A0-11D91D481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3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2650082-60CB-45A0-9B93-C823CCE64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9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183CFF-7F8F-40C7-AF78-3F1A9E03D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0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B3F8549-A54B-48A9-AA9A-14957DBBB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33" Type="http://schemas.openxmlformats.org/officeDocument/2006/relationships/notesSlide" Target="../notesSlides/notesSlide10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slideLayout" Target="../slideLayouts/slideLayout6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tags" Target="../tags/tag107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10" Type="http://schemas.openxmlformats.org/officeDocument/2006/relationships/tags" Target="../tags/tag119.xml"/><Relationship Id="rId19" Type="http://schemas.openxmlformats.org/officeDocument/2006/relationships/notesSlide" Target="../notesSlides/notesSlide12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3" Type="http://schemas.openxmlformats.org/officeDocument/2006/relationships/tags" Target="../tags/tag161.xml"/><Relationship Id="rId21" Type="http://schemas.openxmlformats.org/officeDocument/2006/relationships/notesSlide" Target="../notesSlides/notesSlide14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39" Type="http://schemas.openxmlformats.org/officeDocument/2006/relationships/tags" Target="../tags/tag219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42" Type="http://schemas.openxmlformats.org/officeDocument/2006/relationships/tags" Target="../tags/tag222.xml"/><Relationship Id="rId47" Type="http://schemas.openxmlformats.org/officeDocument/2006/relationships/tags" Target="../tags/tag227.xml"/><Relationship Id="rId50" Type="http://schemas.openxmlformats.org/officeDocument/2006/relationships/tags" Target="../tags/tag230.xml"/><Relationship Id="rId55" Type="http://schemas.openxmlformats.org/officeDocument/2006/relationships/slideLayout" Target="../slideLayouts/slideLayout6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38" Type="http://schemas.openxmlformats.org/officeDocument/2006/relationships/tags" Target="../tags/tag218.xml"/><Relationship Id="rId46" Type="http://schemas.openxmlformats.org/officeDocument/2006/relationships/tags" Target="../tags/tag226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tags" Target="../tags/tag209.xml"/><Relationship Id="rId41" Type="http://schemas.openxmlformats.org/officeDocument/2006/relationships/tags" Target="../tags/tag221.xml"/><Relationship Id="rId54" Type="http://schemas.openxmlformats.org/officeDocument/2006/relationships/tags" Target="../tags/tag234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tags" Target="../tags/tag217.xml"/><Relationship Id="rId40" Type="http://schemas.openxmlformats.org/officeDocument/2006/relationships/tags" Target="../tags/tag220.xml"/><Relationship Id="rId45" Type="http://schemas.openxmlformats.org/officeDocument/2006/relationships/tags" Target="../tags/tag225.xml"/><Relationship Id="rId53" Type="http://schemas.openxmlformats.org/officeDocument/2006/relationships/tags" Target="../tags/tag233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tags" Target="../tags/tag216.xml"/><Relationship Id="rId49" Type="http://schemas.openxmlformats.org/officeDocument/2006/relationships/tags" Target="../tags/tag229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4" Type="http://schemas.openxmlformats.org/officeDocument/2006/relationships/tags" Target="../tags/tag224.xml"/><Relationship Id="rId52" Type="http://schemas.openxmlformats.org/officeDocument/2006/relationships/tags" Target="../tags/tag232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43" Type="http://schemas.openxmlformats.org/officeDocument/2006/relationships/tags" Target="../tags/tag223.xml"/><Relationship Id="rId48" Type="http://schemas.openxmlformats.org/officeDocument/2006/relationships/tags" Target="../tags/tag228.xml"/><Relationship Id="rId56" Type="http://schemas.openxmlformats.org/officeDocument/2006/relationships/notesSlide" Target="../notesSlides/notesSlide16.xml"/><Relationship Id="rId8" Type="http://schemas.openxmlformats.org/officeDocument/2006/relationships/tags" Target="../tags/tag188.xml"/><Relationship Id="rId51" Type="http://schemas.openxmlformats.org/officeDocument/2006/relationships/tags" Target="../tags/tag231.xml"/><Relationship Id="rId3" Type="http://schemas.openxmlformats.org/officeDocument/2006/relationships/tags" Target="../tags/tag18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26" Type="http://schemas.openxmlformats.org/officeDocument/2006/relationships/tags" Target="../tags/tag260.xml"/><Relationship Id="rId39" Type="http://schemas.openxmlformats.org/officeDocument/2006/relationships/tags" Target="../tags/tag273.xml"/><Relationship Id="rId3" Type="http://schemas.openxmlformats.org/officeDocument/2006/relationships/tags" Target="../tags/tag237.xml"/><Relationship Id="rId21" Type="http://schemas.openxmlformats.org/officeDocument/2006/relationships/tags" Target="../tags/tag255.xml"/><Relationship Id="rId34" Type="http://schemas.openxmlformats.org/officeDocument/2006/relationships/tags" Target="../tags/tag268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5" Type="http://schemas.openxmlformats.org/officeDocument/2006/relationships/tags" Target="../tags/tag259.xml"/><Relationship Id="rId33" Type="http://schemas.openxmlformats.org/officeDocument/2006/relationships/tags" Target="../tags/tag267.xml"/><Relationship Id="rId38" Type="http://schemas.openxmlformats.org/officeDocument/2006/relationships/tags" Target="../tags/tag272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0" Type="http://schemas.openxmlformats.org/officeDocument/2006/relationships/tags" Target="../tags/tag254.xml"/><Relationship Id="rId29" Type="http://schemas.openxmlformats.org/officeDocument/2006/relationships/tags" Target="../tags/tag263.xml"/><Relationship Id="rId41" Type="http://schemas.openxmlformats.org/officeDocument/2006/relationships/tags" Target="../tags/tag275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24" Type="http://schemas.openxmlformats.org/officeDocument/2006/relationships/tags" Target="../tags/tag258.xml"/><Relationship Id="rId32" Type="http://schemas.openxmlformats.org/officeDocument/2006/relationships/tags" Target="../tags/tag266.xml"/><Relationship Id="rId37" Type="http://schemas.openxmlformats.org/officeDocument/2006/relationships/tags" Target="../tags/tag271.xml"/><Relationship Id="rId40" Type="http://schemas.openxmlformats.org/officeDocument/2006/relationships/tags" Target="../tags/tag274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23" Type="http://schemas.openxmlformats.org/officeDocument/2006/relationships/tags" Target="../tags/tag257.xml"/><Relationship Id="rId28" Type="http://schemas.openxmlformats.org/officeDocument/2006/relationships/tags" Target="../tags/tag262.xml"/><Relationship Id="rId36" Type="http://schemas.openxmlformats.org/officeDocument/2006/relationships/tags" Target="../tags/tag270.xml"/><Relationship Id="rId10" Type="http://schemas.openxmlformats.org/officeDocument/2006/relationships/tags" Target="../tags/tag244.xml"/><Relationship Id="rId19" Type="http://schemas.openxmlformats.org/officeDocument/2006/relationships/tags" Target="../tags/tag253.xml"/><Relationship Id="rId31" Type="http://schemas.openxmlformats.org/officeDocument/2006/relationships/tags" Target="../tags/tag265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Relationship Id="rId22" Type="http://schemas.openxmlformats.org/officeDocument/2006/relationships/tags" Target="../tags/tag256.xml"/><Relationship Id="rId27" Type="http://schemas.openxmlformats.org/officeDocument/2006/relationships/tags" Target="../tags/tag261.xml"/><Relationship Id="rId30" Type="http://schemas.openxmlformats.org/officeDocument/2006/relationships/tags" Target="../tags/tag264.xml"/><Relationship Id="rId35" Type="http://schemas.openxmlformats.org/officeDocument/2006/relationships/tags" Target="../tags/tag269.xml"/><Relationship Id="rId4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" Type="http://schemas.openxmlformats.org/officeDocument/2006/relationships/tags" Target="../tags/tag278.xml"/><Relationship Id="rId21" Type="http://schemas.openxmlformats.org/officeDocument/2006/relationships/tags" Target="../tags/tag296.xml"/><Relationship Id="rId34" Type="http://schemas.openxmlformats.org/officeDocument/2006/relationships/slideLayout" Target="../slideLayouts/slideLayout6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0" Type="http://schemas.openxmlformats.org/officeDocument/2006/relationships/tags" Target="../tags/tag295.xml"/><Relationship Id="rId29" Type="http://schemas.openxmlformats.org/officeDocument/2006/relationships/tags" Target="../tags/tag304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31" Type="http://schemas.openxmlformats.org/officeDocument/2006/relationships/tags" Target="../tags/tag306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6.xml"/><Relationship Id="rId13" Type="http://schemas.openxmlformats.org/officeDocument/2006/relationships/tags" Target="../tags/tag321.xml"/><Relationship Id="rId18" Type="http://schemas.openxmlformats.org/officeDocument/2006/relationships/tags" Target="../tags/tag326.xml"/><Relationship Id="rId26" Type="http://schemas.openxmlformats.org/officeDocument/2006/relationships/tags" Target="../tags/tag334.xml"/><Relationship Id="rId3" Type="http://schemas.openxmlformats.org/officeDocument/2006/relationships/tags" Target="../tags/tag311.xml"/><Relationship Id="rId21" Type="http://schemas.openxmlformats.org/officeDocument/2006/relationships/tags" Target="../tags/tag329.xml"/><Relationship Id="rId7" Type="http://schemas.openxmlformats.org/officeDocument/2006/relationships/tags" Target="../tags/tag315.xml"/><Relationship Id="rId12" Type="http://schemas.openxmlformats.org/officeDocument/2006/relationships/tags" Target="../tags/tag320.xml"/><Relationship Id="rId17" Type="http://schemas.openxmlformats.org/officeDocument/2006/relationships/tags" Target="../tags/tag325.xml"/><Relationship Id="rId25" Type="http://schemas.openxmlformats.org/officeDocument/2006/relationships/tags" Target="../tags/tag333.xml"/><Relationship Id="rId2" Type="http://schemas.openxmlformats.org/officeDocument/2006/relationships/tags" Target="../tags/tag310.xml"/><Relationship Id="rId16" Type="http://schemas.openxmlformats.org/officeDocument/2006/relationships/tags" Target="../tags/tag324.xml"/><Relationship Id="rId20" Type="http://schemas.openxmlformats.org/officeDocument/2006/relationships/tags" Target="../tags/tag328.xml"/><Relationship Id="rId1" Type="http://schemas.openxmlformats.org/officeDocument/2006/relationships/tags" Target="../tags/tag309.xml"/><Relationship Id="rId6" Type="http://schemas.openxmlformats.org/officeDocument/2006/relationships/tags" Target="../tags/tag314.xml"/><Relationship Id="rId11" Type="http://schemas.openxmlformats.org/officeDocument/2006/relationships/tags" Target="../tags/tag319.xml"/><Relationship Id="rId24" Type="http://schemas.openxmlformats.org/officeDocument/2006/relationships/tags" Target="../tags/tag332.xml"/><Relationship Id="rId5" Type="http://schemas.openxmlformats.org/officeDocument/2006/relationships/tags" Target="../tags/tag313.xml"/><Relationship Id="rId15" Type="http://schemas.openxmlformats.org/officeDocument/2006/relationships/tags" Target="../tags/tag323.xml"/><Relationship Id="rId23" Type="http://schemas.openxmlformats.org/officeDocument/2006/relationships/tags" Target="../tags/tag331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318.xml"/><Relationship Id="rId19" Type="http://schemas.openxmlformats.org/officeDocument/2006/relationships/tags" Target="../tags/tag327.xml"/><Relationship Id="rId4" Type="http://schemas.openxmlformats.org/officeDocument/2006/relationships/tags" Target="../tags/tag312.xml"/><Relationship Id="rId9" Type="http://schemas.openxmlformats.org/officeDocument/2006/relationships/tags" Target="../tags/tag317.xml"/><Relationship Id="rId14" Type="http://schemas.openxmlformats.org/officeDocument/2006/relationships/tags" Target="../tags/tag322.xml"/><Relationship Id="rId22" Type="http://schemas.openxmlformats.org/officeDocument/2006/relationships/tags" Target="../tags/tag330.xml"/><Relationship Id="rId27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36.xml"/><Relationship Id="rId1" Type="http://schemas.openxmlformats.org/officeDocument/2006/relationships/tags" Target="../tags/tag335.xml"/><Relationship Id="rId4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26" Type="http://schemas.openxmlformats.org/officeDocument/2006/relationships/tags" Target="../tags/tag362.xml"/><Relationship Id="rId39" Type="http://schemas.openxmlformats.org/officeDocument/2006/relationships/tags" Target="../tags/tag375.xml"/><Relationship Id="rId3" Type="http://schemas.openxmlformats.org/officeDocument/2006/relationships/tags" Target="../tags/tag339.xml"/><Relationship Id="rId21" Type="http://schemas.openxmlformats.org/officeDocument/2006/relationships/tags" Target="../tags/tag357.xml"/><Relationship Id="rId34" Type="http://schemas.openxmlformats.org/officeDocument/2006/relationships/tags" Target="../tags/tag370.xml"/><Relationship Id="rId42" Type="http://schemas.openxmlformats.org/officeDocument/2006/relationships/notesSlide" Target="../notesSlides/notesSlide21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5" Type="http://schemas.openxmlformats.org/officeDocument/2006/relationships/tags" Target="../tags/tag361.xml"/><Relationship Id="rId33" Type="http://schemas.openxmlformats.org/officeDocument/2006/relationships/tags" Target="../tags/tag369.xml"/><Relationship Id="rId38" Type="http://schemas.openxmlformats.org/officeDocument/2006/relationships/tags" Target="../tags/tag374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tags" Target="../tags/tag356.xml"/><Relationship Id="rId29" Type="http://schemas.openxmlformats.org/officeDocument/2006/relationships/tags" Target="../tags/tag365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24" Type="http://schemas.openxmlformats.org/officeDocument/2006/relationships/tags" Target="../tags/tag360.xml"/><Relationship Id="rId32" Type="http://schemas.openxmlformats.org/officeDocument/2006/relationships/tags" Target="../tags/tag368.xml"/><Relationship Id="rId37" Type="http://schemas.openxmlformats.org/officeDocument/2006/relationships/tags" Target="../tags/tag373.xml"/><Relationship Id="rId40" Type="http://schemas.openxmlformats.org/officeDocument/2006/relationships/tags" Target="../tags/tag376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28" Type="http://schemas.openxmlformats.org/officeDocument/2006/relationships/tags" Target="../tags/tag364.xml"/><Relationship Id="rId36" Type="http://schemas.openxmlformats.org/officeDocument/2006/relationships/tags" Target="../tags/tag372.xml"/><Relationship Id="rId10" Type="http://schemas.openxmlformats.org/officeDocument/2006/relationships/tags" Target="../tags/tag346.xml"/><Relationship Id="rId19" Type="http://schemas.openxmlformats.org/officeDocument/2006/relationships/tags" Target="../tags/tag355.xml"/><Relationship Id="rId31" Type="http://schemas.openxmlformats.org/officeDocument/2006/relationships/tags" Target="../tags/tag367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tags" Target="../tags/tag358.xml"/><Relationship Id="rId27" Type="http://schemas.openxmlformats.org/officeDocument/2006/relationships/tags" Target="../tags/tag363.xml"/><Relationship Id="rId30" Type="http://schemas.openxmlformats.org/officeDocument/2006/relationships/tags" Target="../tags/tag366.xml"/><Relationship Id="rId35" Type="http://schemas.openxmlformats.org/officeDocument/2006/relationships/tags" Target="../tags/tag37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26" Type="http://schemas.openxmlformats.org/officeDocument/2006/relationships/tags" Target="../tags/tag402.xml"/><Relationship Id="rId39" Type="http://schemas.openxmlformats.org/officeDocument/2006/relationships/tags" Target="../tags/tag415.xml"/><Relationship Id="rId21" Type="http://schemas.openxmlformats.org/officeDocument/2006/relationships/tags" Target="../tags/tag397.xml"/><Relationship Id="rId34" Type="http://schemas.openxmlformats.org/officeDocument/2006/relationships/tags" Target="../tags/tag410.xml"/><Relationship Id="rId42" Type="http://schemas.openxmlformats.org/officeDocument/2006/relationships/tags" Target="../tags/tag418.xml"/><Relationship Id="rId47" Type="http://schemas.openxmlformats.org/officeDocument/2006/relationships/tags" Target="../tags/tag423.xml"/><Relationship Id="rId50" Type="http://schemas.openxmlformats.org/officeDocument/2006/relationships/tags" Target="../tags/tag426.xml"/><Relationship Id="rId55" Type="http://schemas.openxmlformats.org/officeDocument/2006/relationships/tags" Target="../tags/tag431.xml"/><Relationship Id="rId63" Type="http://schemas.openxmlformats.org/officeDocument/2006/relationships/slideLayout" Target="../slideLayouts/slideLayout6.xml"/><Relationship Id="rId7" Type="http://schemas.openxmlformats.org/officeDocument/2006/relationships/tags" Target="../tags/tag383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29" Type="http://schemas.openxmlformats.org/officeDocument/2006/relationships/tags" Target="../tags/tag405.xml"/><Relationship Id="rId41" Type="http://schemas.openxmlformats.org/officeDocument/2006/relationships/tags" Target="../tags/tag417.xml"/><Relationship Id="rId54" Type="http://schemas.openxmlformats.org/officeDocument/2006/relationships/tags" Target="../tags/tag430.xml"/><Relationship Id="rId62" Type="http://schemas.openxmlformats.org/officeDocument/2006/relationships/tags" Target="../tags/tag43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32" Type="http://schemas.openxmlformats.org/officeDocument/2006/relationships/tags" Target="../tags/tag408.xml"/><Relationship Id="rId37" Type="http://schemas.openxmlformats.org/officeDocument/2006/relationships/tags" Target="../tags/tag413.xml"/><Relationship Id="rId40" Type="http://schemas.openxmlformats.org/officeDocument/2006/relationships/tags" Target="../tags/tag416.xml"/><Relationship Id="rId45" Type="http://schemas.openxmlformats.org/officeDocument/2006/relationships/tags" Target="../tags/tag421.xml"/><Relationship Id="rId53" Type="http://schemas.openxmlformats.org/officeDocument/2006/relationships/tags" Target="../tags/tag429.xml"/><Relationship Id="rId58" Type="http://schemas.openxmlformats.org/officeDocument/2006/relationships/tags" Target="../tags/tag434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28" Type="http://schemas.openxmlformats.org/officeDocument/2006/relationships/tags" Target="../tags/tag404.xml"/><Relationship Id="rId36" Type="http://schemas.openxmlformats.org/officeDocument/2006/relationships/tags" Target="../tags/tag412.xml"/><Relationship Id="rId49" Type="http://schemas.openxmlformats.org/officeDocument/2006/relationships/tags" Target="../tags/tag425.xml"/><Relationship Id="rId57" Type="http://schemas.openxmlformats.org/officeDocument/2006/relationships/tags" Target="../tags/tag433.xml"/><Relationship Id="rId61" Type="http://schemas.openxmlformats.org/officeDocument/2006/relationships/tags" Target="../tags/tag437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31" Type="http://schemas.openxmlformats.org/officeDocument/2006/relationships/tags" Target="../tags/tag407.xml"/><Relationship Id="rId44" Type="http://schemas.openxmlformats.org/officeDocument/2006/relationships/tags" Target="../tags/tag420.xml"/><Relationship Id="rId52" Type="http://schemas.openxmlformats.org/officeDocument/2006/relationships/tags" Target="../tags/tag428.xml"/><Relationship Id="rId60" Type="http://schemas.openxmlformats.org/officeDocument/2006/relationships/tags" Target="../tags/tag436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tags" Target="../tags/tag403.xml"/><Relationship Id="rId30" Type="http://schemas.openxmlformats.org/officeDocument/2006/relationships/tags" Target="../tags/tag406.xml"/><Relationship Id="rId35" Type="http://schemas.openxmlformats.org/officeDocument/2006/relationships/tags" Target="../tags/tag411.xml"/><Relationship Id="rId43" Type="http://schemas.openxmlformats.org/officeDocument/2006/relationships/tags" Target="../tags/tag419.xml"/><Relationship Id="rId48" Type="http://schemas.openxmlformats.org/officeDocument/2006/relationships/tags" Target="../tags/tag424.xml"/><Relationship Id="rId56" Type="http://schemas.openxmlformats.org/officeDocument/2006/relationships/tags" Target="../tags/tag432.xml"/><Relationship Id="rId64" Type="http://schemas.openxmlformats.org/officeDocument/2006/relationships/notesSlide" Target="../notesSlides/notesSlide22.xml"/><Relationship Id="rId8" Type="http://schemas.openxmlformats.org/officeDocument/2006/relationships/tags" Target="../tags/tag384.xml"/><Relationship Id="rId51" Type="http://schemas.openxmlformats.org/officeDocument/2006/relationships/tags" Target="../tags/tag427.xml"/><Relationship Id="rId3" Type="http://schemas.openxmlformats.org/officeDocument/2006/relationships/tags" Target="../tags/tag379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33" Type="http://schemas.openxmlformats.org/officeDocument/2006/relationships/tags" Target="../tags/tag409.xml"/><Relationship Id="rId38" Type="http://schemas.openxmlformats.org/officeDocument/2006/relationships/tags" Target="../tags/tag414.xml"/><Relationship Id="rId46" Type="http://schemas.openxmlformats.org/officeDocument/2006/relationships/tags" Target="../tags/tag422.xml"/><Relationship Id="rId59" Type="http://schemas.openxmlformats.org/officeDocument/2006/relationships/tags" Target="../tags/tag43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46.xml"/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3" Type="http://schemas.openxmlformats.org/officeDocument/2006/relationships/tags" Target="../tags/tag441.xml"/><Relationship Id="rId21" Type="http://schemas.openxmlformats.org/officeDocument/2006/relationships/tags" Target="../tags/tag459.xml"/><Relationship Id="rId7" Type="http://schemas.openxmlformats.org/officeDocument/2006/relationships/tags" Target="../tags/tag445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0" Type="http://schemas.openxmlformats.org/officeDocument/2006/relationships/tags" Target="../tags/tag458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1" Type="http://schemas.openxmlformats.org/officeDocument/2006/relationships/tags" Target="../tags/tag449.xml"/><Relationship Id="rId24" Type="http://schemas.openxmlformats.org/officeDocument/2006/relationships/notesSlide" Target="../notesSlides/notesSlide23.xml"/><Relationship Id="rId5" Type="http://schemas.openxmlformats.org/officeDocument/2006/relationships/tags" Target="../tags/tag443.xml"/><Relationship Id="rId15" Type="http://schemas.openxmlformats.org/officeDocument/2006/relationships/tags" Target="../tags/tag45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448.xml"/><Relationship Id="rId19" Type="http://schemas.openxmlformats.org/officeDocument/2006/relationships/tags" Target="../tags/tag457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Relationship Id="rId22" Type="http://schemas.openxmlformats.org/officeDocument/2006/relationships/tags" Target="../tags/tag46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62.xml"/><Relationship Id="rId1" Type="http://schemas.openxmlformats.org/officeDocument/2006/relationships/tags" Target="../tags/tag461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65.xml"/><Relationship Id="rId2" Type="http://schemas.openxmlformats.org/officeDocument/2006/relationships/tags" Target="../tags/tag464.xml"/><Relationship Id="rId1" Type="http://schemas.openxmlformats.org/officeDocument/2006/relationships/tags" Target="../tags/tag463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8.xml"/><Relationship Id="rId1" Type="http://schemas.openxmlformats.org/officeDocument/2006/relationships/tags" Target="../tags/tag467.xml"/><Relationship Id="rId4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0.xml"/><Relationship Id="rId1" Type="http://schemas.openxmlformats.org/officeDocument/2006/relationships/tags" Target="../tags/tag469.xml"/><Relationship Id="rId4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3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notesSlide" Target="../notesSlides/notesSlide9.xml"/><Relationship Id="rId3" Type="http://schemas.openxmlformats.org/officeDocument/2006/relationships/tags" Target="../tags/tag55.xml"/><Relationship Id="rId21" Type="http://schemas.openxmlformats.org/officeDocument/2006/relationships/tags" Target="../tags/tag7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2130425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CSE 332: Data Abstractions </a:t>
            </a:r>
            <a:br>
              <a:rPr lang="en-US" altLang="en-US" sz="4800" dirty="0" smtClean="0"/>
            </a:br>
            <a:r>
              <a:rPr lang="en-US" altLang="en-US" sz="4800" dirty="0" smtClean="0"/>
              <a:t>Union/Find II</a:t>
            </a:r>
            <a:br>
              <a:rPr lang="en-US" altLang="en-US" sz="4800" dirty="0" smtClean="0"/>
            </a:br>
            <a:endParaRPr lang="en-US" altLang="en-US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Spring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A Bad Case</a:t>
            </a:r>
          </a:p>
        </p:txBody>
      </p:sp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959E35-F91D-4888-A6C2-FFEFB8AFB7A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5427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7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7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7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8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1752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8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83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8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8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23622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Union(1,2)</a:t>
            </a:r>
          </a:p>
        </p:txBody>
      </p:sp>
      <p:sp>
        <p:nvSpPr>
          <p:cNvPr id="5428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8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2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9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9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5908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1242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Union(2,3)</a:t>
            </a:r>
          </a:p>
        </p:txBody>
      </p:sp>
      <p:sp>
        <p:nvSpPr>
          <p:cNvPr id="54294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44196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Union(n-1,n)</a:t>
            </a:r>
          </a:p>
        </p:txBody>
      </p:sp>
      <p:sp>
        <p:nvSpPr>
          <p:cNvPr id="5429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9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97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98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99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733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300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244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301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79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05200" y="5257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267200" y="4648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75325" y="3592513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</p:txBody>
      </p:sp>
      <p:sp>
        <p:nvSpPr>
          <p:cNvPr id="54305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18125" y="5497513"/>
            <a:ext cx="215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Find(1)   n steps!!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n Union operations followed by n Find operations is n</a:t>
            </a:r>
            <a:r>
              <a:rPr lang="en-US" baseline="30000" dirty="0" smtClean="0"/>
              <a:t>2</a:t>
            </a:r>
          </a:p>
          <a:p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(n) per operation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 Big Improvements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Can we do better?     </a:t>
            </a:r>
            <a:r>
              <a:rPr lang="en-US" altLang="en-US" i="1" dirty="0" smtClean="0"/>
              <a:t>Yes!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Union-by-size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Improve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Union</a:t>
            </a:r>
            <a:r>
              <a:rPr lang="en-US" altLang="en-US" dirty="0" smtClean="0"/>
              <a:t> so that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Find</a:t>
            </a:r>
            <a:r>
              <a:rPr lang="en-US" altLang="en-US" dirty="0" smtClean="0"/>
              <a:t> only takes worst case time of </a:t>
            </a:r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(log </a:t>
            </a:r>
            <a:r>
              <a:rPr lang="en-US" altLang="en-US" i="1" dirty="0" smtClean="0">
                <a:cs typeface="Times New Roman" pitchFamily="18" charset="0"/>
              </a:rPr>
              <a:t>n</a:t>
            </a:r>
            <a:r>
              <a:rPr lang="en-US" altLang="en-US" dirty="0" smtClean="0">
                <a:cs typeface="Times New Roman" pitchFamily="18" charset="0"/>
              </a:rPr>
              <a:t>).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Path compression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>
                <a:cs typeface="Times New Roman" pitchFamily="18" charset="0"/>
              </a:rPr>
              <a:t>Improve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Find</a:t>
            </a:r>
            <a:r>
              <a:rPr lang="en-US" altLang="en-US" dirty="0" smtClean="0">
                <a:cs typeface="Times New Roman" pitchFamily="18" charset="0"/>
              </a:rPr>
              <a:t> so that, with Union-by-size,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cs typeface="Times New Roman" pitchFamily="18" charset="0"/>
              </a:rPr>
              <a:t>    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Find </a:t>
            </a:r>
            <a:r>
              <a:rPr lang="en-US" altLang="en-US" dirty="0" smtClean="0">
                <a:cs typeface="Times New Roman" pitchFamily="18" charset="0"/>
              </a:rPr>
              <a:t>takes amortized time of </a:t>
            </a:r>
            <a:r>
              <a:rPr lang="en-US" altLang="en-US" u="sng" dirty="0" smtClean="0">
                <a:cs typeface="Times New Roman" pitchFamily="18" charset="0"/>
              </a:rPr>
              <a:t>almost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(1).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l-GR" altLang="en-US" sz="3200" dirty="0" smtClean="0">
              <a:cs typeface="Times New Roman" pitchFamily="18" charset="0"/>
            </a:endParaRP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525FF-B540-404C-A6D9-AAB4C8D7A7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Union-by-Size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1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Union-by-size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Always point the smaller tree to the root of the larger tree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E7B49-4D12-43CB-AC00-E5C97251C9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5734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735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735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735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735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74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735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5715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735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73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667000" y="4267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705600" y="4191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7912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2847975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S-Union(7,1)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574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81800" y="3657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Again</a:t>
            </a:r>
          </a:p>
        </p:txBody>
      </p:sp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010763-A05E-4973-8511-568F4CF5D03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5837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73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74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75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76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77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78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79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80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36220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S-Union(1,2)</a:t>
            </a:r>
          </a:p>
        </p:txBody>
      </p:sp>
      <p:sp>
        <p:nvSpPr>
          <p:cNvPr id="58382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83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84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85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86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3251200"/>
            <a:ext cx="150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S-</a:t>
            </a:r>
            <a:r>
              <a:rPr lang="en-US" altLang="en-US" sz="1800"/>
              <a:t>Union(2,3)</a:t>
            </a:r>
          </a:p>
        </p:txBody>
      </p:sp>
      <p:sp>
        <p:nvSpPr>
          <p:cNvPr id="58387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43942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S-</a:t>
            </a:r>
            <a:r>
              <a:rPr lang="en-US" altLang="en-US" sz="1800"/>
              <a:t>Union(n-1,n)</a:t>
            </a:r>
          </a:p>
        </p:txBody>
      </p:sp>
      <p:sp>
        <p:nvSpPr>
          <p:cNvPr id="58388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389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390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75325" y="3592513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</p:txBody>
      </p:sp>
      <p:sp>
        <p:nvSpPr>
          <p:cNvPr id="58391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94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95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96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97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86200" y="1752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401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62600" y="5410200"/>
            <a:ext cx="2706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Find(1)   constant time</a:t>
            </a:r>
          </a:p>
        </p:txBody>
      </p:sp>
      <p:sp>
        <p:nvSpPr>
          <p:cNvPr id="58402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Union-by-Size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686800" cy="2514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Theorem: With union-by-size an up-tree of height </a:t>
            </a:r>
            <a:r>
              <a:rPr lang="en-US" altLang="en-US" sz="2400" i="1" smtClean="0"/>
              <a:t>h</a:t>
            </a:r>
            <a:r>
              <a:rPr lang="en-US" altLang="en-US" sz="2400" smtClean="0"/>
              <a:t> has size at least 2</a:t>
            </a:r>
            <a:r>
              <a:rPr lang="en-US" altLang="en-US" sz="2400" i="1" baseline="30000" smtClean="0"/>
              <a:t>h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Proof by induction</a:t>
            </a:r>
          </a:p>
          <a:p>
            <a:pPr lvl="1" eaLnBrk="1" hangingPunct="1"/>
            <a:r>
              <a:rPr lang="en-US" altLang="en-US" sz="2000" smtClean="0"/>
              <a:t>Base case: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 = 0. The up-tree has one node, 2</a:t>
            </a:r>
            <a:r>
              <a:rPr lang="en-US" altLang="en-US" sz="2000" baseline="30000" smtClean="0"/>
              <a:t>0</a:t>
            </a:r>
            <a:r>
              <a:rPr lang="en-US" altLang="en-US" sz="2000" smtClean="0"/>
              <a:t> = 1</a:t>
            </a:r>
          </a:p>
          <a:p>
            <a:pPr lvl="1" eaLnBrk="1" hangingPunct="1"/>
            <a:r>
              <a:rPr lang="en-US" altLang="en-US" sz="2000" smtClean="0"/>
              <a:t>Inductive hypothesis: Assume true for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-1</a:t>
            </a:r>
          </a:p>
          <a:p>
            <a:pPr lvl="1" eaLnBrk="1" hangingPunct="1"/>
            <a:r>
              <a:rPr lang="en-US" altLang="en-US" sz="2000" smtClean="0"/>
              <a:t>Observation: tree gets taller only as a result of a union</a:t>
            </a:r>
            <a:r>
              <a:rPr lang="en-US" altLang="en-US" sz="2400" smtClean="0"/>
              <a:t>.</a:t>
            </a: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7A82B5-8411-4BD6-A37B-C0BD951451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59397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876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9398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5029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939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676400" y="4876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2238" y="5241925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h</a:t>
            </a:r>
            <a:r>
              <a:rPr lang="en-US" altLang="en-US" sz="2000"/>
              <a:t>-1</a:t>
            </a:r>
          </a:p>
        </p:txBody>
      </p:sp>
      <p:sp>
        <p:nvSpPr>
          <p:cNvPr id="59401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956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956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9718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3340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</a:t>
            </a:r>
            <a:r>
              <a:rPr lang="en-US" altLang="en-US" sz="2000" baseline="-25000"/>
              <a:t>1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5410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</a:t>
            </a:r>
            <a:r>
              <a:rPr lang="en-US" altLang="en-US" sz="2000" baseline="-25000"/>
              <a:t>2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0" y="4479925"/>
            <a:ext cx="232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 = S-Union(T</a:t>
            </a:r>
            <a:r>
              <a:rPr lang="en-US" altLang="en-US" sz="2400" baseline="-25000"/>
              <a:t>1</a:t>
            </a:r>
            <a:r>
              <a:rPr lang="en-US" altLang="en-US" sz="2000"/>
              <a:t>,T</a:t>
            </a:r>
            <a:r>
              <a:rPr lang="en-US" altLang="en-US" sz="2400" baseline="-25000"/>
              <a:t>2</a:t>
            </a:r>
            <a:r>
              <a:rPr lang="en-US" altLang="en-US" sz="2000"/>
              <a:t>)</a:t>
            </a:r>
          </a:p>
        </p:txBody>
      </p:sp>
      <p:sp>
        <p:nvSpPr>
          <p:cNvPr id="59408" name="Text Box 21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0" y="6461125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S(T) = S(T</a:t>
            </a:r>
            <a:r>
              <a:rPr lang="en-US" altLang="en-US" sz="2000" baseline="-25000">
                <a:solidFill>
                  <a:schemeClr val="hlink"/>
                </a:solidFill>
              </a:rPr>
              <a:t>1</a:t>
            </a:r>
            <a:r>
              <a:rPr lang="en-US" altLang="en-US" sz="2000">
                <a:solidFill>
                  <a:schemeClr val="hlink"/>
                </a:solidFill>
              </a:rPr>
              <a:t>) + S(T</a:t>
            </a:r>
            <a:r>
              <a:rPr lang="en-US" altLang="en-US" sz="2000" baseline="-25000">
                <a:solidFill>
                  <a:schemeClr val="hlink"/>
                </a:solidFill>
              </a:rPr>
              <a:t>2</a:t>
            </a:r>
            <a:r>
              <a:rPr lang="en-US" altLang="en-US" sz="2000">
                <a:solidFill>
                  <a:schemeClr val="hlink"/>
                </a:solidFill>
              </a:rPr>
              <a:t>) </a:t>
            </a:r>
            <a:r>
              <a:rPr lang="en-US" altLang="en-US" sz="2000" u="sng">
                <a:solidFill>
                  <a:schemeClr val="hlink"/>
                </a:solidFill>
              </a:rPr>
              <a:t>&gt;</a:t>
            </a:r>
            <a:r>
              <a:rPr lang="en-US" altLang="en-US" sz="2000">
                <a:solidFill>
                  <a:schemeClr val="hlink"/>
                </a:solidFill>
              </a:rPr>
              <a:t>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  <a:r>
              <a:rPr lang="en-US" altLang="en-US" sz="2000" baseline="30000">
                <a:solidFill>
                  <a:schemeClr val="hlink"/>
                </a:solidFill>
              </a:rPr>
              <a:t>-1 </a:t>
            </a:r>
            <a:r>
              <a:rPr lang="en-US" altLang="en-US" sz="2000">
                <a:solidFill>
                  <a:schemeClr val="hlink"/>
                </a:solidFill>
              </a:rPr>
              <a:t>+ 2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  <a:r>
              <a:rPr lang="en-US" altLang="en-US" sz="2000" baseline="30000">
                <a:solidFill>
                  <a:schemeClr val="hlink"/>
                </a:solidFill>
              </a:rPr>
              <a:t>-1</a:t>
            </a:r>
            <a:r>
              <a:rPr lang="en-US" altLang="en-US" sz="2000">
                <a:solidFill>
                  <a:schemeClr val="hlink"/>
                </a:solidFill>
              </a:rPr>
              <a:t> =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9409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20738" y="5089525"/>
            <a:ext cx="69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≤</a:t>
            </a:r>
            <a:r>
              <a:rPr lang="en-US" altLang="en-US" sz="2000" i="1"/>
              <a:t>h</a:t>
            </a:r>
            <a:r>
              <a:rPr lang="en-US" altLang="en-US" sz="2000"/>
              <a:t>-1</a:t>
            </a:r>
          </a:p>
        </p:txBody>
      </p:sp>
      <p:sp>
        <p:nvSpPr>
          <p:cNvPr id="59410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9906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6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906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066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Union-by-Size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worst case complexity of Find(x) in an up-tree forest of </a:t>
            </a:r>
            <a:r>
              <a:rPr lang="en-US" altLang="en-US" i="1" smtClean="0"/>
              <a:t>n</a:t>
            </a:r>
            <a:r>
              <a:rPr lang="en-US" altLang="en-US" smtClean="0"/>
              <a:t> nodes?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(Amortized complexity is no better.)</a:t>
            </a: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D259C8-FD28-491B-87DE-3AE94AD0EB6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60421" name="Rectangl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24600" y="3048000"/>
            <a:ext cx="2819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All nodes in one tree of height h.</a:t>
            </a:r>
          </a:p>
          <a:p>
            <a:pPr eaLnBrk="1" hangingPunct="1">
              <a:buFontTx/>
              <a:buNone/>
            </a:pPr>
            <a:r>
              <a:rPr lang="en-US" altLang="en-US" sz="2400" i="1">
                <a:solidFill>
                  <a:schemeClr val="hlink"/>
                </a:solidFill>
              </a:rPr>
              <a:t>n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 u="sng">
                <a:solidFill>
                  <a:schemeClr val="hlink"/>
                </a:solidFill>
              </a:rPr>
              <a:t>&gt;</a:t>
            </a:r>
            <a:r>
              <a:rPr lang="en-US" altLang="en-US" sz="2400">
                <a:solidFill>
                  <a:schemeClr val="hlink"/>
                </a:solidFill>
              </a:rPr>
              <a:t> 2</a:t>
            </a:r>
            <a:r>
              <a:rPr lang="en-US" altLang="en-US" sz="2400" i="1" baseline="30000">
                <a:solidFill>
                  <a:schemeClr val="hlink"/>
                </a:solidFill>
              </a:rPr>
              <a:t>h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log</a:t>
            </a:r>
            <a:r>
              <a:rPr lang="en-US" altLang="en-US" sz="2400" baseline="-25000">
                <a:solidFill>
                  <a:schemeClr val="hlink"/>
                </a:solidFill>
              </a:rPr>
              <a:t>2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 i="1">
                <a:solidFill>
                  <a:schemeClr val="hlink"/>
                </a:solidFill>
              </a:rPr>
              <a:t>n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 u="sng">
                <a:solidFill>
                  <a:schemeClr val="hlink"/>
                </a:solidFill>
              </a:rPr>
              <a:t>&gt;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 i="1">
                <a:solidFill>
                  <a:schemeClr val="hlink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Worst Case for Union-by-Size</a:t>
            </a:r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F96055-9A87-4181-B0E2-EF7B92F826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6144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676400"/>
            <a:ext cx="27114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n/2 Unions-by-size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n/4 Unions-by-size</a:t>
            </a:r>
          </a:p>
        </p:txBody>
      </p:sp>
      <p:sp>
        <p:nvSpPr>
          <p:cNvPr id="61445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6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9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0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2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5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8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1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4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7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0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Oval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3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6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7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8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0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1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4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5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6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7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8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9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0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1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2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3" name="Oval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4" name="Oval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5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6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Worst Cast (cont’)</a:t>
            </a:r>
          </a:p>
        </p:txBody>
      </p:sp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8055E2-FBA9-45ED-A518-C54B966D2EB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6246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792288"/>
            <a:ext cx="616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After </a:t>
            </a:r>
            <a:r>
              <a:rPr lang="en-US" altLang="en-US" sz="2400" i="1"/>
              <a:t>n</a:t>
            </a:r>
            <a:r>
              <a:rPr lang="en-US" altLang="en-US" sz="2400"/>
              <a:t> -1 = </a:t>
            </a:r>
            <a:r>
              <a:rPr lang="en-US" altLang="en-US" sz="2400" i="1"/>
              <a:t>n</a:t>
            </a:r>
            <a:r>
              <a:rPr lang="en-US" altLang="en-US" sz="2400"/>
              <a:t>/2 + </a:t>
            </a:r>
            <a:r>
              <a:rPr lang="en-US" altLang="en-US" sz="2400" i="1"/>
              <a:t>n</a:t>
            </a:r>
            <a:r>
              <a:rPr lang="en-US" altLang="en-US" sz="2400"/>
              <a:t>/4 + …+ 1 Unions-by-size</a:t>
            </a:r>
          </a:p>
        </p:txBody>
      </p:sp>
      <p:sp>
        <p:nvSpPr>
          <p:cNvPr id="6246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5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8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5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48006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Find</a:t>
            </a:r>
          </a:p>
        </p:txBody>
      </p:sp>
      <p:sp>
        <p:nvSpPr>
          <p:cNvPr id="6250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2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62000" y="5105400"/>
            <a:ext cx="5718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If there are </a:t>
            </a:r>
            <a:r>
              <a:rPr lang="en-US" altLang="en-US" sz="2400" i="1"/>
              <a:t>n</a:t>
            </a:r>
            <a:r>
              <a:rPr lang="en-US" altLang="en-US" sz="2400"/>
              <a:t> = 2</a:t>
            </a:r>
            <a:r>
              <a:rPr lang="en-US" altLang="en-US" sz="2800" i="1" baseline="30000"/>
              <a:t>k</a:t>
            </a:r>
            <a:r>
              <a:rPr lang="en-US" altLang="en-US" sz="2400"/>
              <a:t> nodes then the longest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path from leaf to root has length </a:t>
            </a:r>
            <a:r>
              <a:rPr lang="en-US" altLang="en-US" sz="2400" i="1"/>
              <a:t>k</a:t>
            </a:r>
            <a:r>
              <a:rPr lang="en-US" altLang="en-US" sz="2400"/>
              <a:t>.</a:t>
            </a:r>
          </a:p>
        </p:txBody>
      </p:sp>
      <p:sp>
        <p:nvSpPr>
          <p:cNvPr id="6250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1628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3914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3429000"/>
            <a:ext cx="757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2</a:t>
            </a:r>
            <a:r>
              <a:rPr lang="en-US" altLang="en-US" sz="2000" i="1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Implementation</a:t>
            </a:r>
          </a:p>
        </p:txBody>
      </p:sp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6B269-8025-47C1-9BF5-4447FE5708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6349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493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3494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3495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3496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3497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3498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499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667000" y="198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172200" y="1981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05600" y="1905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7912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97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0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97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3505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78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506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78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07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359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08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59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509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40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510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40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1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21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512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21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3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02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3514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02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5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83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16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883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3517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81400" y="49530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1   2   3  4  5   6   7  </a:t>
            </a:r>
          </a:p>
        </p:txBody>
      </p:sp>
      <p:sp>
        <p:nvSpPr>
          <p:cNvPr id="63518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87675" y="5370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</a:t>
            </a:r>
          </a:p>
        </p:txBody>
      </p:sp>
      <p:sp>
        <p:nvSpPr>
          <p:cNvPr id="63519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19400" y="57150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size</a:t>
            </a:r>
          </a:p>
        </p:txBody>
      </p:sp>
      <p:sp>
        <p:nvSpPr>
          <p:cNvPr id="63520" name="Text Box 5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4419600"/>
            <a:ext cx="426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Can store separate size array:</a:t>
            </a:r>
          </a:p>
        </p:txBody>
      </p:sp>
      <p:sp>
        <p:nvSpPr>
          <p:cNvPr id="63521" name="Text Box 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812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3522" name="Text Box 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705600" y="129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3523" name="Text Box 5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Reading for this lecture: Chapter 8.</a:t>
            </a:r>
          </a:p>
          <a:p>
            <a:pPr eaLnBrk="1" hangingPunct="1"/>
            <a:r>
              <a:rPr lang="en-US" altLang="en-US" dirty="0" smtClean="0"/>
              <a:t>Friday’s topic,  Minimum Spanning Trees</a:t>
            </a:r>
          </a:p>
          <a:p>
            <a:pPr eaLnBrk="1" hangingPunct="1"/>
            <a:r>
              <a:rPr lang="en-US" altLang="en-US" dirty="0" smtClean="0"/>
              <a:t>Wednesday / Thursday,  NP Completeness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E5DA2F-FDAF-41E0-BE47-591E63D7E25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Elegant Array Implementation</a:t>
            </a:r>
          </a:p>
        </p:txBody>
      </p:sp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3F4E34-40CA-4F16-BED2-FFDA97082EC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6451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45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45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451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452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452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452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667000" y="198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172200" y="1981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05600" y="1905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7912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3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5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-2</a:t>
            </a:r>
          </a:p>
        </p:txBody>
      </p:sp>
      <p:sp>
        <p:nvSpPr>
          <p:cNvPr id="64528" name="Rectangle 3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76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4529" name="Rectangle 3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57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4530" name="Rectangle 3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38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31" name="Rectangle 3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19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32" name="Rectangle 3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00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4533" name="Rectangle 4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81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-4</a:t>
            </a:r>
          </a:p>
        </p:txBody>
      </p:sp>
      <p:sp>
        <p:nvSpPr>
          <p:cNvPr id="64534" name="Text Box 4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79738" y="4848225"/>
            <a:ext cx="288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1   2   3  4  5   6   7  </a:t>
            </a:r>
          </a:p>
        </p:txBody>
      </p:sp>
      <p:sp>
        <p:nvSpPr>
          <p:cNvPr id="64535" name="Text Box 4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86013" y="52657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</a:t>
            </a:r>
          </a:p>
        </p:txBody>
      </p:sp>
      <p:sp>
        <p:nvSpPr>
          <p:cNvPr id="64536" name="Text Box 4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05000" y="4267200"/>
            <a:ext cx="474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Better, store sizes in the up array:</a:t>
            </a:r>
          </a:p>
        </p:txBody>
      </p:sp>
      <p:sp>
        <p:nvSpPr>
          <p:cNvPr id="64537" name="Text Box 4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66800" y="5943600"/>
            <a:ext cx="671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Negative up-values correspond to sizes of roots.</a:t>
            </a:r>
          </a:p>
        </p:txBody>
      </p:sp>
      <p:sp>
        <p:nvSpPr>
          <p:cNvPr id="64538" name="Text Box 4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4539" name="Text Box 4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129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4540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for Union-by-Size</a:t>
            </a:r>
          </a:p>
        </p:txBody>
      </p:sp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92FD2-116B-4907-AD00-098C74DB822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6554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1371600"/>
            <a:ext cx="506095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S-Union(i,j){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Collect sizes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si = -up[i];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sj = -up[j];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verify i and j are roots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assert(si &gt;=0 &amp;&amp; sj &gt;=0)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point smaller sized tree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root of larger, update size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(si &lt; sj)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up[i] = j;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up[j] = -(si + sj);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up[j] = 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up[i] = -(si + sj);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06363"/>
            <a:ext cx="822960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Path Compression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990600"/>
            <a:ext cx="84582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improve the amortized complexity, we’ll borrow an idea from splay trees: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going up the tree, </a:t>
            </a:r>
            <a:r>
              <a:rPr lang="en-US" altLang="en-US" sz="2400" i="1" smtClean="0"/>
              <a:t>improve nodes on the path</a:t>
            </a:r>
            <a:r>
              <a:rPr lang="en-US" altLang="en-US" sz="240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 a Find operation point all the nodes on the search path directly to the root.  This is called “path compression.”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01BF3-EEEC-41EF-9C16-26034015FE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66565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6566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6567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6568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6569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50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6570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6571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6572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9600" y="3810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09800" y="3810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7432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828800" y="4724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371600" y="5638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505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6578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6579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3246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6580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534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6581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6582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342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6583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20000" y="3505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658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772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6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80010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162800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553200" y="3733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810000" y="487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733800" y="4391025"/>
            <a:ext cx="142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PC-Find(3)</a:t>
            </a:r>
          </a:p>
        </p:txBody>
      </p:sp>
      <p:sp>
        <p:nvSpPr>
          <p:cNvPr id="66591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66592" name="Oval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766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66593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7432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4724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5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7526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66596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1828800" y="5638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7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96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66598" name="Oval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458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66599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924800" y="4800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00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8458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01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934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6660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71628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Self-Adjustment Works</a:t>
            </a:r>
          </a:p>
        </p:txBody>
      </p:sp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7816B5-B882-4AB9-ACEF-792398B720A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67588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87413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8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63613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87413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63613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87413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63613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87413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963613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741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63613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87413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63613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87413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63613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87413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3" name="AutoShap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-2130395">
            <a:off x="1192213" y="2133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4" name="AutoShap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2130395" flipH="1">
            <a:off x="407988" y="2111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5" name="AutoShap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-2130395">
            <a:off x="1192213" y="2514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6" name="AutoShap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2130395" flipH="1">
            <a:off x="407988" y="2492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7" name="AutoShap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-2130395">
            <a:off x="1192213" y="2895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8" name="AutoShap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2130395" flipH="1">
            <a:off x="407988" y="2873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9" name="AutoShap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-2130395">
            <a:off x="1192213" y="3276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0" name="AutoShap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2130395" flipH="1">
            <a:off x="407988" y="3254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1" name="AutoShap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2130395" flipH="1">
            <a:off x="430213" y="3657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2" name="AutoShap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2130395" flipH="1">
            <a:off x="430213" y="4038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3" name="AutoShap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2130395" flipH="1">
            <a:off x="430213" y="4419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4" name="AutoShap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2130395" flipH="1">
            <a:off x="430213" y="4800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5" name="AutoShap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-2130395">
            <a:off x="1192213" y="3657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6" name="AutoShap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-2130395">
            <a:off x="1192213" y="4038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7" name="AutoShap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-2130395">
            <a:off x="1192213" y="4419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8" name="AutoShap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-2130395">
            <a:off x="1192213" y="4800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8288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9436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1" name="AutoShap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-3685951">
            <a:off x="6273006" y="1880394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2" name="AutoShap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4031654" flipH="1">
            <a:off x="5434806" y="1880394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3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30613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4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12716" flipH="1">
            <a:off x="33258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5" name="AutoShap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-469851">
            <a:off x="37830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621213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7" name="AutoShap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 rot="112716" flipH="1">
            <a:off x="43164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8" name="AutoShap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-469851">
            <a:off x="47736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9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9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0" name="AutoShap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12716" flipH="1">
            <a:off x="6324600" y="29718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1" name="AutoShap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-469851">
            <a:off x="6781800" y="29718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543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3" name="AutoShap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12716" flipH="1">
            <a:off x="7239000" y="30480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4" name="AutoShap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 rot="-469851">
            <a:off x="7696200" y="30480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611813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6" name="AutoShap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12716" flipH="1">
            <a:off x="53070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7" name="AutoShap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-469851">
            <a:off x="57642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8" name="Oval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507413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9" name="AutoShap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 rot="112716" flipH="1">
            <a:off x="8202613" y="30480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40" name="AutoShap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 rot="-469851">
            <a:off x="8659813" y="30480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4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4724400" y="2286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2" name="Text Box 6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828800" y="3733800"/>
            <a:ext cx="141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PC-Find(x)</a:t>
            </a:r>
          </a:p>
        </p:txBody>
      </p:sp>
      <p:sp>
        <p:nvSpPr>
          <p:cNvPr id="67643" name="Text Box 6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95338" y="48879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67644" name="Line 6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5715000" y="2286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5" name="Line 65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019800" y="2286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6" name="Line 6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6019800" y="22860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7" name="Line 6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6019800" y="2286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8" name="Line 6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733800" y="22860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 the result of Find(5):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07F0E0-3742-45E8-9F48-CFA5C7AB000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68612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3810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861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057400"/>
            <a:ext cx="37338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861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792538"/>
            <a:ext cx="508000" cy="398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cxnSp>
        <p:nvCxnSpPr>
          <p:cNvPr id="68615" name="AutoShape 6"/>
          <p:cNvCxnSpPr>
            <a:cxnSpLocks noChangeShapeType="1"/>
            <a:stCxn id="68614" idx="0"/>
            <a:endCxn id="68622" idx="4"/>
          </p:cNvCxnSpPr>
          <p:nvPr>
            <p:custDataLst>
              <p:tags r:id="rId5"/>
            </p:custDataLst>
          </p:nvPr>
        </p:nvCxnSpPr>
        <p:spPr bwMode="auto">
          <a:xfrm flipH="1" flipV="1">
            <a:off x="2144713" y="3295650"/>
            <a:ext cx="14287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1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881313" y="3792538"/>
            <a:ext cx="508000" cy="398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cxnSp>
        <p:nvCxnSpPr>
          <p:cNvPr id="68617" name="AutoShape 8"/>
          <p:cNvCxnSpPr>
            <a:cxnSpLocks noChangeShapeType="1"/>
            <a:stCxn id="68616" idx="0"/>
            <a:endCxn id="68622" idx="5"/>
          </p:cNvCxnSpPr>
          <p:nvPr>
            <p:custDataLst>
              <p:tags r:id="rId7"/>
            </p:custDataLst>
          </p:nvPr>
        </p:nvCxnSpPr>
        <p:spPr bwMode="auto">
          <a:xfrm flipH="1" flipV="1">
            <a:off x="2324100" y="3232150"/>
            <a:ext cx="811213" cy="541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18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792538"/>
            <a:ext cx="508000" cy="398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cxnSp>
        <p:nvCxnSpPr>
          <p:cNvPr id="68619" name="AutoShape 10"/>
          <p:cNvCxnSpPr>
            <a:cxnSpLocks noChangeShapeType="1"/>
            <a:stCxn id="68618" idx="0"/>
            <a:endCxn id="68622" idx="3"/>
          </p:cNvCxnSpPr>
          <p:nvPr>
            <p:custDataLst>
              <p:tags r:id="rId9"/>
            </p:custDataLst>
          </p:nvPr>
        </p:nvCxnSpPr>
        <p:spPr bwMode="auto">
          <a:xfrm flipV="1">
            <a:off x="1244600" y="3232150"/>
            <a:ext cx="720725" cy="541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0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9113" y="4630738"/>
            <a:ext cx="508000" cy="398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cxnSp>
        <p:nvCxnSpPr>
          <p:cNvPr id="68621" name="AutoShape 12"/>
          <p:cNvCxnSpPr>
            <a:cxnSpLocks noChangeShapeType="1"/>
            <a:stCxn id="68620" idx="0"/>
            <a:endCxn id="68618" idx="3"/>
          </p:cNvCxnSpPr>
          <p:nvPr>
            <p:custDataLst>
              <p:tags r:id="rId11"/>
            </p:custDataLst>
          </p:nvPr>
        </p:nvCxnSpPr>
        <p:spPr bwMode="auto">
          <a:xfrm flipV="1">
            <a:off x="773113" y="4151313"/>
            <a:ext cx="2921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2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890713" y="2846388"/>
            <a:ext cx="508000" cy="4302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cxnSp>
        <p:nvCxnSpPr>
          <p:cNvPr id="68623" name="AutoShape 14"/>
          <p:cNvCxnSpPr>
            <a:cxnSpLocks noChangeShapeType="1"/>
            <a:stCxn id="68622" idx="0"/>
          </p:cNvCxnSpPr>
          <p:nvPr>
            <p:custDataLst>
              <p:tags r:id="rId13"/>
            </p:custDataLst>
          </p:nvPr>
        </p:nvCxnSpPr>
        <p:spPr bwMode="auto">
          <a:xfrm flipH="1" flipV="1">
            <a:off x="2141538" y="2357438"/>
            <a:ext cx="3175" cy="4699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4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458913" y="4630738"/>
            <a:ext cx="508000" cy="398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cxnSp>
        <p:nvCxnSpPr>
          <p:cNvPr id="68625" name="AutoShape 16"/>
          <p:cNvCxnSpPr>
            <a:cxnSpLocks noChangeShapeType="1"/>
            <a:stCxn id="68624" idx="0"/>
            <a:endCxn id="68618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1423988" y="4151313"/>
            <a:ext cx="28892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6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230313" y="5538788"/>
            <a:ext cx="508000" cy="4048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cxnSp>
        <p:nvCxnSpPr>
          <p:cNvPr id="68627" name="AutoShape 18"/>
          <p:cNvCxnSpPr>
            <a:cxnSpLocks noChangeShapeType="1"/>
            <a:stCxn id="68626" idx="0"/>
            <a:endCxn id="68620" idx="5"/>
          </p:cNvCxnSpPr>
          <p:nvPr>
            <p:custDataLst>
              <p:tags r:id="rId17"/>
            </p:custDataLst>
          </p:nvPr>
        </p:nvCxnSpPr>
        <p:spPr bwMode="auto">
          <a:xfrm flipH="1" flipV="1">
            <a:off x="952500" y="4989513"/>
            <a:ext cx="531813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8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552825" y="2879725"/>
            <a:ext cx="508000" cy="396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cxnSp>
        <p:nvCxnSpPr>
          <p:cNvPr id="68629" name="AutoShape 20"/>
          <p:cNvCxnSpPr>
            <a:cxnSpLocks noChangeShapeType="1"/>
            <a:stCxn id="68628" idx="0"/>
          </p:cNvCxnSpPr>
          <p:nvPr>
            <p:custDataLst>
              <p:tags r:id="rId19"/>
            </p:custDataLst>
          </p:nvPr>
        </p:nvCxnSpPr>
        <p:spPr bwMode="auto">
          <a:xfrm flipV="1">
            <a:off x="3806825" y="2390775"/>
            <a:ext cx="0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0" name="Oval 21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19113" y="5538788"/>
            <a:ext cx="508000" cy="4048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cxnSp>
        <p:nvCxnSpPr>
          <p:cNvPr id="68631" name="AutoShape 22"/>
          <p:cNvCxnSpPr>
            <a:cxnSpLocks noChangeShapeType="1"/>
            <a:stCxn id="68630" idx="0"/>
            <a:endCxn id="68620" idx="4"/>
          </p:cNvCxnSpPr>
          <p:nvPr>
            <p:custDataLst>
              <p:tags r:id="rId21"/>
            </p:custDataLst>
          </p:nvPr>
        </p:nvCxnSpPr>
        <p:spPr bwMode="auto">
          <a:xfrm flipV="1">
            <a:off x="773113" y="5048250"/>
            <a:ext cx="0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2" name="Rectangle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05400" y="990600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show array before, new tree, new array:</a:t>
            </a:r>
            <a:endParaRPr lang="en-US" altLang="en-US" sz="2400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Code for Path Compression Find</a:t>
            </a:r>
          </a:p>
        </p:txBody>
      </p:sp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5FDF35-9F03-44B6-8DBA-C61A29BAE9B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6963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914400"/>
            <a:ext cx="6400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PC-Find(i)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//find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j = 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  </a:t>
            </a:r>
            <a:r>
              <a:rPr lang="en-US" altLang="en-US" sz="2000" b="1">
                <a:latin typeface="Courier New" pitchFamily="49" charset="0"/>
              </a:rPr>
              <a:t> while (up[j]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&gt;=</a:t>
            </a:r>
            <a:r>
              <a:rPr lang="en-US" altLang="en-US" sz="2000" b="1">
                <a:latin typeface="Courier New" pitchFamily="49" charset="0"/>
              </a:rPr>
              <a:t> 0)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j = up[j];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root = j;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//compress path</a:t>
            </a: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(i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!= root)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</a:t>
            </a:r>
            <a:r>
              <a:rPr lang="en-US" altLang="en-US" sz="2000" b="1">
                <a:latin typeface="Courier New" pitchFamily="49" charset="0"/>
              </a:rPr>
              <a:t>parent = up[i];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while (parent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!=</a:t>
            </a:r>
            <a:r>
              <a:rPr lang="en-US" altLang="en-US" sz="2000" b="1">
                <a:latin typeface="Courier New" pitchFamily="49" charset="0"/>
              </a:rPr>
              <a:t> root)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up[i] = root;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i = parent;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parent = up[parent];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return(root)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Complexity of </a:t>
            </a:r>
            <a:br>
              <a:rPr lang="en-US" altLang="en-US" sz="4000" smtClean="0"/>
            </a:br>
            <a:r>
              <a:rPr lang="en-US" altLang="en-US" sz="4000" smtClean="0"/>
              <a:t>Union-by-Size + Path Compression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8748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Worst case time complexity for…</a:t>
            </a:r>
          </a:p>
          <a:p>
            <a:pPr lvl="1" eaLnBrk="1" hangingPunct="1"/>
            <a:r>
              <a:rPr lang="en-US" altLang="en-US" smtClean="0"/>
              <a:t>…a single Union-by-size is:</a:t>
            </a:r>
          </a:p>
          <a:p>
            <a:pPr lvl="1" eaLnBrk="1" hangingPunct="1"/>
            <a:r>
              <a:rPr lang="en-US" altLang="en-US" smtClean="0"/>
              <a:t>…a single PC-Find is: 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smtClean="0"/>
          </a:p>
          <a:p>
            <a:pPr eaLnBrk="1" hangingPunct="1"/>
            <a:r>
              <a:rPr lang="en-US" altLang="en-US" sz="2800" smtClean="0"/>
              <a:t>Time complexity for 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itchFamily="18" charset="2"/>
              </a:rPr>
              <a:t> </a:t>
            </a:r>
            <a:r>
              <a:rPr lang="en-US" altLang="en-US" sz="2800" i="1" smtClean="0">
                <a:sym typeface="Symbol" pitchFamily="18" charset="2"/>
              </a:rPr>
              <a:t>n</a:t>
            </a:r>
            <a:r>
              <a:rPr lang="en-US" altLang="en-US" sz="2800" smtClean="0"/>
              <a:t> operations on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elements has been shown to be O(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log*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). 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[See Weiss for proof.] </a:t>
            </a:r>
          </a:p>
          <a:p>
            <a:pPr lvl="1" eaLnBrk="1" hangingPunct="1"/>
            <a:r>
              <a:rPr lang="en-US" altLang="en-US" smtClean="0"/>
              <a:t>Amortized complexity is then O(log* 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</a:p>
          <a:p>
            <a:pPr lvl="1" eaLnBrk="1" hangingPunct="1"/>
            <a:r>
              <a:rPr lang="en-US" altLang="en-US" smtClean="0"/>
              <a:t>What is log* ?</a:t>
            </a: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0D2C0-D804-4972-ADE9-42669DBC5C7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70661" name="AutoShape 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72400" y="2514600"/>
            <a:ext cx="106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000">
                <a:latin typeface="Times New Roman" pitchFamily="18" charset="0"/>
              </a:rPr>
              <a:t>(1)</a:t>
            </a:r>
          </a:p>
        </p:txBody>
      </p:sp>
      <p:sp>
        <p:nvSpPr>
          <p:cNvPr id="70662" name="AutoShape 8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96200" y="2971800"/>
            <a:ext cx="1219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</a:t>
            </a:r>
            <a:endParaRPr lang="el-GR" alt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log* </a:t>
            </a:r>
            <a:r>
              <a:rPr lang="en-US" altLang="en-US" b="1" i="1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524000"/>
            <a:ext cx="8991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	</a:t>
            </a:r>
            <a:r>
              <a:rPr lang="en-US" altLang="en-US" sz="2800" b="1" smtClean="0"/>
              <a:t>log* </a:t>
            </a:r>
            <a:r>
              <a:rPr lang="en-US" altLang="en-US" sz="2800" b="1" i="1" smtClean="0"/>
              <a:t>n</a:t>
            </a:r>
            <a:r>
              <a:rPr lang="en-US" altLang="en-US" sz="2800" b="1" smtClean="0"/>
              <a:t> = number of times you need to apply</a:t>
            </a:r>
            <a:br>
              <a:rPr lang="en-US" altLang="en-US" sz="2800" b="1" smtClean="0"/>
            </a:br>
            <a:r>
              <a:rPr lang="en-US" altLang="en-US" sz="2800" b="1" smtClean="0"/>
              <a:t>               log to bring value down to at most 1</a:t>
            </a: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    log* 2 = 1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  log* 4 = log* 2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= 2</a:t>
            </a:r>
            <a:br>
              <a:rPr lang="en-US" altLang="en-US" sz="2800" smtClean="0"/>
            </a:br>
            <a:r>
              <a:rPr lang="en-US" altLang="en-US" sz="2800" smtClean="0"/>
              <a:t>    log* 16 = log* 2</a:t>
            </a:r>
            <a:r>
              <a:rPr lang="en-US" altLang="en-US" sz="2800" baseline="30000" smtClean="0"/>
              <a:t>2</a:t>
            </a:r>
            <a:r>
              <a:rPr lang="en-US" altLang="en-US" sz="2800" baseline="46000" smtClean="0"/>
              <a:t>2</a:t>
            </a:r>
            <a:r>
              <a:rPr lang="en-US" altLang="en-US" sz="2800" smtClean="0"/>
              <a:t> = 3          </a:t>
            </a:r>
            <a:r>
              <a:rPr lang="en-US" altLang="en-US" sz="2400" smtClean="0"/>
              <a:t>(log log log 16 = 1)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    log* 65536 = log* 2</a:t>
            </a:r>
            <a:r>
              <a:rPr lang="en-US" altLang="en-US" sz="2800" baseline="30000" smtClean="0"/>
              <a:t>2</a:t>
            </a:r>
            <a:r>
              <a:rPr lang="en-US" altLang="en-US" sz="2800" baseline="44000" smtClean="0"/>
              <a:t>2</a:t>
            </a:r>
            <a:r>
              <a:rPr lang="en-US" altLang="en-US" sz="2800" baseline="52000" smtClean="0"/>
              <a:t>2</a:t>
            </a:r>
            <a:r>
              <a:rPr lang="en-US" altLang="en-US" sz="2800" smtClean="0"/>
              <a:t> = 4   </a:t>
            </a:r>
            <a:r>
              <a:rPr lang="en-US" altLang="en-US" sz="2400" smtClean="0"/>
              <a:t>(log log log log 65536 = 1)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    log* 2</a:t>
            </a:r>
            <a:r>
              <a:rPr lang="en-US" altLang="en-US" sz="2800" baseline="30000" smtClean="0"/>
              <a:t>65536</a:t>
            </a:r>
            <a:r>
              <a:rPr lang="en-US" altLang="en-US" sz="2800" smtClean="0"/>
              <a:t> = …………… </a:t>
            </a:r>
            <a:r>
              <a:rPr lang="en-US" altLang="en-US" sz="2800" smtClean="0">
                <a:cs typeface="Arial" charset="0"/>
              </a:rPr>
              <a:t>≈ </a:t>
            </a:r>
            <a:r>
              <a:rPr lang="en-US" altLang="en-US" sz="2800" smtClean="0"/>
              <a:t>log* (2 x 10</a:t>
            </a:r>
            <a:r>
              <a:rPr lang="en-US" altLang="en-US" sz="2800" baseline="30000" smtClean="0"/>
              <a:t>19,728</a:t>
            </a:r>
            <a:r>
              <a:rPr lang="en-US" altLang="en-US" sz="2800" smtClean="0"/>
              <a:t>) = 5</a:t>
            </a:r>
          </a:p>
          <a:p>
            <a:pPr lvl="1"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  log *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</a:t>
            </a:r>
            <a:r>
              <a:rPr lang="en-US" altLang="en-US" sz="2800" smtClean="0">
                <a:cs typeface="Arial" charset="0"/>
              </a:rPr>
              <a:t>≤</a:t>
            </a:r>
            <a:r>
              <a:rPr lang="en-US" altLang="en-US" sz="2800" smtClean="0"/>
              <a:t> 5 for all reasonable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. </a:t>
            </a:r>
          </a:p>
          <a:p>
            <a:pPr lvl="1"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12C149-7AE5-419F-826A-3F16DA5571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The Tight Bound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219200"/>
            <a:ext cx="7620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In fact, Tarjan showed the time complexity for 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itchFamily="18" charset="2"/>
              </a:rPr>
              <a:t> </a:t>
            </a:r>
            <a:r>
              <a:rPr lang="en-US" altLang="en-US" sz="2800" i="1" smtClean="0">
                <a:sym typeface="Symbol" pitchFamily="18" charset="2"/>
              </a:rPr>
              <a:t>n</a:t>
            </a:r>
            <a:r>
              <a:rPr lang="en-US" altLang="en-US" sz="2800" smtClean="0"/>
              <a:t> operations on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elements is:</a:t>
            </a:r>
          </a:p>
          <a:p>
            <a:pPr algn="ctr"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 </a:t>
            </a:r>
            <a:r>
              <a:rPr lang="en-US" altLang="en-US" sz="2800" smtClean="0">
                <a:latin typeface="Symbol" pitchFamily="18" charset="2"/>
              </a:rPr>
              <a:t>Q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))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Amortized complexity is then </a:t>
            </a:r>
            <a:r>
              <a:rPr lang="en-US" altLang="en-US" sz="2800" smtClean="0">
                <a:latin typeface="Symbol" pitchFamily="18" charset="2"/>
              </a:rPr>
              <a:t>Q</a:t>
            </a:r>
            <a:r>
              <a:rPr lang="en-US" altLang="en-US" sz="2800" smtClean="0"/>
              <a:t>(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)) 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What is 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)?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mtClean="0"/>
              <a:t>Inverse of Ackermann’s function.  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mtClean="0"/>
              <a:t>For reasonable values of </a:t>
            </a:r>
            <a:r>
              <a:rPr lang="en-US" altLang="en-US" i="1" smtClean="0"/>
              <a:t>m, n</a:t>
            </a:r>
            <a:r>
              <a:rPr lang="en-US" altLang="en-US" smtClean="0"/>
              <a:t>, grows even slower than log * </a:t>
            </a:r>
            <a:r>
              <a:rPr lang="en-US" altLang="en-US" i="1" smtClean="0"/>
              <a:t>n.  </a:t>
            </a:r>
            <a:r>
              <a:rPr lang="en-US" altLang="en-US" smtClean="0"/>
              <a:t>So, it’s even “more constant.”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Proof is beyond scope of this class.  A simple algorithm can lead to incredibly hardcore analysis!</a:t>
            </a:r>
          </a:p>
        </p:txBody>
      </p:sp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6F5F24-F5AA-4932-BD30-CA68E02ECA8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AF303F-2834-4706-BCB8-B784697DCEE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Disjoint Set ADT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0" y="1722438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Data: set of pairwise </a:t>
            </a:r>
            <a:r>
              <a:rPr lang="en-US" altLang="en-US" b="1" dirty="0" smtClean="0"/>
              <a:t>disjoint sets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Required operations</a:t>
            </a:r>
          </a:p>
          <a:p>
            <a:pPr lvl="1" eaLnBrk="1" hangingPunct="1"/>
            <a:r>
              <a:rPr lang="en-US" altLang="en-US" b="1" dirty="0" smtClean="0"/>
              <a:t>Union</a:t>
            </a:r>
            <a:r>
              <a:rPr lang="en-US" altLang="en-US" dirty="0" smtClean="0"/>
              <a:t> – merge two sets to create their union</a:t>
            </a:r>
          </a:p>
          <a:p>
            <a:pPr lvl="1" eaLnBrk="1" hangingPunct="1"/>
            <a:r>
              <a:rPr lang="en-US" altLang="en-US" b="1" dirty="0" smtClean="0"/>
              <a:t>Find</a:t>
            </a:r>
            <a:r>
              <a:rPr lang="en-US" altLang="en-US" dirty="0" smtClean="0"/>
              <a:t> – determine which set an item appears in </a:t>
            </a:r>
          </a:p>
        </p:txBody>
      </p:sp>
      <p:sp>
        <p:nvSpPr>
          <p:cNvPr id="26627" name="Slide Number Placeholder 5" hidden="1"/>
          <p:cNvSpPr txBox="1"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640F42-3072-418F-BB3B-B365D6082C72}" type="slidenum">
              <a:rPr lang="en-US" altLang="en-US" sz="1400"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Disjoint Sets and Naming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Maintain a set of pairwise disjoint sets.</a:t>
            </a:r>
          </a:p>
          <a:p>
            <a:pPr lvl="1" eaLnBrk="1" hangingPunct="1"/>
            <a:r>
              <a:rPr lang="en-US" altLang="en-US" smtClean="0"/>
              <a:t>{3,5,7} , {4,2,8}, {9}, {1,6}</a:t>
            </a:r>
          </a:p>
          <a:p>
            <a:pPr eaLnBrk="1" hangingPunct="1"/>
            <a:r>
              <a:rPr lang="en-US" altLang="en-US" smtClean="0"/>
              <a:t>Each set has a unique name: one of its members (for convenience)</a:t>
            </a:r>
          </a:p>
          <a:p>
            <a:pPr lvl="1" eaLnBrk="1" hangingPunct="1"/>
            <a:r>
              <a:rPr lang="en-US" altLang="en-US" smtClean="0"/>
              <a:t>{3,</a:t>
            </a:r>
            <a:r>
              <a:rPr lang="en-US" altLang="en-US" u="sng" smtClean="0">
                <a:solidFill>
                  <a:srgbClr val="FF0000"/>
                </a:solidFill>
              </a:rPr>
              <a:t>5</a:t>
            </a:r>
            <a:r>
              <a:rPr lang="en-US" altLang="en-US" smtClean="0"/>
              <a:t>,7} , {4,2,</a:t>
            </a:r>
            <a:r>
              <a:rPr lang="en-US" altLang="en-US" u="sng" smtClean="0">
                <a:solidFill>
                  <a:srgbClr val="FF0000"/>
                </a:solidFill>
              </a:rPr>
              <a:t>8</a:t>
            </a:r>
            <a:r>
              <a:rPr lang="en-US" altLang="en-US" smtClean="0"/>
              <a:t>}, {</a:t>
            </a:r>
            <a:r>
              <a:rPr lang="en-US" altLang="en-US" u="sng" smtClean="0">
                <a:solidFill>
                  <a:srgbClr val="FF0000"/>
                </a:solidFill>
              </a:rPr>
              <a:t>9</a:t>
            </a:r>
            <a:r>
              <a:rPr lang="en-US" altLang="en-US" smtClean="0"/>
              <a:t>}, {</a:t>
            </a:r>
            <a:r>
              <a:rPr lang="en-US" altLang="en-US" u="sng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,6}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228750-7548-43FB-B178-39F7C4DA241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Union  / Find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Union(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 – take the union of two sets named x and y</a:t>
            </a:r>
          </a:p>
          <a:p>
            <a:pPr lvl="1" eaLnBrk="1" hangingPunct="1"/>
            <a:r>
              <a:rPr lang="en-US" altLang="en-US" dirty="0" smtClean="0"/>
              <a:t>{3,</a:t>
            </a:r>
            <a:r>
              <a:rPr lang="en-US" altLang="en-US" u="sng" dirty="0" smtClean="0">
                <a:solidFill>
                  <a:srgbClr val="FF0000"/>
                </a:solidFill>
              </a:rPr>
              <a:t>5</a:t>
            </a:r>
            <a:r>
              <a:rPr lang="en-US" altLang="en-US" dirty="0" smtClean="0"/>
              <a:t>,7} , {4,2,</a:t>
            </a:r>
            <a:r>
              <a:rPr lang="en-US" altLang="en-US" u="sng" dirty="0" smtClean="0">
                <a:solidFill>
                  <a:srgbClr val="FF0000"/>
                </a:solidFill>
              </a:rPr>
              <a:t>8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9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,6}</a:t>
            </a:r>
          </a:p>
          <a:p>
            <a:pPr lvl="1" eaLnBrk="1" hangingPunct="1"/>
            <a:r>
              <a:rPr lang="en-US" altLang="en-US" dirty="0" smtClean="0"/>
              <a:t>Union(5,1)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   {3,</a:t>
            </a:r>
            <a:r>
              <a:rPr lang="en-US" altLang="en-US" u="sng" dirty="0" smtClean="0">
                <a:solidFill>
                  <a:srgbClr val="FF0000"/>
                </a:solidFill>
              </a:rPr>
              <a:t>5</a:t>
            </a:r>
            <a:r>
              <a:rPr lang="en-US" altLang="en-US" dirty="0" smtClean="0"/>
              <a:t>,7,1,6}, {4,2,</a:t>
            </a:r>
            <a:r>
              <a:rPr lang="en-US" altLang="en-US" u="sng" dirty="0" smtClean="0">
                <a:solidFill>
                  <a:srgbClr val="FF0000"/>
                </a:solidFill>
              </a:rPr>
              <a:t>8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9</a:t>
            </a:r>
            <a:r>
              <a:rPr lang="en-US" altLang="en-US" dirty="0" smtClean="0"/>
              <a:t>}, </a:t>
            </a:r>
          </a:p>
          <a:p>
            <a:pPr eaLnBrk="1" hangingPunct="1"/>
            <a:r>
              <a:rPr lang="en-US" altLang="en-US" dirty="0"/>
              <a:t>Find(x) – return the name of the set containing x.</a:t>
            </a:r>
          </a:p>
          <a:p>
            <a:pPr lvl="1" eaLnBrk="1" hangingPunct="1"/>
            <a:r>
              <a:rPr lang="en-US" altLang="en-US" dirty="0"/>
              <a:t>{3,</a:t>
            </a:r>
            <a:r>
              <a:rPr lang="en-US" altLang="en-US" u="sng" dirty="0">
                <a:solidFill>
                  <a:srgbClr val="FF0000"/>
                </a:solidFill>
              </a:rPr>
              <a:t>5</a:t>
            </a:r>
            <a:r>
              <a:rPr lang="en-US" altLang="en-US" dirty="0"/>
              <a:t>,7,1,6}, {4,2,</a:t>
            </a:r>
            <a:r>
              <a:rPr lang="en-US" altLang="en-US" u="sng" dirty="0">
                <a:solidFill>
                  <a:srgbClr val="FF0000"/>
                </a:solidFill>
              </a:rPr>
              <a:t>8</a:t>
            </a:r>
            <a:r>
              <a:rPr lang="en-US" altLang="en-US" dirty="0"/>
              <a:t>}, {</a:t>
            </a:r>
            <a:r>
              <a:rPr lang="en-US" altLang="en-US" u="sng" dirty="0">
                <a:solidFill>
                  <a:srgbClr val="FF0000"/>
                </a:solidFill>
              </a:rPr>
              <a:t>9</a:t>
            </a:r>
            <a:r>
              <a:rPr lang="en-US" altLang="en-US" dirty="0"/>
              <a:t>}, </a:t>
            </a:r>
          </a:p>
          <a:p>
            <a:pPr lvl="1" eaLnBrk="1" hangingPunct="1"/>
            <a:r>
              <a:rPr lang="en-US" altLang="en-US" dirty="0"/>
              <a:t>Find(1) = 5</a:t>
            </a:r>
          </a:p>
          <a:p>
            <a:pPr lvl="1" eaLnBrk="1" hangingPunct="1"/>
            <a:r>
              <a:rPr lang="en-US" altLang="en-US" dirty="0"/>
              <a:t>Find(4) = 8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39912-3CFA-46A6-9C1D-548FC700587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Union/Find Trade-off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Known result: </a:t>
            </a:r>
          </a:p>
          <a:p>
            <a:pPr lvl="1" eaLnBrk="1" hangingPunct="1"/>
            <a:r>
              <a:rPr lang="en-US" altLang="en-US" dirty="0" smtClean="0"/>
              <a:t>Find and Union cannot </a:t>
            </a:r>
            <a:r>
              <a:rPr lang="en-US" altLang="en-US" i="1" dirty="0" smtClean="0"/>
              <a:t>both</a:t>
            </a:r>
            <a:r>
              <a:rPr lang="en-US" altLang="en-US" dirty="0" smtClean="0"/>
              <a:t> be done in worst-case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cs typeface="Times New Roman" pitchFamily="18" charset="0"/>
              </a:rPr>
              <a:t>(1) time with any data structure.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</a:rPr>
              <a:t>We will instead aim for good </a:t>
            </a:r>
            <a:r>
              <a:rPr lang="en-US" altLang="en-US" i="1" dirty="0" smtClean="0">
                <a:cs typeface="Times New Roman" pitchFamily="18" charset="0"/>
              </a:rPr>
              <a:t>amortized</a:t>
            </a:r>
            <a:r>
              <a:rPr lang="en-US" altLang="en-US" dirty="0" smtClean="0">
                <a:cs typeface="Times New Roman" pitchFamily="18" charset="0"/>
              </a:rPr>
              <a:t> complexity.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For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altLang="en-US" dirty="0" smtClean="0"/>
              <a:t> operations on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altLang="en-US" dirty="0" smtClean="0"/>
              <a:t> elements:</a:t>
            </a:r>
          </a:p>
          <a:p>
            <a:pPr lvl="1" eaLnBrk="1" hangingPunct="1"/>
            <a:r>
              <a:rPr lang="en-US" altLang="en-US" dirty="0" smtClean="0"/>
              <a:t>Target complexity: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altLang="en-US" dirty="0" smtClean="0"/>
              <a:t>  </a:t>
            </a:r>
            <a:r>
              <a:rPr lang="en-US" altLang="en-US" i="1" dirty="0" smtClean="0"/>
              <a:t>i.e.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cs typeface="Times New Roman" pitchFamily="18" charset="0"/>
              </a:rPr>
              <a:t>(1) amortized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2F9489-E3E2-43A7-87E1-0DFBA74264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Up-Tree for DS Union/Find</a:t>
            </a:r>
          </a:p>
        </p:txBody>
      </p:sp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C67B44-EE9E-40D1-8C15-9EC0C0021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4915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5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5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5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6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6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525" y="3163888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Initial state</a:t>
            </a:r>
          </a:p>
        </p:txBody>
      </p:sp>
      <p:sp>
        <p:nvSpPr>
          <p:cNvPr id="4916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65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66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6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632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7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7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048000" y="4876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553200" y="4876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7086600" y="4800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6172200" y="5791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7525" y="4459288"/>
            <a:ext cx="187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Intermediate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state</a:t>
            </a:r>
          </a:p>
        </p:txBody>
      </p:sp>
      <p:sp>
        <p:nvSpPr>
          <p:cNvPr id="4917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800" y="61722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Roots are the names of each set.</a:t>
            </a:r>
          </a:p>
        </p:txBody>
      </p:sp>
      <p:sp>
        <p:nvSpPr>
          <p:cNvPr id="4917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600" y="1044575"/>
            <a:ext cx="79248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Observation</a:t>
            </a:r>
            <a:r>
              <a:rPr lang="en-US" altLang="en-US" sz="2400"/>
              <a:t>: we will only traverse these trees upward from any given node to find the root.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Idea</a:t>
            </a:r>
            <a:r>
              <a:rPr lang="en-US" altLang="en-US" sz="2400"/>
              <a:t>: </a:t>
            </a:r>
            <a:r>
              <a:rPr lang="en-US" altLang="en-US" sz="2400" i="1"/>
              <a:t>reverse</a:t>
            </a:r>
            <a:r>
              <a:rPr lang="en-US" altLang="en-US" sz="2400"/>
              <a:t> the pointers (make them point up from child to parent).  The result is an </a:t>
            </a:r>
            <a:r>
              <a:rPr lang="en-US" altLang="en-US" sz="2400" b="1"/>
              <a:t>up-tree</a:t>
            </a:r>
            <a:r>
              <a:rPr lang="en-US" altLang="en-U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Operations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1089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Find(x) follow x to the root and return the root.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93A2E1-7E81-4A6F-9A04-0C0DB3B7C2F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5018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018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90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018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018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0185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12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018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5181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0187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01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590800" y="3733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3733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6294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715000" y="4648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Text Box 15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04088" y="2390775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Find(6) = 7</a:t>
            </a:r>
          </a:p>
        </p:txBody>
      </p:sp>
      <p:sp>
        <p:nvSpPr>
          <p:cNvPr id="17" name="Rectangle 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22098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kern="0" dirty="0" smtClean="0"/>
              <a:t>Union(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, j) - assuming 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 and j roots, point j to 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.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Simple Implementation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of indices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403A1-F42F-40BE-B72F-7F1017637FD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5222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223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4953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223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223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70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223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4953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223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5867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223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223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438400" y="4495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67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77000" y="4419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562600" y="533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3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1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24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1</a:t>
            </a:r>
            <a:endParaRPr lang="en-US" altLang="en-US" sz="2000" dirty="0"/>
          </a:p>
        </p:txBody>
      </p:sp>
      <p:sp>
        <p:nvSpPr>
          <p:cNvPr id="5224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5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5224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67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5224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5224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7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2454275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1   2    3    4   5    6   7</a:t>
            </a:r>
          </a:p>
        </p:txBody>
      </p:sp>
      <p:sp>
        <p:nvSpPr>
          <p:cNvPr id="52248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09800" y="28352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up</a:t>
            </a:r>
          </a:p>
        </p:txBody>
      </p:sp>
      <p:sp>
        <p:nvSpPr>
          <p:cNvPr id="52249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43600" y="2454275"/>
            <a:ext cx="2462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up[x] = -1 means</a:t>
            </a:r>
            <a:br>
              <a:rPr lang="en-US" altLang="en-US" sz="2400"/>
            </a:br>
            <a:r>
              <a:rPr lang="en-US" altLang="en-US" sz="2400"/>
              <a:t>x is a root.</a:t>
            </a:r>
          </a:p>
        </p:txBody>
      </p:sp>
      <p:sp>
        <p:nvSpPr>
          <p:cNvPr id="52250" name="Text Box 25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5125" y="87313"/>
            <a:ext cx="633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Assume that the keys are numbered 1…n or 0…n-1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24349</TotalTime>
  <Words>1408</Words>
  <Application>Microsoft Office PowerPoint</Application>
  <PresentationFormat>On-screen Show (4:3)</PresentationFormat>
  <Paragraphs>412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1_Default Design</vt:lpstr>
      <vt:lpstr>CSE 332: Data Abstractions  Union/Find II </vt:lpstr>
      <vt:lpstr>Announcements</vt:lpstr>
      <vt:lpstr>Disjoint Set ADT</vt:lpstr>
      <vt:lpstr>Disjoint Sets and Naming</vt:lpstr>
      <vt:lpstr>Union  / Find</vt:lpstr>
      <vt:lpstr>Union/Find Trade-off</vt:lpstr>
      <vt:lpstr>Up-Tree for DS Union/Find</vt:lpstr>
      <vt:lpstr>Operations</vt:lpstr>
      <vt:lpstr>Simple Implementation</vt:lpstr>
      <vt:lpstr> A Bad Case</vt:lpstr>
      <vt:lpstr>Amortized Cost</vt:lpstr>
      <vt:lpstr>Two Big Improvements</vt:lpstr>
      <vt:lpstr>Union-by-Size</vt:lpstr>
      <vt:lpstr>Example Again</vt:lpstr>
      <vt:lpstr>Analysis of Union-by-Size</vt:lpstr>
      <vt:lpstr>Analysis of Union-by-Size</vt:lpstr>
      <vt:lpstr>Worst Case for Union-by-Size</vt:lpstr>
      <vt:lpstr>Example of Worst Cast (cont’)</vt:lpstr>
      <vt:lpstr>Array Implementation</vt:lpstr>
      <vt:lpstr>Elegant Array Implementation</vt:lpstr>
      <vt:lpstr>Code for Union-by-Size</vt:lpstr>
      <vt:lpstr>Path Compression</vt:lpstr>
      <vt:lpstr>Self-Adjustment Works</vt:lpstr>
      <vt:lpstr>Draw the result of Find(5):</vt:lpstr>
      <vt:lpstr>Code for Path Compression Find</vt:lpstr>
      <vt:lpstr>Complexity of  Union-by-Size + Path Compression</vt:lpstr>
      <vt:lpstr>log* n</vt:lpstr>
      <vt:lpstr>The Tight Bound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find</dc:title>
  <dc:creator>anderson@cs.washington.edu</dc:creator>
  <cp:lastModifiedBy>Richard</cp:lastModifiedBy>
  <cp:revision>88</cp:revision>
  <cp:lastPrinted>2001-12-07T01:39:00Z</cp:lastPrinted>
  <dcterms:created xsi:type="dcterms:W3CDTF">2002-04-22T16:21:26Z</dcterms:created>
  <dcterms:modified xsi:type="dcterms:W3CDTF">2016-05-25T04:26:42Z</dcterms:modified>
</cp:coreProperties>
</file>