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0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4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5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6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7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18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9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0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21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50" r:id="rId2"/>
    <p:sldId id="409" r:id="rId3"/>
    <p:sldId id="419" r:id="rId4"/>
    <p:sldId id="420" r:id="rId5"/>
    <p:sldId id="372" r:id="rId6"/>
    <p:sldId id="373" r:id="rId7"/>
    <p:sldId id="375" r:id="rId8"/>
    <p:sldId id="376" r:id="rId9"/>
    <p:sldId id="377" r:id="rId10"/>
    <p:sldId id="378" r:id="rId11"/>
    <p:sldId id="392" r:id="rId12"/>
    <p:sldId id="379" r:id="rId13"/>
    <p:sldId id="381" r:id="rId14"/>
    <p:sldId id="382" r:id="rId15"/>
    <p:sldId id="383" r:id="rId16"/>
    <p:sldId id="393" r:id="rId17"/>
    <p:sldId id="406" r:id="rId18"/>
    <p:sldId id="386" r:id="rId19"/>
    <p:sldId id="387" r:id="rId20"/>
    <p:sldId id="388" r:id="rId21"/>
    <p:sldId id="389" r:id="rId22"/>
    <p:sldId id="410" r:id="rId23"/>
    <p:sldId id="411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0" autoAdjust="0"/>
    <p:restoredTop sz="86410" autoAdjust="0"/>
  </p:normalViewPr>
  <p:slideViewPr>
    <p:cSldViewPr>
      <p:cViewPr varScale="1">
        <p:scale>
          <a:sx n="91" d="100"/>
          <a:sy n="91" d="100"/>
        </p:scale>
        <p:origin x="-1734" y="-96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4" tIns="45382" rIns="90764" bIns="45382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4" tIns="45382" rIns="90764" bIns="4538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4" tIns="45382" rIns="90764" bIns="45382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4" tIns="45382" rIns="90764" bIns="4538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6B9C736-F1BB-4F38-A845-948ABCD64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48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F169F6A-5089-4A2A-9CDE-6CDDAAFCB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97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1301E8E-1BF2-4F32-834E-35F8CBEF6D5A}" type="slidenum">
              <a:rPr lang="en-US" altLang="en-US" sz="1300" smtClean="0">
                <a:latin typeface="Times New Roman" pitchFamily="18" charset="0"/>
              </a:rPr>
              <a:pPr/>
              <a:t>1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4950D50-BBF6-4CB8-8C72-63670FCD5826}" type="slidenum">
              <a:rPr lang="en-US" altLang="en-US" sz="1300" smtClean="0">
                <a:latin typeface="Times New Roman" pitchFamily="18" charset="0"/>
              </a:rPr>
              <a:pPr/>
              <a:t>11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0B3F0D-E5C0-4E66-8FC0-854C2E4756D8}" type="slidenum">
              <a:rPr lang="en-US" altLang="en-US" sz="1300" smtClean="0">
                <a:latin typeface="Times New Roman" pitchFamily="18" charset="0"/>
              </a:rPr>
              <a:pPr/>
              <a:t>12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/>
          <a:lstStyle/>
          <a:p>
            <a:r>
              <a:rPr lang="en-US" altLang="en-US" smtClean="0"/>
              <a:t>So, here’s an example of a weighted graph.  Now, let’s ask: what’s the shortest path cost to, say, Ben and Jerry’s?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9ECCBC5-D013-41DC-A142-901CBEE54906}" type="slidenum">
              <a:rPr lang="en-US" altLang="en-US" sz="1300" smtClean="0">
                <a:latin typeface="Times New Roman" pitchFamily="18" charset="0"/>
              </a:rPr>
              <a:pPr/>
              <a:t>13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D6D1E8-4193-46BF-8AB9-2024FF2DAF14}" type="slidenum">
              <a:rPr lang="en-US" altLang="en-US" sz="1300" smtClean="0">
                <a:latin typeface="Times New Roman" pitchFamily="18" charset="0"/>
              </a:rPr>
              <a:pPr/>
              <a:t>14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C58B0AF-019B-4EE1-B2A5-43DCC24EB747}" type="slidenum">
              <a:rPr lang="en-US" altLang="en-US" sz="1300" smtClean="0">
                <a:latin typeface="Times New Roman" pitchFamily="18" charset="0"/>
              </a:rPr>
              <a:pPr/>
              <a:t>15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 smtClean="0"/>
              <a:t>Here’s pseudocode for how dijkstra’s actually works.</a:t>
            </a:r>
          </a:p>
          <a:p>
            <a:endParaRPr lang="en-US" altLang="en-US" smtClean="0"/>
          </a:p>
          <a:p>
            <a:r>
              <a:rPr lang="en-US" altLang="en-US" smtClean="0"/>
              <a:t>Speak the algorithm.</a:t>
            </a:r>
          </a:p>
          <a:p>
            <a:endParaRPr lang="en-US" altLang="en-US" smtClean="0"/>
          </a:p>
          <a:p>
            <a:r>
              <a:rPr lang="en-US" altLang="en-US" smtClean="0"/>
              <a:t>Notice that we need to be able to find a minimum node and also update costs to nodes.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CBF2951-E57E-48FB-A3AC-874C9EDF191B}" type="slidenum">
              <a:rPr lang="en-US" altLang="en-US" sz="1300" smtClean="0">
                <a:latin typeface="Times New Roman" pitchFamily="18" charset="0"/>
              </a:rPr>
              <a:pPr/>
              <a:t>16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5EDA1F2-C8B0-4C35-9974-3773211F460B}" type="slidenum">
              <a:rPr lang="en-US" altLang="en-US" sz="1300" smtClean="0">
                <a:latin typeface="Times New Roman" pitchFamily="18" charset="0"/>
              </a:rPr>
              <a:pPr/>
              <a:t>17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C77F5A2-D00F-4727-B7F2-BCC98EAC894B}" type="slidenum">
              <a:rPr lang="en-US" altLang="en-US" sz="1300" smtClean="0">
                <a:latin typeface="Times New Roman" pitchFamily="18" charset="0"/>
              </a:rPr>
              <a:pPr/>
              <a:t>18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 smtClean="0"/>
              <a:t>Here’s pseudocode for how dijkstra’s actually works.</a:t>
            </a:r>
          </a:p>
          <a:p>
            <a:endParaRPr lang="en-US" altLang="en-US" smtClean="0"/>
          </a:p>
          <a:p>
            <a:r>
              <a:rPr lang="en-US" altLang="en-US" smtClean="0"/>
              <a:t>Speak the algorithm.</a:t>
            </a:r>
          </a:p>
          <a:p>
            <a:endParaRPr lang="en-US" altLang="en-US" smtClean="0"/>
          </a:p>
          <a:p>
            <a:r>
              <a:rPr lang="en-US" altLang="en-US" smtClean="0"/>
              <a:t>Notice that we need to be able to find a minimum node and also update costs to nodes.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061E967-B8F3-459B-81D1-E704A8C8C09F}" type="slidenum">
              <a:rPr lang="en-US" altLang="en-US" sz="1300" smtClean="0">
                <a:latin typeface="Times New Roman" pitchFamily="18" charset="0"/>
              </a:rPr>
              <a:pPr/>
              <a:t>19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50" y="4560888"/>
            <a:ext cx="5364163" cy="4318000"/>
          </a:xfrm>
          <a:noFill/>
        </p:spPr>
        <p:txBody>
          <a:bodyPr lIns="101118" tIns="50558" rIns="101118" bIns="50558"/>
          <a:lstStyle/>
          <a:p>
            <a:r>
              <a:rPr lang="en-US" altLang="en-US" smtClean="0"/>
              <a:t>Among the wide variety of things he has done, he created Dijkstra’s algorithm more than 40 years ago (in 1959!).</a:t>
            </a:r>
          </a:p>
          <a:p>
            <a:r>
              <a:rPr lang="en-US" altLang="en-US" smtClean="0"/>
              <a:t>Dijkstra’s algorithm is a greedy algorithm (like Huffman encoding), so it just makes the best local choice at each step.</a:t>
            </a:r>
          </a:p>
          <a:p>
            <a:r>
              <a:rPr lang="en-US" altLang="en-US" smtClean="0"/>
              <a:t>The choice it makes is which shortest path to declare known next.</a:t>
            </a:r>
          </a:p>
          <a:p>
            <a:r>
              <a:rPr lang="en-US" altLang="en-US" smtClean="0"/>
              <a:t>It starts by declaring the start node known to have a shortest path of length 0. Then, it updates neighboring node’s path costs according to the start node’s cost.</a:t>
            </a:r>
          </a:p>
          <a:p>
            <a:r>
              <a:rPr lang="en-US" altLang="en-US" smtClean="0"/>
              <a:t>Then, it just keeps picking the next shortest path and fixing that one until it has all the vertices.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26E960B-8D4C-4ECF-970A-3982CADAAD85}" type="slidenum">
              <a:rPr lang="en-US" altLang="en-US" sz="1300" smtClean="0">
                <a:latin typeface="Times New Roman" pitchFamily="18" charset="0"/>
              </a:rPr>
              <a:pPr/>
              <a:t>20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 smtClean="0"/>
              <a:t>Does Dijkstra’s work?</a:t>
            </a:r>
          </a:p>
          <a:p>
            <a:r>
              <a:rPr lang="en-US" altLang="en-US" smtClean="0"/>
              <a:t>For that, let’s look to the cloud proof.  Everything inside the cloud is “known” and we have the shortest path to those nodes.</a:t>
            </a:r>
          </a:p>
          <a:p>
            <a:r>
              <a:rPr lang="en-US" altLang="en-US" smtClean="0"/>
              <a:t>Next, we’re going to say the edge to V is its shortest path from inside the cloud.</a:t>
            </a:r>
          </a:p>
          <a:p>
            <a:r>
              <a:rPr lang="en-US" altLang="en-US" smtClean="0"/>
              <a:t>But, what if there’s some better path that we would have come to later?</a:t>
            </a:r>
          </a:p>
          <a:p>
            <a:endParaRPr lang="en-US" altLang="en-US" smtClean="0"/>
          </a:p>
          <a:p>
            <a:r>
              <a:rPr lang="en-US" altLang="en-US" smtClean="0"/>
              <a:t>Well, the edge to V is at least as short as the path to W. So, how could the path through W end up better than the path direct to V?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0D0AA46-FC6B-4962-8430-3BE3B86BE577}" type="slidenum">
              <a:rPr lang="en-US" altLang="en-US" sz="1300" smtClean="0">
                <a:latin typeface="Times New Roman" pitchFamily="18" charset="0"/>
              </a:rPr>
              <a:pPr/>
              <a:t>21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 smtClean="0"/>
              <a:t>To polish this off, note that it’s an inductive proof.</a:t>
            </a:r>
          </a:p>
          <a:p>
            <a:r>
              <a:rPr lang="en-US" altLang="en-US" smtClean="0"/>
              <a:t>Here’s the other problem with negative weights. </a:t>
            </a:r>
          </a:p>
          <a:p>
            <a:r>
              <a:rPr lang="en-US" altLang="en-US" smtClean="0"/>
              <a:t>A negative weight could make it actually better to wander outside the cloud for a while instead of going straight to a new unknown node.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3" tIns="47896" rIns="95793" bIns="47896" anchor="b"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96682F1B-B963-4504-9661-C0FDA0AD6328}" type="slidenum">
              <a:rPr lang="en-US" altLang="en-US" sz="1300">
                <a:latin typeface="Times New Roman" pitchFamily="18" charset="0"/>
              </a:rPr>
              <a:pPr algn="r"/>
              <a:t>22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 smtClean="0"/>
              <a:t>Does Dijkstra’s work?</a:t>
            </a:r>
          </a:p>
          <a:p>
            <a:r>
              <a:rPr lang="en-US" altLang="en-US" smtClean="0"/>
              <a:t>For that, let’s look to the cloud proof.  Everything inside the cloud is “known” and we have the shortest path to those nodes.</a:t>
            </a:r>
          </a:p>
          <a:p>
            <a:r>
              <a:rPr lang="en-US" altLang="en-US" smtClean="0"/>
              <a:t>Next, we’re going to say the edge to V is its shortest path from inside the cloud.</a:t>
            </a:r>
          </a:p>
          <a:p>
            <a:r>
              <a:rPr lang="en-US" altLang="en-US" smtClean="0"/>
              <a:t>But, what if there’s some better path that we would have come to later?</a:t>
            </a:r>
          </a:p>
          <a:p>
            <a:endParaRPr lang="en-US" altLang="en-US" smtClean="0"/>
          </a:p>
          <a:p>
            <a:r>
              <a:rPr lang="en-US" altLang="en-US" smtClean="0"/>
              <a:t>Well, the edge to V is at least as short as the path to W. So, how could the path through W end up better than the path direct to V?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2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65200" eaLnBrk="1">
              <a:spcBef>
                <a:spcPts val="425"/>
              </a:spcBef>
            </a:pPr>
            <a:r>
              <a:rPr lang="en-US" altLang="en-US" sz="1300" smtClean="0">
                <a:cs typeface="Times New Roman" pitchFamily="18" charset="0"/>
                <a:sym typeface="Times New Roman" pitchFamily="18" charset="0"/>
              </a:rPr>
              <a:t>I’m not convinced this is really an ADT, but it is certainly an important structure.</a:t>
            </a:r>
          </a:p>
          <a:p>
            <a:pPr defTabSz="965200" eaLnBrk="1">
              <a:spcBef>
                <a:spcPts val="425"/>
              </a:spcBef>
            </a:pPr>
            <a:endParaRPr lang="en-US" altLang="en-US" sz="1300" smtClean="0"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7DA11D2-C5B1-4FAA-BD24-63753F171E01}" type="slidenum">
              <a:rPr lang="en-US" altLang="en-US" sz="1300" smtClean="0">
                <a:latin typeface="Times New Roman" pitchFamily="18" charset="0"/>
              </a:rPr>
              <a:pPr/>
              <a:t>5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8556995-C655-475D-ACB3-2F2A3E6D48EE}" type="slidenum">
              <a:rPr lang="en-US" altLang="en-US" sz="1300" smtClean="0">
                <a:latin typeface="Times New Roman" pitchFamily="18" charset="0"/>
              </a:rPr>
              <a:pPr/>
              <a:t>6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59399F6-43BD-45EA-9FF5-E69EAAE4FADF}" type="slidenum">
              <a:rPr lang="en-US" altLang="en-US" sz="1300" smtClean="0">
                <a:latin typeface="Times New Roman" pitchFamily="18" charset="0"/>
              </a:rPr>
              <a:pPr/>
              <a:t>7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246563-EA41-4596-81EF-C6E2471DC2C8}" type="slidenum">
              <a:rPr lang="en-US" altLang="en-US" sz="1300" smtClean="0">
                <a:latin typeface="Times New Roman" pitchFamily="18" charset="0"/>
              </a:rPr>
              <a:pPr/>
              <a:t>8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85CA04-2F36-4DFC-AD0D-AC76FF37ECF2}" type="slidenum">
              <a:rPr lang="en-US" altLang="en-US" sz="1300" smtClean="0">
                <a:latin typeface="Times New Roman" pitchFamily="18" charset="0"/>
              </a:rPr>
              <a:pPr/>
              <a:t>9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4C950A5-964E-44CB-B71E-4E35A1C2DBF7}" type="slidenum">
              <a:rPr lang="en-US" altLang="en-US" sz="1300" smtClean="0">
                <a:latin typeface="Times New Roman" pitchFamily="18" charset="0"/>
              </a:rPr>
              <a:pPr/>
              <a:t>10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2347-7297-4A3C-AF0B-A6A43587F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5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89093-7ACF-4142-AE9A-25E39AEDA9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38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532C4-B11E-43B0-A9AF-2F92F6022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383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D676-BCC4-4D21-B8CD-D34DBA212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7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6C82-2A31-4E59-B6B8-CA05B1BC8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7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1EB4E-57D1-40B9-8B2E-FFDB3201C5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01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2FD4-3F5B-428A-A18F-CB9F6CF26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97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8D25-24D0-4CA9-A1F2-6828B1884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42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F43C-D441-4312-BD6F-9933EF5D9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4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E35B-B574-4C2B-B6EF-F3795F6263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7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165D-31D4-4EAB-AF6C-97AC89395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98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1FD0F-1327-4106-BF90-A42DABE2C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19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26DE-53E4-4DD3-B992-ED683A875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4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Binomial Queues - Lecture 12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3CD6A13-2522-4227-96B4-749DC5036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tags" Target="../tags/tag5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34" Type="http://schemas.openxmlformats.org/officeDocument/2006/relationships/notesSlide" Target="../notesSlides/notesSlide1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tags" Target="../tags/tag52.xml"/><Relationship Id="rId3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tags" Target="../tags/tag56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32" Type="http://schemas.openxmlformats.org/officeDocument/2006/relationships/tags" Target="../tags/tag59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28" Type="http://schemas.openxmlformats.org/officeDocument/2006/relationships/tags" Target="../tags/tag55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tags" Target="../tags/tag58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tags" Target="../tags/tag54.xml"/><Relationship Id="rId30" Type="http://schemas.openxmlformats.org/officeDocument/2006/relationships/tags" Target="../tags/tag5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26" Type="http://schemas.openxmlformats.org/officeDocument/2006/relationships/tags" Target="../tags/tag85.xml"/><Relationship Id="rId39" Type="http://schemas.openxmlformats.org/officeDocument/2006/relationships/tags" Target="../tags/tag98.xml"/><Relationship Id="rId3" Type="http://schemas.openxmlformats.org/officeDocument/2006/relationships/tags" Target="../tags/tag62.xml"/><Relationship Id="rId21" Type="http://schemas.openxmlformats.org/officeDocument/2006/relationships/tags" Target="../tags/tag80.xml"/><Relationship Id="rId34" Type="http://schemas.openxmlformats.org/officeDocument/2006/relationships/tags" Target="../tags/tag93.xml"/><Relationship Id="rId42" Type="http://schemas.openxmlformats.org/officeDocument/2006/relationships/tags" Target="../tags/tag101.xml"/><Relationship Id="rId47" Type="http://schemas.openxmlformats.org/officeDocument/2006/relationships/tags" Target="../tags/tag106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5" Type="http://schemas.openxmlformats.org/officeDocument/2006/relationships/tags" Target="../tags/tag84.xml"/><Relationship Id="rId33" Type="http://schemas.openxmlformats.org/officeDocument/2006/relationships/tags" Target="../tags/tag92.xml"/><Relationship Id="rId38" Type="http://schemas.openxmlformats.org/officeDocument/2006/relationships/tags" Target="../tags/tag97.xml"/><Relationship Id="rId46" Type="http://schemas.openxmlformats.org/officeDocument/2006/relationships/tags" Target="../tags/tag105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tags" Target="../tags/tag79.xml"/><Relationship Id="rId29" Type="http://schemas.openxmlformats.org/officeDocument/2006/relationships/tags" Target="../tags/tag88.xml"/><Relationship Id="rId41" Type="http://schemas.openxmlformats.org/officeDocument/2006/relationships/tags" Target="../tags/tag100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24" Type="http://schemas.openxmlformats.org/officeDocument/2006/relationships/tags" Target="../tags/tag83.xml"/><Relationship Id="rId32" Type="http://schemas.openxmlformats.org/officeDocument/2006/relationships/tags" Target="../tags/tag91.xml"/><Relationship Id="rId37" Type="http://schemas.openxmlformats.org/officeDocument/2006/relationships/tags" Target="../tags/tag96.xml"/><Relationship Id="rId40" Type="http://schemas.openxmlformats.org/officeDocument/2006/relationships/tags" Target="../tags/tag99.xml"/><Relationship Id="rId45" Type="http://schemas.openxmlformats.org/officeDocument/2006/relationships/tags" Target="../tags/tag104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23" Type="http://schemas.openxmlformats.org/officeDocument/2006/relationships/tags" Target="../tags/tag82.xml"/><Relationship Id="rId28" Type="http://schemas.openxmlformats.org/officeDocument/2006/relationships/tags" Target="../tags/tag87.xml"/><Relationship Id="rId36" Type="http://schemas.openxmlformats.org/officeDocument/2006/relationships/tags" Target="../tags/tag95.xml"/><Relationship Id="rId49" Type="http://schemas.openxmlformats.org/officeDocument/2006/relationships/notesSlide" Target="../notesSlides/notesSlide11.xml"/><Relationship Id="rId10" Type="http://schemas.openxmlformats.org/officeDocument/2006/relationships/tags" Target="../tags/tag69.xml"/><Relationship Id="rId19" Type="http://schemas.openxmlformats.org/officeDocument/2006/relationships/tags" Target="../tags/tag78.xml"/><Relationship Id="rId31" Type="http://schemas.openxmlformats.org/officeDocument/2006/relationships/tags" Target="../tags/tag90.xml"/><Relationship Id="rId44" Type="http://schemas.openxmlformats.org/officeDocument/2006/relationships/tags" Target="../tags/tag103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Relationship Id="rId22" Type="http://schemas.openxmlformats.org/officeDocument/2006/relationships/tags" Target="../tags/tag81.xml"/><Relationship Id="rId27" Type="http://schemas.openxmlformats.org/officeDocument/2006/relationships/tags" Target="../tags/tag86.xml"/><Relationship Id="rId30" Type="http://schemas.openxmlformats.org/officeDocument/2006/relationships/tags" Target="../tags/tag89.xml"/><Relationship Id="rId35" Type="http://schemas.openxmlformats.org/officeDocument/2006/relationships/tags" Target="../tags/tag94.xml"/><Relationship Id="rId43" Type="http://schemas.openxmlformats.org/officeDocument/2006/relationships/tags" Target="../tags/tag102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6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08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07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12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notesSlide" Target="../notesSlides/notesSlide16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19" Type="http://schemas.openxmlformats.org/officeDocument/2006/relationships/notesSlide" Target="../notesSlides/notesSlide19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10" Type="http://schemas.openxmlformats.org/officeDocument/2006/relationships/tags" Target="../tags/tag192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  <a:noFill/>
        </p:spPr>
        <p:txBody>
          <a:bodyPr/>
          <a:lstStyle/>
          <a:p>
            <a:pPr eaLnBrk="1" hangingPunct="1"/>
            <a:r>
              <a:rPr lang="en-US" altLang="en-US" sz="4800" smtClean="0"/>
              <a:t>CSE 322: Shortest Paths</a:t>
            </a:r>
            <a:endParaRPr lang="en-US" altLang="en-US" sz="3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</a:t>
            </a:r>
            <a:r>
              <a:rPr lang="en-US" altLang="en-US" dirty="0" smtClean="0"/>
              <a:t>Anderson</a:t>
            </a:r>
          </a:p>
          <a:p>
            <a:pPr eaLnBrk="1" hangingPunct="1"/>
            <a:r>
              <a:rPr lang="en-US" altLang="en-US" dirty="0" smtClean="0"/>
              <a:t>Spring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E40925-6D98-4EE6-882D-8F896BDF971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342900"/>
            <a:ext cx="7772400" cy="5886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void Graph::unweighted (Vertex s){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Queue q(NUM_VERTICES);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Vertex v, w;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q.enqueue(s);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s.dist = 0;</a:t>
            </a:r>
          </a:p>
          <a:p>
            <a:pPr eaLnBrk="1" hangingPunct="1">
              <a:buFontTx/>
              <a:buNone/>
            </a:pP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while (!q.isEmpty()){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v = q.dequeue();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</a:t>
            </a:r>
            <a:r>
              <a:rPr lang="en-US" altLang="en-US" sz="2000" b="1" smtClean="0">
                <a:solidFill>
                  <a:schemeClr val="accent2"/>
                </a:solidFill>
                <a:latin typeface="Courier New" pitchFamily="49" charset="0"/>
              </a:rPr>
              <a:t>for each w adjacent to v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if (w.dist == INFINITY){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  w.dist = v.dist + 1;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  w.prev = v;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</a:rPr>
              <a:t>        q.enqueue(w);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}</a:t>
            </a:r>
          </a:p>
        </p:txBody>
      </p:sp>
      <p:sp>
        <p:nvSpPr>
          <p:cNvPr id="18436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2895600"/>
            <a:ext cx="3352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Times New Roman" pitchFamily="18" charset="0"/>
              </a:rPr>
              <a:t>each edge examined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Times New Roman" pitchFamily="18" charset="0"/>
              </a:rPr>
              <a:t>at most once – if adjacency lists are used</a:t>
            </a:r>
          </a:p>
        </p:txBody>
      </p:sp>
      <p:sp>
        <p:nvSpPr>
          <p:cNvPr id="1843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53523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339933"/>
                </a:solidFill>
                <a:latin typeface="Times New Roman" pitchFamily="18" charset="0"/>
              </a:rPr>
              <a:t>each vertex enqueued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339933"/>
                </a:solidFill>
                <a:latin typeface="Times New Roman" pitchFamily="18" charset="0"/>
              </a:rPr>
              <a:t>at most once</a:t>
            </a:r>
          </a:p>
        </p:txBody>
      </p:sp>
      <p:sp>
        <p:nvSpPr>
          <p:cNvPr id="18438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35200" y="5867400"/>
            <a:ext cx="43291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total running time</a:t>
            </a:r>
            <a:r>
              <a:rPr lang="en-US" altLang="en-US" sz="2400">
                <a:latin typeface="Times New Roman" pitchFamily="18" charset="0"/>
              </a:rPr>
              <a:t>: O(                  )</a:t>
            </a:r>
          </a:p>
        </p:txBody>
      </p:sp>
      <p:sp>
        <p:nvSpPr>
          <p:cNvPr id="18439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5181600" y="3276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4038600" y="4857750"/>
            <a:ext cx="12700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13D07A-93AA-4F29-BA4B-E3AD7CAA009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945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88000" y="1573213"/>
            <a:ext cx="609600" cy="431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46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924800" y="3241675"/>
            <a:ext cx="609600" cy="43973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46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112000" y="387350"/>
            <a:ext cx="609600" cy="47466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462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946400" y="1573213"/>
            <a:ext cx="609600" cy="508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46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823200" y="1573213"/>
            <a:ext cx="609600" cy="508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19464" name="AutoShape 9"/>
          <p:cNvCxnSpPr>
            <a:cxnSpLocks noChangeShapeType="1"/>
            <a:stCxn id="19475" idx="5"/>
            <a:endCxn id="19459" idx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4290218" y="250032"/>
            <a:ext cx="766763" cy="2006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10"/>
          <p:cNvCxnSpPr>
            <a:cxnSpLocks noChangeShapeType="1"/>
            <a:stCxn id="19459" idx="5"/>
            <a:endCxn id="19460" idx="2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257131" y="1793082"/>
            <a:ext cx="1519237" cy="1816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AutoShape 11"/>
          <p:cNvCxnSpPr>
            <a:cxnSpLocks noChangeShapeType="1"/>
            <a:stCxn id="19459" idx="6"/>
            <a:endCxn id="19463" idx="2"/>
          </p:cNvCxnSpPr>
          <p:nvPr>
            <p:custDataLst>
              <p:tags r:id="rId9"/>
            </p:custDataLst>
          </p:nvPr>
        </p:nvCxnSpPr>
        <p:spPr bwMode="auto">
          <a:xfrm>
            <a:off x="6197600" y="1789113"/>
            <a:ext cx="162560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12"/>
          <p:cNvCxnSpPr>
            <a:cxnSpLocks noChangeShapeType="1"/>
            <a:stCxn id="19470" idx="6"/>
            <a:endCxn id="19460" idx="2"/>
          </p:cNvCxnSpPr>
          <p:nvPr>
            <p:custDataLst>
              <p:tags r:id="rId10"/>
            </p:custDataLst>
          </p:nvPr>
        </p:nvCxnSpPr>
        <p:spPr bwMode="auto">
          <a:xfrm>
            <a:off x="5080000" y="3438525"/>
            <a:ext cx="2844800" cy="222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3"/>
          <p:cNvCxnSpPr>
            <a:cxnSpLocks noChangeShapeType="1"/>
            <a:stCxn id="19475" idx="4"/>
            <a:endCxn id="19462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3036888" y="1154113"/>
            <a:ext cx="635000" cy="203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4"/>
          <p:cNvCxnSpPr>
            <a:cxnSpLocks noChangeShapeType="1"/>
            <a:stCxn id="19462" idx="5"/>
            <a:endCxn id="19470" idx="1"/>
          </p:cNvCxnSpPr>
          <p:nvPr>
            <p:custDataLst>
              <p:tags r:id="rId12"/>
            </p:custDataLst>
          </p:nvPr>
        </p:nvCxnSpPr>
        <p:spPr bwMode="auto">
          <a:xfrm rot="16200000" flipH="1">
            <a:off x="3382168" y="2091532"/>
            <a:ext cx="1262063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Oval 1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470400" y="3197225"/>
            <a:ext cx="609600" cy="4841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19471" name="AutoShape 16"/>
          <p:cNvCxnSpPr>
            <a:cxnSpLocks noChangeShapeType="1"/>
            <a:stCxn id="19459" idx="3"/>
            <a:endCxn id="19470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4598194" y="2118519"/>
            <a:ext cx="1255712" cy="901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7"/>
          <p:cNvCxnSpPr>
            <a:cxnSpLocks noChangeShapeType="1"/>
            <a:stCxn id="19463" idx="0"/>
            <a:endCxn id="19461" idx="5"/>
          </p:cNvCxnSpPr>
          <p:nvPr>
            <p:custDataLst>
              <p:tags r:id="rId15"/>
            </p:custDataLst>
          </p:nvPr>
        </p:nvCxnSpPr>
        <p:spPr bwMode="auto">
          <a:xfrm rot="16200000" flipV="1">
            <a:off x="7489825" y="935038"/>
            <a:ext cx="781050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8"/>
          <p:cNvCxnSpPr>
            <a:cxnSpLocks noChangeShapeType="1"/>
            <a:stCxn id="19462" idx="6"/>
            <a:endCxn id="19459" idx="2"/>
          </p:cNvCxnSpPr>
          <p:nvPr>
            <p:custDataLst>
              <p:tags r:id="rId16"/>
            </p:custDataLst>
          </p:nvPr>
        </p:nvCxnSpPr>
        <p:spPr bwMode="auto">
          <a:xfrm flipV="1">
            <a:off x="3556000" y="1789113"/>
            <a:ext cx="203200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AutoShape 19"/>
          <p:cNvCxnSpPr>
            <a:cxnSpLocks noChangeShapeType="1"/>
            <a:stCxn id="19461" idx="2"/>
            <a:endCxn id="19475" idx="6"/>
          </p:cNvCxnSpPr>
          <p:nvPr>
            <p:custDataLst>
              <p:tags r:id="rId17"/>
            </p:custDataLst>
          </p:nvPr>
        </p:nvCxnSpPr>
        <p:spPr bwMode="auto">
          <a:xfrm rot="10800000" flipV="1">
            <a:off x="3759200" y="623888"/>
            <a:ext cx="3352800" cy="825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5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149600" y="476250"/>
            <a:ext cx="609600" cy="46196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cxnSp>
        <p:nvCxnSpPr>
          <p:cNvPr id="19476" name="AutoShape 21"/>
          <p:cNvCxnSpPr>
            <a:cxnSpLocks noChangeShapeType="1"/>
            <a:stCxn id="19459" idx="7"/>
            <a:endCxn id="19461" idx="3"/>
          </p:cNvCxnSpPr>
          <p:nvPr>
            <p:custDataLst>
              <p:tags r:id="rId19"/>
            </p:custDataLst>
          </p:nvPr>
        </p:nvCxnSpPr>
        <p:spPr bwMode="auto">
          <a:xfrm rot="5400000" flipH="1" flipV="1">
            <a:off x="6232525" y="668338"/>
            <a:ext cx="844550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22"/>
          <p:cNvCxnSpPr>
            <a:cxnSpLocks noChangeShapeType="1"/>
            <a:stCxn id="19460" idx="0"/>
            <a:endCxn id="19463" idx="4"/>
          </p:cNvCxnSpPr>
          <p:nvPr>
            <p:custDataLst>
              <p:tags r:id="rId20"/>
            </p:custDataLst>
          </p:nvPr>
        </p:nvCxnSpPr>
        <p:spPr bwMode="auto">
          <a:xfrm rot="16200000" flipV="1">
            <a:off x="7598568" y="2609057"/>
            <a:ext cx="1160463" cy="101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43200" y="304800"/>
            <a:ext cx="32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656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84800" y="306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54400" y="2238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46400" y="1008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3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965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4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10400" y="241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5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229600" y="241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6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97600" y="920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7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75200" y="2193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8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994400" y="3071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graphicFrame>
        <p:nvGraphicFramePr>
          <p:cNvPr id="12363" name="Group 75"/>
          <p:cNvGraphicFramePr>
            <a:graphicFrameLocks noGrp="1"/>
          </p:cNvGraphicFramePr>
          <p:nvPr>
            <p:ph idx="1"/>
            <p:custDataLst>
              <p:tags r:id="rId32"/>
            </p:custDataLst>
          </p:nvPr>
        </p:nvGraphicFramePr>
        <p:xfrm>
          <a:off x="152400" y="2565400"/>
          <a:ext cx="2628900" cy="4145120"/>
        </p:xfrm>
        <a:graphic>
          <a:graphicData uri="http://schemas.openxmlformats.org/drawingml/2006/table">
            <a:tbl>
              <a:tblPr/>
              <a:tblGrid>
                <a:gridCol w="685800"/>
                <a:gridCol w="971550"/>
                <a:gridCol w="971550"/>
              </a:tblGrid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4616FB-476C-4942-A4E0-8F8D7717AC1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152400"/>
            <a:ext cx="8839200" cy="9144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Weighted SSSP: </a:t>
            </a:r>
            <a:br>
              <a:rPr lang="en-US" altLang="en-US" sz="4000" dirty="0" smtClean="0"/>
            </a:br>
            <a:r>
              <a:rPr lang="en-US" altLang="en-US" sz="3600" dirty="0" smtClean="0"/>
              <a:t>All edges are not created equal</a:t>
            </a:r>
          </a:p>
        </p:txBody>
      </p:sp>
      <p:sp>
        <p:nvSpPr>
          <p:cNvPr id="20484" name="Line 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1990725" y="3194050"/>
            <a:ext cx="306228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053013" y="2297113"/>
            <a:ext cx="2220912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7273925" y="1784350"/>
            <a:ext cx="230188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273925" y="2297113"/>
            <a:ext cx="690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53013" y="3641725"/>
            <a:ext cx="1379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00600" y="3641725"/>
            <a:ext cx="252413" cy="70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34988" y="1527175"/>
            <a:ext cx="1455737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0725" y="2039938"/>
            <a:ext cx="534988" cy="115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1606550" y="1976438"/>
            <a:ext cx="384175" cy="121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90725" y="3194050"/>
            <a:ext cx="382588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836738" y="3194050"/>
            <a:ext cx="153987" cy="224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917575" y="3194050"/>
            <a:ext cx="1073150" cy="96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4327525"/>
            <a:ext cx="277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Vending Machine in EE1</a:t>
            </a:r>
          </a:p>
        </p:txBody>
      </p:sp>
      <p:sp>
        <p:nvSpPr>
          <p:cNvPr id="2049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733800" y="357981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 New Roman" pitchFamily="18" charset="0"/>
              </a:rPr>
              <a:t>ALLEN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08750" y="3449638"/>
            <a:ext cx="72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HUB</a:t>
            </a:r>
          </a:p>
        </p:txBody>
      </p:sp>
      <p:sp>
        <p:nvSpPr>
          <p:cNvPr id="20499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70825" y="2171700"/>
            <a:ext cx="1141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Delfino’s</a:t>
            </a:r>
          </a:p>
        </p:txBody>
      </p:sp>
      <p:sp>
        <p:nvSpPr>
          <p:cNvPr id="20500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43738" y="1460500"/>
            <a:ext cx="160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Ben &amp; Jerry’s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605088" y="1784350"/>
            <a:ext cx="115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Neelam’s</a:t>
            </a:r>
          </a:p>
        </p:txBody>
      </p:sp>
      <p:sp>
        <p:nvSpPr>
          <p:cNvPr id="20502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79538" y="165735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Cedars</a:t>
            </a:r>
          </a:p>
        </p:txBody>
      </p:sp>
      <p:sp>
        <p:nvSpPr>
          <p:cNvPr id="20503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33850" y="2681288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Coke Closet</a:t>
            </a:r>
          </a:p>
        </p:txBody>
      </p:sp>
      <p:sp>
        <p:nvSpPr>
          <p:cNvPr id="20504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4976813" y="3065463"/>
            <a:ext cx="762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28600" y="1143000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Home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79413" y="4281488"/>
            <a:ext cx="1254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Schultzy’s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90725" y="5114925"/>
            <a:ext cx="169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Parent’s Home</a:t>
            </a:r>
          </a:p>
        </p:txBody>
      </p:sp>
      <p:sp>
        <p:nvSpPr>
          <p:cNvPr id="20508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66925" y="3960813"/>
            <a:ext cx="1608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Café Allegro</a:t>
            </a:r>
          </a:p>
        </p:txBody>
      </p:sp>
      <p:sp>
        <p:nvSpPr>
          <p:cNvPr id="20509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670425" y="3128963"/>
            <a:ext cx="414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510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1188" y="3001963"/>
            <a:ext cx="114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The Ave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895975" y="20399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pitchFamily="18" charset="0"/>
              </a:rPr>
              <a:t>U Village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0888" y="3128963"/>
            <a:ext cx="690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350</a:t>
            </a:r>
          </a:p>
        </p:txBody>
      </p:sp>
      <p:sp>
        <p:nvSpPr>
          <p:cNvPr id="20513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895975" y="2616200"/>
            <a:ext cx="68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375</a:t>
            </a:r>
          </a:p>
        </p:txBody>
      </p:sp>
      <p:sp>
        <p:nvSpPr>
          <p:cNvPr id="20514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427913" y="1847850"/>
            <a:ext cx="68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20515" name="Text Box 3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427913" y="2360613"/>
            <a:ext cx="68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20516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37188" y="37052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20517" name="Text Box 3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795838" y="3962400"/>
            <a:ext cx="690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0518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143125" y="3386138"/>
            <a:ext cx="68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20519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836738" y="4603750"/>
            <a:ext cx="919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15,356</a:t>
            </a:r>
          </a:p>
        </p:txBody>
      </p:sp>
      <p:sp>
        <p:nvSpPr>
          <p:cNvPr id="20520" name="Text Box 39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5175" y="3705225"/>
            <a:ext cx="68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20521" name="Text Box 4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4988" y="2105025"/>
            <a:ext cx="690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285</a:t>
            </a:r>
          </a:p>
        </p:txBody>
      </p:sp>
      <p:sp>
        <p:nvSpPr>
          <p:cNvPr id="20522" name="Text Box 4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60538" y="2360613"/>
            <a:ext cx="68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75</a:t>
            </a:r>
          </a:p>
        </p:txBody>
      </p:sp>
      <p:sp>
        <p:nvSpPr>
          <p:cNvPr id="20523" name="Text Box 42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449513" y="2232025"/>
            <a:ext cx="690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20524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525713" y="2039938"/>
            <a:ext cx="2527300" cy="1601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5" name="Text Box 44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444875" y="2360613"/>
            <a:ext cx="68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365</a:t>
            </a:r>
          </a:p>
        </p:txBody>
      </p:sp>
      <p:sp>
        <p:nvSpPr>
          <p:cNvPr id="20526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432550" y="2297113"/>
            <a:ext cx="841375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Text Box 46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813550" y="2936875"/>
            <a:ext cx="690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</a:rPr>
              <a:t>350</a:t>
            </a:r>
          </a:p>
        </p:txBody>
      </p:sp>
      <p:sp>
        <p:nvSpPr>
          <p:cNvPr id="20528" name="Text Box 47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57200" y="5791200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F0000"/>
                </a:solidFill>
                <a:latin typeface="Times New Roman" pitchFamily="18" charset="0"/>
              </a:rPr>
              <a:t>Can we calculate shortest distance to all vertices from Allen Center?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E0CDA4-E033-46C6-9087-1CC16059D3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Dijkstra’s Algorithm: Idea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1806575"/>
            <a:ext cx="4572000" cy="41814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Adapt BFS to handle weighted graphs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Two kinds of vertices: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9900"/>
                </a:solidFill>
              </a:rPr>
              <a:t>Known</a:t>
            </a:r>
            <a:endParaRPr lang="en-US" altLang="en-US" sz="2400" smtClean="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en-US" smtClean="0"/>
              <a:t>shortest distance </a:t>
            </a:r>
            <a:br>
              <a:rPr lang="en-US" altLang="en-US" smtClean="0"/>
            </a:br>
            <a:r>
              <a:rPr lang="en-US" altLang="en-US" smtClean="0"/>
              <a:t>is already known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Unknown</a:t>
            </a:r>
            <a:endParaRPr lang="en-US" altLang="en-US" sz="2400" smtClean="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en-US" smtClean="0"/>
              <a:t>Have tentative distance</a:t>
            </a:r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81000" y="1371600"/>
          <a:ext cx="363378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Bitmap Image" r:id="rId8" imgW="3847619" imgH="5649114" progId="Paint.Picture">
                  <p:embed/>
                </p:oleObj>
              </mc:Choice>
              <mc:Fallback>
                <p:oleObj name="Bitmap Image" r:id="rId8" imgW="3847619" imgH="56491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3633788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2C1697-1E4A-424F-90B3-4BD34F11735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Dijkstra’s Algorithm: Idea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416425" y="2354263"/>
            <a:ext cx="4270375" cy="363378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 smtClean="0"/>
              <a:t>At each step: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 smtClean="0"/>
              <a:t>Pick closest </a:t>
            </a:r>
            <a:r>
              <a:rPr lang="en-US" altLang="en-US" sz="2400" smtClean="0">
                <a:solidFill>
                  <a:srgbClr val="FF0000"/>
                </a:solidFill>
              </a:rPr>
              <a:t>unknown</a:t>
            </a:r>
            <a:r>
              <a:rPr lang="en-US" altLang="en-US" sz="2400" smtClean="0"/>
              <a:t> vertex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 smtClean="0"/>
              <a:t>Add it to </a:t>
            </a:r>
            <a:r>
              <a:rPr lang="en-US" altLang="en-US" sz="2400" smtClean="0">
                <a:solidFill>
                  <a:srgbClr val="009900"/>
                </a:solidFill>
              </a:rPr>
              <a:t>known</a:t>
            </a:r>
            <a:r>
              <a:rPr lang="en-US" altLang="en-US" sz="2400" smtClean="0"/>
              <a:t> vertices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 smtClean="0"/>
              <a:t>Update distances</a:t>
            </a:r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630238" y="1371600"/>
          <a:ext cx="3633787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Bitmap Image" r:id="rId8" imgW="3847619" imgH="5649114" progId="Paint.Picture">
                  <p:embed/>
                </p:oleObj>
              </mc:Choice>
              <mc:Fallback>
                <p:oleObj name="Bitmap Image" r:id="rId8" imgW="3847619" imgH="56491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371600"/>
                        <a:ext cx="3633787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0925C4-8A41-4FD7-833E-0250B4EA8AD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381000"/>
            <a:ext cx="8763000" cy="8382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Dijkstra’s Algorithm: Pseudocode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3716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smtClean="0"/>
              <a:t>Initialize the cost of each node to </a:t>
            </a:r>
            <a:r>
              <a:rPr lang="en-US" altLang="en-US" sz="2800" smtClean="0">
                <a:sym typeface="Symbol" pitchFamily="18" charset="2"/>
              </a:rPr>
              <a:t>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smtClean="0">
                <a:sym typeface="Symbol" pitchFamily="18" charset="2"/>
              </a:rPr>
              <a:t>Initialize the cost of the source to 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en-US" sz="28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smtClean="0">
                <a:sym typeface="Symbol" pitchFamily="18" charset="2"/>
              </a:rPr>
              <a:t>While there are </a:t>
            </a:r>
            <a:r>
              <a:rPr lang="en-US" altLang="en-US" sz="2800" smtClean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800" smtClean="0">
                <a:sym typeface="Symbol" pitchFamily="18" charset="2"/>
              </a:rPr>
              <a:t> vertices left in the graph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Select an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400" smtClean="0">
                <a:sym typeface="Symbol" pitchFamily="18" charset="2"/>
              </a:rPr>
              <a:t> vertex </a:t>
            </a:r>
            <a:r>
              <a:rPr lang="en-US" altLang="en-US" sz="2400" b="1" i="1" smtClean="0">
                <a:sym typeface="Symbol" pitchFamily="18" charset="2"/>
              </a:rPr>
              <a:t>a</a:t>
            </a:r>
            <a:r>
              <a:rPr lang="en-US" altLang="en-US" sz="2400" smtClean="0">
                <a:sym typeface="Symbol" pitchFamily="18" charset="2"/>
              </a:rPr>
              <a:t> with the lowest cost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Mark </a:t>
            </a:r>
            <a:r>
              <a:rPr lang="en-US" altLang="en-US" sz="2400" b="1" i="1" smtClean="0">
                <a:sym typeface="Symbol" pitchFamily="18" charset="2"/>
              </a:rPr>
              <a:t>a</a:t>
            </a:r>
            <a:r>
              <a:rPr lang="en-US" altLang="en-US" sz="2400" smtClean="0">
                <a:sym typeface="Symbol" pitchFamily="18" charset="2"/>
              </a:rPr>
              <a:t> as </a:t>
            </a:r>
            <a:r>
              <a:rPr lang="en-US" altLang="en-US" sz="2400" smtClean="0">
                <a:solidFill>
                  <a:srgbClr val="009900"/>
                </a:solidFill>
                <a:sym typeface="Symbol" pitchFamily="18" charset="2"/>
              </a:rPr>
              <a:t>known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For each vertex </a:t>
            </a:r>
            <a:r>
              <a:rPr lang="en-US" altLang="en-US" sz="2400" b="1" i="1" smtClean="0">
                <a:sym typeface="Symbol" pitchFamily="18" charset="2"/>
              </a:rPr>
              <a:t>b</a:t>
            </a:r>
            <a:r>
              <a:rPr lang="en-US" altLang="en-US" sz="2400" i="1" smtClean="0">
                <a:sym typeface="Symbol" pitchFamily="18" charset="2"/>
              </a:rPr>
              <a:t> </a:t>
            </a:r>
            <a:r>
              <a:rPr lang="en-US" altLang="en-US" sz="2400" smtClean="0">
                <a:sym typeface="Symbol" pitchFamily="18" charset="2"/>
              </a:rPr>
              <a:t>adjacent to </a:t>
            </a:r>
            <a:r>
              <a:rPr lang="en-US" altLang="en-US" sz="2400" b="1" i="1" smtClean="0">
                <a:sym typeface="Symbol" pitchFamily="18" charset="2"/>
              </a:rPr>
              <a:t>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b="1" i="1" smtClean="0">
                <a:sym typeface="Symbol" pitchFamily="18" charset="2"/>
              </a:rPr>
              <a:t>		</a:t>
            </a:r>
            <a:r>
              <a:rPr lang="en-US" altLang="en-US" sz="2400" smtClean="0">
                <a:sym typeface="Symbol" pitchFamily="18" charset="2"/>
              </a:rPr>
              <a:t>newcost = cost(</a:t>
            </a:r>
            <a:r>
              <a:rPr lang="en-US" altLang="en-US" sz="2400" b="1" smtClean="0">
                <a:sym typeface="Symbol" pitchFamily="18" charset="2"/>
              </a:rPr>
              <a:t>a</a:t>
            </a:r>
            <a:r>
              <a:rPr lang="en-US" altLang="en-US" sz="2400" smtClean="0">
                <a:sym typeface="Symbol" pitchFamily="18" charset="2"/>
              </a:rPr>
              <a:t>) + cost(</a:t>
            </a:r>
            <a:r>
              <a:rPr lang="en-US" altLang="en-US" sz="2400" b="1" smtClean="0">
                <a:sym typeface="Symbol" pitchFamily="18" charset="2"/>
              </a:rPr>
              <a:t>a</a:t>
            </a:r>
            <a:r>
              <a:rPr lang="en-US" altLang="en-US" sz="2400" smtClean="0">
                <a:sym typeface="Symbol" pitchFamily="18" charset="2"/>
              </a:rPr>
              <a:t>,</a:t>
            </a:r>
            <a:r>
              <a:rPr lang="en-US" altLang="en-US" sz="2400" b="1" smtClean="0">
                <a:sym typeface="Symbol" pitchFamily="18" charset="2"/>
              </a:rPr>
              <a:t>b</a:t>
            </a:r>
            <a:r>
              <a:rPr lang="en-US" altLang="en-US" sz="2400" smtClean="0">
                <a:sym typeface="Symbol" pitchFamily="18" charset="2"/>
              </a:rPr>
              <a:t>) </a:t>
            </a:r>
            <a:endParaRPr lang="en-US" altLang="en-US" sz="2400" b="1" i="1" smtClean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i="1" smtClean="0">
                <a:sym typeface="Symbol" pitchFamily="18" charset="2"/>
              </a:rPr>
              <a:t>	</a:t>
            </a:r>
            <a:r>
              <a:rPr lang="en-US" altLang="en-US" sz="2400" smtClean="0">
                <a:sym typeface="Symbol" pitchFamily="18" charset="2"/>
              </a:rPr>
              <a:t>	if (newcost &lt; cost(</a:t>
            </a:r>
            <a:r>
              <a:rPr lang="en-US" altLang="en-US" sz="2400" b="1" smtClean="0">
                <a:sym typeface="Symbol" pitchFamily="18" charset="2"/>
              </a:rPr>
              <a:t>b</a:t>
            </a:r>
            <a:r>
              <a:rPr lang="en-US" altLang="en-US" sz="2400" smtClean="0">
                <a:sym typeface="Symbol" pitchFamily="18" charset="2"/>
              </a:rPr>
              <a:t>))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i="1" smtClean="0">
                <a:sym typeface="Symbol" pitchFamily="18" charset="2"/>
              </a:rPr>
              <a:t> 			</a:t>
            </a:r>
            <a:r>
              <a:rPr lang="en-US" altLang="en-US" sz="2400" smtClean="0">
                <a:sym typeface="Symbol" pitchFamily="18" charset="2"/>
              </a:rPr>
              <a:t>cost(</a:t>
            </a:r>
            <a:r>
              <a:rPr lang="en-US" altLang="en-US" sz="2400" b="1" smtClean="0">
                <a:sym typeface="Symbol" pitchFamily="18" charset="2"/>
              </a:rPr>
              <a:t>b</a:t>
            </a:r>
            <a:r>
              <a:rPr lang="en-US" altLang="en-US" sz="2400" smtClean="0">
                <a:sym typeface="Symbol" pitchFamily="18" charset="2"/>
              </a:rPr>
              <a:t>) = newcost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			previous(</a:t>
            </a:r>
            <a:r>
              <a:rPr lang="en-US" altLang="en-US" sz="2400" b="1" smtClean="0">
                <a:sym typeface="Symbol" pitchFamily="18" charset="2"/>
              </a:rPr>
              <a:t>b</a:t>
            </a:r>
            <a:r>
              <a:rPr lang="en-US" altLang="en-US" sz="2400" smtClean="0">
                <a:sym typeface="Symbol" pitchFamily="18" charset="2"/>
              </a:rPr>
              <a:t>) = </a:t>
            </a:r>
            <a:r>
              <a:rPr lang="en-US" altLang="en-US" sz="2400" b="1" smtClean="0">
                <a:sym typeface="Symbol" pitchFamily="18" charset="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0F53CC-43BC-4019-B886-E7588659C65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Important Features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Once a vertex is </a:t>
            </a:r>
            <a:r>
              <a:rPr lang="en-US" altLang="en-US" sz="2800" smtClean="0">
                <a:solidFill>
                  <a:srgbClr val="009900"/>
                </a:solidFill>
                <a:sym typeface="Symbol" pitchFamily="18" charset="2"/>
              </a:rPr>
              <a:t>known</a:t>
            </a:r>
            <a:r>
              <a:rPr lang="en-US" altLang="en-US" sz="2800" smtClean="0"/>
              <a:t>, the cost of the shortest path to that vertex is known</a:t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/>
            <a:r>
              <a:rPr lang="en-US" altLang="en-US" sz="2800" smtClean="0"/>
              <a:t>While a vertex is still </a:t>
            </a:r>
            <a:r>
              <a:rPr lang="en-US" altLang="en-US" sz="2800" smtClean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800" smtClean="0"/>
              <a:t>, another shorter path to it might still be found</a:t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/>
            <a:r>
              <a:rPr lang="en-US" altLang="en-US" sz="2800" smtClean="0"/>
              <a:t>The shortest path can found by following the previous pointers stored at each vertex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B04865-4D00-4673-93EF-EF026B9DEE2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5603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165850" y="1344613"/>
            <a:ext cx="609600" cy="4841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5604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8382000" y="3124200"/>
            <a:ext cx="609600" cy="4159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25605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689850" y="158750"/>
            <a:ext cx="609600" cy="527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5606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24250" y="1344613"/>
            <a:ext cx="666750" cy="5603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5607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8401050" y="1344613"/>
            <a:ext cx="609600" cy="4841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25608" name="AutoShape 9"/>
          <p:cNvCxnSpPr>
            <a:cxnSpLocks noChangeShapeType="1"/>
            <a:stCxn id="25619" idx="5"/>
            <a:endCxn id="25603" idx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4825207" y="-15081"/>
            <a:ext cx="795337" cy="20669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AutoShape 10"/>
          <p:cNvCxnSpPr>
            <a:cxnSpLocks noChangeShapeType="1"/>
            <a:stCxn id="25603" idx="5"/>
            <a:endCxn id="25604" idx="2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747668" y="1697832"/>
            <a:ext cx="1573213" cy="16954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1"/>
          <p:cNvCxnSpPr>
            <a:cxnSpLocks noChangeShapeType="1"/>
            <a:stCxn id="25603" idx="6"/>
            <a:endCxn id="25607" idx="2"/>
          </p:cNvCxnSpPr>
          <p:nvPr>
            <p:custDataLst>
              <p:tags r:id="rId9"/>
            </p:custDataLst>
          </p:nvPr>
        </p:nvCxnSpPr>
        <p:spPr bwMode="auto">
          <a:xfrm>
            <a:off x="6775450" y="1587500"/>
            <a:ext cx="16256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2"/>
          <p:cNvCxnSpPr>
            <a:cxnSpLocks noChangeShapeType="1"/>
            <a:stCxn id="25614" idx="6"/>
            <a:endCxn id="25604" idx="2"/>
          </p:cNvCxnSpPr>
          <p:nvPr>
            <p:custDataLst>
              <p:tags r:id="rId10"/>
            </p:custDataLst>
          </p:nvPr>
        </p:nvCxnSpPr>
        <p:spPr bwMode="auto">
          <a:xfrm>
            <a:off x="5657850" y="3200400"/>
            <a:ext cx="2724150" cy="131763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13"/>
          <p:cNvCxnSpPr>
            <a:cxnSpLocks noChangeShapeType="1"/>
            <a:stCxn id="25619" idx="4"/>
            <a:endCxn id="25606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3598068" y="945357"/>
            <a:ext cx="658813" cy="139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14"/>
          <p:cNvCxnSpPr>
            <a:cxnSpLocks noChangeShapeType="1"/>
            <a:stCxn id="25606" idx="5"/>
            <a:endCxn id="25614" idx="1"/>
          </p:cNvCxnSpPr>
          <p:nvPr>
            <p:custDataLst>
              <p:tags r:id="rId12"/>
            </p:custDataLst>
          </p:nvPr>
        </p:nvCxnSpPr>
        <p:spPr bwMode="auto">
          <a:xfrm rot="16200000" flipH="1">
            <a:off x="4009232" y="1907381"/>
            <a:ext cx="1214438" cy="10445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Oval 1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048250" y="2968625"/>
            <a:ext cx="609600" cy="4603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25615" name="AutoShape 16"/>
          <p:cNvCxnSpPr>
            <a:cxnSpLocks noChangeShapeType="1"/>
            <a:stCxn id="25603" idx="3"/>
            <a:endCxn id="25614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5199857" y="1912144"/>
            <a:ext cx="1211262" cy="901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17"/>
          <p:cNvCxnSpPr>
            <a:cxnSpLocks noChangeShapeType="1"/>
            <a:stCxn id="25607" idx="0"/>
            <a:endCxn id="25605" idx="5"/>
          </p:cNvCxnSpPr>
          <p:nvPr>
            <p:custDataLst>
              <p:tags r:id="rId15"/>
            </p:custDataLst>
          </p:nvPr>
        </p:nvCxnSpPr>
        <p:spPr bwMode="auto">
          <a:xfrm rot="16200000" flipV="1">
            <a:off x="8090694" y="727869"/>
            <a:ext cx="735012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18"/>
          <p:cNvCxnSpPr>
            <a:cxnSpLocks noChangeShapeType="1"/>
            <a:stCxn id="25606" idx="6"/>
            <a:endCxn id="25603" idx="2"/>
          </p:cNvCxnSpPr>
          <p:nvPr>
            <p:custDataLst>
              <p:tags r:id="rId16"/>
            </p:custDataLst>
          </p:nvPr>
        </p:nvCxnSpPr>
        <p:spPr bwMode="auto">
          <a:xfrm flipV="1">
            <a:off x="4191000" y="1587500"/>
            <a:ext cx="197485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AutoShape 19"/>
          <p:cNvCxnSpPr>
            <a:cxnSpLocks noChangeShapeType="1"/>
            <a:stCxn id="25605" idx="2"/>
            <a:endCxn id="25619" idx="6"/>
          </p:cNvCxnSpPr>
          <p:nvPr>
            <p:custDataLst>
              <p:tags r:id="rId17"/>
            </p:custDataLst>
          </p:nvPr>
        </p:nvCxnSpPr>
        <p:spPr bwMode="auto">
          <a:xfrm rot="10800000" flipV="1">
            <a:off x="4267200" y="422275"/>
            <a:ext cx="3422650" cy="444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727450" y="247650"/>
            <a:ext cx="539750" cy="4381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cxnSp>
        <p:nvCxnSpPr>
          <p:cNvPr id="25620" name="AutoShape 21"/>
          <p:cNvCxnSpPr>
            <a:cxnSpLocks noChangeShapeType="1"/>
            <a:stCxn id="25603" idx="7"/>
            <a:endCxn id="25605" idx="3"/>
          </p:cNvCxnSpPr>
          <p:nvPr>
            <p:custDataLst>
              <p:tags r:id="rId19"/>
            </p:custDataLst>
          </p:nvPr>
        </p:nvCxnSpPr>
        <p:spPr bwMode="auto">
          <a:xfrm rot="5400000" flipH="1" flipV="1">
            <a:off x="6828631" y="465932"/>
            <a:ext cx="808037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22"/>
          <p:cNvCxnSpPr>
            <a:cxnSpLocks noChangeShapeType="1"/>
            <a:stCxn id="25604" idx="0"/>
            <a:endCxn id="25607" idx="4"/>
          </p:cNvCxnSpPr>
          <p:nvPr>
            <p:custDataLst>
              <p:tags r:id="rId20"/>
            </p:custDataLst>
          </p:nvPr>
        </p:nvCxnSpPr>
        <p:spPr bwMode="auto">
          <a:xfrm rot="5400000" flipH="1" flipV="1">
            <a:off x="8048625" y="2466975"/>
            <a:ext cx="1295400" cy="190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21050" y="76200"/>
            <a:ext cx="32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562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1219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43600" y="-76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032250" y="20113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24250" y="779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1143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86400" y="685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502650" y="736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43800" y="2211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2563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686800" y="213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2563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775450" y="692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25633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53050" y="1965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553200" y="28209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5687" name="Group 87"/>
          <p:cNvGraphicFramePr>
            <a:graphicFrameLocks noGrp="1"/>
          </p:cNvGraphicFramePr>
          <p:nvPr>
            <p:ph idx="1"/>
            <p:custDataLst>
              <p:tags r:id="rId34"/>
            </p:custDataLst>
          </p:nvPr>
        </p:nvGraphicFramePr>
        <p:xfrm>
          <a:off x="152400" y="3505200"/>
          <a:ext cx="5715000" cy="3173412"/>
        </p:xfrm>
        <a:graphic>
          <a:graphicData uri="http://schemas.openxmlformats.org/drawingml/2006/table">
            <a:tbl>
              <a:tblPr/>
              <a:tblGrid>
                <a:gridCol w="714375"/>
                <a:gridCol w="1190625"/>
                <a:gridCol w="1984375"/>
                <a:gridCol w="1825625"/>
              </a:tblGrid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Previous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1E10AB-C45A-4185-9541-F1202BA48D7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228600"/>
            <a:ext cx="8305800" cy="8382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Dijkstra’s </a:t>
            </a:r>
            <a:r>
              <a:rPr lang="en-US" altLang="en-US" dirty="0" err="1" smtClean="0"/>
              <a:t>Alg</a:t>
            </a:r>
            <a:r>
              <a:rPr lang="en-US" altLang="en-US" dirty="0" smtClean="0"/>
              <a:t>: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143000"/>
            <a:ext cx="8229600" cy="3819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/>
              <a:t>Initialize the cost of each vertex to </a:t>
            </a:r>
            <a:r>
              <a:rPr lang="en-US" altLang="en-US" sz="2400" smtClean="0">
                <a:sym typeface="Symbol" pitchFamily="18" charset="2"/>
              </a:rPr>
              <a:t>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Initialize the cost of the source to 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While there are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400" smtClean="0">
                <a:sym typeface="Symbol" pitchFamily="18" charset="2"/>
              </a:rPr>
              <a:t> vertices left in the graph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Select the </a:t>
            </a:r>
            <a:r>
              <a:rPr lang="en-US" altLang="en-US" sz="2000" smtClean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000" smtClean="0">
                <a:sym typeface="Symbol" pitchFamily="18" charset="2"/>
              </a:rPr>
              <a:t> vertex </a:t>
            </a:r>
            <a:r>
              <a:rPr lang="en-US" altLang="en-US" sz="2000" b="1" i="1" smtClean="0">
                <a:sym typeface="Symbol" pitchFamily="18" charset="2"/>
              </a:rPr>
              <a:t>a</a:t>
            </a:r>
            <a:r>
              <a:rPr lang="en-US" altLang="en-US" sz="2000" smtClean="0">
                <a:sym typeface="Symbol" pitchFamily="18" charset="2"/>
              </a:rPr>
              <a:t> with the lowest cost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Mark </a:t>
            </a:r>
            <a:r>
              <a:rPr lang="en-US" altLang="en-US" sz="2000" b="1" i="1" smtClean="0">
                <a:sym typeface="Symbol" pitchFamily="18" charset="2"/>
              </a:rPr>
              <a:t>a</a:t>
            </a:r>
            <a:r>
              <a:rPr lang="en-US" altLang="en-US" sz="2000" smtClean="0">
                <a:sym typeface="Symbol" pitchFamily="18" charset="2"/>
              </a:rPr>
              <a:t> as </a:t>
            </a:r>
            <a:r>
              <a:rPr lang="en-US" altLang="en-US" sz="1800" smtClean="0">
                <a:solidFill>
                  <a:srgbClr val="009900"/>
                </a:solidFill>
                <a:sym typeface="Symbol" pitchFamily="18" charset="2"/>
              </a:rPr>
              <a:t>known</a:t>
            </a:r>
            <a:endParaRPr lang="en-US" altLang="en-US" sz="20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For each vertex </a:t>
            </a:r>
            <a:r>
              <a:rPr lang="en-US" altLang="en-US" sz="2000" b="1" i="1" smtClean="0">
                <a:sym typeface="Symbol" pitchFamily="18" charset="2"/>
              </a:rPr>
              <a:t>b</a:t>
            </a:r>
            <a:r>
              <a:rPr lang="en-US" altLang="en-US" sz="2000" smtClean="0">
                <a:sym typeface="Symbol" pitchFamily="18" charset="2"/>
              </a:rPr>
              <a:t> adjacent to </a:t>
            </a:r>
            <a:r>
              <a:rPr lang="en-US" altLang="en-US" sz="2000" b="1" i="1" smtClean="0">
                <a:sym typeface="Symbol" pitchFamily="18" charset="2"/>
              </a:rPr>
              <a:t>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b="1" i="1" smtClean="0">
                <a:sym typeface="Symbol" pitchFamily="18" charset="2"/>
              </a:rPr>
              <a:t>		</a:t>
            </a:r>
            <a:r>
              <a:rPr lang="en-US" altLang="en-US" sz="2000" smtClean="0">
                <a:sym typeface="Symbol" pitchFamily="18" charset="2"/>
              </a:rPr>
              <a:t>newcost = min(cost(</a:t>
            </a:r>
            <a:r>
              <a:rPr lang="en-US" altLang="en-US" sz="2000" b="1" i="1" smtClean="0">
                <a:sym typeface="Symbol" pitchFamily="18" charset="2"/>
              </a:rPr>
              <a:t>b</a:t>
            </a:r>
            <a:r>
              <a:rPr lang="en-US" altLang="en-US" sz="2000" i="1" smtClean="0">
                <a:sym typeface="Symbol" pitchFamily="18" charset="2"/>
              </a:rPr>
              <a:t>),</a:t>
            </a:r>
            <a:r>
              <a:rPr lang="en-US" altLang="en-US" sz="2000" smtClean="0">
                <a:sym typeface="Symbol" pitchFamily="18" charset="2"/>
              </a:rPr>
              <a:t> cost(</a:t>
            </a:r>
            <a:r>
              <a:rPr lang="en-US" altLang="en-US" sz="2000" b="1" i="1" smtClean="0">
                <a:sym typeface="Symbol" pitchFamily="18" charset="2"/>
              </a:rPr>
              <a:t>a</a:t>
            </a:r>
            <a:r>
              <a:rPr lang="en-US" altLang="en-US" sz="2000" smtClean="0">
                <a:sym typeface="Symbol" pitchFamily="18" charset="2"/>
              </a:rPr>
              <a:t>) + cost(</a:t>
            </a:r>
            <a:r>
              <a:rPr lang="en-US" altLang="en-US" sz="2000" b="1" i="1" smtClean="0">
                <a:sym typeface="Symbol" pitchFamily="18" charset="2"/>
              </a:rPr>
              <a:t>a</a:t>
            </a:r>
            <a:r>
              <a:rPr lang="en-US" altLang="en-US" sz="2000" smtClean="0">
                <a:sym typeface="Symbol" pitchFamily="18" charset="2"/>
              </a:rPr>
              <a:t>, </a:t>
            </a:r>
            <a:r>
              <a:rPr lang="en-US" altLang="en-US" sz="2000" b="1" i="1" smtClean="0">
                <a:sym typeface="Symbol" pitchFamily="18" charset="2"/>
              </a:rPr>
              <a:t>b</a:t>
            </a:r>
            <a:r>
              <a:rPr lang="en-US" altLang="en-US" sz="2000" smtClean="0">
                <a:sym typeface="Symbol" pitchFamily="18" charset="2"/>
              </a:rPr>
              <a:t>))</a:t>
            </a:r>
            <a:r>
              <a:rPr lang="en-US" altLang="en-US" sz="2000" b="1" i="1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		if newcost &lt; cost(</a:t>
            </a:r>
            <a:r>
              <a:rPr lang="en-US" altLang="en-US" sz="2000" b="1" smtClean="0">
                <a:sym typeface="Symbol" pitchFamily="18" charset="2"/>
              </a:rPr>
              <a:t>b</a:t>
            </a:r>
            <a:r>
              <a:rPr lang="en-US" altLang="en-US" sz="2000" smtClean="0">
                <a:sym typeface="Symbol" pitchFamily="18" charset="2"/>
              </a:rPr>
              <a:t>)</a:t>
            </a:r>
            <a:endParaRPr lang="en-US" altLang="en-US" sz="2000" b="1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	cost(</a:t>
            </a:r>
            <a:r>
              <a:rPr lang="en-US" altLang="en-US" sz="2000" b="1" i="1" smtClean="0">
                <a:sym typeface="Symbol" pitchFamily="18" charset="2"/>
              </a:rPr>
              <a:t>b</a:t>
            </a:r>
            <a:r>
              <a:rPr lang="en-US" altLang="en-US" sz="2000" smtClean="0">
                <a:sym typeface="Symbol" pitchFamily="18" charset="2"/>
              </a:rPr>
              <a:t>) </a:t>
            </a:r>
            <a:r>
              <a:rPr lang="en-US" altLang="en-US" sz="2000" i="1" smtClean="0">
                <a:sym typeface="Symbol" pitchFamily="18" charset="2"/>
              </a:rPr>
              <a:t>= </a:t>
            </a:r>
            <a:r>
              <a:rPr lang="en-US" altLang="en-US" sz="2000" smtClean="0">
                <a:sym typeface="Symbol" pitchFamily="18" charset="2"/>
              </a:rPr>
              <a:t>newcost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	previous(</a:t>
            </a:r>
            <a:r>
              <a:rPr lang="en-US" altLang="en-US" sz="2000" b="1" i="1" smtClean="0">
                <a:sym typeface="Symbol" pitchFamily="18" charset="2"/>
              </a:rPr>
              <a:t>b</a:t>
            </a:r>
            <a:r>
              <a:rPr lang="en-US" altLang="en-US" sz="2000" smtClean="0">
                <a:sym typeface="Symbol" pitchFamily="18" charset="2"/>
              </a:rPr>
              <a:t>) </a:t>
            </a:r>
            <a:r>
              <a:rPr lang="en-US" altLang="en-US" sz="2000" i="1" smtClean="0">
                <a:sym typeface="Symbol" pitchFamily="18" charset="2"/>
              </a:rPr>
              <a:t>=</a:t>
            </a:r>
            <a:r>
              <a:rPr lang="en-US" altLang="en-US" sz="2000" smtClean="0">
                <a:sym typeface="Symbol" pitchFamily="18" charset="2"/>
              </a:rPr>
              <a:t> </a:t>
            </a:r>
            <a:r>
              <a:rPr lang="en-US" altLang="en-US" sz="2000" i="1" smtClean="0">
                <a:sym typeface="Symbol" pitchFamily="18" charset="2"/>
              </a:rPr>
              <a:t>a</a:t>
            </a:r>
            <a:endParaRPr lang="en-US" altLang="en-US" sz="1800" smtClean="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4724400"/>
            <a:ext cx="46243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What data structures should we use?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Running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EED810-0693-4CEE-9140-574C71D1ADF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055687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Dijkstra’s Algorithm: Summary</a:t>
            </a:r>
            <a:endParaRPr lang="en-US" altLang="en-US" sz="3600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68463"/>
            <a:ext cx="8229600" cy="44577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Classic algorithm for solving SSSP in weighted graphs </a:t>
            </a:r>
            <a:r>
              <a:rPr lang="en-US" altLang="en-US" sz="2800" i="1" smtClean="0"/>
              <a:t>without negative weights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/>
            <a:r>
              <a:rPr lang="en-US" altLang="en-US" sz="2800" smtClean="0"/>
              <a:t>A </a:t>
            </a:r>
            <a:r>
              <a:rPr lang="en-US" altLang="en-US" sz="2800" i="1" smtClean="0"/>
              <a:t>greedy</a:t>
            </a:r>
            <a:r>
              <a:rPr lang="en-US" altLang="en-US" sz="2800" smtClean="0"/>
              <a:t> algorithm (irrevocably makes decisions without considering future consequences)</a:t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/>
            <a:r>
              <a:rPr lang="en-US" altLang="en-US" sz="2800" smtClean="0"/>
              <a:t>Why does it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Announcements 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AA5165-4B1F-4213-8D2F-4CDAF946EA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5D43B-9BCE-44A2-81A3-5ADD7B130D5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8675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743200"/>
            <a:ext cx="3048000" cy="19812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Known Cloud</a:t>
            </a:r>
          </a:p>
        </p:txBody>
      </p:sp>
      <p:sp>
        <p:nvSpPr>
          <p:cNvPr id="28676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39624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8677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9812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Courier New" pitchFamily="49" charset="0"/>
              </a:rPr>
              <a:t>V</a:t>
            </a:r>
          </a:p>
        </p:txBody>
      </p:sp>
      <p:sp>
        <p:nvSpPr>
          <p:cNvPr id="28678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92688" y="1235075"/>
            <a:ext cx="3144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Next shortest path from </a:t>
            </a:r>
            <a:b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inside the known cloud</a:t>
            </a:r>
          </a:p>
        </p:txBody>
      </p:sp>
      <p:cxnSp>
        <p:nvCxnSpPr>
          <p:cNvPr id="28679" name="AutoShape 6"/>
          <p:cNvCxnSpPr>
            <a:cxnSpLocks noChangeShapeType="1"/>
            <a:endCxn id="28677" idx="5"/>
          </p:cNvCxnSpPr>
          <p:nvPr>
            <p:custDataLst>
              <p:tags r:id="rId6"/>
            </p:custDataLst>
          </p:nvPr>
        </p:nvCxnSpPr>
        <p:spPr bwMode="auto">
          <a:xfrm flipH="1" flipV="1">
            <a:off x="4668838" y="2320925"/>
            <a:ext cx="817562" cy="60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AutoShape 7"/>
          <p:cNvCxnSpPr>
            <a:cxnSpLocks noChangeShapeType="1"/>
            <a:stCxn id="28678" idx="2"/>
          </p:cNvCxnSpPr>
          <p:nvPr>
            <p:custDataLst>
              <p:tags r:id="rId7"/>
            </p:custDataLst>
          </p:nvPr>
        </p:nvCxnSpPr>
        <p:spPr bwMode="auto">
          <a:xfrm rot="5400000">
            <a:off x="5569744" y="1670844"/>
            <a:ext cx="609600" cy="13827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4038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Courier New" pitchFamily="49" charset="0"/>
              </a:rPr>
              <a:t>W</a:t>
            </a:r>
          </a:p>
        </p:txBody>
      </p:sp>
      <p:cxnSp>
        <p:nvCxnSpPr>
          <p:cNvPr id="28682" name="AutoShape 9"/>
          <p:cNvCxnSpPr>
            <a:cxnSpLocks noChangeShapeType="1"/>
            <a:stCxn id="28675" idx="1"/>
            <a:endCxn id="28681" idx="5"/>
          </p:cNvCxnSpPr>
          <p:nvPr>
            <p:custDataLst>
              <p:tags r:id="rId9"/>
            </p:custDataLst>
          </p:nvPr>
        </p:nvCxnSpPr>
        <p:spPr bwMode="auto">
          <a:xfrm rot="16200000" flipV="1">
            <a:off x="4257675" y="2808288"/>
            <a:ext cx="344488" cy="3484562"/>
          </a:xfrm>
          <a:prstGeom prst="curvedConnector3">
            <a:avLst>
              <a:gd name="adj1" fmla="val -668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AutoShape 10"/>
          <p:cNvCxnSpPr>
            <a:cxnSpLocks noChangeShapeType="1"/>
            <a:stCxn id="28681" idx="0"/>
            <a:endCxn id="28684" idx="4"/>
          </p:cNvCxnSpPr>
          <p:nvPr>
            <p:custDataLst>
              <p:tags r:id="rId10"/>
            </p:custDataLst>
          </p:nvPr>
        </p:nvCxnSpPr>
        <p:spPr bwMode="auto">
          <a:xfrm rot="-5400000">
            <a:off x="1995487" y="3086101"/>
            <a:ext cx="1495425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Oval 11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2133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200" b="1">
              <a:latin typeface="Courier New" pitchFamily="49" charset="0"/>
            </a:endParaRPr>
          </a:p>
        </p:txBody>
      </p:sp>
      <p:cxnSp>
        <p:nvCxnSpPr>
          <p:cNvPr id="28685" name="AutoShape 12"/>
          <p:cNvCxnSpPr>
            <a:cxnSpLocks noChangeShapeType="1"/>
            <a:stCxn id="28684" idx="6"/>
            <a:endCxn id="28677" idx="2"/>
          </p:cNvCxnSpPr>
          <p:nvPr>
            <p:custDataLst>
              <p:tags r:id="rId12"/>
            </p:custDataLst>
          </p:nvPr>
        </p:nvCxnSpPr>
        <p:spPr bwMode="auto">
          <a:xfrm flipV="1">
            <a:off x="3138488" y="2171700"/>
            <a:ext cx="1190625" cy="1524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2667000"/>
            <a:ext cx="175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Better path to V?  </a:t>
            </a:r>
            <a:r>
              <a:rPr lang="en-US" altLang="en-US" sz="2400" b="1" i="1">
                <a:solidFill>
                  <a:schemeClr val="accent2"/>
                </a:solidFill>
                <a:latin typeface="Times New Roman" pitchFamily="18" charset="0"/>
              </a:rPr>
              <a:t>No!</a:t>
            </a:r>
            <a:endParaRPr lang="en-US" alt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8687" name="Rectangle 14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>
          <a:xfrm>
            <a:off x="609600" y="1524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Correctness: The Cloud Proof</a:t>
            </a:r>
          </a:p>
        </p:txBody>
      </p:sp>
      <p:sp>
        <p:nvSpPr>
          <p:cNvPr id="28688" name="Rectangle 15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5500688"/>
            <a:ext cx="8153400" cy="1357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/>
              <a:t>How does Dijkstra’s decide which vertex to add to the Known set next?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/>
              <a:t>If path to </a:t>
            </a:r>
            <a:r>
              <a:rPr lang="en-US" altLang="en-US" sz="2000" b="1" smtClean="0">
                <a:latin typeface="Courier New" pitchFamily="49" charset="0"/>
              </a:rPr>
              <a:t>V</a:t>
            </a:r>
            <a:r>
              <a:rPr lang="en-US" altLang="en-US" sz="2000" smtClean="0"/>
              <a:t> is shortest, path to </a:t>
            </a:r>
            <a:r>
              <a:rPr lang="en-US" altLang="en-US" sz="2000" b="1" smtClean="0">
                <a:latin typeface="Courier New" pitchFamily="49" charset="0"/>
              </a:rPr>
              <a:t>W</a:t>
            </a:r>
            <a:r>
              <a:rPr lang="en-US" altLang="en-US" sz="2000" smtClean="0"/>
              <a:t> must be </a:t>
            </a:r>
            <a:r>
              <a:rPr lang="en-US" altLang="en-US" sz="2000" i="1" smtClean="0"/>
              <a:t>at least as long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000" i="1" smtClean="0"/>
              <a:t>			(or else we would have picked </a:t>
            </a:r>
            <a:r>
              <a:rPr lang="en-US" altLang="en-US" sz="2000" b="1" smtClean="0">
                <a:latin typeface="Courier New" pitchFamily="49" charset="0"/>
              </a:rPr>
              <a:t>W</a:t>
            </a:r>
            <a:r>
              <a:rPr lang="en-US" altLang="en-US" sz="2000" i="1" smtClean="0"/>
              <a:t> as the next vertex)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/>
              <a:t>So the path through </a:t>
            </a:r>
            <a:r>
              <a:rPr lang="en-US" altLang="en-US" sz="2000" b="1" smtClean="0">
                <a:latin typeface="Courier New" pitchFamily="49" charset="0"/>
              </a:rPr>
              <a:t>W</a:t>
            </a:r>
            <a:r>
              <a:rPr lang="en-US" altLang="en-US" sz="2000" smtClean="0"/>
              <a:t> to </a:t>
            </a:r>
            <a:r>
              <a:rPr lang="en-US" altLang="en-US" sz="2000" b="1" smtClean="0">
                <a:latin typeface="Courier New" pitchFamily="49" charset="0"/>
              </a:rPr>
              <a:t>V</a:t>
            </a:r>
            <a:r>
              <a:rPr lang="en-US" altLang="en-US" sz="2000" smtClean="0"/>
              <a:t> cannot be any shorter!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4419600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Source</a:t>
            </a:r>
          </a:p>
        </p:txBody>
      </p:sp>
      <p:cxnSp>
        <p:nvCxnSpPr>
          <p:cNvPr id="28690" name="AutoShape 17"/>
          <p:cNvCxnSpPr>
            <a:cxnSpLocks noChangeShapeType="1"/>
            <a:stCxn id="28689" idx="1"/>
            <a:endCxn id="28676" idx="4"/>
          </p:cNvCxnSpPr>
          <p:nvPr>
            <p:custDataLst>
              <p:tags r:id="rId17"/>
            </p:custDataLst>
          </p:nvPr>
        </p:nvCxnSpPr>
        <p:spPr bwMode="auto">
          <a:xfrm rot="10800000">
            <a:off x="6515100" y="4191000"/>
            <a:ext cx="800100" cy="457200"/>
          </a:xfrm>
          <a:prstGeom prst="curvedConnector2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3E4C2D-D4F8-4708-A277-733874A6DF3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Correctness: Inside the Cloud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1676400"/>
            <a:ext cx="8686800" cy="47244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Tx/>
              <a:buNone/>
            </a:pPr>
            <a:r>
              <a:rPr lang="en-US" altLang="en-US" smtClean="0"/>
              <a:t>Prove by induction on # of nodes in the cloud:</a:t>
            </a:r>
          </a:p>
          <a:p>
            <a:pPr marL="800100" lvl="1" eaLnBrk="1" hangingPunct="1">
              <a:buClr>
                <a:schemeClr val="tx1"/>
              </a:buClr>
              <a:buFontTx/>
              <a:buNone/>
            </a:pPr>
            <a:r>
              <a:rPr lang="en-US" altLang="en-US" smtClean="0"/>
              <a:t>Initial cloud is just the source with shortest path 0</a:t>
            </a:r>
          </a:p>
          <a:p>
            <a:pPr marL="800100" lvl="1" eaLnBrk="1" hangingPunct="1">
              <a:buClr>
                <a:schemeClr val="tx1"/>
              </a:buClr>
              <a:buFontTx/>
              <a:buNone/>
            </a:pPr>
            <a:r>
              <a:rPr lang="en-US" altLang="en-US" u="sng" smtClean="0"/>
              <a:t>Assume</a:t>
            </a:r>
            <a:r>
              <a:rPr lang="en-US" altLang="en-US" smtClean="0"/>
              <a:t>: Everything inside the cloud has the correct shortest path</a:t>
            </a:r>
          </a:p>
          <a:p>
            <a:pPr marL="800100" lvl="1" eaLnBrk="1" hangingPunct="1">
              <a:buClr>
                <a:schemeClr val="tx1"/>
              </a:buClr>
              <a:buFontTx/>
              <a:buNone/>
            </a:pPr>
            <a:r>
              <a:rPr lang="en-US" altLang="en-US" u="sng" smtClean="0"/>
              <a:t>Inductive step</a:t>
            </a:r>
            <a:r>
              <a:rPr lang="en-US" altLang="en-US" smtClean="0"/>
              <a:t>: by argument on previous slide, we can safely add min-cost vertex to cloud</a:t>
            </a:r>
          </a:p>
          <a:p>
            <a:pPr marL="0" indent="0" eaLnBrk="1" hangingPunct="1">
              <a:buClr>
                <a:schemeClr val="tx1"/>
              </a:buClr>
              <a:buFontTx/>
              <a:buNone/>
            </a:pPr>
            <a:endParaRPr lang="en-US" altLang="en-US" smtClean="0"/>
          </a:p>
        </p:txBody>
      </p:sp>
      <p:sp>
        <p:nvSpPr>
          <p:cNvPr id="31749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562600"/>
            <a:ext cx="632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latin typeface="+mn-lt"/>
              </a:rPr>
              <a:t>When does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+mn-lt"/>
              </a:rPr>
              <a:t>Dijkstra’s</a:t>
            </a:r>
            <a:r>
              <a:rPr lang="en-US" altLang="en-US" sz="2400" b="1" dirty="0" smtClean="0">
                <a:solidFill>
                  <a:srgbClr val="FF0000"/>
                </a:solidFill>
                <a:latin typeface="+mn-lt"/>
              </a:rPr>
              <a:t> algorithm not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BA8790A-AAC6-4715-8DEB-F2507897965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0723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743200"/>
            <a:ext cx="3048000" cy="19812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Known Cloud</a:t>
            </a:r>
          </a:p>
        </p:txBody>
      </p:sp>
      <p:sp>
        <p:nvSpPr>
          <p:cNvPr id="3072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39624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0725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9812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Courier New" pitchFamily="49" charset="0"/>
              </a:rPr>
              <a:t>V</a:t>
            </a:r>
          </a:p>
        </p:txBody>
      </p:sp>
      <p:sp>
        <p:nvSpPr>
          <p:cNvPr id="3072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92688" y="1235075"/>
            <a:ext cx="3144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Next shortest path from </a:t>
            </a:r>
            <a:b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inside the known cloud</a:t>
            </a:r>
          </a:p>
        </p:txBody>
      </p:sp>
      <p:cxnSp>
        <p:nvCxnSpPr>
          <p:cNvPr id="30727" name="AutoShape 6"/>
          <p:cNvCxnSpPr>
            <a:cxnSpLocks noChangeShapeType="1"/>
            <a:endCxn id="30725" idx="5"/>
          </p:cNvCxnSpPr>
          <p:nvPr>
            <p:custDataLst>
              <p:tags r:id="rId6"/>
            </p:custDataLst>
          </p:nvPr>
        </p:nvCxnSpPr>
        <p:spPr bwMode="auto">
          <a:xfrm flipH="1" flipV="1">
            <a:off x="4668838" y="2320925"/>
            <a:ext cx="817562" cy="60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8" name="AutoShape 7"/>
          <p:cNvCxnSpPr>
            <a:cxnSpLocks noChangeShapeType="1"/>
            <a:stCxn id="30726" idx="2"/>
          </p:cNvCxnSpPr>
          <p:nvPr>
            <p:custDataLst>
              <p:tags r:id="rId7"/>
            </p:custDataLst>
          </p:nvPr>
        </p:nvCxnSpPr>
        <p:spPr bwMode="auto">
          <a:xfrm rot="5400000">
            <a:off x="5569744" y="1670844"/>
            <a:ext cx="609600" cy="13827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9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4038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Courier New" pitchFamily="49" charset="0"/>
              </a:rPr>
              <a:t>W</a:t>
            </a:r>
          </a:p>
        </p:txBody>
      </p:sp>
      <p:cxnSp>
        <p:nvCxnSpPr>
          <p:cNvPr id="30730" name="AutoShape 9"/>
          <p:cNvCxnSpPr>
            <a:cxnSpLocks noChangeShapeType="1"/>
            <a:stCxn id="30723" idx="1"/>
            <a:endCxn id="30729" idx="5"/>
          </p:cNvCxnSpPr>
          <p:nvPr>
            <p:custDataLst>
              <p:tags r:id="rId9"/>
            </p:custDataLst>
          </p:nvPr>
        </p:nvCxnSpPr>
        <p:spPr bwMode="auto">
          <a:xfrm rot="16200000" flipV="1">
            <a:off x="4257675" y="2808288"/>
            <a:ext cx="344488" cy="3484562"/>
          </a:xfrm>
          <a:prstGeom prst="curvedConnector3">
            <a:avLst>
              <a:gd name="adj1" fmla="val -668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1" name="AutoShape 10"/>
          <p:cNvCxnSpPr>
            <a:cxnSpLocks noChangeShapeType="1"/>
            <a:stCxn id="30729" idx="0"/>
            <a:endCxn id="30732" idx="4"/>
          </p:cNvCxnSpPr>
          <p:nvPr>
            <p:custDataLst>
              <p:tags r:id="rId10"/>
            </p:custDataLst>
          </p:nvPr>
        </p:nvCxnSpPr>
        <p:spPr bwMode="auto">
          <a:xfrm rot="-5400000">
            <a:off x="1995487" y="3086101"/>
            <a:ext cx="1495425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Oval 11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2133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200" b="1">
              <a:latin typeface="Courier New" pitchFamily="49" charset="0"/>
            </a:endParaRPr>
          </a:p>
        </p:txBody>
      </p:sp>
      <p:cxnSp>
        <p:nvCxnSpPr>
          <p:cNvPr id="30733" name="AutoShape 12"/>
          <p:cNvCxnSpPr>
            <a:cxnSpLocks noChangeShapeType="1"/>
            <a:stCxn id="30732" idx="6"/>
            <a:endCxn id="30725" idx="2"/>
          </p:cNvCxnSpPr>
          <p:nvPr>
            <p:custDataLst>
              <p:tags r:id="rId12"/>
            </p:custDataLst>
          </p:nvPr>
        </p:nvCxnSpPr>
        <p:spPr bwMode="auto">
          <a:xfrm flipV="1">
            <a:off x="3138488" y="2171700"/>
            <a:ext cx="1190625" cy="1524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2667000"/>
            <a:ext cx="175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Better path to V? </a:t>
            </a:r>
            <a:endParaRPr lang="en-US" alt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735" name="Rectangle 14"/>
          <p:cNvSpPr>
            <a:spLocks noGrp="1" noChangeArrowheads="1"/>
          </p:cNvSpPr>
          <p:nvPr>
            <p:ph type="title" idx="4294967295"/>
            <p:custDataLst>
              <p:tags r:id="rId14"/>
            </p:custDataLst>
          </p:nvPr>
        </p:nvSpPr>
        <p:spPr>
          <a:xfrm>
            <a:off x="782638" y="1524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Negative Weights?</a:t>
            </a:r>
          </a:p>
        </p:txBody>
      </p:sp>
      <p:sp>
        <p:nvSpPr>
          <p:cNvPr id="30736" name="Rectangle 15"/>
          <p:cNvSpPr>
            <a:spLocks noGrp="1" noChangeArrowheads="1"/>
          </p:cNvSpPr>
          <p:nvPr>
            <p:ph type="body" idx="4294967295"/>
            <p:custDataLst>
              <p:tags r:id="rId15"/>
            </p:custDataLst>
          </p:nvPr>
        </p:nvSpPr>
        <p:spPr>
          <a:xfrm>
            <a:off x="457200" y="5500688"/>
            <a:ext cx="8153400" cy="1357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000" smtClean="0"/>
              <a:t>How does Dijkstra’s decide which vertex to add to the Known set next?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/>
              <a:t>If path to </a:t>
            </a:r>
            <a:r>
              <a:rPr lang="en-US" altLang="en-US" sz="2000" b="1" smtClean="0">
                <a:latin typeface="Courier New" pitchFamily="49" charset="0"/>
              </a:rPr>
              <a:t>V</a:t>
            </a:r>
            <a:r>
              <a:rPr lang="en-US" altLang="en-US" sz="2000" smtClean="0"/>
              <a:t> is shortest, path to </a:t>
            </a:r>
            <a:r>
              <a:rPr lang="en-US" altLang="en-US" sz="2000" b="1" smtClean="0">
                <a:latin typeface="Courier New" pitchFamily="49" charset="0"/>
              </a:rPr>
              <a:t>W</a:t>
            </a:r>
            <a:r>
              <a:rPr lang="en-US" altLang="en-US" sz="2000" smtClean="0"/>
              <a:t> must be </a:t>
            </a:r>
            <a:r>
              <a:rPr lang="en-US" altLang="en-US" sz="2000" i="1" smtClean="0"/>
              <a:t>at least as long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000" i="1" smtClean="0"/>
              <a:t>			(or else we would have picked </a:t>
            </a:r>
            <a:r>
              <a:rPr lang="en-US" altLang="en-US" sz="2000" b="1" smtClean="0">
                <a:latin typeface="Courier New" pitchFamily="49" charset="0"/>
              </a:rPr>
              <a:t>W</a:t>
            </a:r>
            <a:r>
              <a:rPr lang="en-US" altLang="en-US" sz="2000" i="1" smtClean="0"/>
              <a:t> as the next vertex)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/>
              <a:t>So the path through </a:t>
            </a:r>
            <a:r>
              <a:rPr lang="en-US" altLang="en-US" sz="2000" b="1" smtClean="0">
                <a:latin typeface="Courier New" pitchFamily="49" charset="0"/>
              </a:rPr>
              <a:t>W</a:t>
            </a:r>
            <a:r>
              <a:rPr lang="en-US" altLang="en-US" sz="2000" smtClean="0"/>
              <a:t> to </a:t>
            </a:r>
            <a:r>
              <a:rPr lang="en-US" altLang="en-US" sz="2000" b="1" smtClean="0">
                <a:latin typeface="Courier New" pitchFamily="49" charset="0"/>
              </a:rPr>
              <a:t>V</a:t>
            </a:r>
            <a:r>
              <a:rPr lang="en-US" altLang="en-US" sz="2000" smtClean="0"/>
              <a:t> cannot be any shorter!</a:t>
            </a:r>
          </a:p>
        </p:txBody>
      </p:sp>
      <p:sp>
        <p:nvSpPr>
          <p:cNvPr id="3073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4419600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Source</a:t>
            </a:r>
          </a:p>
        </p:txBody>
      </p:sp>
      <p:cxnSp>
        <p:nvCxnSpPr>
          <p:cNvPr id="30738" name="AutoShape 17"/>
          <p:cNvCxnSpPr>
            <a:cxnSpLocks noChangeShapeType="1"/>
            <a:stCxn id="30737" idx="1"/>
            <a:endCxn id="30724" idx="4"/>
          </p:cNvCxnSpPr>
          <p:nvPr>
            <p:custDataLst>
              <p:tags r:id="rId17"/>
            </p:custDataLst>
          </p:nvPr>
        </p:nvCxnSpPr>
        <p:spPr bwMode="auto">
          <a:xfrm rot="10800000">
            <a:off x="6515100" y="4191000"/>
            <a:ext cx="800100" cy="457200"/>
          </a:xfrm>
          <a:prstGeom prst="curvedConnector2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Dijkstra for BFS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You can use Dijkstra’s algorithm for BFS</a:t>
            </a:r>
          </a:p>
          <a:p>
            <a:endParaRPr lang="en-US" altLang="en-US" smtClean="0"/>
          </a:p>
          <a:p>
            <a:r>
              <a:rPr lang="en-US" altLang="en-US" smtClean="0"/>
              <a:t>Is this a good idea?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5376133 w 21600"/>
              <a:gd name="T1" fmla="*/ 1911183 h 21600"/>
              <a:gd name="T2" fmla="*/ 105376133 w 21600"/>
              <a:gd name="T3" fmla="*/ 1911183 h 21600"/>
              <a:gd name="T4" fmla="*/ 105376133 w 21600"/>
              <a:gd name="T5" fmla="*/ 1911183 h 21600"/>
              <a:gd name="T6" fmla="*/ 105376133 w 21600"/>
              <a:gd name="T7" fmla="*/ 191118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>
              <a:spcBef>
                <a:spcPct val="0"/>
              </a:spcBef>
              <a:buFontTx/>
              <a:buNone/>
            </a:pPr>
            <a:fld id="{A5AA8303-89CF-412D-88CB-A2CCA29F6071}" type="slidenum">
              <a:rPr lang="en-US" altLang="en-US" sz="1400">
                <a:solidFill>
                  <a:srgbClr val="000000"/>
                </a:solidFill>
                <a:ea typeface="Helvetica" charset="0"/>
                <a:cs typeface="Helvetica" charset="0"/>
                <a:sym typeface="Arial" pitchFamily="34" charset="0"/>
              </a:rPr>
              <a:pPr algn="r" eaLnBrk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2400">
              <a:solidFill>
                <a:srgbClr val="000000"/>
              </a:solidFill>
              <a:ea typeface="Helvetica" charset="0"/>
              <a:cs typeface="Helvetica" charset="0"/>
              <a:sym typeface="Arial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/>
            <a:r>
              <a:rPr lang="en-US" altLang="en-US" smtClean="0">
                <a:solidFill>
                  <a:srgbClr val="0000FF"/>
                </a:solidFill>
                <a:cs typeface="Arial" pitchFamily="34" charset="0"/>
                <a:sym typeface="Arial" pitchFamily="34" charset="0"/>
              </a:rPr>
              <a:t>Graphs</a:t>
            </a:r>
            <a:endParaRPr lang="en-US" altLang="en-US" smtClean="0"/>
          </a:p>
        </p:txBody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 lIns="0" tIns="0" rIns="0" bIns="0"/>
          <a:lstStyle/>
          <a:p>
            <a:pPr marL="152400" indent="-152400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cs typeface="Arial" pitchFamily="34" charset="0"/>
                <a:sym typeface="Arial" pitchFamily="34" charset="0"/>
              </a:rPr>
              <a:t>A formalism for representing relationships between objects</a:t>
            </a:r>
          </a:p>
          <a:p>
            <a:pPr marL="152400" indent="-152400" defTabSz="868363" eaLnBrk="1">
              <a:lnSpc>
                <a:spcPct val="90000"/>
              </a:lnSpc>
            </a:pPr>
            <a:endParaRPr lang="en-US" altLang="en-US" sz="2600" smtClean="0">
              <a:cs typeface="Arial" pitchFamily="34" charset="0"/>
              <a:sym typeface="Arial" pitchFamily="34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solidFill>
                  <a:srgbClr val="009900"/>
                </a:solidFill>
                <a:cs typeface="Arial" pitchFamily="34" charset="0"/>
                <a:sym typeface="Arial" pitchFamily="34" charset="0"/>
              </a:rPr>
              <a:t>Graph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2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endParaRPr lang="en-US" altLang="en-US" sz="2600" smtClean="0">
              <a:cs typeface="Arial" pitchFamily="34" charset="0"/>
              <a:sym typeface="Arial" pitchFamily="34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700"/>
              </a:spcBef>
            </a:pPr>
            <a:r>
              <a:rPr lang="en-US" altLang="en-US" sz="2600" i="1" smtClean="0"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600" i="1" smtClean="0">
                <a:solidFill>
                  <a:srgbClr val="009900"/>
                </a:solidFill>
                <a:cs typeface="Arial" pitchFamily="34" charset="0"/>
                <a:sym typeface="Arial" pitchFamily="34" charset="0"/>
              </a:rPr>
              <a:t>vertices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:</a:t>
            </a:r>
            <a:br>
              <a:rPr lang="en-US" altLang="en-US" sz="2600" smtClean="0">
                <a:cs typeface="Arial" pitchFamily="34" charset="0"/>
                <a:sym typeface="Arial" pitchFamily="34" charset="0"/>
              </a:rPr>
            </a:b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=</a:t>
            </a:r>
            <a:r>
              <a:rPr lang="en-US" altLang="en-US" sz="3000" smtClean="0"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{v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n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i="1" smtClean="0"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600" i="1" smtClean="0">
                <a:solidFill>
                  <a:srgbClr val="009900"/>
                </a:solidFill>
                <a:cs typeface="Arial" pitchFamily="34" charset="0"/>
                <a:sym typeface="Arial" pitchFamily="34" charset="0"/>
              </a:rPr>
              <a:t>edges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:</a:t>
            </a:r>
            <a:br>
              <a:rPr lang="en-US" altLang="en-US" sz="2600" smtClean="0">
                <a:cs typeface="Arial" pitchFamily="34" charset="0"/>
                <a:sym typeface="Arial" pitchFamily="34" charset="0"/>
              </a:rPr>
            </a:b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 </a:t>
            </a:r>
            <a:b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r>
              <a:rPr lang="en-US" altLang="en-US" sz="2600" smtClean="0">
                <a:cs typeface="Arial" pitchFamily="34" charset="0"/>
                <a:sym typeface="Arial" pitchFamily="34" charset="0"/>
              </a:rPr>
              <a:t>where each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 connects one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cs typeface="Arial" pitchFamily="34" charset="0"/>
                <a:sym typeface="Arial" pitchFamily="34" charset="0"/>
              </a:rPr>
              <a:t>   vertex to another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marL="152400" indent="-152400" defTabSz="868363" eaLnBrk="1">
              <a:lnSpc>
                <a:spcPct val="90000"/>
              </a:lnSpc>
              <a:spcBef>
                <a:spcPts val="700"/>
              </a:spcBef>
            </a:pPr>
            <a:endParaRPr lang="en-US" altLang="en-US" sz="2600" smtClean="0">
              <a:cs typeface="Arial" pitchFamily="34" charset="0"/>
              <a:sym typeface="Arial" pitchFamily="34" charset="0"/>
            </a:endParaRPr>
          </a:p>
          <a:p>
            <a:pPr marL="152400" indent="-152400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cs typeface="Arial" pitchFamily="34" charset="0"/>
                <a:sym typeface="Arial" pitchFamily="34" charset="0"/>
              </a:rPr>
              <a:t>For </a:t>
            </a:r>
            <a:r>
              <a:rPr lang="en-US" altLang="en-US" sz="2600" i="1" smtClean="0">
                <a:solidFill>
                  <a:srgbClr val="009900"/>
                </a:solidFill>
                <a:cs typeface="Arial" pitchFamily="34" charset="0"/>
                <a:sym typeface="Arial" pitchFamily="34" charset="0"/>
              </a:rPr>
              <a:t>directed edges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,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 are distinct.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600" smtClean="0">
                <a:cs typeface="Arial" pitchFamily="34" charset="0"/>
                <a:sym typeface="Arial" pitchFamily="34" charset="0"/>
              </a:rPr>
              <a:t>(More on this later…)</a:t>
            </a:r>
            <a:endParaRPr lang="en-US" altLang="en-US" smtClean="0"/>
          </a:p>
        </p:txBody>
      </p:sp>
      <p:sp>
        <p:nvSpPr>
          <p:cNvPr id="11269" name="AutoShape 4"/>
          <p:cNvSpPr>
            <a:spLocks/>
          </p:cNvSpPr>
          <p:nvPr/>
        </p:nvSpPr>
        <p:spPr bwMode="auto">
          <a:xfrm>
            <a:off x="6148388" y="2513013"/>
            <a:ext cx="287337" cy="287337"/>
          </a:xfrm>
          <a:custGeom>
            <a:avLst/>
            <a:gdLst>
              <a:gd name="T0" fmla="*/ 2097623 w 19679"/>
              <a:gd name="T1" fmla="*/ 2302507 h 19679"/>
              <a:gd name="T2" fmla="*/ 2097623 w 19679"/>
              <a:gd name="T3" fmla="*/ 2302507 h 19679"/>
              <a:gd name="T4" fmla="*/ 2097623 w 19679"/>
              <a:gd name="T5" fmla="*/ 2302507 h 19679"/>
              <a:gd name="T6" fmla="*/ 2097623 w 19679"/>
              <a:gd name="T7" fmla="*/ 230250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70" name="AutoShape 5"/>
          <p:cNvSpPr>
            <a:spLocks/>
          </p:cNvSpPr>
          <p:nvPr/>
        </p:nvSpPr>
        <p:spPr bwMode="auto">
          <a:xfrm>
            <a:off x="5867400" y="2209800"/>
            <a:ext cx="287338" cy="371475"/>
          </a:xfrm>
          <a:custGeom>
            <a:avLst/>
            <a:gdLst>
              <a:gd name="T0" fmla="*/ 1911183 w 21600"/>
              <a:gd name="T1" fmla="*/ 3194307 h 21600"/>
              <a:gd name="T2" fmla="*/ 1911183 w 21600"/>
              <a:gd name="T3" fmla="*/ 3194307 h 21600"/>
              <a:gd name="T4" fmla="*/ 1911183 w 21600"/>
              <a:gd name="T5" fmla="*/ 3194307 h 21600"/>
              <a:gd name="T6" fmla="*/ 1911183 w 21600"/>
              <a:gd name="T7" fmla="*/ 31943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ea typeface="Helvetica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 sz="2400">
              <a:solidFill>
                <a:srgbClr val="000000"/>
              </a:solidFill>
              <a:ea typeface="Helvetica" charset="0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11271" name="AutoShape 6"/>
          <p:cNvSpPr>
            <a:spLocks/>
          </p:cNvSpPr>
          <p:nvPr/>
        </p:nvSpPr>
        <p:spPr bwMode="auto">
          <a:xfrm>
            <a:off x="7285038" y="2968625"/>
            <a:ext cx="287337" cy="287338"/>
          </a:xfrm>
          <a:custGeom>
            <a:avLst/>
            <a:gdLst>
              <a:gd name="T0" fmla="*/ 2097623 w 19679"/>
              <a:gd name="T1" fmla="*/ 2302530 h 19679"/>
              <a:gd name="T2" fmla="*/ 2097623 w 19679"/>
              <a:gd name="T3" fmla="*/ 2302530 h 19679"/>
              <a:gd name="T4" fmla="*/ 2097623 w 19679"/>
              <a:gd name="T5" fmla="*/ 2302530 h 19679"/>
              <a:gd name="T6" fmla="*/ 2097623 w 19679"/>
              <a:gd name="T7" fmla="*/ 230253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72" name="AutoShape 7"/>
          <p:cNvSpPr>
            <a:spLocks/>
          </p:cNvSpPr>
          <p:nvPr/>
        </p:nvSpPr>
        <p:spPr bwMode="auto">
          <a:xfrm>
            <a:off x="7543800" y="3078163"/>
            <a:ext cx="273050" cy="371475"/>
          </a:xfrm>
          <a:custGeom>
            <a:avLst/>
            <a:gdLst>
              <a:gd name="T0" fmla="*/ 1725840 w 21600"/>
              <a:gd name="T1" fmla="*/ 3194307 h 21600"/>
              <a:gd name="T2" fmla="*/ 1725840 w 21600"/>
              <a:gd name="T3" fmla="*/ 3194307 h 21600"/>
              <a:gd name="T4" fmla="*/ 1725840 w 21600"/>
              <a:gd name="T5" fmla="*/ 3194307 h 21600"/>
              <a:gd name="T6" fmla="*/ 1725840 w 21600"/>
              <a:gd name="T7" fmla="*/ 31943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8000"/>
                </a:solidFill>
                <a:latin typeface="Times New Roman" pitchFamily="18" charset="0"/>
                <a:ea typeface="Helvetica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 sz="2400">
              <a:solidFill>
                <a:srgbClr val="000000"/>
              </a:solidFill>
              <a:ea typeface="Helvetica" charset="0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11273" name="AutoShape 8"/>
          <p:cNvSpPr>
            <a:spLocks/>
          </p:cNvSpPr>
          <p:nvPr/>
        </p:nvSpPr>
        <p:spPr bwMode="auto">
          <a:xfrm>
            <a:off x="8142288" y="2284413"/>
            <a:ext cx="287337" cy="287337"/>
          </a:xfrm>
          <a:custGeom>
            <a:avLst/>
            <a:gdLst>
              <a:gd name="T0" fmla="*/ 2097623 w 19679"/>
              <a:gd name="T1" fmla="*/ 2302507 h 19679"/>
              <a:gd name="T2" fmla="*/ 2097623 w 19679"/>
              <a:gd name="T3" fmla="*/ 2302507 h 19679"/>
              <a:gd name="T4" fmla="*/ 2097623 w 19679"/>
              <a:gd name="T5" fmla="*/ 2302507 h 19679"/>
              <a:gd name="T6" fmla="*/ 2097623 w 19679"/>
              <a:gd name="T7" fmla="*/ 230250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74" name="AutoShape 9"/>
          <p:cNvSpPr>
            <a:spLocks/>
          </p:cNvSpPr>
          <p:nvPr/>
        </p:nvSpPr>
        <p:spPr bwMode="auto">
          <a:xfrm>
            <a:off x="8489950" y="2362200"/>
            <a:ext cx="273050" cy="371475"/>
          </a:xfrm>
          <a:custGeom>
            <a:avLst/>
            <a:gdLst>
              <a:gd name="T0" fmla="*/ 1725840 w 21600"/>
              <a:gd name="T1" fmla="*/ 3194307 h 21600"/>
              <a:gd name="T2" fmla="*/ 1725840 w 21600"/>
              <a:gd name="T3" fmla="*/ 3194307 h 21600"/>
              <a:gd name="T4" fmla="*/ 1725840 w 21600"/>
              <a:gd name="T5" fmla="*/ 3194307 h 21600"/>
              <a:gd name="T6" fmla="*/ 1725840 w 21600"/>
              <a:gd name="T7" fmla="*/ 31943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ea typeface="Helvetica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 sz="2400">
              <a:solidFill>
                <a:srgbClr val="000000"/>
              </a:solidFill>
              <a:ea typeface="Helvetica" charset="0"/>
              <a:cs typeface="Times New Roman" pitchFamily="18" charset="0"/>
              <a:sym typeface="Arial" pitchFamily="34" charset="0"/>
            </a:endParaRPr>
          </a:p>
        </p:txBody>
      </p:sp>
      <p:cxnSp>
        <p:nvCxnSpPr>
          <p:cNvPr id="11275" name="AutoShape 10"/>
          <p:cNvCxnSpPr>
            <a:cxnSpLocks noChangeShapeType="1"/>
          </p:cNvCxnSpPr>
          <p:nvPr/>
        </p:nvCxnSpPr>
        <p:spPr bwMode="auto">
          <a:xfrm flipH="1">
            <a:off x="7543800" y="2513013"/>
            <a:ext cx="639763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6" name="AutoShape 11"/>
          <p:cNvCxnSpPr>
            <a:cxnSpLocks noChangeShapeType="1"/>
          </p:cNvCxnSpPr>
          <p:nvPr/>
        </p:nvCxnSpPr>
        <p:spPr bwMode="auto">
          <a:xfrm flipH="1" flipV="1">
            <a:off x="6435725" y="2655888"/>
            <a:ext cx="855663" cy="357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7" name="AutoShape 12"/>
          <p:cNvCxnSpPr>
            <a:cxnSpLocks noChangeShapeType="1"/>
          </p:cNvCxnSpPr>
          <p:nvPr/>
        </p:nvCxnSpPr>
        <p:spPr bwMode="auto">
          <a:xfrm>
            <a:off x="6435725" y="2800350"/>
            <a:ext cx="838200" cy="312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8" name="AutoShape 13"/>
          <p:cNvSpPr>
            <a:spLocks/>
          </p:cNvSpPr>
          <p:nvPr/>
        </p:nvSpPr>
        <p:spPr bwMode="auto">
          <a:xfrm>
            <a:off x="6064250" y="3641725"/>
            <a:ext cx="2693988" cy="1550988"/>
          </a:xfrm>
          <a:custGeom>
            <a:avLst/>
            <a:gdLst>
              <a:gd name="T0" fmla="*/ 167999337 w 21600"/>
              <a:gd name="T1" fmla="*/ 55684347 h 21600"/>
              <a:gd name="T2" fmla="*/ 167999337 w 21600"/>
              <a:gd name="T3" fmla="*/ 55684347 h 21600"/>
              <a:gd name="T4" fmla="*/ 167999337 w 21600"/>
              <a:gd name="T5" fmla="*/ 55684347 h 21600"/>
              <a:gd name="T6" fmla="*/ 167999337 w 21600"/>
              <a:gd name="T7" fmla="*/ 556843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E = {(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),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solidFill>
                  <a:srgbClr val="000000"/>
                </a:solidFill>
                <a:latin typeface="Courier New" pitchFamily="49" charset="0"/>
                <a:ea typeface="Helvetica" charset="0"/>
                <a:cs typeface="Courier New" pitchFamily="49" charset="0"/>
                <a:sym typeface="Courier New" pitchFamily="49" charset="0"/>
              </a:rPr>
              <a:t>)}</a:t>
            </a:r>
            <a:endParaRPr lang="en-US" altLang="en-US" sz="2400">
              <a:solidFill>
                <a:srgbClr val="000000"/>
              </a:solidFill>
              <a:ea typeface="Helvetica" charset="0"/>
              <a:cs typeface="Courier New" pitchFamily="49" charset="0"/>
              <a:sym typeface="Arial" pitchFamily="34" charset="0"/>
            </a:endParaRPr>
          </a:p>
        </p:txBody>
      </p:sp>
      <p:sp>
        <p:nvSpPr>
          <p:cNvPr id="11279" name="AutoShape 14"/>
          <p:cNvSpPr>
            <a:spLocks/>
          </p:cNvSpPr>
          <p:nvPr/>
        </p:nvSpPr>
        <p:spPr bwMode="auto">
          <a:xfrm>
            <a:off x="7085013" y="1979613"/>
            <a:ext cx="287337" cy="287337"/>
          </a:xfrm>
          <a:custGeom>
            <a:avLst/>
            <a:gdLst>
              <a:gd name="T0" fmla="*/ 2097623 w 19679"/>
              <a:gd name="T1" fmla="*/ 2302507 h 19679"/>
              <a:gd name="T2" fmla="*/ 2097623 w 19679"/>
              <a:gd name="T3" fmla="*/ 2302507 h 19679"/>
              <a:gd name="T4" fmla="*/ 2097623 w 19679"/>
              <a:gd name="T5" fmla="*/ 2302507 h 19679"/>
              <a:gd name="T6" fmla="*/ 2097623 w 19679"/>
              <a:gd name="T7" fmla="*/ 230250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80" name="AutoShape 15"/>
          <p:cNvSpPr>
            <a:spLocks/>
          </p:cNvSpPr>
          <p:nvPr/>
        </p:nvSpPr>
        <p:spPr bwMode="auto">
          <a:xfrm rot="5400000" flipH="1">
            <a:off x="7696201" y="1824037"/>
            <a:ext cx="182562" cy="792163"/>
          </a:xfrm>
          <a:custGeom>
            <a:avLst/>
            <a:gdLst>
              <a:gd name="T0" fmla="*/ 771502 w 21600"/>
              <a:gd name="T1" fmla="*/ 14525996 h 21600"/>
              <a:gd name="T2" fmla="*/ 771502 w 21600"/>
              <a:gd name="T3" fmla="*/ 14525996 h 21600"/>
              <a:gd name="T4" fmla="*/ 771502 w 21600"/>
              <a:gd name="T5" fmla="*/ 14525996 h 21600"/>
              <a:gd name="T6" fmla="*/ 771502 w 21600"/>
              <a:gd name="T7" fmla="*/ 1452599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81" name="AutoShape 16"/>
          <p:cNvSpPr>
            <a:spLocks/>
          </p:cNvSpPr>
          <p:nvPr/>
        </p:nvSpPr>
        <p:spPr bwMode="auto">
          <a:xfrm>
            <a:off x="7239000" y="1660525"/>
            <a:ext cx="287338" cy="371475"/>
          </a:xfrm>
          <a:custGeom>
            <a:avLst/>
            <a:gdLst>
              <a:gd name="T0" fmla="*/ 1911183 w 21600"/>
              <a:gd name="T1" fmla="*/ 3194307 h 21600"/>
              <a:gd name="T2" fmla="*/ 1911183 w 21600"/>
              <a:gd name="T3" fmla="*/ 3194307 h 21600"/>
              <a:gd name="T4" fmla="*/ 1911183 w 21600"/>
              <a:gd name="T5" fmla="*/ 3194307 h 21600"/>
              <a:gd name="T6" fmla="*/ 1911183 w 21600"/>
              <a:gd name="T7" fmla="*/ 31943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ea typeface="Helvetica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 sz="2400">
              <a:solidFill>
                <a:srgbClr val="000000"/>
              </a:solidFill>
              <a:ea typeface="Helvetica" charset="0"/>
              <a:cs typeface="Times New Roman" pitchFamily="18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Paths and connectivity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5A2B23C-8D8D-4AD4-A60A-8C8E15674EF2}" type="slidenum">
              <a:rPr lang="en-US" altLang="en-US" sz="1400" smtClean="0"/>
              <a:pPr/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F6C0FD-7FFB-4688-B9B2-8893A70B9DC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The Shortest Path Problem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219200"/>
            <a:ext cx="8534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	Given a graph </a:t>
            </a:r>
            <a:r>
              <a:rPr lang="en-US" altLang="en-US" sz="2800" i="1" smtClean="0"/>
              <a:t>G, </a:t>
            </a:r>
            <a:r>
              <a:rPr lang="en-US" altLang="en-US" sz="2800" smtClean="0"/>
              <a:t>and vertices </a:t>
            </a:r>
            <a:r>
              <a:rPr lang="en-US" altLang="en-US" sz="2800" i="1" smtClean="0"/>
              <a:t>s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t</a:t>
            </a:r>
            <a:r>
              <a:rPr lang="en-US" altLang="en-US" sz="2800" smtClean="0"/>
              <a:t> in </a:t>
            </a:r>
            <a:r>
              <a:rPr lang="en-US" altLang="en-US" sz="2800" i="1" smtClean="0"/>
              <a:t>G</a:t>
            </a:r>
            <a:r>
              <a:rPr lang="en-US" altLang="en-US" sz="2800" smtClean="0"/>
              <a:t>,</a:t>
            </a:r>
            <a:r>
              <a:rPr lang="en-US" altLang="en-US" sz="2800" smtClean="0">
                <a:solidFill>
                  <a:srgbClr val="FF0000"/>
                </a:solidFill>
              </a:rPr>
              <a:t> find the shortest path from </a:t>
            </a:r>
            <a:r>
              <a:rPr lang="en-US" altLang="en-US" sz="2800" i="1" smtClean="0">
                <a:solidFill>
                  <a:srgbClr val="FF0000"/>
                </a:solidFill>
              </a:rPr>
              <a:t>s</a:t>
            </a:r>
            <a:r>
              <a:rPr lang="en-US" altLang="en-US" sz="2800" smtClean="0">
                <a:solidFill>
                  <a:srgbClr val="FF0000"/>
                </a:solidFill>
              </a:rPr>
              <a:t> to </a:t>
            </a:r>
            <a:r>
              <a:rPr lang="en-US" altLang="en-US" sz="2800" i="1" smtClean="0">
                <a:solidFill>
                  <a:srgbClr val="FF0000"/>
                </a:solidFill>
              </a:rPr>
              <a:t>t</a:t>
            </a:r>
            <a:r>
              <a:rPr lang="en-US" altLang="en-US" sz="280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Two cases: weighted and unweighted.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For a path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 = </a:t>
            </a:r>
            <a:r>
              <a:rPr lang="en-US" altLang="en-US" sz="2400" i="1" smtClean="0"/>
              <a:t>v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v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… </a:t>
            </a:r>
            <a:r>
              <a:rPr lang="en-US" altLang="en-US" sz="2400" i="1" smtClean="0"/>
              <a:t>v</a:t>
            </a:r>
            <a:r>
              <a:rPr lang="en-US" altLang="en-US" sz="2400" i="1" baseline="-25000" smtClean="0"/>
              <a:t>k</a:t>
            </a:r>
          </a:p>
          <a:p>
            <a:pPr lvl="1" eaLnBrk="1" hangingPunct="1"/>
            <a:r>
              <a:rPr lang="en-US" altLang="en-US" sz="2400" i="1" smtClean="0">
                <a:solidFill>
                  <a:schemeClr val="accent2"/>
                </a:solidFill>
              </a:rPr>
              <a:t>unweighted length </a:t>
            </a:r>
            <a:r>
              <a:rPr lang="en-US" altLang="en-US" sz="2400" smtClean="0"/>
              <a:t>of path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 =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           (a.k.a. </a:t>
            </a:r>
            <a:r>
              <a:rPr lang="en-US" altLang="en-US" sz="2400" i="1" smtClean="0">
                <a:solidFill>
                  <a:schemeClr val="accent2"/>
                </a:solidFill>
              </a:rPr>
              <a:t>length</a:t>
            </a:r>
            <a:r>
              <a:rPr lang="en-US" altLang="en-US" sz="2400" smtClean="0"/>
              <a:t>)</a:t>
            </a:r>
            <a:br>
              <a:rPr lang="en-US" altLang="en-US" sz="2400" smtClean="0"/>
            </a:br>
            <a:endParaRPr lang="en-US" altLang="en-US" sz="2400" i="1" smtClean="0"/>
          </a:p>
          <a:p>
            <a:pPr lvl="1" eaLnBrk="1" hangingPunct="1"/>
            <a:r>
              <a:rPr lang="en-US" altLang="en-US" sz="2400" i="1" smtClean="0">
                <a:solidFill>
                  <a:schemeClr val="accent2"/>
                </a:solidFill>
              </a:rPr>
              <a:t>weighted length</a:t>
            </a:r>
            <a:r>
              <a:rPr lang="en-US" altLang="en-US" sz="2400" smtClean="0"/>
              <a:t> of path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 = </a:t>
            </a:r>
            <a:r>
              <a:rPr lang="en-US" altLang="en-US" sz="2400" smtClean="0">
                <a:sym typeface="Symbol" pitchFamily="18" charset="2"/>
              </a:rPr>
              <a:t></a:t>
            </a:r>
            <a:r>
              <a:rPr lang="en-US" altLang="en-US" sz="2400" i="1" baseline="-25000" smtClean="0">
                <a:sym typeface="Symbol" pitchFamily="18" charset="2"/>
              </a:rPr>
              <a:t>i</a:t>
            </a:r>
            <a:r>
              <a:rPr lang="en-US" altLang="en-US" sz="2400" baseline="-25000" smtClean="0">
                <a:sym typeface="Symbol" pitchFamily="18" charset="2"/>
              </a:rPr>
              <a:t>=0..</a:t>
            </a:r>
            <a:r>
              <a:rPr lang="en-US" altLang="en-US" sz="2400" i="1" baseline="-25000" smtClean="0">
                <a:sym typeface="Symbol" pitchFamily="18" charset="2"/>
              </a:rPr>
              <a:t>k</a:t>
            </a:r>
            <a:r>
              <a:rPr lang="en-US" altLang="en-US" sz="2400" baseline="-25000" smtClean="0">
                <a:sym typeface="Symbol" pitchFamily="18" charset="2"/>
              </a:rPr>
              <a:t>-1</a:t>
            </a:r>
            <a:r>
              <a:rPr lang="en-US" altLang="en-US" sz="2400" smtClean="0">
                <a:sym typeface="Symbol" pitchFamily="18" charset="2"/>
              </a:rPr>
              <a:t> </a:t>
            </a:r>
            <a:r>
              <a:rPr lang="en-US" altLang="en-US" sz="2400" i="1" smtClean="0">
                <a:sym typeface="Symbol" pitchFamily="18" charset="2"/>
              </a:rPr>
              <a:t>c</a:t>
            </a:r>
            <a:r>
              <a:rPr lang="en-US" altLang="en-US" sz="2400" i="1" baseline="-25000" smtClean="0">
                <a:sym typeface="Symbol" pitchFamily="18" charset="2"/>
              </a:rPr>
              <a:t>i,i</a:t>
            </a:r>
            <a:r>
              <a:rPr lang="en-US" altLang="en-US" sz="2400" baseline="-25000" smtClean="0">
                <a:sym typeface="Symbol" pitchFamily="18" charset="2"/>
              </a:rPr>
              <a:t>+1    </a:t>
            </a:r>
            <a:r>
              <a:rPr lang="en-US" altLang="en-US" sz="2400" smtClean="0">
                <a:sym typeface="Symbol" pitchFamily="18" charset="2"/>
              </a:rPr>
              <a:t>(a.k.a.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cost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pPr lvl="1" eaLnBrk="1" hangingPunct="1"/>
            <a:endParaRPr lang="en-US" altLang="en-US" sz="24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91AEF3-0F9A-41E8-BD6A-E123F1F501A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152400"/>
            <a:ext cx="8839200" cy="838200"/>
          </a:xfrm>
          <a:noFill/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Single Source</a:t>
            </a:r>
            <a:r>
              <a:rPr lang="en-US" altLang="en-US" sz="4000" dirty="0" smtClean="0"/>
              <a:t> Shortest Paths (SSSP)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" y="1219200"/>
            <a:ext cx="8610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</a:t>
            </a:r>
            <a:r>
              <a:rPr lang="en-US" altLang="en-US" smtClean="0"/>
              <a:t>Given a graph </a:t>
            </a:r>
            <a:r>
              <a:rPr lang="en-US" altLang="en-US" i="1" smtClean="0"/>
              <a:t>G </a:t>
            </a:r>
            <a:r>
              <a:rPr lang="en-US" altLang="en-US" smtClean="0"/>
              <a:t>and vertex </a:t>
            </a:r>
            <a:r>
              <a:rPr lang="en-US" altLang="en-US" i="1" smtClean="0"/>
              <a:t>s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rgbClr val="FF0000"/>
                </a:solidFill>
              </a:rPr>
              <a:t> find the shortest paths from </a:t>
            </a:r>
            <a:r>
              <a:rPr lang="en-US" altLang="en-US" i="1" smtClean="0">
                <a:solidFill>
                  <a:srgbClr val="FF0000"/>
                </a:solidFill>
              </a:rPr>
              <a:t>s</a:t>
            </a:r>
            <a:r>
              <a:rPr lang="en-US" altLang="en-US" smtClean="0">
                <a:solidFill>
                  <a:srgbClr val="FF0000"/>
                </a:solidFill>
              </a:rPr>
              <a:t> to </a:t>
            </a:r>
            <a:r>
              <a:rPr lang="en-US" altLang="en-US" u="sng" smtClean="0">
                <a:solidFill>
                  <a:srgbClr val="FF0000"/>
                </a:solidFill>
              </a:rPr>
              <a:t>all</a:t>
            </a:r>
            <a:r>
              <a:rPr lang="en-US" altLang="en-US" smtClean="0">
                <a:solidFill>
                  <a:srgbClr val="FF0000"/>
                </a:solidFill>
              </a:rPr>
              <a:t> vertices in G.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smtClean="0"/>
              <a:t>How much harder is this than finding single shortest path from s to t?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4CB13A-3063-4BFD-88D3-CED99A12535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Variations of SSSP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Weighted vs. unweighted</a:t>
            </a:r>
          </a:p>
          <a:p>
            <a:pPr lvl="1" eaLnBrk="1" hangingPunct="1"/>
            <a:r>
              <a:rPr lang="en-US" altLang="en-US" smtClean="0"/>
              <a:t>Directed vs undirected</a:t>
            </a:r>
          </a:p>
          <a:p>
            <a:pPr lvl="1" eaLnBrk="1" hangingPunct="1"/>
            <a:r>
              <a:rPr lang="en-US" altLang="en-US" smtClean="0"/>
              <a:t>Cyclic vs. acyclic</a:t>
            </a:r>
          </a:p>
          <a:p>
            <a:pPr lvl="1" eaLnBrk="1" hangingPunct="1"/>
            <a:r>
              <a:rPr lang="en-US" altLang="en-US" smtClean="0"/>
              <a:t>Positive weights only vs. negative weights allowed</a:t>
            </a:r>
          </a:p>
          <a:p>
            <a:pPr lvl="1" eaLnBrk="1" hangingPunct="1"/>
            <a:r>
              <a:rPr lang="en-US" altLang="en-US" smtClean="0"/>
              <a:t>Shortest path vs. longest path</a:t>
            </a:r>
          </a:p>
          <a:p>
            <a:pPr lvl="1" eaLnBrk="1" hangingPunct="1"/>
            <a:r>
              <a:rPr lang="en-US" alt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2616A7-634C-4CA6-AC98-C462FABAC04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Applications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Network routing</a:t>
            </a:r>
          </a:p>
          <a:p>
            <a:pPr lvl="1" eaLnBrk="1" hangingPunct="1"/>
            <a:r>
              <a:rPr lang="en-US" altLang="en-US" smtClean="0"/>
              <a:t>Driving directions</a:t>
            </a:r>
          </a:p>
          <a:p>
            <a:pPr lvl="1" eaLnBrk="1" hangingPunct="1"/>
            <a:r>
              <a:rPr lang="en-US" altLang="en-US" smtClean="0"/>
              <a:t>Cheap flight tickets</a:t>
            </a:r>
          </a:p>
          <a:p>
            <a:pPr lvl="1" eaLnBrk="1" hangingPunct="1"/>
            <a:r>
              <a:rPr lang="en-US" altLang="en-US" smtClean="0"/>
              <a:t>Critical paths in project management</a:t>
            </a:r>
            <a:br>
              <a:rPr lang="en-US" altLang="en-US" smtClean="0"/>
            </a:br>
            <a:r>
              <a:rPr lang="en-US" altLang="en-US" smtClean="0"/>
              <a:t>(see textbook)</a:t>
            </a:r>
          </a:p>
          <a:p>
            <a:pPr lvl="1" eaLnBrk="1" hangingPunct="1"/>
            <a:r>
              <a:rPr lang="en-US" altLang="en-US" smtClean="0"/>
              <a:t>…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302A8-C0D5-4963-84D9-83B337AF48C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SSSP: Unweighted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26377</TotalTime>
  <Words>1194</Words>
  <Application>Microsoft Office PowerPoint</Application>
  <PresentationFormat>On-screen Show (4:3)</PresentationFormat>
  <Paragraphs>304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Times New Roman</vt:lpstr>
      <vt:lpstr>Courier New</vt:lpstr>
      <vt:lpstr>Helvetica</vt:lpstr>
      <vt:lpstr>Arial Bold</vt:lpstr>
      <vt:lpstr>Symbol</vt:lpstr>
      <vt:lpstr>Times New Roman Bold</vt:lpstr>
      <vt:lpstr>Tahoma</vt:lpstr>
      <vt:lpstr>Default Design</vt:lpstr>
      <vt:lpstr>Bitmap Image</vt:lpstr>
      <vt:lpstr>CSE 322: Shortest Paths</vt:lpstr>
      <vt:lpstr>Announcements  </vt:lpstr>
      <vt:lpstr>Graphs</vt:lpstr>
      <vt:lpstr>Paths and connectivity</vt:lpstr>
      <vt:lpstr>The Shortest Path Problem</vt:lpstr>
      <vt:lpstr>Single Source Shortest Paths (SSSP)</vt:lpstr>
      <vt:lpstr>Variations of SSSP</vt:lpstr>
      <vt:lpstr>Applications</vt:lpstr>
      <vt:lpstr>SSSP: Unweighted Version</vt:lpstr>
      <vt:lpstr>PowerPoint Presentation</vt:lpstr>
      <vt:lpstr>PowerPoint Presentation</vt:lpstr>
      <vt:lpstr>Weighted SSSP:  All edges are not created equal</vt:lpstr>
      <vt:lpstr>Dijkstra’s Algorithm: Idea</vt:lpstr>
      <vt:lpstr>Dijkstra’s Algorithm: Idea</vt:lpstr>
      <vt:lpstr>Dijkstra’s Algorithm: Pseudocode</vt:lpstr>
      <vt:lpstr>Important Features</vt:lpstr>
      <vt:lpstr>PowerPoint Presentation</vt:lpstr>
      <vt:lpstr>Dijkstra’s Alg: Implementation</vt:lpstr>
      <vt:lpstr>Dijkstra’s Algorithm: Summary</vt:lpstr>
      <vt:lpstr>Correctness: The Cloud Proof</vt:lpstr>
      <vt:lpstr>Correctness: Inside the Cloud</vt:lpstr>
      <vt:lpstr>Negative Weights?</vt:lpstr>
      <vt:lpstr>Dijkstra for BFS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Heaps</dc:title>
  <dc:creator>Douglas Johnson</dc:creator>
  <cp:lastModifiedBy>Richard</cp:lastModifiedBy>
  <cp:revision>125</cp:revision>
  <cp:lastPrinted>2001-12-07T01:39:00Z</cp:lastPrinted>
  <dcterms:created xsi:type="dcterms:W3CDTF">2002-04-22T16:21:26Z</dcterms:created>
  <dcterms:modified xsi:type="dcterms:W3CDTF">2016-05-16T05:44:25Z</dcterms:modified>
</cp:coreProperties>
</file>