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183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And, in fact, if we weaken some of our tree requirements, we get a DAG!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DAGs are a very common representation for dependence graphs.  The DAG here shows the non-recursive call-graph from a program.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 here’s some directed graph examples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 topological or topo-sort is just a valid sorting of these vertices when we define an edge as an ordering constraint/relationship.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many other applications of topological sort. The classic example is getting a valid ordering of classes when edges represent prerequisites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happens if I add an edge from “CSE 467” to “CSE 142”?  This graph is no longer a DAG!  In fact, we cannot topo-sort without a DAG!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That’s a bit less efficient than we can do. 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Let’s try this.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well does this run?  Depends on how fast we can find a vertex with degree zero (let’s say |V|).  How quickly can we find adjacent vertices?  (|E|).   So O(|E| + |V|^2) = O(|V|^2) 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 topological or topo-sort is just a valid sorting of these vertices when we define an edge as an ordering constraint/relationship.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many other applications of topological sort. The classic example is getting a valid ordering of classes when edges represent prerequisites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happens if I add an edge from “CSE 467” to “CSE 142”?  This graph is no longer a DAG!  In fact, we cannot topo-sort without a DAG!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should never find a cycle – this is a DAG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long does this take?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 Bold" charset="0"/>
                <a:ea typeface="Times New Roman Bold" charset="0"/>
                <a:cs typeface="Times New Roman Bold" charset="0"/>
                <a:sym typeface="Times New Roman Bold" charset="0"/>
              </a:rPr>
              <a:t>Observation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: The only new (eligible) vertices with indegree 0 are the ones adjacent to the vertex just processed.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6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Why use a queue?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sense of </a:t>
            </a:r>
            <a:r>
              <a:rPr lang="en-US" altLang="en-US" sz="12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stability</a:t>
            </a: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(as discussed during the sorting 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700"/>
              </a:spcBef>
            </a:pPr>
            <a:r>
              <a:rPr lang="en-US" altLang="en-US" sz="2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Idea: Use a set data structure to keep track of eligible vertices (Queue or Stack).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31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32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could we store weights in a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matrix?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List?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Cycles in undirected graphs can’t repeat an edge. Why would we say that?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Cycles in undirected graphs can’t repeat an edge. Why would we say that?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Can a directed graph which is strongly connected be acyclic?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NO. (Except the trivial one node case.) There must be a path from A to B and a path from B to A; so, there must be a cycle.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about a weakly connected directed graph?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YES! See the one on the slide.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also further definitions of these; for example, the concept of </a:t>
            </a:r>
            <a:r>
              <a:rPr lang="en-US" altLang="en-US" sz="12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bi</a:t>
            </a: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connectivity showed up in my satisfiability research: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Does the graph have two distinct paths between any two vertices.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Can a directed graph which is strongly connected be acyclic?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NO. (Except the trivial one node case.) There must be a path from A to B and a path from B to A; so, there must be a cycle.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about a weakly connected directed graph?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YES! See the one on the slide.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also further definitions of these; for example, the concept of </a:t>
            </a:r>
            <a:r>
              <a:rPr lang="en-US" altLang="en-US" sz="12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bi</a:t>
            </a: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connectivity showed up in my satisfiability research: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Does the graph have two distinct paths between any two vertices.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84DB9-8FBF-4254-890C-ECE7D759A7F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944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12B3-7884-4E7D-9EE5-40A74FA1136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965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5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5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3CA1-A0C4-4DFF-973D-813CCFC9113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4473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AEF0-B3F1-44E0-9441-168F2F49950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5560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BB03-983E-4290-A5E7-D0DBB48B1C1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1205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A20B-6D75-4E29-8FC3-41BEA763993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0605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29412-F71F-40EA-BFE9-222486E0AD7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19686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F3A7-32EA-4FDA-9845-317F86B9D2E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0927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E444-CB67-45D5-9DE4-950D6CFA014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74926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9A330-64D6-4806-B9B7-12D3B7464E4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30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CB8CF-2A8A-48EC-8821-801B58D1457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36265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692A-1E6E-49C8-A699-C2F41A2A796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99271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D072-C3FC-4AB7-8A0B-2BBE0B01F7F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7078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6FCF-CD01-4CAE-98A3-90A33CBCB9B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6539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035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7257-D7CC-45D8-87D3-AED5F9C308C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67836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7858-050D-4FAA-8859-425B21A63DC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95397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7DED1-4F22-4072-9780-134B7977FC9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41625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7B3B-A408-469F-85C5-0EB83F50685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3419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915F-B161-4567-A837-BAF563F50E1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26533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8A49-957C-449A-9F30-DB6A5583A39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3727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5D2BD-6F51-4CBC-AB0B-454C3950899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3100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7E2E-BFAD-44CC-A265-12772D831A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06645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37A5-C163-482A-B285-4E8C13B5AF0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92760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73E5-476A-444A-97D5-34DC35F7169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75258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9EB5-1C40-453D-90F3-69C902ABA8F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11054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3DAC-2A40-4BA2-B3AC-8FCE28AAD9D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67139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51444-38D3-40BB-9534-12CAA535DE1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7672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03E1-58A3-4667-9BAD-A3DC397045E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0775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237F-D810-4AE0-884C-3567A7DAE44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9012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3486F-C30F-47AC-B1C9-A3A7D744438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3659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3465A-C867-422D-BB3A-C4FD282D2BD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0321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AF78-5D2B-472B-889E-CE7F0DE4022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8398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07F5-61DF-46F4-BE67-59E15B6BF42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8030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0D801C7-8AD4-45E7-BC94-A2DBFA27E54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27" name="Rectangle 2"/>
          <p:cNvSpPr>
            <a:spLocks noGrp="1"/>
          </p:cNvSpPr>
          <p:nvPr>
            <p:ph type="title"/>
          </p:nvPr>
        </p:nvSpPr>
        <p:spPr bwMode="auto">
          <a:xfrm>
            <a:off x="457200" y="90488"/>
            <a:ext cx="8229600" cy="1508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C852340-2339-4640-8EAA-A4C721BDD17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/>
          </p:cNvSpPr>
          <p:nvPr>
            <p:ph type="title"/>
          </p:nvPr>
        </p:nvSpPr>
        <p:spPr bwMode="auto">
          <a:xfrm>
            <a:off x="457200" y="90488"/>
            <a:ext cx="8229600" cy="1508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37C4DBC-7615-49DA-937D-62E6009FEEB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notesSlide" Target="../notesSlides/notesSlide2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6" Type="http://schemas.openxmlformats.org/officeDocument/2006/relationships/notesSlide" Target="../notesSlides/notesSlide2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1BD470D-FA45-497C-A52E-4837DCF75523}" type="slidenum">
              <a:rPr lang="en-US" altLang="en-US" sz="1400"/>
              <a:pPr algn="r" eaLnBrk="1"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6843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CSE 332: Graphs</a:t>
            </a:r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458200" cy="1752600"/>
          </a:xfrm>
        </p:spPr>
        <p:txBody>
          <a:bodyPr lIns="0" tIns="0" rIns="0" bIns="0"/>
          <a:lstStyle/>
          <a:p>
            <a:pPr algn="ctr" defTabSz="914400" eaLnBrk="1">
              <a:spcBef>
                <a:spcPts val="700"/>
              </a:spcBef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Richard Anderson </a:t>
            </a:r>
          </a:p>
          <a:p>
            <a:pPr algn="ctr" defTabSz="914400" eaLnBrk="1">
              <a:spcBef>
                <a:spcPts val="700"/>
              </a:spcBef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57C5531C-C3F2-461D-AC77-A157A289DC6F}" type="slidenum">
              <a:rPr lang="en-US" altLang="en-US" sz="1400"/>
              <a:pPr algn="r" eaLnBrk="1"/>
              <a:t>10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6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Length and Cost</a:t>
            </a:r>
            <a:endParaRPr lang="en-US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 lIns="0" tIns="0" rIns="0" bIns="0"/>
          <a:lstStyle/>
          <a:p>
            <a:pPr marL="225425" indent="-225425" defTabSz="914400" eaLnBrk="1">
              <a:spcBef>
                <a:spcPts val="600"/>
              </a:spcBef>
              <a:buClr>
                <a:srgbClr val="008000"/>
              </a:buClr>
              <a:buFontTx/>
              <a:buChar char="•"/>
            </a:pPr>
            <a:r>
              <a:rPr lang="en-US" altLang="en-US" sz="24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length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: the number of edges in the path</a:t>
            </a:r>
          </a:p>
          <a:p>
            <a:pPr marL="225425" indent="-225425" defTabSz="914400" eaLnBrk="1">
              <a:spcBef>
                <a:spcPts val="600"/>
              </a:spcBef>
              <a:buClr>
                <a:srgbClr val="008000"/>
              </a:buClr>
              <a:buFontTx/>
              <a:buChar char="•"/>
            </a:pPr>
            <a:r>
              <a:rPr lang="en-US" altLang="en-US" sz="24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cost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: the sum of the costs of each edge</a:t>
            </a:r>
            <a:endParaRPr lang="en-US" altLang="en-US" smtClean="0"/>
          </a:p>
        </p:txBody>
      </p:sp>
      <p:cxnSp>
        <p:nvCxnSpPr>
          <p:cNvPr id="13317" name="AutoShape 6"/>
          <p:cNvCxnSpPr>
            <a:cxnSpLocks noChangeShapeType="1"/>
            <a:stCxn id="17412" idx="0"/>
            <a:endCxn id="17413" idx="0"/>
          </p:cNvCxnSpPr>
          <p:nvPr/>
        </p:nvCxnSpPr>
        <p:spPr bwMode="auto">
          <a:xfrm flipH="1" flipV="1">
            <a:off x="1582738" y="2760663"/>
            <a:ext cx="209550" cy="22336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18" name="AutoShape 10"/>
          <p:cNvCxnSpPr>
            <a:cxnSpLocks noChangeShapeType="1"/>
            <a:stCxn id="17417" idx="0"/>
            <a:endCxn id="17416" idx="0"/>
          </p:cNvCxnSpPr>
          <p:nvPr/>
        </p:nvCxnSpPr>
        <p:spPr bwMode="auto">
          <a:xfrm flipH="1">
            <a:off x="4794250" y="3040063"/>
            <a:ext cx="977900" cy="22336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19" name="AutoShape 11"/>
          <p:cNvCxnSpPr>
            <a:cxnSpLocks noChangeShapeType="1"/>
            <a:stCxn id="17417" idx="0"/>
            <a:endCxn id="17413" idx="0"/>
          </p:cNvCxnSpPr>
          <p:nvPr/>
        </p:nvCxnSpPr>
        <p:spPr bwMode="auto">
          <a:xfrm flipH="1" flipV="1">
            <a:off x="1582738" y="2760663"/>
            <a:ext cx="4189412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0" name="AutoShape 12"/>
          <p:cNvCxnSpPr>
            <a:cxnSpLocks noChangeShapeType="1"/>
            <a:stCxn id="17413" idx="0"/>
            <a:endCxn id="17415" idx="0"/>
          </p:cNvCxnSpPr>
          <p:nvPr/>
        </p:nvCxnSpPr>
        <p:spPr bwMode="auto">
          <a:xfrm>
            <a:off x="1582738" y="2760663"/>
            <a:ext cx="1535112" cy="10477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1" name="AutoShape 13"/>
          <p:cNvCxnSpPr>
            <a:cxnSpLocks noChangeShapeType="1"/>
            <a:stCxn id="17412" idx="0"/>
            <a:endCxn id="17415" idx="0"/>
          </p:cNvCxnSpPr>
          <p:nvPr/>
        </p:nvCxnSpPr>
        <p:spPr bwMode="auto">
          <a:xfrm flipV="1">
            <a:off x="1792288" y="3808413"/>
            <a:ext cx="1325562" cy="1185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2" name="AutoShape 14"/>
          <p:cNvCxnSpPr>
            <a:cxnSpLocks noChangeShapeType="1"/>
            <a:stCxn id="17415" idx="0"/>
            <a:endCxn id="17416" idx="0"/>
          </p:cNvCxnSpPr>
          <p:nvPr/>
        </p:nvCxnSpPr>
        <p:spPr bwMode="auto">
          <a:xfrm>
            <a:off x="3117850" y="3808413"/>
            <a:ext cx="1676400" cy="1465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3" name="AutoShape 15"/>
          <p:cNvCxnSpPr>
            <a:cxnSpLocks noChangeShapeType="1"/>
            <a:stCxn id="17415" idx="0"/>
            <a:endCxn id="17417" idx="0"/>
          </p:cNvCxnSpPr>
          <p:nvPr/>
        </p:nvCxnSpPr>
        <p:spPr bwMode="auto">
          <a:xfrm flipV="1">
            <a:off x="3117850" y="3040063"/>
            <a:ext cx="2654300" cy="768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4" name="AutoShape 16"/>
          <p:cNvCxnSpPr>
            <a:cxnSpLocks noChangeShapeType="1"/>
            <a:stCxn id="17416" idx="0"/>
            <a:endCxn id="17412" idx="0"/>
          </p:cNvCxnSpPr>
          <p:nvPr/>
        </p:nvCxnSpPr>
        <p:spPr bwMode="auto">
          <a:xfrm flipH="1" flipV="1">
            <a:off x="1792288" y="4994275"/>
            <a:ext cx="3001962" cy="2794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5" name="AutoShape 17"/>
          <p:cNvSpPr>
            <a:spLocks/>
          </p:cNvSpPr>
          <p:nvPr/>
        </p:nvSpPr>
        <p:spPr bwMode="auto">
          <a:xfrm>
            <a:off x="381000" y="2794000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Seattle</a:t>
            </a:r>
          </a:p>
        </p:txBody>
      </p:sp>
      <p:sp>
        <p:nvSpPr>
          <p:cNvPr id="13326" name="AutoShape 18"/>
          <p:cNvSpPr>
            <a:spLocks/>
          </p:cNvSpPr>
          <p:nvPr/>
        </p:nvSpPr>
        <p:spPr bwMode="auto">
          <a:xfrm>
            <a:off x="849313" y="5181600"/>
            <a:ext cx="2051050" cy="436563"/>
          </a:xfrm>
          <a:custGeom>
            <a:avLst/>
            <a:gdLst>
              <a:gd name="T0" fmla="*/ 1025525 w 21600"/>
              <a:gd name="T1" fmla="*/ 218282 h 21600"/>
              <a:gd name="T2" fmla="*/ 1025525 w 21600"/>
              <a:gd name="T3" fmla="*/ 218282 h 21600"/>
              <a:gd name="T4" fmla="*/ 1025525 w 21600"/>
              <a:gd name="T5" fmla="*/ 218282 h 21600"/>
              <a:gd name="T6" fmla="*/ 1025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San Francisco</a:t>
            </a:r>
          </a:p>
        </p:txBody>
      </p:sp>
      <p:sp>
        <p:nvSpPr>
          <p:cNvPr id="13327" name="AutoShape 19"/>
          <p:cNvSpPr>
            <a:spLocks/>
          </p:cNvSpPr>
          <p:nvPr/>
        </p:nvSpPr>
        <p:spPr bwMode="auto">
          <a:xfrm>
            <a:off x="4410075" y="5446713"/>
            <a:ext cx="950913" cy="436562"/>
          </a:xfrm>
          <a:custGeom>
            <a:avLst/>
            <a:gdLst>
              <a:gd name="T0" fmla="*/ 475457 w 21600"/>
              <a:gd name="T1" fmla="*/ 218281 h 21600"/>
              <a:gd name="T2" fmla="*/ 475457 w 21600"/>
              <a:gd name="T3" fmla="*/ 218281 h 21600"/>
              <a:gd name="T4" fmla="*/ 475457 w 21600"/>
              <a:gd name="T5" fmla="*/ 218281 h 21600"/>
              <a:gd name="T6" fmla="*/ 475457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Dallas</a:t>
            </a:r>
          </a:p>
        </p:txBody>
      </p:sp>
      <p:sp>
        <p:nvSpPr>
          <p:cNvPr id="13328" name="AutoShape 20"/>
          <p:cNvSpPr>
            <a:spLocks/>
          </p:cNvSpPr>
          <p:nvPr/>
        </p:nvSpPr>
        <p:spPr bwMode="auto">
          <a:xfrm>
            <a:off x="5248275" y="2438400"/>
            <a:ext cx="1222375" cy="436563"/>
          </a:xfrm>
          <a:custGeom>
            <a:avLst/>
            <a:gdLst>
              <a:gd name="T0" fmla="*/ 611188 w 21600"/>
              <a:gd name="T1" fmla="*/ 218282 h 21600"/>
              <a:gd name="T2" fmla="*/ 611188 w 21600"/>
              <a:gd name="T3" fmla="*/ 218282 h 21600"/>
              <a:gd name="T4" fmla="*/ 611188 w 21600"/>
              <a:gd name="T5" fmla="*/ 218282 h 21600"/>
              <a:gd name="T6" fmla="*/ 611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Chicago</a:t>
            </a:r>
          </a:p>
        </p:txBody>
      </p:sp>
      <p:sp>
        <p:nvSpPr>
          <p:cNvPr id="13329" name="AutoShape 21"/>
          <p:cNvSpPr>
            <a:spLocks/>
          </p:cNvSpPr>
          <p:nvPr/>
        </p:nvSpPr>
        <p:spPr bwMode="auto">
          <a:xfrm>
            <a:off x="3349625" y="3678238"/>
            <a:ext cx="1984375" cy="436562"/>
          </a:xfrm>
          <a:custGeom>
            <a:avLst/>
            <a:gdLst>
              <a:gd name="T0" fmla="*/ 992188 w 21600"/>
              <a:gd name="T1" fmla="*/ 218282 h 21600"/>
              <a:gd name="T2" fmla="*/ 992188 w 21600"/>
              <a:gd name="T3" fmla="*/ 218282 h 21600"/>
              <a:gd name="T4" fmla="*/ 992188 w 21600"/>
              <a:gd name="T5" fmla="*/ 218282 h 21600"/>
              <a:gd name="T6" fmla="*/ 992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Salt Lake City</a:t>
            </a:r>
          </a:p>
        </p:txBody>
      </p:sp>
      <p:sp>
        <p:nvSpPr>
          <p:cNvPr id="13330" name="AutoShape 22"/>
          <p:cNvSpPr>
            <a:spLocks/>
          </p:cNvSpPr>
          <p:nvPr/>
        </p:nvSpPr>
        <p:spPr bwMode="auto">
          <a:xfrm>
            <a:off x="3487738" y="25257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3.5</a:t>
            </a:r>
            <a:endParaRPr lang="en-US" altLang="en-US"/>
          </a:p>
        </p:txBody>
      </p:sp>
      <p:sp>
        <p:nvSpPr>
          <p:cNvPr id="13331" name="AutoShape 23"/>
          <p:cNvSpPr>
            <a:spLocks/>
          </p:cNvSpPr>
          <p:nvPr/>
        </p:nvSpPr>
        <p:spPr bwMode="auto">
          <a:xfrm>
            <a:off x="2457450" y="307181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2" name="AutoShape 24"/>
          <p:cNvSpPr>
            <a:spLocks/>
          </p:cNvSpPr>
          <p:nvPr/>
        </p:nvSpPr>
        <p:spPr bwMode="auto">
          <a:xfrm>
            <a:off x="3990975" y="314166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3" name="AutoShape 25"/>
          <p:cNvSpPr>
            <a:spLocks/>
          </p:cNvSpPr>
          <p:nvPr/>
        </p:nvSpPr>
        <p:spPr bwMode="auto">
          <a:xfrm>
            <a:off x="5248275" y="411956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4" name="AutoShape 26"/>
          <p:cNvSpPr>
            <a:spLocks/>
          </p:cNvSpPr>
          <p:nvPr/>
        </p:nvSpPr>
        <p:spPr bwMode="auto">
          <a:xfrm>
            <a:off x="2874963" y="474821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</a:t>
            </a:r>
            <a:endParaRPr lang="en-US" altLang="en-US"/>
          </a:p>
        </p:txBody>
      </p:sp>
      <p:sp>
        <p:nvSpPr>
          <p:cNvPr id="13335" name="AutoShape 27"/>
          <p:cNvSpPr>
            <a:spLocks/>
          </p:cNvSpPr>
          <p:nvPr/>
        </p:nvSpPr>
        <p:spPr bwMode="auto">
          <a:xfrm>
            <a:off x="1408113" y="370046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6" name="AutoShape 28"/>
          <p:cNvSpPr>
            <a:spLocks/>
          </p:cNvSpPr>
          <p:nvPr/>
        </p:nvSpPr>
        <p:spPr bwMode="auto">
          <a:xfrm>
            <a:off x="2317750" y="39100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7" name="AutoShape 29"/>
          <p:cNvSpPr>
            <a:spLocks/>
          </p:cNvSpPr>
          <p:nvPr/>
        </p:nvSpPr>
        <p:spPr bwMode="auto">
          <a:xfrm>
            <a:off x="3879850" y="41894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8" name="AutoShape 30"/>
          <p:cNvSpPr>
            <a:spLocks/>
          </p:cNvSpPr>
          <p:nvPr/>
        </p:nvSpPr>
        <p:spPr bwMode="auto">
          <a:xfrm>
            <a:off x="6400800" y="3505200"/>
            <a:ext cx="2239963" cy="1503363"/>
          </a:xfrm>
          <a:custGeom>
            <a:avLst/>
            <a:gdLst>
              <a:gd name="T0" fmla="*/ 1119982 w 21600"/>
              <a:gd name="T1" fmla="*/ 751682 h 21600"/>
              <a:gd name="T2" fmla="*/ 1119982 w 21600"/>
              <a:gd name="T3" fmla="*/ 751682 h 21600"/>
              <a:gd name="T4" fmla="*/ 1119982 w 21600"/>
              <a:gd name="T5" fmla="*/ 751682 h 21600"/>
              <a:gd name="T6" fmla="*/ 1119982 w 21600"/>
              <a:gd name="T7" fmla="*/ 7516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For path 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:</a:t>
            </a:r>
          </a:p>
          <a:p>
            <a:pPr eaLnBrk="1"/>
            <a:r>
              <a:rPr lang="en-US" altLang="en-US"/>
              <a:t>  length(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) = 5</a:t>
            </a:r>
          </a:p>
          <a:p>
            <a:pPr eaLnBrk="1"/>
            <a:r>
              <a:rPr lang="en-US" altLang="en-US"/>
              <a:t>  cost(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) = 11.5</a:t>
            </a:r>
          </a:p>
        </p:txBody>
      </p:sp>
      <p:sp>
        <p:nvSpPr>
          <p:cNvPr id="13339" name="AutoShape 31"/>
          <p:cNvSpPr>
            <a:spLocks/>
          </p:cNvSpPr>
          <p:nvPr/>
        </p:nvSpPr>
        <p:spPr bwMode="auto">
          <a:xfrm>
            <a:off x="304800" y="6172200"/>
            <a:ext cx="7431088" cy="436563"/>
          </a:xfrm>
          <a:custGeom>
            <a:avLst/>
            <a:gdLst>
              <a:gd name="T0" fmla="*/ 3715544 w 21600"/>
              <a:gd name="T1" fmla="*/ 218282 h 21600"/>
              <a:gd name="T2" fmla="*/ 3715544 w 21600"/>
              <a:gd name="T3" fmla="*/ 218282 h 21600"/>
              <a:gd name="T4" fmla="*/ 3715544 w 21600"/>
              <a:gd name="T5" fmla="*/ 218282 h 21600"/>
              <a:gd name="T6" fmla="*/ 3715544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How would you ensure that length(p)=cost(p) for all p?</a:t>
            </a: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1408113" y="2586038"/>
            <a:ext cx="347662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1617663" y="4819650"/>
            <a:ext cx="347662" cy="34766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>
            <a:off x="2943225" y="3633788"/>
            <a:ext cx="347663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4619625" y="5099050"/>
            <a:ext cx="347663" cy="34766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5597525" y="2865438"/>
            <a:ext cx="347663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2445A4E5-4D6C-41F1-9557-8B7D9B72995A}" type="slidenum">
              <a:rPr lang="en-US" altLang="en-US" sz="1400"/>
              <a:pPr algn="r" eaLnBrk="1"/>
              <a:t>11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286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Paths and Cycles</a:t>
            </a:r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00600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path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repeats no vertices (except that the first can also be the last):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San Francisco, Dallas}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Dallas,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cycle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is a path that starts and ends at the same node: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Dallas,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Seattle,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600"/>
              </a:spcBef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cycle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is a cycle that is also a simple path (in undirected graphs, no edge can be repeated).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7CF3E666-9DBC-4275-83F4-8410D418F76E}" type="slidenum">
              <a:rPr lang="en-US" altLang="en-US" sz="1400"/>
              <a:pPr algn="r" eaLnBrk="1"/>
              <a:t>12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048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Paths/Cycles in Directed Graphs</a:t>
            </a:r>
            <a:endParaRPr lang="en-US" alt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4800600"/>
          </a:xfrm>
        </p:spPr>
        <p:txBody>
          <a:bodyPr lIns="0" tIns="0" rIns="0" bIns="0"/>
          <a:lstStyle/>
          <a:p>
            <a:pPr defTabSz="914400" eaLnBrk="1">
              <a:spcBef>
                <a:spcPts val="700"/>
              </a:spcBef>
            </a:pPr>
            <a:r>
              <a:rPr lang="en-US" altLang="en-US" sz="3200" smtClean="0">
                <a:latin typeface="Arial" pitchFamily="34" charset="0"/>
                <a:cs typeface="Arial" pitchFamily="34" charset="0"/>
                <a:sym typeface="Arial" pitchFamily="34" charset="0"/>
              </a:rPr>
              <a:t>Consider this directed graph:</a:t>
            </a:r>
          </a:p>
          <a:p>
            <a:pPr defTabSz="914400" eaLnBrk="1">
              <a:spcBef>
                <a:spcPts val="700"/>
              </a:spcBef>
            </a:pPr>
            <a:endParaRPr lang="en-US" altLang="en-US" sz="32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r>
              <a:rPr lang="en-US" altLang="en-US" sz="3200" smtClean="0">
                <a:latin typeface="Arial" pitchFamily="34" charset="0"/>
                <a:cs typeface="Arial" pitchFamily="34" charset="0"/>
                <a:sym typeface="Arial" pitchFamily="34" charset="0"/>
              </a:rPr>
              <a:t>Is there a path from A to D?</a:t>
            </a:r>
          </a:p>
          <a:p>
            <a:pPr defTabSz="914400" eaLnBrk="1">
              <a:spcBef>
                <a:spcPts val="700"/>
              </a:spcBef>
            </a:pPr>
            <a:r>
              <a:rPr lang="en-US" altLang="en-US" sz="3200" smtClean="0">
                <a:latin typeface="Arial" pitchFamily="34" charset="0"/>
                <a:cs typeface="Arial" pitchFamily="34" charset="0"/>
                <a:sym typeface="Arial" pitchFamily="34" charset="0"/>
              </a:rPr>
              <a:t>Does the graph contain any cycles?</a:t>
            </a:r>
            <a:endParaRPr lang="en-US" altLang="en-US" smtClean="0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2765425" y="29718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4246563" y="3730625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67" name="AutoShape 7"/>
          <p:cNvSpPr>
            <a:spLocks/>
          </p:cNvSpPr>
          <p:nvPr/>
        </p:nvSpPr>
        <p:spPr bwMode="auto">
          <a:xfrm>
            <a:off x="4505325" y="3840163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5103813" y="30464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5343525" y="3124200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15370" name="AutoShape 10"/>
          <p:cNvCxnSpPr>
            <a:cxnSpLocks noChangeShapeType="1"/>
          </p:cNvCxnSpPr>
          <p:nvPr/>
        </p:nvCxnSpPr>
        <p:spPr bwMode="auto">
          <a:xfrm flipH="1">
            <a:off x="4533900" y="3275013"/>
            <a:ext cx="569913" cy="455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1" name="AutoShape 11"/>
          <p:cNvCxnSpPr>
            <a:cxnSpLocks noChangeShapeType="1"/>
            <a:endCxn id="15376" idx="0"/>
          </p:cNvCxnSpPr>
          <p:nvPr/>
        </p:nvCxnSpPr>
        <p:spPr bwMode="auto">
          <a:xfrm flipH="1" flipV="1">
            <a:off x="3252788" y="3432175"/>
            <a:ext cx="993775" cy="4079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2" name="AutoShape 12"/>
          <p:cNvSpPr>
            <a:spLocks/>
          </p:cNvSpPr>
          <p:nvPr/>
        </p:nvSpPr>
        <p:spPr bwMode="auto">
          <a:xfrm>
            <a:off x="4046538" y="27416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4351338" y="2892425"/>
            <a:ext cx="79375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AutoShape 14"/>
          <p:cNvSpPr>
            <a:spLocks/>
          </p:cNvSpPr>
          <p:nvPr/>
        </p:nvSpPr>
        <p:spPr bwMode="auto">
          <a:xfrm>
            <a:off x="4200525" y="23622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 flipV="1">
            <a:off x="4191000" y="3048000"/>
            <a:ext cx="200025" cy="67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6" name="AutoShape 4"/>
          <p:cNvSpPr>
            <a:spLocks/>
          </p:cNvSpPr>
          <p:nvPr/>
        </p:nvSpPr>
        <p:spPr bwMode="auto">
          <a:xfrm>
            <a:off x="3109913" y="32750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2FDA4C23-8AF3-4D5E-A793-8E9635C59BBD}" type="slidenum">
              <a:rPr lang="en-US" altLang="en-US" sz="1400"/>
              <a:pPr algn="r" eaLnBrk="1"/>
              <a:t>13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 Graph Connectivity</a:t>
            </a:r>
            <a:endParaRPr lang="en-US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486400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Undirected graphs are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connected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if there is a path between any two vertices:</a:t>
            </a:r>
          </a:p>
          <a:p>
            <a:pPr defTabSz="914400" eaLnBrk="1">
              <a:lnSpc>
                <a:spcPct val="17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complete</a:t>
            </a:r>
            <a:r>
              <a:rPr lang="en-US" altLang="en-US" sz="240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graph has an edge between every pair of vertices: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(Complete =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fully connected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 smtClean="0"/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990600" y="2111375"/>
            <a:ext cx="2667000" cy="990600"/>
            <a:chOff x="0" y="0"/>
            <a:chExt cx="2667001" cy="990601"/>
          </a:xfrm>
        </p:grpSpPr>
        <p:sp>
          <p:nvSpPr>
            <p:cNvPr id="16419" name="AutoShape 5"/>
            <p:cNvSpPr>
              <a:spLocks/>
            </p:cNvSpPr>
            <p:nvPr/>
          </p:nvSpPr>
          <p:spPr bwMode="auto">
            <a:xfrm>
              <a:off x="-1" y="761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0" name="AutoShape 6"/>
            <p:cNvSpPr>
              <a:spLocks/>
            </p:cNvSpPr>
            <p:nvPr/>
          </p:nvSpPr>
          <p:spPr bwMode="auto">
            <a:xfrm>
              <a:off x="-1" y="6857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1" name="AutoShape 7"/>
            <p:cNvSpPr>
              <a:spLocks/>
            </p:cNvSpPr>
            <p:nvPr/>
          </p:nvSpPr>
          <p:spPr bwMode="auto">
            <a:xfrm>
              <a:off x="457199" y="3809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2" name="AutoShape 8"/>
            <p:cNvSpPr>
              <a:spLocks/>
            </p:cNvSpPr>
            <p:nvPr/>
          </p:nvSpPr>
          <p:spPr bwMode="auto">
            <a:xfrm>
              <a:off x="1295399" y="3809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3" name="AutoShape 9"/>
            <p:cNvSpPr>
              <a:spLocks/>
            </p:cNvSpPr>
            <p:nvPr/>
          </p:nvSpPr>
          <p:spPr bwMode="auto">
            <a:xfrm>
              <a:off x="1752599" y="-1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4" name="AutoShape 10"/>
            <p:cNvSpPr>
              <a:spLocks/>
            </p:cNvSpPr>
            <p:nvPr/>
          </p:nvSpPr>
          <p:spPr bwMode="auto">
            <a:xfrm>
              <a:off x="2362199" y="-1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5" name="AutoShape 11"/>
            <p:cNvSpPr>
              <a:spLocks/>
            </p:cNvSpPr>
            <p:nvPr/>
          </p:nvSpPr>
          <p:spPr bwMode="auto">
            <a:xfrm>
              <a:off x="2362199" y="6095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6" name="Line 12"/>
            <p:cNvSpPr>
              <a:spLocks noChangeShapeType="1"/>
            </p:cNvSpPr>
            <p:nvPr/>
          </p:nvSpPr>
          <p:spPr bwMode="auto">
            <a:xfrm>
              <a:off x="2514600" y="304800"/>
              <a:ext cx="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7" name="Line 13"/>
            <p:cNvSpPr>
              <a:spLocks noChangeShapeType="1"/>
            </p:cNvSpPr>
            <p:nvPr/>
          </p:nvSpPr>
          <p:spPr bwMode="auto">
            <a:xfrm flipH="1" flipV="1">
              <a:off x="2057400" y="152399"/>
              <a:ext cx="3048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8" name="Line 14"/>
            <p:cNvSpPr>
              <a:spLocks noChangeShapeType="1"/>
            </p:cNvSpPr>
            <p:nvPr/>
          </p:nvSpPr>
          <p:spPr bwMode="auto">
            <a:xfrm>
              <a:off x="2012950" y="260349"/>
              <a:ext cx="393701" cy="39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9" name="Line 15"/>
            <p:cNvSpPr>
              <a:spLocks noChangeShapeType="1"/>
            </p:cNvSpPr>
            <p:nvPr/>
          </p:nvSpPr>
          <p:spPr bwMode="auto">
            <a:xfrm flipH="1">
              <a:off x="1555749" y="260350"/>
              <a:ext cx="241302" cy="165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0" name="Line 16"/>
            <p:cNvSpPr>
              <a:spLocks noChangeShapeType="1"/>
            </p:cNvSpPr>
            <p:nvPr/>
          </p:nvSpPr>
          <p:spPr bwMode="auto">
            <a:xfrm flipH="1" flipV="1">
              <a:off x="762000" y="533399"/>
              <a:ext cx="533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 flipH="1" flipV="1">
              <a:off x="260350" y="336550"/>
              <a:ext cx="241301" cy="8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2" name="Line 18"/>
            <p:cNvSpPr>
              <a:spLocks noChangeShapeType="1"/>
            </p:cNvSpPr>
            <p:nvPr/>
          </p:nvSpPr>
          <p:spPr bwMode="auto">
            <a:xfrm flipH="1">
              <a:off x="260350" y="641350"/>
              <a:ext cx="241301" cy="8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390" name="Group 19"/>
          <p:cNvGrpSpPr>
            <a:grpSpLocks/>
          </p:cNvGrpSpPr>
          <p:nvPr/>
        </p:nvGrpSpPr>
        <p:grpSpPr bwMode="auto">
          <a:xfrm>
            <a:off x="5484813" y="4646613"/>
            <a:ext cx="1676400" cy="1309687"/>
            <a:chOff x="-1" y="-1"/>
            <a:chExt cx="1676401" cy="1309689"/>
          </a:xfrm>
        </p:grpSpPr>
        <p:sp>
          <p:nvSpPr>
            <p:cNvPr id="16404" name="AutoShape 20"/>
            <p:cNvSpPr>
              <a:spLocks/>
            </p:cNvSpPr>
            <p:nvPr/>
          </p:nvSpPr>
          <p:spPr bwMode="auto">
            <a:xfrm>
              <a:off x="628649" y="-1"/>
              <a:ext cx="366714" cy="366714"/>
            </a:xfrm>
            <a:custGeom>
              <a:avLst/>
              <a:gdLst>
                <a:gd name="T0" fmla="*/ 183348 w 19679"/>
                <a:gd name="T1" fmla="*/ 201256 h 19679"/>
                <a:gd name="T2" fmla="*/ 183348 w 19679"/>
                <a:gd name="T3" fmla="*/ 201256 h 19679"/>
                <a:gd name="T4" fmla="*/ 183348 w 19679"/>
                <a:gd name="T5" fmla="*/ 201256 h 19679"/>
                <a:gd name="T6" fmla="*/ 183348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5" name="AutoShape 21"/>
            <p:cNvSpPr>
              <a:spLocks/>
            </p:cNvSpPr>
            <p:nvPr/>
          </p:nvSpPr>
          <p:spPr bwMode="auto">
            <a:xfrm>
              <a:off x="366712" y="942974"/>
              <a:ext cx="366713" cy="366714"/>
            </a:xfrm>
            <a:custGeom>
              <a:avLst/>
              <a:gdLst>
                <a:gd name="T0" fmla="*/ 183347 w 19679"/>
                <a:gd name="T1" fmla="*/ 201256 h 19679"/>
                <a:gd name="T2" fmla="*/ 183347 w 19679"/>
                <a:gd name="T3" fmla="*/ 201256 h 19679"/>
                <a:gd name="T4" fmla="*/ 183347 w 19679"/>
                <a:gd name="T5" fmla="*/ 201256 h 19679"/>
                <a:gd name="T6" fmla="*/ 183347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6" name="AutoShape 22"/>
            <p:cNvSpPr>
              <a:spLocks/>
            </p:cNvSpPr>
            <p:nvPr/>
          </p:nvSpPr>
          <p:spPr bwMode="auto">
            <a:xfrm>
              <a:off x="1309687" y="261937"/>
              <a:ext cx="366713" cy="366713"/>
            </a:xfrm>
            <a:custGeom>
              <a:avLst/>
              <a:gdLst>
                <a:gd name="T0" fmla="*/ 183347 w 19679"/>
                <a:gd name="T1" fmla="*/ 201255 h 19679"/>
                <a:gd name="T2" fmla="*/ 183347 w 19679"/>
                <a:gd name="T3" fmla="*/ 201255 h 19679"/>
                <a:gd name="T4" fmla="*/ 183347 w 19679"/>
                <a:gd name="T5" fmla="*/ 201255 h 19679"/>
                <a:gd name="T6" fmla="*/ 183347 w 19679"/>
                <a:gd name="T7" fmla="*/ 20125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7" name="AutoShape 23"/>
            <p:cNvSpPr>
              <a:spLocks/>
            </p:cNvSpPr>
            <p:nvPr/>
          </p:nvSpPr>
          <p:spPr bwMode="auto">
            <a:xfrm>
              <a:off x="-1" y="366712"/>
              <a:ext cx="366714" cy="366713"/>
            </a:xfrm>
            <a:custGeom>
              <a:avLst/>
              <a:gdLst>
                <a:gd name="T0" fmla="*/ 183348 w 19679"/>
                <a:gd name="T1" fmla="*/ 201255 h 19679"/>
                <a:gd name="T2" fmla="*/ 183348 w 19679"/>
                <a:gd name="T3" fmla="*/ 201255 h 19679"/>
                <a:gd name="T4" fmla="*/ 183348 w 19679"/>
                <a:gd name="T5" fmla="*/ 201255 h 19679"/>
                <a:gd name="T6" fmla="*/ 183348 w 19679"/>
                <a:gd name="T7" fmla="*/ 20125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8" name="AutoShape 24"/>
            <p:cNvSpPr>
              <a:spLocks/>
            </p:cNvSpPr>
            <p:nvPr/>
          </p:nvSpPr>
          <p:spPr bwMode="auto">
            <a:xfrm>
              <a:off x="1152524" y="942974"/>
              <a:ext cx="366714" cy="366714"/>
            </a:xfrm>
            <a:custGeom>
              <a:avLst/>
              <a:gdLst>
                <a:gd name="T0" fmla="*/ 183348 w 19679"/>
                <a:gd name="T1" fmla="*/ 201256 h 19679"/>
                <a:gd name="T2" fmla="*/ 183348 w 19679"/>
                <a:gd name="T3" fmla="*/ 201256 h 19679"/>
                <a:gd name="T4" fmla="*/ 183348 w 19679"/>
                <a:gd name="T5" fmla="*/ 201256 h 19679"/>
                <a:gd name="T6" fmla="*/ 183348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V="1">
              <a:off x="314324" y="261937"/>
              <a:ext cx="366714" cy="157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942974" y="261937"/>
              <a:ext cx="419101" cy="157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61937" y="681037"/>
              <a:ext cx="261939" cy="366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681037" y="1152525"/>
              <a:ext cx="5762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V="1">
              <a:off x="1362074" y="576262"/>
              <a:ext cx="104776" cy="419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V="1">
              <a:off x="261937" y="471487"/>
              <a:ext cx="1204914" cy="1047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261937" y="576262"/>
              <a:ext cx="995364" cy="419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V="1">
              <a:off x="576262" y="261937"/>
              <a:ext cx="209551" cy="733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838200" y="261937"/>
              <a:ext cx="523875" cy="8382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 flipV="1">
              <a:off x="628649" y="471487"/>
              <a:ext cx="785814" cy="628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6391" name="AutoShape 35"/>
          <p:cNvSpPr>
            <a:spLocks/>
          </p:cNvSpPr>
          <p:nvPr/>
        </p:nvSpPr>
        <p:spPr bwMode="auto">
          <a:xfrm>
            <a:off x="5027613" y="21875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2" name="AutoShape 36"/>
          <p:cNvSpPr>
            <a:spLocks/>
          </p:cNvSpPr>
          <p:nvPr/>
        </p:nvSpPr>
        <p:spPr bwMode="auto">
          <a:xfrm>
            <a:off x="5027613" y="27971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3" name="AutoShape 37"/>
          <p:cNvSpPr>
            <a:spLocks/>
          </p:cNvSpPr>
          <p:nvPr/>
        </p:nvSpPr>
        <p:spPr bwMode="auto">
          <a:xfrm>
            <a:off x="5484813" y="2492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4" name="AutoShape 38"/>
          <p:cNvSpPr>
            <a:spLocks/>
          </p:cNvSpPr>
          <p:nvPr/>
        </p:nvSpPr>
        <p:spPr bwMode="auto">
          <a:xfrm>
            <a:off x="6323013" y="2492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5" name="AutoShape 39"/>
          <p:cNvSpPr>
            <a:spLocks/>
          </p:cNvSpPr>
          <p:nvPr/>
        </p:nvSpPr>
        <p:spPr bwMode="auto">
          <a:xfrm>
            <a:off x="6780213" y="2111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6" name="AutoShape 40"/>
          <p:cNvSpPr>
            <a:spLocks/>
          </p:cNvSpPr>
          <p:nvPr/>
        </p:nvSpPr>
        <p:spPr bwMode="auto">
          <a:xfrm>
            <a:off x="7389813" y="2111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7" name="AutoShape 41"/>
          <p:cNvSpPr>
            <a:spLocks/>
          </p:cNvSpPr>
          <p:nvPr/>
        </p:nvSpPr>
        <p:spPr bwMode="auto">
          <a:xfrm>
            <a:off x="7389813" y="27209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6398" name="AutoShape 42"/>
          <p:cNvCxnSpPr>
            <a:cxnSpLocks noChangeShapeType="1"/>
            <a:stCxn id="16395" idx="0"/>
            <a:endCxn id="16397" idx="0"/>
          </p:cNvCxnSpPr>
          <p:nvPr/>
        </p:nvCxnSpPr>
        <p:spPr bwMode="auto">
          <a:xfrm>
            <a:off x="6934200" y="2263775"/>
            <a:ext cx="60960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9" name="AutoShape 43"/>
          <p:cNvCxnSpPr>
            <a:cxnSpLocks noChangeShapeType="1"/>
            <a:stCxn id="16395" idx="0"/>
            <a:endCxn id="16394" idx="0"/>
          </p:cNvCxnSpPr>
          <p:nvPr/>
        </p:nvCxnSpPr>
        <p:spPr bwMode="auto">
          <a:xfrm flipH="1">
            <a:off x="6477000" y="2263775"/>
            <a:ext cx="457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0" name="AutoShape 44"/>
          <p:cNvCxnSpPr>
            <a:cxnSpLocks noChangeShapeType="1"/>
            <a:stCxn id="16393" idx="0"/>
            <a:endCxn id="16391" idx="0"/>
          </p:cNvCxnSpPr>
          <p:nvPr/>
        </p:nvCxnSpPr>
        <p:spPr bwMode="auto">
          <a:xfrm flipH="1" flipV="1">
            <a:off x="5181600" y="2339975"/>
            <a:ext cx="4572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1" name="AutoShape 45"/>
          <p:cNvCxnSpPr>
            <a:cxnSpLocks noChangeShapeType="1"/>
            <a:stCxn id="16393" idx="0"/>
            <a:endCxn id="16392" idx="0"/>
          </p:cNvCxnSpPr>
          <p:nvPr/>
        </p:nvCxnSpPr>
        <p:spPr bwMode="auto">
          <a:xfrm flipH="1">
            <a:off x="5181600" y="2644775"/>
            <a:ext cx="4572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2" name="AutoShape 46"/>
          <p:cNvSpPr>
            <a:spLocks/>
          </p:cNvSpPr>
          <p:nvPr/>
        </p:nvSpPr>
        <p:spPr bwMode="auto">
          <a:xfrm>
            <a:off x="1066800" y="3206750"/>
            <a:ext cx="2441575" cy="436563"/>
          </a:xfrm>
          <a:custGeom>
            <a:avLst/>
            <a:gdLst>
              <a:gd name="T0" fmla="*/ 1220788 w 21600"/>
              <a:gd name="T1" fmla="*/ 218282 h 21600"/>
              <a:gd name="T2" fmla="*/ 1220788 w 21600"/>
              <a:gd name="T3" fmla="*/ 218282 h 21600"/>
              <a:gd name="T4" fmla="*/ 1220788 w 21600"/>
              <a:gd name="T5" fmla="*/ 218282 h 21600"/>
              <a:gd name="T6" fmla="*/ 12207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>
                <a:solidFill>
                  <a:srgbClr val="0000FF"/>
                </a:solidFill>
              </a:rPr>
              <a:t>Connected graph</a:t>
            </a:r>
            <a:endParaRPr lang="en-US" altLang="en-US"/>
          </a:p>
        </p:txBody>
      </p:sp>
      <p:sp>
        <p:nvSpPr>
          <p:cNvPr id="16403" name="AutoShape 47"/>
          <p:cNvSpPr>
            <a:spLocks/>
          </p:cNvSpPr>
          <p:nvPr/>
        </p:nvSpPr>
        <p:spPr bwMode="auto">
          <a:xfrm>
            <a:off x="5029200" y="3206750"/>
            <a:ext cx="2814638" cy="436563"/>
          </a:xfrm>
          <a:custGeom>
            <a:avLst/>
            <a:gdLst>
              <a:gd name="T0" fmla="*/ 1407319 w 21600"/>
              <a:gd name="T1" fmla="*/ 218282 h 21600"/>
              <a:gd name="T2" fmla="*/ 1407319 w 21600"/>
              <a:gd name="T3" fmla="*/ 218282 h 21600"/>
              <a:gd name="T4" fmla="*/ 1407319 w 21600"/>
              <a:gd name="T5" fmla="*/ 218282 h 21600"/>
              <a:gd name="T6" fmla="*/ 1407319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>
                <a:solidFill>
                  <a:srgbClr val="0000FF"/>
                </a:solidFill>
              </a:rPr>
              <a:t>Disconnected graph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1ED40AF2-6FDF-4C18-BBF6-226501F14A3D}" type="slidenum">
              <a:rPr lang="en-US" altLang="en-US" sz="1400"/>
              <a:pPr algn="r" eaLnBrk="1"/>
              <a:t>14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486400"/>
          </a:xfrm>
        </p:spPr>
        <p:txBody>
          <a:bodyPr lIns="0" tIns="0" rIns="0" bIns="0"/>
          <a:lstStyle/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Directed graphs are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strongly connected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if there is a path from any one vertex to 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any other.</a:t>
            </a:r>
          </a:p>
          <a:p>
            <a:pPr defTabSz="914400" eaLnBrk="1">
              <a:lnSpc>
                <a:spcPct val="17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Directed graphs are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weakly connected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if there is a path between any two vertices,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ignoring direction.</a:t>
            </a:r>
          </a:p>
          <a:p>
            <a:pPr defTabSz="914400" eaLnBrk="1">
              <a:lnSpc>
                <a:spcPct val="16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complete</a:t>
            </a:r>
            <a:r>
              <a:rPr lang="en-US" altLang="en-US" sz="240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graph has a directed 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edge between every pair of vertices.</a:t>
            </a:r>
          </a:p>
          <a:p>
            <a:pPr defTabSz="914400" eaLnBrk="1">
              <a:lnSpc>
                <a:spcPct val="8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(Again, complete =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fully connected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.)</a:t>
            </a:r>
            <a:endParaRPr lang="en-US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Graph Connectivity</a:t>
            </a:r>
            <a:endParaRPr lang="en-US" altLang="en-US" dirty="0" smtClean="0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6323013" y="1141413"/>
            <a:ext cx="1600200" cy="1400175"/>
            <a:chOff x="-1" y="-1"/>
            <a:chExt cx="1600201" cy="1400176"/>
          </a:xfrm>
        </p:grpSpPr>
        <p:sp>
          <p:nvSpPr>
            <p:cNvPr id="17433" name="AutoShape 5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4" name="AutoShape 6"/>
            <p:cNvSpPr>
              <a:spLocks/>
            </p:cNvSpPr>
            <p:nvPr/>
          </p:nvSpPr>
          <p:spPr bwMode="auto">
            <a:xfrm>
              <a:off x="600074" y="1000124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5" name="AutoShape 7"/>
            <p:cNvSpPr>
              <a:spLocks/>
            </p:cNvSpPr>
            <p:nvPr/>
          </p:nvSpPr>
          <p:spPr bwMode="auto">
            <a:xfrm>
              <a:off x="1200149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6" name="AutoShape 8"/>
            <p:cNvSpPr>
              <a:spLocks/>
            </p:cNvSpPr>
            <p:nvPr/>
          </p:nvSpPr>
          <p:spPr bwMode="auto">
            <a:xfrm>
              <a:off x="-1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7" name="Line 9"/>
            <p:cNvSpPr>
              <a:spLocks noChangeShapeType="1"/>
            </p:cNvSpPr>
            <p:nvPr/>
          </p:nvSpPr>
          <p:spPr bwMode="auto">
            <a:xfrm flipH="1">
              <a:off x="341709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8" name="Line 10"/>
            <p:cNvSpPr>
              <a:spLocks noChangeShapeType="1"/>
            </p:cNvSpPr>
            <p:nvPr/>
          </p:nvSpPr>
          <p:spPr bwMode="auto">
            <a:xfrm>
              <a:off x="941784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9" name="Line 11"/>
            <p:cNvSpPr>
              <a:spLocks noChangeShapeType="1"/>
            </p:cNvSpPr>
            <p:nvPr/>
          </p:nvSpPr>
          <p:spPr bwMode="auto">
            <a:xfrm flipH="1">
              <a:off x="941784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40" name="Line 12"/>
            <p:cNvSpPr>
              <a:spLocks noChangeShapeType="1"/>
            </p:cNvSpPr>
            <p:nvPr/>
          </p:nvSpPr>
          <p:spPr bwMode="auto">
            <a:xfrm>
              <a:off x="341709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41" name="Line 13"/>
            <p:cNvSpPr>
              <a:spLocks noChangeShapeType="1"/>
            </p:cNvSpPr>
            <p:nvPr/>
          </p:nvSpPr>
          <p:spPr bwMode="auto">
            <a:xfrm flipV="1">
              <a:off x="800100" y="400050"/>
              <a:ext cx="0" cy="600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6399213" y="3046413"/>
            <a:ext cx="1600200" cy="1400175"/>
            <a:chOff x="-1" y="-1"/>
            <a:chExt cx="1600201" cy="1400176"/>
          </a:xfrm>
        </p:grpSpPr>
        <p:sp>
          <p:nvSpPr>
            <p:cNvPr id="17426" name="AutoShape 15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7" name="AutoShape 16"/>
            <p:cNvSpPr>
              <a:spLocks/>
            </p:cNvSpPr>
            <p:nvPr/>
          </p:nvSpPr>
          <p:spPr bwMode="auto">
            <a:xfrm>
              <a:off x="600074" y="1000124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8" name="AutoShape 17"/>
            <p:cNvSpPr>
              <a:spLocks/>
            </p:cNvSpPr>
            <p:nvPr/>
          </p:nvSpPr>
          <p:spPr bwMode="auto">
            <a:xfrm>
              <a:off x="1200149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9" name="AutoShape 18"/>
            <p:cNvSpPr>
              <a:spLocks/>
            </p:cNvSpPr>
            <p:nvPr/>
          </p:nvSpPr>
          <p:spPr bwMode="auto">
            <a:xfrm>
              <a:off x="-1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0" name="Line 19"/>
            <p:cNvSpPr>
              <a:spLocks noChangeShapeType="1"/>
            </p:cNvSpPr>
            <p:nvPr/>
          </p:nvSpPr>
          <p:spPr bwMode="auto">
            <a:xfrm>
              <a:off x="941784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1" name="Line 20"/>
            <p:cNvSpPr>
              <a:spLocks noChangeShapeType="1"/>
            </p:cNvSpPr>
            <p:nvPr/>
          </p:nvSpPr>
          <p:spPr bwMode="auto">
            <a:xfrm flipH="1">
              <a:off x="941784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2" name="Line 21"/>
            <p:cNvSpPr>
              <a:spLocks noChangeShapeType="1"/>
            </p:cNvSpPr>
            <p:nvPr/>
          </p:nvSpPr>
          <p:spPr bwMode="auto">
            <a:xfrm>
              <a:off x="341709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7415" name="Group 22"/>
          <p:cNvGrpSpPr>
            <a:grpSpLocks/>
          </p:cNvGrpSpPr>
          <p:nvPr/>
        </p:nvGrpSpPr>
        <p:grpSpPr bwMode="auto">
          <a:xfrm>
            <a:off x="6399213" y="5027613"/>
            <a:ext cx="1600200" cy="1200150"/>
            <a:chOff x="-1" y="-1"/>
            <a:chExt cx="1600201" cy="1200151"/>
          </a:xfrm>
        </p:grpSpPr>
        <p:sp>
          <p:nvSpPr>
            <p:cNvPr id="17416" name="AutoShape 23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7" name="AutoShape 24"/>
            <p:cNvSpPr>
              <a:spLocks/>
            </p:cNvSpPr>
            <p:nvPr/>
          </p:nvSpPr>
          <p:spPr bwMode="auto">
            <a:xfrm>
              <a:off x="600074" y="80009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8" name="AutoShape 25"/>
            <p:cNvSpPr>
              <a:spLocks/>
            </p:cNvSpPr>
            <p:nvPr/>
          </p:nvSpPr>
          <p:spPr bwMode="auto">
            <a:xfrm>
              <a:off x="1200149" y="40004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9" name="AutoShape 26"/>
            <p:cNvSpPr>
              <a:spLocks/>
            </p:cNvSpPr>
            <p:nvPr/>
          </p:nvSpPr>
          <p:spPr bwMode="auto">
            <a:xfrm>
              <a:off x="-1" y="40004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0" name="Line 27"/>
            <p:cNvSpPr>
              <a:spLocks noChangeShapeType="1"/>
            </p:cNvSpPr>
            <p:nvPr/>
          </p:nvSpPr>
          <p:spPr bwMode="auto">
            <a:xfrm flipV="1">
              <a:off x="800100" y="400050"/>
              <a:ext cx="0" cy="400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1" name="Line 28"/>
            <p:cNvSpPr>
              <a:spLocks noChangeShapeType="1"/>
            </p:cNvSpPr>
            <p:nvPr/>
          </p:nvSpPr>
          <p:spPr bwMode="auto">
            <a:xfrm>
              <a:off x="400050" y="600075"/>
              <a:ext cx="800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2" name="Line 29"/>
            <p:cNvSpPr>
              <a:spLocks noChangeShapeType="1"/>
            </p:cNvSpPr>
            <p:nvPr/>
          </p:nvSpPr>
          <p:spPr bwMode="auto">
            <a:xfrm flipH="1">
              <a:off x="200024" y="200025"/>
              <a:ext cx="400052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3" name="Line 30"/>
            <p:cNvSpPr>
              <a:spLocks noChangeShapeType="1"/>
            </p:cNvSpPr>
            <p:nvPr/>
          </p:nvSpPr>
          <p:spPr bwMode="auto">
            <a:xfrm>
              <a:off x="1000125" y="200024"/>
              <a:ext cx="400051" cy="2000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4" name="Line 31"/>
            <p:cNvSpPr>
              <a:spLocks noChangeShapeType="1"/>
            </p:cNvSpPr>
            <p:nvPr/>
          </p:nvSpPr>
          <p:spPr bwMode="auto">
            <a:xfrm flipH="1">
              <a:off x="1000125" y="800100"/>
              <a:ext cx="400051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5" name="Line 32"/>
            <p:cNvSpPr>
              <a:spLocks noChangeShapeType="1"/>
            </p:cNvSpPr>
            <p:nvPr/>
          </p:nvSpPr>
          <p:spPr bwMode="auto">
            <a:xfrm flipH="1" flipV="1">
              <a:off x="200024" y="800100"/>
              <a:ext cx="400052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7AE36CB8-13C0-4143-8631-60C6E701770A}" type="slidenum">
              <a:rPr lang="en-US" altLang="en-US" sz="1400"/>
              <a:pPr algn="r" eaLnBrk="1"/>
              <a:t>15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Trees as Graphs</a:t>
            </a:r>
            <a:endParaRPr lang="en-US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648200" cy="4114800"/>
          </a:xfrm>
        </p:spPr>
        <p:txBody>
          <a:bodyPr lIns="0" tIns="0" rIns="0" bIns="0"/>
          <a:lstStyle/>
          <a:p>
            <a:pPr defTabSz="914400" eaLnBrk="1">
              <a:spcBef>
                <a:spcPts val="7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tree is a graph that is: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acyclic</a:t>
            </a: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connected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Hey, that doesn’t look like a tree!</a:t>
            </a:r>
            <a:endParaRPr lang="en-US" altLang="en-US" smtClean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6323013" y="1598613"/>
            <a:ext cx="1752600" cy="4648200"/>
            <a:chOff x="-1" y="-1"/>
            <a:chExt cx="1752601" cy="4648201"/>
          </a:xfrm>
        </p:grpSpPr>
        <p:grpSp>
          <p:nvGrpSpPr>
            <p:cNvPr id="18439" name="Group 5"/>
            <p:cNvGrpSpPr>
              <a:grpSpLocks/>
            </p:cNvGrpSpPr>
            <p:nvPr/>
          </p:nvGrpSpPr>
          <p:grpSpPr bwMode="auto">
            <a:xfrm>
              <a:off x="685799" y="1600199"/>
              <a:ext cx="457201" cy="457201"/>
              <a:chOff x="-1" y="-1"/>
              <a:chExt cx="457201" cy="457201"/>
            </a:xfrm>
          </p:grpSpPr>
          <p:sp>
            <p:nvSpPr>
              <p:cNvPr id="18468" name="AutoShape 6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9" name="AutoShape 7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914400" y="1162050"/>
              <a:ext cx="0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914399" y="2076450"/>
              <a:ext cx="3177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685799" y="685799"/>
              <a:ext cx="457201" cy="457201"/>
              <a:chOff x="-1" y="-1"/>
              <a:chExt cx="457201" cy="457201"/>
            </a:xfrm>
          </p:grpSpPr>
          <p:sp>
            <p:nvSpPr>
              <p:cNvPr id="18466" name="AutoShape 11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7" name="AutoShape 12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8443" name="Group 13"/>
            <p:cNvGrpSpPr>
              <a:grpSpLocks/>
            </p:cNvGrpSpPr>
            <p:nvPr/>
          </p:nvGrpSpPr>
          <p:grpSpPr bwMode="auto">
            <a:xfrm>
              <a:off x="-1" y="-1"/>
              <a:ext cx="457201" cy="457201"/>
              <a:chOff x="-1" y="-1"/>
              <a:chExt cx="457201" cy="457201"/>
            </a:xfrm>
          </p:grpSpPr>
          <p:sp>
            <p:nvSpPr>
              <p:cNvPr id="18464" name="AutoShape 1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5" name="AutoShape 15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8444" name="Group 16"/>
            <p:cNvGrpSpPr>
              <a:grpSpLocks/>
            </p:cNvGrpSpPr>
            <p:nvPr/>
          </p:nvGrpSpPr>
          <p:grpSpPr bwMode="auto">
            <a:xfrm>
              <a:off x="1295399" y="-1"/>
              <a:ext cx="457201" cy="457201"/>
              <a:chOff x="-1" y="-1"/>
              <a:chExt cx="457201" cy="457201"/>
            </a:xfrm>
          </p:grpSpPr>
          <p:sp>
            <p:nvSpPr>
              <p:cNvPr id="18462" name="AutoShape 17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3" name="AutoShape 18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8445" name="Line 19"/>
            <p:cNvSpPr>
              <a:spLocks noChangeShapeType="1"/>
            </p:cNvSpPr>
            <p:nvPr/>
          </p:nvSpPr>
          <p:spPr bwMode="auto">
            <a:xfrm flipV="1">
              <a:off x="1076324" y="409574"/>
              <a:ext cx="285752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6" name="Line 20"/>
            <p:cNvSpPr>
              <a:spLocks noChangeShapeType="1"/>
            </p:cNvSpPr>
            <p:nvPr/>
          </p:nvSpPr>
          <p:spPr bwMode="auto">
            <a:xfrm flipH="1" flipV="1">
              <a:off x="390525" y="409574"/>
              <a:ext cx="361950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7" name="Group 21"/>
            <p:cNvGrpSpPr>
              <a:grpSpLocks/>
            </p:cNvGrpSpPr>
            <p:nvPr/>
          </p:nvGrpSpPr>
          <p:grpSpPr bwMode="auto">
            <a:xfrm>
              <a:off x="688974" y="2514599"/>
              <a:ext cx="457201" cy="457201"/>
              <a:chOff x="-1" y="-1"/>
              <a:chExt cx="457201" cy="457201"/>
            </a:xfrm>
          </p:grpSpPr>
          <p:sp>
            <p:nvSpPr>
              <p:cNvPr id="18460" name="AutoShape 22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1" name="AutoShape 23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8448" name="Group 24"/>
            <p:cNvGrpSpPr>
              <a:grpSpLocks/>
            </p:cNvGrpSpPr>
            <p:nvPr/>
          </p:nvGrpSpPr>
          <p:grpSpPr bwMode="auto">
            <a:xfrm>
              <a:off x="688974" y="3352799"/>
              <a:ext cx="457201" cy="457201"/>
              <a:chOff x="-1" y="-1"/>
              <a:chExt cx="457201" cy="457201"/>
            </a:xfrm>
          </p:grpSpPr>
          <p:sp>
            <p:nvSpPr>
              <p:cNvPr id="18458" name="AutoShape 25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9" name="AutoShape 26"/>
              <p:cNvSpPr>
                <a:spLocks/>
              </p:cNvSpPr>
              <p:nvPr/>
            </p:nvSpPr>
            <p:spPr bwMode="auto">
              <a:xfrm>
                <a:off x="83438" y="10065"/>
                <a:ext cx="290324" cy="437070"/>
              </a:xfrm>
              <a:custGeom>
                <a:avLst/>
                <a:gdLst>
                  <a:gd name="T0" fmla="*/ 145162 w 21600"/>
                  <a:gd name="T1" fmla="*/ 218535 h 21600"/>
                  <a:gd name="T2" fmla="*/ 145162 w 21600"/>
                  <a:gd name="T3" fmla="*/ 218535 h 21600"/>
                  <a:gd name="T4" fmla="*/ 145162 w 21600"/>
                  <a:gd name="T5" fmla="*/ 218535 h 21600"/>
                  <a:gd name="T6" fmla="*/ 14516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8449" name="Line 27"/>
            <p:cNvSpPr>
              <a:spLocks noChangeShapeType="1"/>
            </p:cNvSpPr>
            <p:nvPr/>
          </p:nvSpPr>
          <p:spPr bwMode="auto">
            <a:xfrm>
              <a:off x="917575" y="299085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50" name="Line 28"/>
            <p:cNvSpPr>
              <a:spLocks noChangeShapeType="1"/>
            </p:cNvSpPr>
            <p:nvPr/>
          </p:nvSpPr>
          <p:spPr bwMode="auto">
            <a:xfrm flipH="1">
              <a:off x="344487" y="3762375"/>
              <a:ext cx="411164" cy="409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1" name="Group 29"/>
            <p:cNvGrpSpPr>
              <a:grpSpLocks/>
            </p:cNvGrpSpPr>
            <p:nvPr/>
          </p:nvGrpSpPr>
          <p:grpSpPr bwMode="auto">
            <a:xfrm>
              <a:off x="1262062" y="4190999"/>
              <a:ext cx="457201" cy="457201"/>
              <a:chOff x="-1" y="-1"/>
              <a:chExt cx="457201" cy="457201"/>
            </a:xfrm>
          </p:grpSpPr>
          <p:sp>
            <p:nvSpPr>
              <p:cNvPr id="18456" name="AutoShape 30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7" name="AutoShape 31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8452" name="Line 32"/>
            <p:cNvSpPr>
              <a:spLocks noChangeShapeType="1"/>
            </p:cNvSpPr>
            <p:nvPr/>
          </p:nvSpPr>
          <p:spPr bwMode="auto">
            <a:xfrm>
              <a:off x="1079500" y="3762374"/>
              <a:ext cx="411163" cy="409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3" name="Group 33"/>
            <p:cNvGrpSpPr>
              <a:grpSpLocks/>
            </p:cNvGrpSpPr>
            <p:nvPr/>
          </p:nvGrpSpPr>
          <p:grpSpPr bwMode="auto">
            <a:xfrm>
              <a:off x="115887" y="4190999"/>
              <a:ext cx="457201" cy="457201"/>
              <a:chOff x="-1" y="-1"/>
              <a:chExt cx="457201" cy="457201"/>
            </a:xfrm>
          </p:grpSpPr>
          <p:sp>
            <p:nvSpPr>
              <p:cNvPr id="18454" name="AutoShape 3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5" name="AutoShape 35"/>
              <p:cNvSpPr>
                <a:spLocks/>
              </p:cNvSpPr>
              <p:nvPr/>
            </p:nvSpPr>
            <p:spPr bwMode="auto">
              <a:xfrm>
                <a:off x="57988" y="10065"/>
                <a:ext cx="341224" cy="437070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18438" name="Line 36"/>
          <p:cNvSpPr>
            <a:spLocks noChangeShapeType="1"/>
          </p:cNvSpPr>
          <p:nvPr/>
        </p:nvSpPr>
        <p:spPr bwMode="auto">
          <a:xfrm flipV="1">
            <a:off x="4570413" y="4448175"/>
            <a:ext cx="1525587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1F1B69F5-D2B4-4C14-9604-AE64BD60B5AC}" type="slidenum">
              <a:rPr lang="en-US" altLang="en-US" sz="1400"/>
              <a:pPr algn="r" eaLnBrk="1"/>
              <a:t>16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Rooted Trees</a:t>
            </a:r>
            <a:endParaRPr lang="en-US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2362200"/>
          </a:xfrm>
        </p:spPr>
        <p:txBody>
          <a:bodyPr lIns="0" tIns="0" rIns="0" bIns="0"/>
          <a:lstStyle/>
          <a:p>
            <a:pPr marL="111125" indent="-111125" defTabSz="914400" eaLnBrk="1"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We are more accustomed to:</a:t>
            </a:r>
          </a:p>
          <a:p>
            <a:pPr marL="111125" indent="-11112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Rooted trees (a tree node that is “special”)</a:t>
            </a:r>
          </a:p>
          <a:p>
            <a:pPr marL="111125" indent="-11112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Directed edges from parents to children (parent closer to root).</a:t>
            </a:r>
            <a:endParaRPr lang="en-US" altLang="en-US" smtClean="0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3027363" y="3322638"/>
            <a:ext cx="377825" cy="436562"/>
            <a:chOff x="0" y="-1"/>
            <a:chExt cx="377826" cy="437070"/>
          </a:xfrm>
        </p:grpSpPr>
        <p:sp>
          <p:nvSpPr>
            <p:cNvPr id="19557" name="AutoShape 5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8" name="AutoShape 6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A</a:t>
              </a:r>
            </a:p>
          </p:txBody>
        </p:sp>
      </p:grpSp>
      <p:sp>
        <p:nvSpPr>
          <p:cNvPr id="19462" name="AutoShape 7"/>
          <p:cNvSpPr>
            <a:spLocks/>
          </p:cNvSpPr>
          <p:nvPr/>
        </p:nvSpPr>
        <p:spPr bwMode="auto">
          <a:xfrm>
            <a:off x="2838450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199"/>
                  <a:pt x="720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8"/>
          <p:cNvSpPr>
            <a:spLocks/>
          </p:cNvSpPr>
          <p:nvPr/>
        </p:nvSpPr>
        <p:spPr bwMode="auto">
          <a:xfrm>
            <a:off x="3368675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4" name="Group 9"/>
          <p:cNvGrpSpPr>
            <a:grpSpLocks/>
          </p:cNvGrpSpPr>
          <p:nvPr/>
        </p:nvGrpSpPr>
        <p:grpSpPr bwMode="auto">
          <a:xfrm>
            <a:off x="2497138" y="4076700"/>
            <a:ext cx="377825" cy="436563"/>
            <a:chOff x="0" y="-1"/>
            <a:chExt cx="377826" cy="437070"/>
          </a:xfrm>
        </p:grpSpPr>
        <p:sp>
          <p:nvSpPr>
            <p:cNvPr id="19555" name="AutoShape 10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6" name="AutoShape 11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B</a:t>
              </a:r>
            </a:p>
          </p:txBody>
        </p:sp>
      </p:grpSp>
      <p:grpSp>
        <p:nvGrpSpPr>
          <p:cNvPr id="19465" name="Group 12"/>
          <p:cNvGrpSpPr>
            <a:grpSpLocks/>
          </p:cNvGrpSpPr>
          <p:nvPr/>
        </p:nvGrpSpPr>
        <p:grpSpPr bwMode="auto">
          <a:xfrm>
            <a:off x="2057400" y="4767263"/>
            <a:ext cx="377825" cy="438150"/>
            <a:chOff x="0" y="0"/>
            <a:chExt cx="377826" cy="437069"/>
          </a:xfrm>
        </p:grpSpPr>
        <p:sp>
          <p:nvSpPr>
            <p:cNvPr id="19553" name="AutoShape 13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4" name="AutoShape 14"/>
            <p:cNvSpPr>
              <a:spLocks/>
            </p:cNvSpPr>
            <p:nvPr/>
          </p:nvSpPr>
          <p:spPr bwMode="auto">
            <a:xfrm>
              <a:off x="26784" y="0"/>
              <a:ext cx="324257" cy="437069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D</a:t>
              </a:r>
            </a:p>
          </p:txBody>
        </p:sp>
      </p:grpSp>
      <p:grpSp>
        <p:nvGrpSpPr>
          <p:cNvPr id="19466" name="Group 15"/>
          <p:cNvGrpSpPr>
            <a:grpSpLocks/>
          </p:cNvGrpSpPr>
          <p:nvPr/>
        </p:nvGrpSpPr>
        <p:grpSpPr bwMode="auto">
          <a:xfrm>
            <a:off x="2936875" y="4767263"/>
            <a:ext cx="377825" cy="438150"/>
            <a:chOff x="0" y="0"/>
            <a:chExt cx="377826" cy="437069"/>
          </a:xfrm>
        </p:grpSpPr>
        <p:sp>
          <p:nvSpPr>
            <p:cNvPr id="19551" name="AutoShape 16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2" name="AutoShape 17"/>
            <p:cNvSpPr>
              <a:spLocks/>
            </p:cNvSpPr>
            <p:nvPr/>
          </p:nvSpPr>
          <p:spPr bwMode="auto">
            <a:xfrm>
              <a:off x="35192" y="0"/>
              <a:ext cx="307441" cy="437069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E</a:t>
              </a:r>
            </a:p>
          </p:txBody>
        </p:sp>
      </p:grpSp>
      <p:sp>
        <p:nvSpPr>
          <p:cNvPr id="19467" name="AutoShape 18"/>
          <p:cNvSpPr>
            <a:spLocks/>
          </p:cNvSpPr>
          <p:nvPr/>
        </p:nvSpPr>
        <p:spPr bwMode="auto">
          <a:xfrm>
            <a:off x="2824163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AutoShape 19"/>
          <p:cNvSpPr>
            <a:spLocks/>
          </p:cNvSpPr>
          <p:nvPr/>
        </p:nvSpPr>
        <p:spPr bwMode="auto">
          <a:xfrm>
            <a:off x="2384425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199"/>
                  <a:pt x="7199" y="14400"/>
                  <a:pt x="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3557588" y="4076700"/>
            <a:ext cx="376237" cy="436563"/>
            <a:chOff x="-1" y="-1"/>
            <a:chExt cx="376239" cy="437070"/>
          </a:xfrm>
        </p:grpSpPr>
        <p:sp>
          <p:nvSpPr>
            <p:cNvPr id="19549" name="AutoShape 21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0" name="AutoShape 22"/>
            <p:cNvSpPr>
              <a:spLocks/>
            </p:cNvSpPr>
            <p:nvPr/>
          </p:nvSpPr>
          <p:spPr bwMode="auto">
            <a:xfrm>
              <a:off x="25990" y="-1"/>
              <a:ext cx="324258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C</a:t>
              </a:r>
            </a:p>
          </p:txBody>
        </p:sp>
      </p:grpSp>
      <p:grpSp>
        <p:nvGrpSpPr>
          <p:cNvPr id="19470" name="Group 23"/>
          <p:cNvGrpSpPr>
            <a:grpSpLocks/>
          </p:cNvGrpSpPr>
          <p:nvPr/>
        </p:nvGrpSpPr>
        <p:grpSpPr bwMode="auto">
          <a:xfrm>
            <a:off x="3557588" y="4767263"/>
            <a:ext cx="376237" cy="438150"/>
            <a:chOff x="-1" y="0"/>
            <a:chExt cx="376239" cy="437069"/>
          </a:xfrm>
        </p:grpSpPr>
        <p:sp>
          <p:nvSpPr>
            <p:cNvPr id="19547" name="AutoShape 24"/>
            <p:cNvSpPr>
              <a:spLocks/>
            </p:cNvSpPr>
            <p:nvPr/>
          </p:nvSpPr>
          <p:spPr bwMode="auto">
            <a:xfrm>
              <a:off x="0" y="30415"/>
              <a:ext cx="376238" cy="376239"/>
            </a:xfrm>
            <a:custGeom>
              <a:avLst/>
              <a:gdLst>
                <a:gd name="T0" fmla="*/ 188109 w 19679"/>
                <a:gd name="T1" fmla="*/ 206483 h 19679"/>
                <a:gd name="T2" fmla="*/ 188109 w 19679"/>
                <a:gd name="T3" fmla="*/ 206483 h 19679"/>
                <a:gd name="T4" fmla="*/ 188109 w 19679"/>
                <a:gd name="T5" fmla="*/ 206483 h 19679"/>
                <a:gd name="T6" fmla="*/ 188109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8" name="AutoShape 25"/>
            <p:cNvSpPr>
              <a:spLocks/>
            </p:cNvSpPr>
            <p:nvPr/>
          </p:nvSpPr>
          <p:spPr bwMode="auto">
            <a:xfrm>
              <a:off x="42956" y="0"/>
              <a:ext cx="290325" cy="437069"/>
            </a:xfrm>
            <a:custGeom>
              <a:avLst/>
              <a:gdLst>
                <a:gd name="T0" fmla="*/ 145163 w 21600"/>
                <a:gd name="T1" fmla="*/ 218535 h 21600"/>
                <a:gd name="T2" fmla="*/ 145163 w 21600"/>
                <a:gd name="T3" fmla="*/ 218535 h 21600"/>
                <a:gd name="T4" fmla="*/ 145163 w 21600"/>
                <a:gd name="T5" fmla="*/ 218535 h 21600"/>
                <a:gd name="T6" fmla="*/ 145163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F</a:t>
              </a:r>
            </a:p>
          </p:txBody>
        </p:sp>
      </p:grpSp>
      <p:sp>
        <p:nvSpPr>
          <p:cNvPr id="19471" name="AutoShape 26"/>
          <p:cNvSpPr>
            <a:spLocks/>
          </p:cNvSpPr>
          <p:nvPr/>
        </p:nvSpPr>
        <p:spPr bwMode="auto">
          <a:xfrm>
            <a:off x="3746500" y="4513263"/>
            <a:ext cx="0" cy="254000"/>
          </a:xfrm>
          <a:custGeom>
            <a:avLst/>
            <a:gdLst>
              <a:gd name="T0" fmla="*/ 127000 h 21600"/>
              <a:gd name="T1" fmla="*/ 127000 h 21600"/>
              <a:gd name="T2" fmla="*/ 127000 h 21600"/>
              <a:gd name="T3" fmla="*/ 127000 h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0" r="r" b="b"/>
            <a:pathLst>
              <a:path h="21600">
                <a:moveTo>
                  <a:pt x="0" y="0"/>
                </a:moveTo>
                <a:cubicBezTo>
                  <a:pt x="0" y="7199"/>
                  <a:pt x="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AutoShape 27"/>
          <p:cNvSpPr>
            <a:spLocks/>
          </p:cNvSpPr>
          <p:nvPr/>
        </p:nvSpPr>
        <p:spPr bwMode="auto">
          <a:xfrm>
            <a:off x="3422650" y="5199063"/>
            <a:ext cx="177800" cy="260350"/>
          </a:xfrm>
          <a:custGeom>
            <a:avLst/>
            <a:gdLst>
              <a:gd name="T0" fmla="*/ 88900 w 21600"/>
              <a:gd name="T1" fmla="*/ 130175 h 21600"/>
              <a:gd name="T2" fmla="*/ 88900 w 21600"/>
              <a:gd name="T3" fmla="*/ 130175 h 21600"/>
              <a:gd name="T4" fmla="*/ 88900 w 21600"/>
              <a:gd name="T5" fmla="*/ 130175 h 21600"/>
              <a:gd name="T6" fmla="*/ 88900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3" name="Group 28"/>
          <p:cNvGrpSpPr>
            <a:grpSpLocks/>
          </p:cNvGrpSpPr>
          <p:nvPr/>
        </p:nvGrpSpPr>
        <p:grpSpPr bwMode="auto">
          <a:xfrm>
            <a:off x="4030663" y="5459413"/>
            <a:ext cx="377825" cy="436562"/>
            <a:chOff x="0" y="-1"/>
            <a:chExt cx="377826" cy="437070"/>
          </a:xfrm>
        </p:grpSpPr>
        <p:sp>
          <p:nvSpPr>
            <p:cNvPr id="19545" name="AutoShape 29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6" name="AutoShape 30"/>
            <p:cNvSpPr>
              <a:spLocks/>
            </p:cNvSpPr>
            <p:nvPr/>
          </p:nvSpPr>
          <p:spPr bwMode="auto">
            <a:xfrm>
              <a:off x="26784" y="-1"/>
              <a:ext cx="324257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H</a:t>
              </a:r>
            </a:p>
          </p:txBody>
        </p:sp>
      </p:grpSp>
      <p:sp>
        <p:nvSpPr>
          <p:cNvPr id="19474" name="AutoShape 31"/>
          <p:cNvSpPr>
            <a:spLocks/>
          </p:cNvSpPr>
          <p:nvPr/>
        </p:nvSpPr>
        <p:spPr bwMode="auto">
          <a:xfrm>
            <a:off x="3892550" y="5199063"/>
            <a:ext cx="176213" cy="260350"/>
          </a:xfrm>
          <a:custGeom>
            <a:avLst/>
            <a:gdLst>
              <a:gd name="T0" fmla="*/ 88107 w 21600"/>
              <a:gd name="T1" fmla="*/ 130175 h 21600"/>
              <a:gd name="T2" fmla="*/ 88107 w 21600"/>
              <a:gd name="T3" fmla="*/ 130175 h 21600"/>
              <a:gd name="T4" fmla="*/ 88107 w 21600"/>
              <a:gd name="T5" fmla="*/ 130175 h 21600"/>
              <a:gd name="T6" fmla="*/ 88107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5" name="Group 32"/>
          <p:cNvGrpSpPr>
            <a:grpSpLocks/>
          </p:cNvGrpSpPr>
          <p:nvPr/>
        </p:nvGrpSpPr>
        <p:grpSpPr bwMode="auto">
          <a:xfrm>
            <a:off x="3084513" y="5459413"/>
            <a:ext cx="376237" cy="436562"/>
            <a:chOff x="-1" y="-1"/>
            <a:chExt cx="376239" cy="437070"/>
          </a:xfrm>
        </p:grpSpPr>
        <p:sp>
          <p:nvSpPr>
            <p:cNvPr id="19543" name="AutoShape 33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4" name="AutoShape 34"/>
            <p:cNvSpPr>
              <a:spLocks/>
            </p:cNvSpPr>
            <p:nvPr/>
          </p:nvSpPr>
          <p:spPr bwMode="auto">
            <a:xfrm>
              <a:off x="17507" y="-1"/>
              <a:ext cx="341224" cy="437070"/>
            </a:xfrm>
            <a:custGeom>
              <a:avLst/>
              <a:gdLst>
                <a:gd name="T0" fmla="*/ 170612 w 21600"/>
                <a:gd name="T1" fmla="*/ 218535 h 21600"/>
                <a:gd name="T2" fmla="*/ 170612 w 21600"/>
                <a:gd name="T3" fmla="*/ 218535 h 21600"/>
                <a:gd name="T4" fmla="*/ 170612 w 21600"/>
                <a:gd name="T5" fmla="*/ 218535 h 21600"/>
                <a:gd name="T6" fmla="*/ 170612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G</a:t>
              </a:r>
            </a:p>
          </p:txBody>
        </p:sp>
      </p:grpSp>
      <p:grpSp>
        <p:nvGrpSpPr>
          <p:cNvPr id="19476" name="Group 35"/>
          <p:cNvGrpSpPr>
            <a:grpSpLocks/>
          </p:cNvGrpSpPr>
          <p:nvPr/>
        </p:nvGrpSpPr>
        <p:grpSpPr bwMode="auto">
          <a:xfrm>
            <a:off x="533400" y="2789238"/>
            <a:ext cx="1446213" cy="3892550"/>
            <a:chOff x="0" y="-1"/>
            <a:chExt cx="1446213" cy="3893786"/>
          </a:xfrm>
        </p:grpSpPr>
        <p:grpSp>
          <p:nvGrpSpPr>
            <p:cNvPr id="19512" name="Group 36"/>
            <p:cNvGrpSpPr>
              <a:grpSpLocks/>
            </p:cNvGrpSpPr>
            <p:nvPr/>
          </p:nvGrpSpPr>
          <p:grpSpPr bwMode="auto">
            <a:xfrm>
              <a:off x="565909" y="1319837"/>
              <a:ext cx="377274" cy="437069"/>
              <a:chOff x="0" y="-1"/>
              <a:chExt cx="377273" cy="437070"/>
            </a:xfrm>
          </p:grpSpPr>
          <p:sp>
            <p:nvSpPr>
              <p:cNvPr id="19541" name="AutoShape 37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2" name="AutoShape 38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513" name="Line 39"/>
            <p:cNvSpPr>
              <a:spLocks noChangeShapeType="1"/>
            </p:cNvSpPr>
            <p:nvPr/>
          </p:nvSpPr>
          <p:spPr bwMode="auto">
            <a:xfrm flipV="1">
              <a:off x="754545" y="988439"/>
              <a:ext cx="1" cy="345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4" name="Line 40"/>
            <p:cNvSpPr>
              <a:spLocks noChangeShapeType="1"/>
            </p:cNvSpPr>
            <p:nvPr/>
          </p:nvSpPr>
          <p:spPr bwMode="auto">
            <a:xfrm>
              <a:off x="754545" y="1742631"/>
              <a:ext cx="2621" cy="345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15" name="Group 41"/>
            <p:cNvGrpSpPr>
              <a:grpSpLocks/>
            </p:cNvGrpSpPr>
            <p:nvPr/>
          </p:nvGrpSpPr>
          <p:grpSpPr bwMode="auto">
            <a:xfrm>
              <a:off x="565909" y="565644"/>
              <a:ext cx="377274" cy="437069"/>
              <a:chOff x="0" y="-1"/>
              <a:chExt cx="377273" cy="437070"/>
            </a:xfrm>
          </p:grpSpPr>
          <p:sp>
            <p:nvSpPr>
              <p:cNvPr id="19539" name="AutoShape 42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0" name="AutoShape 43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516" name="Group 44"/>
            <p:cNvGrpSpPr>
              <a:grpSpLocks/>
            </p:cNvGrpSpPr>
            <p:nvPr/>
          </p:nvGrpSpPr>
          <p:grpSpPr bwMode="auto">
            <a:xfrm>
              <a:off x="0" y="-1"/>
              <a:ext cx="377273" cy="437070"/>
              <a:chOff x="0" y="-1"/>
              <a:chExt cx="377273" cy="437070"/>
            </a:xfrm>
          </p:grpSpPr>
          <p:sp>
            <p:nvSpPr>
              <p:cNvPr id="19537" name="AutoShape 4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8" name="AutoShape 46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517" name="Group 47"/>
            <p:cNvGrpSpPr>
              <a:grpSpLocks/>
            </p:cNvGrpSpPr>
            <p:nvPr/>
          </p:nvGrpSpPr>
          <p:grpSpPr bwMode="auto">
            <a:xfrm>
              <a:off x="1068939" y="-1"/>
              <a:ext cx="377274" cy="437070"/>
              <a:chOff x="0" y="-1"/>
              <a:chExt cx="377273" cy="437070"/>
            </a:xfrm>
          </p:grpSpPr>
          <p:sp>
            <p:nvSpPr>
              <p:cNvPr id="19535" name="AutoShape 48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6" name="AutoShape 49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518" name="Line 50"/>
            <p:cNvSpPr>
              <a:spLocks noChangeShapeType="1"/>
            </p:cNvSpPr>
            <p:nvPr/>
          </p:nvSpPr>
          <p:spPr bwMode="auto">
            <a:xfrm flipV="1">
              <a:off x="888163" y="367801"/>
              <a:ext cx="23579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9" name="Line 51"/>
            <p:cNvSpPr>
              <a:spLocks noChangeShapeType="1"/>
            </p:cNvSpPr>
            <p:nvPr/>
          </p:nvSpPr>
          <p:spPr bwMode="auto">
            <a:xfrm flipH="1" flipV="1">
              <a:off x="322253" y="367801"/>
              <a:ext cx="29867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0" name="Group 52"/>
            <p:cNvGrpSpPr>
              <a:grpSpLocks/>
            </p:cNvGrpSpPr>
            <p:nvPr/>
          </p:nvGrpSpPr>
          <p:grpSpPr bwMode="auto">
            <a:xfrm>
              <a:off x="568529" y="2074029"/>
              <a:ext cx="377274" cy="437070"/>
              <a:chOff x="0" y="-1"/>
              <a:chExt cx="377273" cy="437070"/>
            </a:xfrm>
          </p:grpSpPr>
          <p:sp>
            <p:nvSpPr>
              <p:cNvPr id="19533" name="AutoShape 53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4" name="AutoShape 54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521" name="Group 55"/>
            <p:cNvGrpSpPr>
              <a:grpSpLocks/>
            </p:cNvGrpSpPr>
            <p:nvPr/>
          </p:nvGrpSpPr>
          <p:grpSpPr bwMode="auto">
            <a:xfrm>
              <a:off x="568529" y="2765372"/>
              <a:ext cx="377274" cy="437070"/>
              <a:chOff x="0" y="-1"/>
              <a:chExt cx="377273" cy="437070"/>
            </a:xfrm>
          </p:grpSpPr>
          <p:sp>
            <p:nvSpPr>
              <p:cNvPr id="19531" name="AutoShape 56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2" name="AutoShape 57"/>
              <p:cNvSpPr>
                <a:spLocks/>
              </p:cNvSpPr>
              <p:nvPr/>
            </p:nvSpPr>
            <p:spPr bwMode="auto">
              <a:xfrm>
                <a:off x="43474" y="-1"/>
                <a:ext cx="290325" cy="437070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522" name="Line 58"/>
            <p:cNvSpPr>
              <a:spLocks noChangeShapeType="1"/>
            </p:cNvSpPr>
            <p:nvPr/>
          </p:nvSpPr>
          <p:spPr bwMode="auto">
            <a:xfrm flipH="1">
              <a:off x="757165" y="2496824"/>
              <a:ext cx="1" cy="282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3" name="Line 59"/>
            <p:cNvSpPr>
              <a:spLocks noChangeShapeType="1"/>
            </p:cNvSpPr>
            <p:nvPr/>
          </p:nvSpPr>
          <p:spPr bwMode="auto">
            <a:xfrm flipH="1">
              <a:off x="284264" y="3133174"/>
              <a:ext cx="339285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4" name="Group 60"/>
            <p:cNvGrpSpPr>
              <a:grpSpLocks/>
            </p:cNvGrpSpPr>
            <p:nvPr/>
          </p:nvGrpSpPr>
          <p:grpSpPr bwMode="auto">
            <a:xfrm>
              <a:off x="1041430" y="3456716"/>
              <a:ext cx="377274" cy="437069"/>
              <a:chOff x="0" y="-1"/>
              <a:chExt cx="377273" cy="437070"/>
            </a:xfrm>
          </p:grpSpPr>
          <p:sp>
            <p:nvSpPr>
              <p:cNvPr id="19529" name="AutoShape 61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0" name="AutoShape 62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525" name="Line 63"/>
            <p:cNvSpPr>
              <a:spLocks noChangeShapeType="1"/>
            </p:cNvSpPr>
            <p:nvPr/>
          </p:nvSpPr>
          <p:spPr bwMode="auto">
            <a:xfrm>
              <a:off x="890783" y="3133174"/>
              <a:ext cx="339284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6" name="Group 64"/>
            <p:cNvGrpSpPr>
              <a:grpSpLocks/>
            </p:cNvGrpSpPr>
            <p:nvPr/>
          </p:nvGrpSpPr>
          <p:grpSpPr bwMode="auto">
            <a:xfrm>
              <a:off x="95628" y="3456716"/>
              <a:ext cx="377274" cy="437069"/>
              <a:chOff x="0" y="-1"/>
              <a:chExt cx="377273" cy="437070"/>
            </a:xfrm>
          </p:grpSpPr>
          <p:sp>
            <p:nvSpPr>
              <p:cNvPr id="19527" name="AutoShape 6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28" name="AutoShape 66"/>
              <p:cNvSpPr>
                <a:spLocks/>
              </p:cNvSpPr>
              <p:nvPr/>
            </p:nvSpPr>
            <p:spPr bwMode="auto">
              <a:xfrm>
                <a:off x="18024" y="-1"/>
                <a:ext cx="341225" cy="437070"/>
              </a:xfrm>
              <a:custGeom>
                <a:avLst/>
                <a:gdLst>
                  <a:gd name="T0" fmla="*/ 170613 w 21600"/>
                  <a:gd name="T1" fmla="*/ 218535 h 21600"/>
                  <a:gd name="T2" fmla="*/ 170613 w 21600"/>
                  <a:gd name="T3" fmla="*/ 218535 h 21600"/>
                  <a:gd name="T4" fmla="*/ 170613 w 21600"/>
                  <a:gd name="T5" fmla="*/ 218535 h 21600"/>
                  <a:gd name="T6" fmla="*/ 17061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grpSp>
        <p:nvGrpSpPr>
          <p:cNvPr id="19477" name="Group 67"/>
          <p:cNvGrpSpPr>
            <a:grpSpLocks/>
          </p:cNvGrpSpPr>
          <p:nvPr/>
        </p:nvGrpSpPr>
        <p:grpSpPr bwMode="auto">
          <a:xfrm>
            <a:off x="5943600" y="3094038"/>
            <a:ext cx="2351088" cy="2573337"/>
            <a:chOff x="0" y="0"/>
            <a:chExt cx="2351088" cy="2574479"/>
          </a:xfrm>
        </p:grpSpPr>
        <p:grpSp>
          <p:nvGrpSpPr>
            <p:cNvPr id="19481" name="Group 68"/>
            <p:cNvGrpSpPr>
              <a:grpSpLocks/>
            </p:cNvGrpSpPr>
            <p:nvPr/>
          </p:nvGrpSpPr>
          <p:grpSpPr bwMode="auto">
            <a:xfrm>
              <a:off x="970560" y="0"/>
              <a:ext cx="377223" cy="437069"/>
              <a:chOff x="0" y="0"/>
              <a:chExt cx="377222" cy="437069"/>
            </a:xfrm>
          </p:grpSpPr>
          <p:sp>
            <p:nvSpPr>
              <p:cNvPr id="19510" name="AutoShape 69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11" name="AutoShape 70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482" name="Line 71"/>
            <p:cNvSpPr>
              <a:spLocks noChangeShapeType="1"/>
            </p:cNvSpPr>
            <p:nvPr/>
          </p:nvSpPr>
          <p:spPr bwMode="auto">
            <a:xfrm flipH="1">
              <a:off x="628703" y="367838"/>
              <a:ext cx="396869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3" name="Line 72"/>
            <p:cNvSpPr>
              <a:spLocks noChangeShapeType="1"/>
            </p:cNvSpPr>
            <p:nvPr/>
          </p:nvSpPr>
          <p:spPr bwMode="auto">
            <a:xfrm>
              <a:off x="1292770" y="367838"/>
              <a:ext cx="396870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4" name="Group 73"/>
            <p:cNvGrpSpPr>
              <a:grpSpLocks/>
            </p:cNvGrpSpPr>
            <p:nvPr/>
          </p:nvGrpSpPr>
          <p:grpSpPr bwMode="auto">
            <a:xfrm>
              <a:off x="440092" y="754379"/>
              <a:ext cx="377223" cy="437070"/>
              <a:chOff x="0" y="0"/>
              <a:chExt cx="377222" cy="437069"/>
            </a:xfrm>
          </p:grpSpPr>
          <p:sp>
            <p:nvSpPr>
              <p:cNvPr id="19508" name="AutoShape 74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9" name="AutoShape 75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485" name="Group 76"/>
            <p:cNvGrpSpPr>
              <a:grpSpLocks/>
            </p:cNvGrpSpPr>
            <p:nvPr/>
          </p:nvGrpSpPr>
          <p:grpSpPr bwMode="auto">
            <a:xfrm>
              <a:off x="0" y="1445894"/>
              <a:ext cx="377222" cy="437070"/>
              <a:chOff x="0" y="0"/>
              <a:chExt cx="377222" cy="437069"/>
            </a:xfrm>
          </p:grpSpPr>
          <p:sp>
            <p:nvSpPr>
              <p:cNvPr id="19506" name="AutoShape 7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7" name="AutoShape 78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486" name="Group 79"/>
            <p:cNvGrpSpPr>
              <a:grpSpLocks/>
            </p:cNvGrpSpPr>
            <p:nvPr/>
          </p:nvGrpSpPr>
          <p:grpSpPr bwMode="auto">
            <a:xfrm>
              <a:off x="880184" y="1445894"/>
              <a:ext cx="377223" cy="437070"/>
              <a:chOff x="0" y="0"/>
              <a:chExt cx="377222" cy="437069"/>
            </a:xfrm>
          </p:grpSpPr>
          <p:sp>
            <p:nvSpPr>
              <p:cNvPr id="19504" name="AutoShape 80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5" name="AutoShape 81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487" name="Line 82"/>
            <p:cNvSpPr>
              <a:spLocks noChangeShapeType="1"/>
            </p:cNvSpPr>
            <p:nvPr/>
          </p:nvSpPr>
          <p:spPr bwMode="auto">
            <a:xfrm>
              <a:off x="762302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8" name="Line 83"/>
            <p:cNvSpPr>
              <a:spLocks noChangeShapeType="1"/>
            </p:cNvSpPr>
            <p:nvPr/>
          </p:nvSpPr>
          <p:spPr bwMode="auto">
            <a:xfrm flipH="1">
              <a:off x="188610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9" name="Group 84"/>
            <p:cNvGrpSpPr>
              <a:grpSpLocks/>
            </p:cNvGrpSpPr>
            <p:nvPr/>
          </p:nvGrpSpPr>
          <p:grpSpPr bwMode="auto">
            <a:xfrm>
              <a:off x="1501028" y="754379"/>
              <a:ext cx="377223" cy="437070"/>
              <a:chOff x="0" y="0"/>
              <a:chExt cx="377222" cy="437069"/>
            </a:xfrm>
          </p:grpSpPr>
          <p:sp>
            <p:nvSpPr>
              <p:cNvPr id="19502" name="AutoShape 85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3" name="AutoShape 86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490" name="Group 87"/>
            <p:cNvGrpSpPr>
              <a:grpSpLocks/>
            </p:cNvGrpSpPr>
            <p:nvPr/>
          </p:nvGrpSpPr>
          <p:grpSpPr bwMode="auto">
            <a:xfrm>
              <a:off x="1501028" y="1445894"/>
              <a:ext cx="377223" cy="437070"/>
              <a:chOff x="0" y="0"/>
              <a:chExt cx="377222" cy="437069"/>
            </a:xfrm>
          </p:grpSpPr>
          <p:sp>
            <p:nvSpPr>
              <p:cNvPr id="19500" name="AutoShape 88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1" name="AutoShape 89"/>
              <p:cNvSpPr>
                <a:spLocks/>
              </p:cNvSpPr>
              <p:nvPr/>
            </p:nvSpPr>
            <p:spPr bwMode="auto">
              <a:xfrm>
                <a:off x="43448" y="0"/>
                <a:ext cx="290325" cy="437069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491" name="Line 90"/>
            <p:cNvSpPr>
              <a:spLocks noChangeShapeType="1"/>
            </p:cNvSpPr>
            <p:nvPr/>
          </p:nvSpPr>
          <p:spPr bwMode="auto">
            <a:xfrm>
              <a:off x="1689639" y="1177225"/>
              <a:ext cx="1" cy="282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2" name="Line 91"/>
            <p:cNvSpPr>
              <a:spLocks noChangeShapeType="1"/>
            </p:cNvSpPr>
            <p:nvPr/>
          </p:nvSpPr>
          <p:spPr bwMode="auto">
            <a:xfrm flipH="1">
              <a:off x="1216802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3" name="Group 92"/>
            <p:cNvGrpSpPr>
              <a:grpSpLocks/>
            </p:cNvGrpSpPr>
            <p:nvPr/>
          </p:nvGrpSpPr>
          <p:grpSpPr bwMode="auto">
            <a:xfrm>
              <a:off x="1973865" y="2137410"/>
              <a:ext cx="377223" cy="437069"/>
              <a:chOff x="0" y="0"/>
              <a:chExt cx="377222" cy="437069"/>
            </a:xfrm>
          </p:grpSpPr>
          <p:sp>
            <p:nvSpPr>
              <p:cNvPr id="19498" name="AutoShape 93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9" name="AutoShape 94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494" name="Line 95"/>
            <p:cNvSpPr>
              <a:spLocks noChangeShapeType="1"/>
            </p:cNvSpPr>
            <p:nvPr/>
          </p:nvSpPr>
          <p:spPr bwMode="auto">
            <a:xfrm>
              <a:off x="1823238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5" name="Group 96"/>
            <p:cNvGrpSpPr>
              <a:grpSpLocks/>
            </p:cNvGrpSpPr>
            <p:nvPr/>
          </p:nvGrpSpPr>
          <p:grpSpPr bwMode="auto">
            <a:xfrm>
              <a:off x="1028191" y="2137410"/>
              <a:ext cx="377223" cy="437069"/>
              <a:chOff x="0" y="0"/>
              <a:chExt cx="377222" cy="437069"/>
            </a:xfrm>
          </p:grpSpPr>
          <p:sp>
            <p:nvSpPr>
              <p:cNvPr id="19496" name="AutoShape 9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7" name="AutoShape 98"/>
              <p:cNvSpPr>
                <a:spLocks/>
              </p:cNvSpPr>
              <p:nvPr/>
            </p:nvSpPr>
            <p:spPr bwMode="auto">
              <a:xfrm>
                <a:off x="17999" y="0"/>
                <a:ext cx="341224" cy="437069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19478" name="AutoShape 99"/>
          <p:cNvSpPr>
            <a:spLocks/>
          </p:cNvSpPr>
          <p:nvPr/>
        </p:nvSpPr>
        <p:spPr bwMode="auto">
          <a:xfrm>
            <a:off x="385763" y="2286000"/>
            <a:ext cx="4162425" cy="666750"/>
          </a:xfrm>
          <a:custGeom>
            <a:avLst/>
            <a:gdLst>
              <a:gd name="T0" fmla="*/ 2081213 w 21600"/>
              <a:gd name="T1" fmla="*/ 333375 h 21600"/>
              <a:gd name="T2" fmla="*/ 2081213 w 21600"/>
              <a:gd name="T3" fmla="*/ 333375 h 21600"/>
              <a:gd name="T4" fmla="*/ 2081213 w 21600"/>
              <a:gd name="T5" fmla="*/ 333375 h 21600"/>
              <a:gd name="T6" fmla="*/ 2081213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 rooted tree (root indicated in red)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                              drawn two ways</a:t>
            </a:r>
            <a:endParaRPr lang="en-US" altLang="en-US"/>
          </a:p>
        </p:txBody>
      </p:sp>
      <p:sp>
        <p:nvSpPr>
          <p:cNvPr id="19479" name="AutoShape 100"/>
          <p:cNvSpPr>
            <a:spLocks/>
          </p:cNvSpPr>
          <p:nvPr/>
        </p:nvSpPr>
        <p:spPr bwMode="auto">
          <a:xfrm>
            <a:off x="5311775" y="2286000"/>
            <a:ext cx="3605213" cy="666750"/>
          </a:xfrm>
          <a:custGeom>
            <a:avLst/>
            <a:gdLst>
              <a:gd name="T0" fmla="*/ 1802607 w 21600"/>
              <a:gd name="T1" fmla="*/ 333375 h 21600"/>
              <a:gd name="T2" fmla="*/ 1802607 w 21600"/>
              <a:gd name="T3" fmla="*/ 333375 h 21600"/>
              <a:gd name="T4" fmla="*/ 1802607 w 21600"/>
              <a:gd name="T5" fmla="*/ 333375 h 21600"/>
              <a:gd name="T6" fmla="*/ 1802607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Rooted tree with directed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edges from parents to children.</a:t>
            </a:r>
            <a:endParaRPr lang="en-US" altLang="en-US"/>
          </a:p>
        </p:txBody>
      </p:sp>
      <p:sp>
        <p:nvSpPr>
          <p:cNvPr id="19480" name="AutoShape 101"/>
          <p:cNvSpPr>
            <a:spLocks/>
          </p:cNvSpPr>
          <p:nvPr/>
        </p:nvSpPr>
        <p:spPr bwMode="auto">
          <a:xfrm>
            <a:off x="5410200" y="5791200"/>
            <a:ext cx="3167063" cy="374650"/>
          </a:xfrm>
          <a:custGeom>
            <a:avLst/>
            <a:gdLst>
              <a:gd name="T0" fmla="*/ 1583532 w 21600"/>
              <a:gd name="T1" fmla="*/ 187325 h 21600"/>
              <a:gd name="T2" fmla="*/ 1583532 w 21600"/>
              <a:gd name="T3" fmla="*/ 187325 h 21600"/>
              <a:gd name="T4" fmla="*/ 1583532 w 21600"/>
              <a:gd name="T5" fmla="*/ 187325 h 21600"/>
              <a:gd name="T6" fmla="*/ 158353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Characteristics of this one?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9EAD42C-9582-4D13-8F60-656A44B6D720}" type="slidenum">
              <a:rPr lang="en-US" altLang="en-US" sz="1400"/>
              <a:pPr algn="r" eaLnBrk="1"/>
              <a:t>17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Acyclic Graphs (DAGs)</a:t>
            </a:r>
            <a:endParaRPr lang="en-US" alt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70275" cy="1843088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DAGs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are directed graphs with no (directed) cycles.</a:t>
            </a:r>
            <a:endParaRPr lang="en-US" altLang="en-US" smtClean="0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4572000" y="1827213"/>
            <a:ext cx="4141788" cy="3524250"/>
            <a:chOff x="0" y="0"/>
            <a:chExt cx="4142889" cy="3523615"/>
          </a:xfrm>
        </p:grpSpPr>
        <p:sp>
          <p:nvSpPr>
            <p:cNvPr id="20487" name="AutoShape 5"/>
            <p:cNvSpPr>
              <a:spLocks/>
            </p:cNvSpPr>
            <p:nvPr/>
          </p:nvSpPr>
          <p:spPr bwMode="auto">
            <a:xfrm>
              <a:off x="1981200" y="320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88" name="AutoShape 6"/>
            <p:cNvSpPr>
              <a:spLocks/>
            </p:cNvSpPr>
            <p:nvPr/>
          </p:nvSpPr>
          <p:spPr bwMode="auto">
            <a:xfrm>
              <a:off x="1676400" y="0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main()</a:t>
              </a:r>
              <a:endParaRPr lang="en-US" altLang="en-US"/>
            </a:p>
          </p:txBody>
        </p:sp>
        <p:sp>
          <p:nvSpPr>
            <p:cNvPr id="20489" name="AutoShape 7"/>
            <p:cNvSpPr>
              <a:spLocks/>
            </p:cNvSpPr>
            <p:nvPr/>
          </p:nvSpPr>
          <p:spPr bwMode="auto">
            <a:xfrm>
              <a:off x="838200" y="1463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0" name="AutoShape 8"/>
            <p:cNvSpPr>
              <a:spLocks/>
            </p:cNvSpPr>
            <p:nvPr/>
          </p:nvSpPr>
          <p:spPr bwMode="auto">
            <a:xfrm>
              <a:off x="0" y="1768475"/>
              <a:ext cx="866265" cy="383540"/>
            </a:xfrm>
            <a:custGeom>
              <a:avLst/>
              <a:gdLst>
                <a:gd name="T0" fmla="*/ 433133 w 21600"/>
                <a:gd name="T1" fmla="*/ 191770 h 21600"/>
                <a:gd name="T2" fmla="*/ 433133 w 21600"/>
                <a:gd name="T3" fmla="*/ 191770 h 21600"/>
                <a:gd name="T4" fmla="*/ 433133 w 21600"/>
                <a:gd name="T5" fmla="*/ 191770 h 21600"/>
                <a:gd name="T6" fmla="*/ 433133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add()</a:t>
              </a:r>
              <a:endParaRPr lang="en-US" altLang="en-US"/>
            </a:p>
          </p:txBody>
        </p:sp>
        <p:sp>
          <p:nvSpPr>
            <p:cNvPr id="20491" name="AutoShape 9"/>
            <p:cNvSpPr>
              <a:spLocks/>
            </p:cNvSpPr>
            <p:nvPr/>
          </p:nvSpPr>
          <p:spPr bwMode="auto">
            <a:xfrm>
              <a:off x="1295400" y="2911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2" name="AutoShape 10"/>
            <p:cNvSpPr>
              <a:spLocks/>
            </p:cNvSpPr>
            <p:nvPr/>
          </p:nvSpPr>
          <p:spPr bwMode="auto">
            <a:xfrm>
              <a:off x="31749" y="3140075"/>
              <a:ext cx="1323540" cy="383540"/>
            </a:xfrm>
            <a:custGeom>
              <a:avLst/>
              <a:gdLst>
                <a:gd name="T0" fmla="*/ 661770 w 21600"/>
                <a:gd name="T1" fmla="*/ 191770 h 21600"/>
                <a:gd name="T2" fmla="*/ 661770 w 21600"/>
                <a:gd name="T3" fmla="*/ 191770 h 21600"/>
                <a:gd name="T4" fmla="*/ 661770 w 21600"/>
                <a:gd name="T5" fmla="*/ 191770 h 21600"/>
                <a:gd name="T6" fmla="*/ 661770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access()</a:t>
              </a:r>
              <a:endParaRPr lang="en-US" altLang="en-US"/>
            </a:p>
          </p:txBody>
        </p:sp>
        <p:sp>
          <p:nvSpPr>
            <p:cNvPr id="20493" name="AutoShape 11"/>
            <p:cNvSpPr>
              <a:spLocks/>
            </p:cNvSpPr>
            <p:nvPr/>
          </p:nvSpPr>
          <p:spPr bwMode="auto">
            <a:xfrm>
              <a:off x="2895600" y="1387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4" name="AutoShape 12"/>
            <p:cNvSpPr>
              <a:spLocks/>
            </p:cNvSpPr>
            <p:nvPr/>
          </p:nvSpPr>
          <p:spPr bwMode="auto">
            <a:xfrm>
              <a:off x="3124200" y="1082675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mult()</a:t>
              </a:r>
              <a:endParaRPr lang="en-US" altLang="en-US"/>
            </a:p>
          </p:txBody>
        </p:sp>
        <p:sp>
          <p:nvSpPr>
            <p:cNvPr id="20495" name="AutoShape 13"/>
            <p:cNvSpPr>
              <a:spLocks/>
            </p:cNvSpPr>
            <p:nvPr/>
          </p:nvSpPr>
          <p:spPr bwMode="auto">
            <a:xfrm>
              <a:off x="2590800" y="27590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6" name="AutoShape 14"/>
            <p:cNvSpPr>
              <a:spLocks/>
            </p:cNvSpPr>
            <p:nvPr/>
          </p:nvSpPr>
          <p:spPr bwMode="auto">
            <a:xfrm>
              <a:off x="3020985" y="3122616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read()</a:t>
              </a:r>
              <a:endParaRPr lang="en-US" alt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 flipH="1">
              <a:off x="1028699" y="511174"/>
              <a:ext cx="938214" cy="938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2376487" y="511174"/>
              <a:ext cx="574676" cy="917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2306637" y="660400"/>
              <a:ext cx="474664" cy="2084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>
              <a:off x="1028699" y="1858962"/>
              <a:ext cx="322264" cy="1093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 flipH="1">
              <a:off x="1233487" y="1577975"/>
              <a:ext cx="1647826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>
              <a:off x="1163637" y="1803399"/>
              <a:ext cx="1482726" cy="996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86" name="AutoShape 21"/>
          <p:cNvSpPr>
            <a:spLocks/>
          </p:cNvSpPr>
          <p:nvPr/>
        </p:nvSpPr>
        <p:spPr bwMode="auto">
          <a:xfrm>
            <a:off x="381000" y="3733800"/>
            <a:ext cx="3962400" cy="1701800"/>
          </a:xfrm>
          <a:custGeom>
            <a:avLst/>
            <a:gdLst>
              <a:gd name="T0" fmla="*/ 1981200 w 21600"/>
              <a:gd name="T1" fmla="*/ 850900 h 21600"/>
              <a:gd name="T2" fmla="*/ 1981200 w 21600"/>
              <a:gd name="T3" fmla="*/ 850900 h 21600"/>
              <a:gd name="T4" fmla="*/ 1981200 w 21600"/>
              <a:gd name="T5" fmla="*/ 850900 h 21600"/>
              <a:gd name="T6" fmla="*/ 1981200 w 21600"/>
              <a:gd name="T7" fmla="*/ 8509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1600"/>
              </a:spcBef>
            </a:pPr>
            <a:r>
              <a:rPr lang="en-US" altLang="en-US" sz="28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Aside: </a:t>
            </a:r>
            <a:r>
              <a:rPr lang="en-US" altLang="en-US" sz="2800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If program call-graph is a DAG, then all procedure calls can be in-lined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CD937427-5856-4C62-B991-BE75F022FD64}" type="slidenum">
              <a:rPr lang="en-US" altLang="en-US" sz="1400"/>
              <a:pPr algn="r" eaLnBrk="1"/>
              <a:t>18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|E| and |V|</a:t>
            </a:r>
            <a:endParaRPr lang="en-US" alt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89613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How many edges |E| in a graph with |V| vertices?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 if the graph is directed?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 if it is undirected and connected?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Can the following bounds be simplified?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Arbitrary graph: O(|E| + |V|)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Arbitrary graph: O(|E| + |V|</a:t>
            </a:r>
            <a:r>
              <a:rPr lang="en-US" altLang="en-US" sz="2400" baseline="3000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Undirected, connected: O(|E| log|V| + |V| log|V|)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Some (semi-standard) terminology: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sparse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if it has O(|V|) edges (upper bound).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dense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if it has </a:t>
            </a:r>
            <a:r>
              <a:rPr lang="en-US" altLang="en-US" sz="2400" smtClean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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(|V|</a:t>
            </a:r>
            <a:r>
              <a:rPr lang="en-US" altLang="en-US" sz="2400" baseline="3000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) edges.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B0D8A9E9-A57C-42B2-93F5-547A5BDC38C4}" type="slidenum">
              <a:rPr lang="en-US" altLang="en-US" sz="1400"/>
              <a:pPr algn="r" eaLnBrk="1"/>
              <a:t>19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What’s the data structure?</a:t>
            </a:r>
            <a:endParaRPr lang="en-US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0" tIns="0" rIns="0" bIns="0"/>
          <a:lstStyle/>
          <a:p>
            <a:pPr marL="257175" indent="-25717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Common query:  which edges are adjacent to a vertex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5041D2C0-F582-4B97-9D67-54B983C1F99E}" type="slidenum">
              <a:rPr lang="en-US" altLang="en-US" sz="1400"/>
              <a:pPr algn="r" eaLnBrk="1"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Announcements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lIns="0" tIns="0" rIns="0" bIns="0"/>
          <a:lstStyle/>
          <a:p>
            <a:pPr marL="342900" indent="-342900" defTabSz="914400" eaLnBrk="1">
              <a:spcBef>
                <a:spcPts val="700"/>
              </a:spcBef>
              <a:buFontTx/>
              <a:buChar char="•"/>
            </a:pPr>
            <a:r>
              <a:rPr lang="en-US" altLang="en-US" sz="3200" dirty="0" smtClean="0"/>
              <a:t>This week and next week – Graph Algorithms</a:t>
            </a:r>
          </a:p>
          <a:p>
            <a:pPr marL="342900" indent="-342900" defTabSz="914400" eaLnBrk="1">
              <a:spcBef>
                <a:spcPts val="700"/>
              </a:spcBef>
              <a:buFontTx/>
              <a:buChar char="•"/>
            </a:pPr>
            <a:r>
              <a:rPr lang="en-US" altLang="en-US" sz="3200" dirty="0" smtClean="0"/>
              <a:t>Reading,  Monday and Wednesday,  Weiss 9.1-9.3</a:t>
            </a:r>
          </a:p>
          <a:p>
            <a:pPr marL="342900" indent="-342900" defTabSz="914400" eaLnBrk="1">
              <a:spcBef>
                <a:spcPts val="700"/>
              </a:spcBef>
              <a:buFontTx/>
              <a:buChar char="•"/>
            </a:pPr>
            <a:r>
              <a:rPr lang="en-US" altLang="en-US" sz="3200" dirty="0" smtClean="0"/>
              <a:t>Guest lecture, Paul Beame</a:t>
            </a:r>
          </a:p>
          <a:p>
            <a:pPr marL="342900" indent="-342900" defTabSz="914400" eaLnBrk="1">
              <a:spcBef>
                <a:spcPts val="700"/>
              </a:spcBef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E157108A-4B8B-42A2-A3D7-88490D757B37}" type="slidenum">
              <a:rPr lang="en-US" altLang="en-US" sz="1400"/>
              <a:pPr algn="r" eaLnBrk="1"/>
              <a:t>20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2: Adjacency List</a:t>
            </a:r>
            <a:endParaRPr lang="en-US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list (array) of length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in which each entry stores a list (linked list) of all adjacent vertices</a:t>
            </a:r>
            <a:endParaRPr lang="en-US" altLang="en-US" dirty="0" smtClean="0"/>
          </a:p>
        </p:txBody>
      </p:sp>
      <p:sp>
        <p:nvSpPr>
          <p:cNvPr id="23557" name="AutoShape 4"/>
          <p:cNvSpPr>
            <a:spLocks/>
          </p:cNvSpPr>
          <p:nvPr/>
        </p:nvSpPr>
        <p:spPr bwMode="auto">
          <a:xfrm>
            <a:off x="4876800" y="5502275"/>
            <a:ext cx="3836988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3558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/>
          </a:p>
        </p:txBody>
      </p:sp>
      <p:grpSp>
        <p:nvGrpSpPr>
          <p:cNvPr id="23559" name="Group 6"/>
          <p:cNvGrpSpPr>
            <a:grpSpLocks/>
          </p:cNvGrpSpPr>
          <p:nvPr/>
        </p:nvGrpSpPr>
        <p:grpSpPr bwMode="auto">
          <a:xfrm>
            <a:off x="912814" y="2665414"/>
            <a:ext cx="2973386" cy="1790699"/>
            <a:chOff x="0" y="0"/>
            <a:chExt cx="2972261" cy="1790388"/>
          </a:xfrm>
        </p:grpSpPr>
        <p:sp>
          <p:nvSpPr>
            <p:cNvPr id="23569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0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71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2" name="AutoShape 10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73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4" name="AutoShape 12"/>
            <p:cNvSpPr>
              <a:spLocks/>
            </p:cNvSpPr>
            <p:nvPr/>
          </p:nvSpPr>
          <p:spPr bwMode="auto">
            <a:xfrm>
              <a:off x="2698704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3575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6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7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8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9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80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3560" name="Group 19"/>
          <p:cNvGrpSpPr>
            <a:grpSpLocks/>
          </p:cNvGrpSpPr>
          <p:nvPr/>
        </p:nvGrpSpPr>
        <p:grpSpPr bwMode="auto">
          <a:xfrm>
            <a:off x="5470525" y="2667000"/>
            <a:ext cx="1311275" cy="2590800"/>
            <a:chOff x="-1" y="0"/>
            <a:chExt cx="1309689" cy="2590800"/>
          </a:xfrm>
        </p:grpSpPr>
        <p:sp>
          <p:nvSpPr>
            <p:cNvPr id="23561" name="AutoShape 20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2" name="AutoShape 21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3" name="AutoShape 22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4" name="AutoShape 23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5" name="AutoShape 24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66" name="AutoShape 25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67" name="AutoShape 26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3568" name="AutoShape 27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8AC6E3D5-0260-465A-A7C8-682FB866580F}" type="slidenum">
              <a:rPr lang="en-US" altLang="en-US" sz="1400"/>
              <a:pPr algn="r" eaLnBrk="1"/>
              <a:t>21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1: Adjacency Matrix</a:t>
            </a:r>
            <a:endParaRPr lang="en-US" altLang="en-US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defTabSz="914400" eaLnBrk="1">
              <a:spcBef>
                <a:spcPts val="7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 x |V|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matrix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in which an element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M[u,v]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is true if and only if there is an edge from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to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endParaRPr lang="en-US" altLang="en-US" smtClean="0"/>
          </a:p>
        </p:txBody>
      </p:sp>
      <p:sp>
        <p:nvSpPr>
          <p:cNvPr id="24581" name="AutoShape 4"/>
          <p:cNvSpPr>
            <a:spLocks/>
          </p:cNvSpPr>
          <p:nvPr/>
        </p:nvSpPr>
        <p:spPr bwMode="auto">
          <a:xfrm>
            <a:off x="4694238" y="5562600"/>
            <a:ext cx="3836987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/>
          </a:p>
        </p:txBody>
      </p:sp>
      <p:grpSp>
        <p:nvGrpSpPr>
          <p:cNvPr id="24583" name="Group 6"/>
          <p:cNvGrpSpPr>
            <a:grpSpLocks/>
          </p:cNvGrpSpPr>
          <p:nvPr/>
        </p:nvGrpSpPr>
        <p:grpSpPr bwMode="auto">
          <a:xfrm>
            <a:off x="989013" y="2894013"/>
            <a:ext cx="2852737" cy="1790700"/>
            <a:chOff x="-1" y="-1"/>
            <a:chExt cx="2851658" cy="1790389"/>
          </a:xfrm>
        </p:grpSpPr>
        <p:sp>
          <p:nvSpPr>
            <p:cNvPr id="24600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1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602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3" name="AutoShape 10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604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5" name="AutoShape 12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606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7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8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9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0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1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4584" name="Group 19"/>
          <p:cNvGrpSpPr>
            <a:grpSpLocks/>
          </p:cNvGrpSpPr>
          <p:nvPr/>
        </p:nvGrpSpPr>
        <p:grpSpPr bwMode="auto">
          <a:xfrm>
            <a:off x="4722813" y="2360613"/>
            <a:ext cx="3683000" cy="3049587"/>
            <a:chOff x="-1" y="-1"/>
            <a:chExt cx="3681414" cy="3048001"/>
          </a:xfrm>
        </p:grpSpPr>
        <p:sp>
          <p:nvSpPr>
            <p:cNvPr id="24585" name="AutoShape 20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86" name="AutoShape 21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87" name="AutoShape 22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88" name="AutoShape 23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89" name="AutoShape 24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90" name="AutoShape 25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91" name="AutoShape 26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92" name="AutoShape 27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3" name="AutoShape 28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4" name="AutoShape 29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5" name="AutoShape 30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6" name="Line 31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7" name="Line 32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AutoShape 33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4599" name="AutoShape 34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7CD9410-B039-4281-ACA1-2DC430048E24}" type="slidenum">
              <a:rPr lang="en-US" altLang="en-US" sz="1400"/>
              <a:pPr algn="r" eaLnBrk="1"/>
              <a:t>22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Representing Undirected Graphs</a:t>
            </a:r>
            <a:endParaRPr lang="en-US" alt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 do these reps look like for an undirected graph?</a:t>
            </a:r>
            <a:endParaRPr lang="en-US" altLang="en-US" smtClean="0"/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31813" y="3579813"/>
            <a:ext cx="3683000" cy="3049587"/>
            <a:chOff x="-1" y="-1"/>
            <a:chExt cx="3681414" cy="3048001"/>
          </a:xfrm>
        </p:grpSpPr>
        <p:sp>
          <p:nvSpPr>
            <p:cNvPr id="25629" name="AutoShape 5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0" name="AutoShape 6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1" name="AutoShape 7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2" name="AutoShape 8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3" name="AutoShape 9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4" name="AutoShape 10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5" name="AutoShape 11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6" name="AutoShape 12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7" name="AutoShape 13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8" name="AutoShape 14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9" name="AutoShape 15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Line 17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18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5643" name="AutoShape 19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6" name="Group 20"/>
          <p:cNvGrpSpPr>
            <a:grpSpLocks/>
          </p:cNvGrpSpPr>
          <p:nvPr/>
        </p:nvGrpSpPr>
        <p:grpSpPr bwMode="auto">
          <a:xfrm>
            <a:off x="3960813" y="1903413"/>
            <a:ext cx="2852737" cy="1790700"/>
            <a:chOff x="-1" y="-1"/>
            <a:chExt cx="2851658" cy="1790389"/>
          </a:xfrm>
        </p:grpSpPr>
        <p:sp>
          <p:nvSpPr>
            <p:cNvPr id="25618" name="AutoShape 21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9" name="AutoShape 22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20" name="AutoShape 23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1" name="AutoShape 24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22" name="AutoShape 25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3" name="AutoShape 26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24" name="Line 27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Line 28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9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7" name="Line 30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31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6475413" y="3962400"/>
            <a:ext cx="1311275" cy="2590800"/>
            <a:chOff x="-1" y="0"/>
            <a:chExt cx="1309689" cy="2590800"/>
          </a:xfrm>
        </p:grpSpPr>
        <p:sp>
          <p:nvSpPr>
            <p:cNvPr id="25610" name="AutoShape 33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1" name="AutoShape 34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2" name="AutoShape 35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3" name="AutoShape 36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4" name="AutoShape 37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15" name="AutoShape 38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16" name="AutoShape 39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17" name="AutoShape 40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5608" name="AutoShape 41"/>
          <p:cNvSpPr>
            <a:spLocks/>
          </p:cNvSpPr>
          <p:nvPr/>
        </p:nvSpPr>
        <p:spPr bwMode="auto">
          <a:xfrm>
            <a:off x="1295400" y="3124200"/>
            <a:ext cx="2108200" cy="374650"/>
          </a:xfrm>
          <a:custGeom>
            <a:avLst/>
            <a:gdLst>
              <a:gd name="T0" fmla="*/ 1054100 w 21600"/>
              <a:gd name="T1" fmla="*/ 187325 h 21600"/>
              <a:gd name="T2" fmla="*/ 1054100 w 21600"/>
              <a:gd name="T3" fmla="*/ 187325 h 21600"/>
              <a:gd name="T4" fmla="*/ 1054100 w 21600"/>
              <a:gd name="T5" fmla="*/ 187325 h 21600"/>
              <a:gd name="T6" fmla="*/ 10541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matrix:</a:t>
            </a:r>
            <a:endParaRPr lang="en-US" altLang="en-US"/>
          </a:p>
        </p:txBody>
      </p:sp>
      <p:sp>
        <p:nvSpPr>
          <p:cNvPr id="25609" name="AutoShape 42"/>
          <p:cNvSpPr>
            <a:spLocks/>
          </p:cNvSpPr>
          <p:nvPr/>
        </p:nvSpPr>
        <p:spPr bwMode="auto">
          <a:xfrm>
            <a:off x="6400800" y="3505200"/>
            <a:ext cx="1727200" cy="374650"/>
          </a:xfrm>
          <a:custGeom>
            <a:avLst/>
            <a:gdLst>
              <a:gd name="T0" fmla="*/ 863600 w 21600"/>
              <a:gd name="T1" fmla="*/ 187325 h 21600"/>
              <a:gd name="T2" fmla="*/ 863600 w 21600"/>
              <a:gd name="T3" fmla="*/ 187325 h 21600"/>
              <a:gd name="T4" fmla="*/ 863600 w 21600"/>
              <a:gd name="T5" fmla="*/ 187325 h 21600"/>
              <a:gd name="T6" fmla="*/ 863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list: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4AD7339-C421-40E7-950E-E2C01E9CED72}" type="slidenum">
              <a:rPr lang="en-US" altLang="en-US" sz="1400"/>
              <a:pPr algn="r" eaLnBrk="1"/>
              <a:t>23</a:t>
            </a:fld>
            <a:endParaRPr lang="en-US" altLang="en-US"/>
          </a:p>
        </p:txBody>
      </p:sp>
      <p:pic>
        <p:nvPicPr>
          <p:cNvPr id="29699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28713"/>
            <a:ext cx="47244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8458200" cy="1144587"/>
          </a:xfrm>
          <a:noFill/>
        </p:spPr>
        <p:txBody>
          <a:bodyPr lIns="0" tIns="0" rIns="0" bIns="0"/>
          <a:lstStyle/>
          <a:p>
            <a:pPr algn="ctr" defTabSz="803275" eaLnBrk="1"/>
            <a:r>
              <a:rPr lang="en-US" altLang="en-US" sz="3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Some Applications:</a:t>
            </a:r>
            <a:br>
              <a:rPr lang="en-US" altLang="en-US" sz="3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3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Bus Routes in Downtown Seattle</a:t>
            </a:r>
            <a:endParaRPr lang="en-US" altLang="en-US" dirty="0" smtClean="0"/>
          </a:p>
        </p:txBody>
      </p:sp>
      <p:sp>
        <p:nvSpPr>
          <p:cNvPr id="29701" name="AutoShape 4"/>
          <p:cNvSpPr>
            <a:spLocks/>
          </p:cNvSpPr>
          <p:nvPr/>
        </p:nvSpPr>
        <p:spPr bwMode="auto">
          <a:xfrm>
            <a:off x="152400" y="5378450"/>
            <a:ext cx="8839200" cy="1147763"/>
          </a:xfrm>
          <a:custGeom>
            <a:avLst/>
            <a:gdLst>
              <a:gd name="T0" fmla="*/ 4419600 w 21600"/>
              <a:gd name="T1" fmla="*/ 573882 h 21600"/>
              <a:gd name="T2" fmla="*/ 4419600 w 21600"/>
              <a:gd name="T3" fmla="*/ 573882 h 21600"/>
              <a:gd name="T4" fmla="*/ 4419600 w 21600"/>
              <a:gd name="T5" fmla="*/ 573882 h 21600"/>
              <a:gd name="T6" fmla="*/ 44196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/>
              <a:t>If we’re at 3</a:t>
            </a:r>
            <a:r>
              <a:rPr lang="en-US" altLang="en-US" baseline="30000"/>
              <a:t>rd</a:t>
            </a:r>
            <a:r>
              <a:rPr lang="en-US" altLang="en-US"/>
              <a:t> and Pine, how can we get to</a:t>
            </a:r>
          </a:p>
          <a:p>
            <a:pPr algn="ctr" eaLnBrk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and University using Metro?  </a:t>
            </a:r>
          </a:p>
          <a:p>
            <a:pPr algn="ctr" eaLnBrk="1"/>
            <a:r>
              <a:rPr lang="en-US" altLang="en-US"/>
              <a:t>How about 4</a:t>
            </a:r>
            <a:r>
              <a:rPr lang="en-US" altLang="en-US" baseline="30000"/>
              <a:t>th</a:t>
            </a:r>
            <a:r>
              <a:rPr lang="en-US" altLang="en-US"/>
              <a:t> and Seneca?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426E016-FC71-4DC3-A174-C4AEF6AEC79A}" type="slidenum">
              <a:rPr lang="en-US" altLang="en-US" sz="1400"/>
              <a:pPr algn="r" eaLnBrk="1"/>
              <a:t>24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Application: Topological Sort</a:t>
            </a:r>
            <a:endParaRPr lang="en-US" altLang="en-US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600200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Given a graph,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, output all the vertices in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sorted so that no vertex is output before any other vertex with an edge to it.</a:t>
            </a:r>
            <a:endParaRPr lang="en-US" altLang="en-US" smtClean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1036638" y="3640138"/>
            <a:ext cx="1014412" cy="523875"/>
            <a:chOff x="0" y="0"/>
            <a:chExt cx="1014473" cy="523875"/>
          </a:xfrm>
        </p:grpSpPr>
        <p:sp>
          <p:nvSpPr>
            <p:cNvPr id="30785" name="AutoShape 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6" name="AutoShape 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142</a:t>
              </a:r>
              <a:endParaRPr lang="en-US" altLang="en-US"/>
            </a:p>
          </p:txBody>
        </p:sp>
      </p:grpSp>
      <p:grpSp>
        <p:nvGrpSpPr>
          <p:cNvPr id="30726" name="Group 7"/>
          <p:cNvGrpSpPr>
            <a:grpSpLocks/>
          </p:cNvGrpSpPr>
          <p:nvPr/>
        </p:nvGrpSpPr>
        <p:grpSpPr bwMode="auto">
          <a:xfrm>
            <a:off x="2257425" y="3640138"/>
            <a:ext cx="1016000" cy="523875"/>
            <a:chOff x="0" y="0"/>
            <a:chExt cx="1014473" cy="523875"/>
          </a:xfrm>
        </p:grpSpPr>
        <p:sp>
          <p:nvSpPr>
            <p:cNvPr id="30783" name="AutoShape 8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4" name="AutoShape 9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143</a:t>
              </a:r>
              <a:endParaRPr lang="en-US" altLang="en-US"/>
            </a:p>
          </p:txBody>
        </p:sp>
      </p:grpSp>
      <p:grpSp>
        <p:nvGrpSpPr>
          <p:cNvPr id="30727" name="Group 10"/>
          <p:cNvGrpSpPr>
            <a:grpSpLocks/>
          </p:cNvGrpSpPr>
          <p:nvPr/>
        </p:nvGrpSpPr>
        <p:grpSpPr bwMode="auto">
          <a:xfrm>
            <a:off x="3511550" y="2851150"/>
            <a:ext cx="1016000" cy="525463"/>
            <a:chOff x="0" y="-1"/>
            <a:chExt cx="1014473" cy="525464"/>
          </a:xfrm>
        </p:grpSpPr>
        <p:sp>
          <p:nvSpPr>
            <p:cNvPr id="30781" name="AutoShape 1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2" name="AutoShape 1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321</a:t>
              </a:r>
              <a:endParaRPr lang="en-US" altLang="en-US"/>
            </a:p>
          </p:txBody>
        </p:sp>
      </p:grpSp>
      <p:grpSp>
        <p:nvGrpSpPr>
          <p:cNvPr id="30728" name="Group 13"/>
          <p:cNvGrpSpPr>
            <a:grpSpLocks/>
          </p:cNvGrpSpPr>
          <p:nvPr/>
        </p:nvGrpSpPr>
        <p:grpSpPr bwMode="auto">
          <a:xfrm>
            <a:off x="3511550" y="3640138"/>
            <a:ext cx="1016000" cy="523875"/>
            <a:chOff x="0" y="0"/>
            <a:chExt cx="1014473" cy="523875"/>
          </a:xfrm>
        </p:grpSpPr>
        <p:sp>
          <p:nvSpPr>
            <p:cNvPr id="30779" name="AutoShape 14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0" name="AutoShape 15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341</a:t>
              </a:r>
              <a:endParaRPr lang="en-US" altLang="en-US"/>
            </a:p>
          </p:txBody>
        </p:sp>
      </p:grpSp>
      <p:grpSp>
        <p:nvGrpSpPr>
          <p:cNvPr id="30729" name="Group 16"/>
          <p:cNvGrpSpPr>
            <a:grpSpLocks/>
          </p:cNvGrpSpPr>
          <p:nvPr/>
        </p:nvGrpSpPr>
        <p:grpSpPr bwMode="auto">
          <a:xfrm>
            <a:off x="3511550" y="4495800"/>
            <a:ext cx="1016000" cy="523875"/>
            <a:chOff x="0" y="0"/>
            <a:chExt cx="1014473" cy="523875"/>
          </a:xfrm>
        </p:grpSpPr>
        <p:sp>
          <p:nvSpPr>
            <p:cNvPr id="30777" name="AutoShape 17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8" name="AutoShape 18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378</a:t>
              </a:r>
              <a:endParaRPr lang="en-US" altLang="en-US"/>
            </a:p>
          </p:txBody>
        </p:sp>
      </p:grpSp>
      <p:grpSp>
        <p:nvGrpSpPr>
          <p:cNvPr id="30730" name="Group 19"/>
          <p:cNvGrpSpPr>
            <a:grpSpLocks/>
          </p:cNvGrpSpPr>
          <p:nvPr/>
        </p:nvGrpSpPr>
        <p:grpSpPr bwMode="auto">
          <a:xfrm>
            <a:off x="4945063" y="3506788"/>
            <a:ext cx="1014412" cy="525462"/>
            <a:chOff x="0" y="-1"/>
            <a:chExt cx="1014473" cy="525464"/>
          </a:xfrm>
        </p:grpSpPr>
        <p:sp>
          <p:nvSpPr>
            <p:cNvPr id="30775" name="AutoShape 20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6" name="AutoShape 21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326</a:t>
              </a:r>
              <a:endParaRPr lang="en-US" altLang="en-US"/>
            </a:p>
          </p:txBody>
        </p:sp>
      </p:grpSp>
      <p:grpSp>
        <p:nvGrpSpPr>
          <p:cNvPr id="30731" name="Group 22"/>
          <p:cNvGrpSpPr>
            <a:grpSpLocks/>
          </p:cNvGrpSpPr>
          <p:nvPr/>
        </p:nvGrpSpPr>
        <p:grpSpPr bwMode="auto">
          <a:xfrm>
            <a:off x="3702050" y="5332413"/>
            <a:ext cx="1016000" cy="525462"/>
            <a:chOff x="0" y="-1"/>
            <a:chExt cx="1014473" cy="525464"/>
          </a:xfrm>
        </p:grpSpPr>
        <p:sp>
          <p:nvSpPr>
            <p:cNvPr id="30773" name="AutoShape 23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4" name="AutoShape 24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370</a:t>
              </a:r>
              <a:endParaRPr lang="en-US" altLang="en-US"/>
            </a:p>
          </p:txBody>
        </p:sp>
      </p:grpSp>
      <p:grpSp>
        <p:nvGrpSpPr>
          <p:cNvPr id="30732" name="Group 25"/>
          <p:cNvGrpSpPr>
            <a:grpSpLocks/>
          </p:cNvGrpSpPr>
          <p:nvPr/>
        </p:nvGrpSpPr>
        <p:grpSpPr bwMode="auto">
          <a:xfrm>
            <a:off x="6481763" y="2676525"/>
            <a:ext cx="1014412" cy="523875"/>
            <a:chOff x="0" y="0"/>
            <a:chExt cx="1014473" cy="523875"/>
          </a:xfrm>
        </p:grpSpPr>
        <p:sp>
          <p:nvSpPr>
            <p:cNvPr id="30771" name="AutoShape 26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2" name="AutoShape 27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403</a:t>
              </a:r>
              <a:endParaRPr lang="en-US" altLang="en-US"/>
            </a:p>
          </p:txBody>
        </p:sp>
      </p:grpSp>
      <p:grpSp>
        <p:nvGrpSpPr>
          <p:cNvPr id="30733" name="Group 28"/>
          <p:cNvGrpSpPr>
            <a:grpSpLocks/>
          </p:cNvGrpSpPr>
          <p:nvPr/>
        </p:nvGrpSpPr>
        <p:grpSpPr bwMode="auto">
          <a:xfrm>
            <a:off x="6497638" y="3309938"/>
            <a:ext cx="1014412" cy="525462"/>
            <a:chOff x="0" y="-1"/>
            <a:chExt cx="1014473" cy="525464"/>
          </a:xfrm>
        </p:grpSpPr>
        <p:sp>
          <p:nvSpPr>
            <p:cNvPr id="30769" name="AutoShape 29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0" name="AutoShape 30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421</a:t>
              </a:r>
              <a:endParaRPr lang="en-US" altLang="en-US"/>
            </a:p>
          </p:txBody>
        </p:sp>
      </p:grpSp>
      <p:grpSp>
        <p:nvGrpSpPr>
          <p:cNvPr id="30734" name="Group 31"/>
          <p:cNvGrpSpPr>
            <a:grpSpLocks/>
          </p:cNvGrpSpPr>
          <p:nvPr/>
        </p:nvGrpSpPr>
        <p:grpSpPr bwMode="auto">
          <a:xfrm>
            <a:off x="6523038" y="5332413"/>
            <a:ext cx="1014412" cy="525462"/>
            <a:chOff x="0" y="-1"/>
            <a:chExt cx="1014473" cy="525464"/>
          </a:xfrm>
        </p:grpSpPr>
        <p:sp>
          <p:nvSpPr>
            <p:cNvPr id="30767" name="AutoShape 32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8" name="AutoShape 33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467</a:t>
              </a:r>
              <a:endParaRPr lang="en-US" altLang="en-US"/>
            </a:p>
          </p:txBody>
        </p:sp>
      </p:grpSp>
      <p:grpSp>
        <p:nvGrpSpPr>
          <p:cNvPr id="30735" name="Group 34"/>
          <p:cNvGrpSpPr>
            <a:grpSpLocks/>
          </p:cNvGrpSpPr>
          <p:nvPr/>
        </p:nvGrpSpPr>
        <p:grpSpPr bwMode="auto">
          <a:xfrm>
            <a:off x="6523038" y="3962400"/>
            <a:ext cx="1014412" cy="523875"/>
            <a:chOff x="0" y="0"/>
            <a:chExt cx="1014473" cy="523875"/>
          </a:xfrm>
        </p:grpSpPr>
        <p:sp>
          <p:nvSpPr>
            <p:cNvPr id="30765" name="AutoShape 3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6" name="AutoShape 3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451</a:t>
              </a:r>
              <a:endParaRPr lang="en-US" altLang="en-US"/>
            </a:p>
          </p:txBody>
        </p:sp>
      </p:grpSp>
      <p:sp>
        <p:nvSpPr>
          <p:cNvPr id="30736" name="AutoShape 37"/>
          <p:cNvSpPr>
            <a:spLocks/>
          </p:cNvSpPr>
          <p:nvPr/>
        </p:nvSpPr>
        <p:spPr bwMode="auto">
          <a:xfrm>
            <a:off x="2051050" y="3902075"/>
            <a:ext cx="206375" cy="0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AutoShape 38"/>
          <p:cNvSpPr>
            <a:spLocks/>
          </p:cNvSpPr>
          <p:nvPr/>
        </p:nvSpPr>
        <p:spPr bwMode="auto">
          <a:xfrm>
            <a:off x="3271838" y="3902075"/>
            <a:ext cx="239712" cy="0"/>
          </a:xfrm>
          <a:custGeom>
            <a:avLst/>
            <a:gdLst>
              <a:gd name="T0" fmla="*/ 119856 w 21600"/>
              <a:gd name="T1" fmla="*/ 119856 w 21600"/>
              <a:gd name="T2" fmla="*/ 119856 w 21600"/>
              <a:gd name="T3" fmla="*/ 119856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AutoShape 39"/>
          <p:cNvSpPr>
            <a:spLocks/>
          </p:cNvSpPr>
          <p:nvPr/>
        </p:nvSpPr>
        <p:spPr bwMode="auto">
          <a:xfrm>
            <a:off x="3084513" y="3314700"/>
            <a:ext cx="615950" cy="385763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AutoShape 40"/>
          <p:cNvSpPr>
            <a:spLocks/>
          </p:cNvSpPr>
          <p:nvPr/>
        </p:nvSpPr>
        <p:spPr bwMode="auto">
          <a:xfrm>
            <a:off x="4425950" y="3300413"/>
            <a:ext cx="619125" cy="284162"/>
          </a:xfrm>
          <a:custGeom>
            <a:avLst/>
            <a:gdLst>
              <a:gd name="T0" fmla="*/ 309563 w 21600"/>
              <a:gd name="T1" fmla="*/ 142081 h 21600"/>
              <a:gd name="T2" fmla="*/ 309563 w 21600"/>
              <a:gd name="T3" fmla="*/ 142081 h 21600"/>
              <a:gd name="T4" fmla="*/ 309563 w 21600"/>
              <a:gd name="T5" fmla="*/ 142081 h 21600"/>
              <a:gd name="T6" fmla="*/ 309563 w 21600"/>
              <a:gd name="T7" fmla="*/ 142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AutoShape 41"/>
          <p:cNvSpPr>
            <a:spLocks/>
          </p:cNvSpPr>
          <p:nvPr/>
        </p:nvSpPr>
        <p:spPr bwMode="auto">
          <a:xfrm>
            <a:off x="4716463" y="5595938"/>
            <a:ext cx="1806575" cy="0"/>
          </a:xfrm>
          <a:custGeom>
            <a:avLst/>
            <a:gdLst>
              <a:gd name="T0" fmla="*/ 903288 w 21600"/>
              <a:gd name="T1" fmla="*/ 1 h 16200"/>
              <a:gd name="T2" fmla="*/ 903288 w 21600"/>
              <a:gd name="T3" fmla="*/ 1 h 16200"/>
              <a:gd name="T4" fmla="*/ 903288 w 21600"/>
              <a:gd name="T5" fmla="*/ 1 h 16200"/>
              <a:gd name="T6" fmla="*/ 903288 w 21600"/>
              <a:gd name="T7" fmla="*/ 1 h 1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6200">
                <a:moveTo>
                  <a:pt x="0" y="16200"/>
                </a:moveTo>
                <a:cubicBezTo>
                  <a:pt x="7200" y="-5400"/>
                  <a:pt x="14399" y="-5400"/>
                  <a:pt x="21599" y="162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AutoShape 42"/>
          <p:cNvSpPr>
            <a:spLocks/>
          </p:cNvSpPr>
          <p:nvPr/>
        </p:nvSpPr>
        <p:spPr bwMode="auto">
          <a:xfrm>
            <a:off x="3068638" y="4108450"/>
            <a:ext cx="647700" cy="441325"/>
          </a:xfrm>
          <a:custGeom>
            <a:avLst/>
            <a:gdLst>
              <a:gd name="T0" fmla="*/ 323850 w 21600"/>
              <a:gd name="T1" fmla="*/ 220663 h 21600"/>
              <a:gd name="T2" fmla="*/ 323850 w 21600"/>
              <a:gd name="T3" fmla="*/ 220663 h 21600"/>
              <a:gd name="T4" fmla="*/ 323850 w 21600"/>
              <a:gd name="T5" fmla="*/ 220663 h 21600"/>
              <a:gd name="T6" fmla="*/ 323850 w 21600"/>
              <a:gd name="T7" fmla="*/ 2206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AutoShape 43"/>
          <p:cNvSpPr>
            <a:spLocks/>
          </p:cNvSpPr>
          <p:nvPr/>
        </p:nvSpPr>
        <p:spPr bwMode="auto">
          <a:xfrm>
            <a:off x="5661025" y="4011613"/>
            <a:ext cx="1160463" cy="1343025"/>
          </a:xfrm>
          <a:custGeom>
            <a:avLst/>
            <a:gdLst>
              <a:gd name="T0" fmla="*/ 580232 w 21600"/>
              <a:gd name="T1" fmla="*/ 671513 h 21600"/>
              <a:gd name="T2" fmla="*/ 580232 w 21600"/>
              <a:gd name="T3" fmla="*/ 671513 h 21600"/>
              <a:gd name="T4" fmla="*/ 580232 w 21600"/>
              <a:gd name="T5" fmla="*/ 671513 h 21600"/>
              <a:gd name="T6" fmla="*/ 580232 w 21600"/>
              <a:gd name="T7" fmla="*/ 6715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AutoShape 44"/>
          <p:cNvSpPr>
            <a:spLocks/>
          </p:cNvSpPr>
          <p:nvPr/>
        </p:nvSpPr>
        <p:spPr bwMode="auto">
          <a:xfrm>
            <a:off x="4525963" y="4313238"/>
            <a:ext cx="1997075" cy="354012"/>
          </a:xfrm>
          <a:custGeom>
            <a:avLst/>
            <a:gdLst>
              <a:gd name="T0" fmla="*/ 998538 w 21600"/>
              <a:gd name="T1" fmla="*/ 177006 h 21600"/>
              <a:gd name="T2" fmla="*/ 998538 w 21600"/>
              <a:gd name="T3" fmla="*/ 177006 h 21600"/>
              <a:gd name="T4" fmla="*/ 998538 w 21600"/>
              <a:gd name="T5" fmla="*/ 177006 h 21600"/>
              <a:gd name="T6" fmla="*/ 998538 w 21600"/>
              <a:gd name="T7" fmla="*/ 1770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199" y="14399"/>
                  <a:pt x="14400" y="7200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AutoShape 45"/>
          <p:cNvSpPr>
            <a:spLocks/>
          </p:cNvSpPr>
          <p:nvPr/>
        </p:nvSpPr>
        <p:spPr bwMode="auto">
          <a:xfrm>
            <a:off x="5959475" y="3916363"/>
            <a:ext cx="563563" cy="161925"/>
          </a:xfrm>
          <a:custGeom>
            <a:avLst/>
            <a:gdLst>
              <a:gd name="T0" fmla="*/ 281782 w 21600"/>
              <a:gd name="T1" fmla="*/ 80963 h 21600"/>
              <a:gd name="T2" fmla="*/ 281782 w 21600"/>
              <a:gd name="T3" fmla="*/ 80963 h 21600"/>
              <a:gd name="T4" fmla="*/ 281782 w 21600"/>
              <a:gd name="T5" fmla="*/ 80963 h 21600"/>
              <a:gd name="T6" fmla="*/ 281782 w 21600"/>
              <a:gd name="T7" fmla="*/ 809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5" name="Group 46"/>
          <p:cNvGrpSpPr>
            <a:grpSpLocks/>
          </p:cNvGrpSpPr>
          <p:nvPr/>
        </p:nvGrpSpPr>
        <p:grpSpPr bwMode="auto">
          <a:xfrm>
            <a:off x="4945063" y="2851150"/>
            <a:ext cx="1014412" cy="525463"/>
            <a:chOff x="0" y="-1"/>
            <a:chExt cx="1014473" cy="525464"/>
          </a:xfrm>
        </p:grpSpPr>
        <p:sp>
          <p:nvSpPr>
            <p:cNvPr id="30763" name="AutoShape 47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4" name="AutoShape 48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322</a:t>
              </a:r>
              <a:endParaRPr lang="en-US" altLang="en-US"/>
            </a:p>
          </p:txBody>
        </p:sp>
      </p:grpSp>
      <p:sp>
        <p:nvSpPr>
          <p:cNvPr id="30746" name="AutoShape 49"/>
          <p:cNvSpPr>
            <a:spLocks/>
          </p:cNvSpPr>
          <p:nvPr/>
        </p:nvSpPr>
        <p:spPr bwMode="auto">
          <a:xfrm>
            <a:off x="4525963" y="3114675"/>
            <a:ext cx="419100" cy="0"/>
          </a:xfrm>
          <a:custGeom>
            <a:avLst/>
            <a:gdLst>
              <a:gd name="T0" fmla="*/ 209550 w 21600"/>
              <a:gd name="T1" fmla="*/ 209550 w 21600"/>
              <a:gd name="T2" fmla="*/ 209550 w 21600"/>
              <a:gd name="T3" fmla="*/ 209550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50"/>
          <p:cNvSpPr>
            <a:spLocks/>
          </p:cNvSpPr>
          <p:nvPr/>
        </p:nvSpPr>
        <p:spPr bwMode="auto">
          <a:xfrm>
            <a:off x="5959475" y="3263900"/>
            <a:ext cx="538163" cy="160338"/>
          </a:xfrm>
          <a:custGeom>
            <a:avLst/>
            <a:gdLst>
              <a:gd name="T0" fmla="*/ 269082 w 21600"/>
              <a:gd name="T1" fmla="*/ 80169 h 21600"/>
              <a:gd name="T2" fmla="*/ 269082 w 21600"/>
              <a:gd name="T3" fmla="*/ 80169 h 21600"/>
              <a:gd name="T4" fmla="*/ 269082 w 21600"/>
              <a:gd name="T5" fmla="*/ 80169 h 21600"/>
              <a:gd name="T6" fmla="*/ 269082 w 21600"/>
              <a:gd name="T7" fmla="*/ 8016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AutoShape 51"/>
          <p:cNvSpPr>
            <a:spLocks/>
          </p:cNvSpPr>
          <p:nvPr/>
        </p:nvSpPr>
        <p:spPr bwMode="auto">
          <a:xfrm>
            <a:off x="5959475" y="3638550"/>
            <a:ext cx="538163" cy="66675"/>
          </a:xfrm>
          <a:custGeom>
            <a:avLst/>
            <a:gdLst>
              <a:gd name="T0" fmla="*/ 269082 w 21600"/>
              <a:gd name="T1" fmla="*/ 33338 h 21600"/>
              <a:gd name="T2" fmla="*/ 269082 w 21600"/>
              <a:gd name="T3" fmla="*/ 33338 h 21600"/>
              <a:gd name="T4" fmla="*/ 269082 w 21600"/>
              <a:gd name="T5" fmla="*/ 33338 h 21600"/>
              <a:gd name="T6" fmla="*/ 269082 w 21600"/>
              <a:gd name="T7" fmla="*/ 333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52"/>
          <p:cNvSpPr>
            <a:spLocks/>
          </p:cNvSpPr>
          <p:nvPr/>
        </p:nvSpPr>
        <p:spPr bwMode="auto">
          <a:xfrm>
            <a:off x="4525963" y="3101975"/>
            <a:ext cx="1955800" cy="635000"/>
          </a:xfrm>
          <a:custGeom>
            <a:avLst/>
            <a:gdLst>
              <a:gd name="T0" fmla="*/ 977900 w 21600"/>
              <a:gd name="T1" fmla="*/ 317500 h 21600"/>
              <a:gd name="T2" fmla="*/ 977900 w 21600"/>
              <a:gd name="T3" fmla="*/ 317500 h 21600"/>
              <a:gd name="T4" fmla="*/ 977900 w 21600"/>
              <a:gd name="T5" fmla="*/ 317500 h 21600"/>
              <a:gd name="T6" fmla="*/ 977900 w 21600"/>
              <a:gd name="T7" fmla="*/ 317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200" y="14400"/>
                  <a:pt x="14399" y="7199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AutoShape 53"/>
          <p:cNvSpPr>
            <a:spLocks/>
          </p:cNvSpPr>
          <p:nvPr/>
        </p:nvSpPr>
        <p:spPr bwMode="auto">
          <a:xfrm>
            <a:off x="4962525" y="6172200"/>
            <a:ext cx="2805113" cy="420688"/>
          </a:xfrm>
          <a:custGeom>
            <a:avLst/>
            <a:gdLst>
              <a:gd name="T0" fmla="*/ 1402557 w 21600"/>
              <a:gd name="T1" fmla="*/ 210344 h 21600"/>
              <a:gd name="T2" fmla="*/ 1402557 w 21600"/>
              <a:gd name="T3" fmla="*/ 210344 h 21600"/>
              <a:gd name="T4" fmla="*/ 1402557 w 21600"/>
              <a:gd name="T5" fmla="*/ 210344 h 21600"/>
              <a:gd name="T6" fmla="*/ 1402557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Is the output unique?</a:t>
            </a:r>
            <a:endParaRPr lang="en-US" altLang="en-US"/>
          </a:p>
        </p:txBody>
      </p:sp>
      <p:sp>
        <p:nvSpPr>
          <p:cNvPr id="30751" name="AutoShape 54"/>
          <p:cNvSpPr>
            <a:spLocks/>
          </p:cNvSpPr>
          <p:nvPr/>
        </p:nvSpPr>
        <p:spPr bwMode="auto">
          <a:xfrm>
            <a:off x="4079875" y="5021263"/>
            <a:ext cx="69850" cy="309562"/>
          </a:xfrm>
          <a:custGeom>
            <a:avLst/>
            <a:gdLst>
              <a:gd name="T0" fmla="*/ 34925 w 21600"/>
              <a:gd name="T1" fmla="*/ 154781 h 21600"/>
              <a:gd name="T2" fmla="*/ 34925 w 21600"/>
              <a:gd name="T3" fmla="*/ 154781 h 21600"/>
              <a:gd name="T4" fmla="*/ 34925 w 21600"/>
              <a:gd name="T5" fmla="*/ 154781 h 21600"/>
              <a:gd name="T6" fmla="*/ 34925 w 21600"/>
              <a:gd name="T7" fmla="*/ 1547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4399" y="14400"/>
                  <a:pt x="7200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AutoShape 55"/>
          <p:cNvSpPr>
            <a:spLocks/>
          </p:cNvSpPr>
          <p:nvPr/>
        </p:nvSpPr>
        <p:spPr bwMode="auto">
          <a:xfrm>
            <a:off x="5797550" y="3124200"/>
            <a:ext cx="847725" cy="458788"/>
          </a:xfrm>
          <a:custGeom>
            <a:avLst/>
            <a:gdLst>
              <a:gd name="T0" fmla="*/ 423863 w 21600"/>
              <a:gd name="T1" fmla="*/ 229394 h 21600"/>
              <a:gd name="T2" fmla="*/ 423863 w 21600"/>
              <a:gd name="T3" fmla="*/ 229394 h 21600"/>
              <a:gd name="T4" fmla="*/ 423863 w 21600"/>
              <a:gd name="T5" fmla="*/ 229394 h 21600"/>
              <a:gd name="T6" fmla="*/ 423863 w 21600"/>
              <a:gd name="T7" fmla="*/ 22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3" name="Group 56"/>
          <p:cNvGrpSpPr>
            <a:grpSpLocks/>
          </p:cNvGrpSpPr>
          <p:nvPr/>
        </p:nvGrpSpPr>
        <p:grpSpPr bwMode="auto">
          <a:xfrm>
            <a:off x="5073650" y="4722813"/>
            <a:ext cx="1016000" cy="525462"/>
            <a:chOff x="0" y="-1"/>
            <a:chExt cx="1014473" cy="525464"/>
          </a:xfrm>
        </p:grpSpPr>
        <p:sp>
          <p:nvSpPr>
            <p:cNvPr id="30761" name="AutoShape 57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2" name="AutoShape 58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303</a:t>
              </a:r>
              <a:endParaRPr lang="en-US" altLang="en-US"/>
            </a:p>
          </p:txBody>
        </p:sp>
      </p:grpSp>
      <p:sp>
        <p:nvSpPr>
          <p:cNvPr id="30754" name="AutoShape 59"/>
          <p:cNvSpPr>
            <a:spLocks/>
          </p:cNvSpPr>
          <p:nvPr/>
        </p:nvSpPr>
        <p:spPr bwMode="auto">
          <a:xfrm>
            <a:off x="4525963" y="4830763"/>
            <a:ext cx="547687" cy="80962"/>
          </a:xfrm>
          <a:custGeom>
            <a:avLst/>
            <a:gdLst>
              <a:gd name="T0" fmla="*/ 273844 w 21600"/>
              <a:gd name="T1" fmla="*/ 40481 h 21600"/>
              <a:gd name="T2" fmla="*/ 273844 w 21600"/>
              <a:gd name="T3" fmla="*/ 40481 h 21600"/>
              <a:gd name="T4" fmla="*/ 273844 w 21600"/>
              <a:gd name="T5" fmla="*/ 40481 h 21600"/>
              <a:gd name="T6" fmla="*/ 273844 w 21600"/>
              <a:gd name="T7" fmla="*/ 404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4400" y="14400"/>
                  <a:pt x="7199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5" name="Group 60"/>
          <p:cNvGrpSpPr>
            <a:grpSpLocks/>
          </p:cNvGrpSpPr>
          <p:nvPr/>
        </p:nvGrpSpPr>
        <p:grpSpPr bwMode="auto">
          <a:xfrm>
            <a:off x="6521450" y="4646613"/>
            <a:ext cx="1016000" cy="525462"/>
            <a:chOff x="0" y="-1"/>
            <a:chExt cx="1014473" cy="525464"/>
          </a:xfrm>
        </p:grpSpPr>
        <p:sp>
          <p:nvSpPr>
            <p:cNvPr id="30759" name="AutoShape 6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0" name="AutoShape 6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457</a:t>
              </a:r>
              <a:endParaRPr lang="en-US" altLang="en-US"/>
            </a:p>
          </p:txBody>
        </p:sp>
      </p:grpSp>
      <p:sp>
        <p:nvSpPr>
          <p:cNvPr id="30756" name="AutoShape 63"/>
          <p:cNvSpPr>
            <a:spLocks/>
          </p:cNvSpPr>
          <p:nvPr/>
        </p:nvSpPr>
        <p:spPr bwMode="auto">
          <a:xfrm>
            <a:off x="6088063" y="4937125"/>
            <a:ext cx="433387" cy="22225"/>
          </a:xfrm>
          <a:custGeom>
            <a:avLst/>
            <a:gdLst>
              <a:gd name="T0" fmla="*/ 216694 w 21600"/>
              <a:gd name="T1" fmla="*/ 11113 h 21600"/>
              <a:gd name="T2" fmla="*/ 216694 w 21600"/>
              <a:gd name="T3" fmla="*/ 11113 h 21600"/>
              <a:gd name="T4" fmla="*/ 216694 w 21600"/>
              <a:gd name="T5" fmla="*/ 11113 h 21600"/>
              <a:gd name="T6" fmla="*/ 216694 w 21600"/>
              <a:gd name="T7" fmla="*/ 111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AutoShape 64"/>
          <p:cNvSpPr>
            <a:spLocks/>
          </p:cNvSpPr>
          <p:nvPr/>
        </p:nvSpPr>
        <p:spPr bwMode="auto">
          <a:xfrm>
            <a:off x="5746750" y="3983038"/>
            <a:ext cx="989013" cy="714375"/>
          </a:xfrm>
          <a:custGeom>
            <a:avLst/>
            <a:gdLst>
              <a:gd name="T0" fmla="*/ 494506 w 21600"/>
              <a:gd name="T1" fmla="*/ 357188 h 21600"/>
              <a:gd name="T2" fmla="*/ 494506 w 21600"/>
              <a:gd name="T3" fmla="*/ 357188 h 21600"/>
              <a:gd name="T4" fmla="*/ 494506 w 21600"/>
              <a:gd name="T5" fmla="*/ 357188 h 21600"/>
              <a:gd name="T6" fmla="*/ 494506 w 21600"/>
              <a:gd name="T7" fmla="*/ 35718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AutoShape 65"/>
          <p:cNvSpPr>
            <a:spLocks/>
          </p:cNvSpPr>
          <p:nvPr/>
        </p:nvSpPr>
        <p:spPr bwMode="auto">
          <a:xfrm>
            <a:off x="152400" y="5807075"/>
            <a:ext cx="2559050" cy="763588"/>
          </a:xfrm>
          <a:custGeom>
            <a:avLst/>
            <a:gdLst>
              <a:gd name="T0" fmla="*/ 1279525 w 21600"/>
              <a:gd name="T1" fmla="*/ 381794 h 21600"/>
              <a:gd name="T2" fmla="*/ 1279525 w 21600"/>
              <a:gd name="T3" fmla="*/ 381794 h 21600"/>
              <a:gd name="T4" fmla="*/ 1279525 w 21600"/>
              <a:gd name="T5" fmla="*/ 381794 h 21600"/>
              <a:gd name="T6" fmla="*/ 1279525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kind of input</a:t>
            </a:r>
          </a:p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graph is allowed?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C26052F5-6CCC-4D78-B5F9-B731744D7EA1}" type="slidenum">
              <a:rPr lang="en-US" altLang="en-US" sz="1400"/>
              <a:pPr algn="r" eaLnBrk="1"/>
              <a:t>25</a:t>
            </a:fld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One</a:t>
            </a:r>
            <a:endParaRPr lang="en-US" altLang="en-US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733800"/>
          </a:xfrm>
        </p:spPr>
        <p:txBody>
          <a:bodyPr lIns="0" tIns="0" rIns="0" bIns="0"/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</a:t>
            </a:r>
            <a:r>
              <a:rPr lang="en-US" altLang="en-US" sz="24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(# inbound edges)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While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there are vertices remaining: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6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Choose a vertex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of </a:t>
            </a:r>
            <a:r>
              <a:rPr lang="en-US" altLang="en-US" sz="20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 zero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all vertices adjacent to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Remove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from the list of vertices</a:t>
            </a:r>
            <a:endParaRPr lang="en-US" altLang="en-US" smtClean="0"/>
          </a:p>
        </p:txBody>
      </p:sp>
      <p:sp>
        <p:nvSpPr>
          <p:cNvPr id="31749" name="AutoShape 4"/>
          <p:cNvSpPr>
            <a:spLocks/>
          </p:cNvSpPr>
          <p:nvPr/>
        </p:nvSpPr>
        <p:spPr bwMode="auto">
          <a:xfrm>
            <a:off x="441325" y="5486400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Runtime:</a:t>
            </a:r>
            <a:endParaRPr lang="en-US" altLang="en-US"/>
          </a:p>
        </p:txBody>
      </p:sp>
      <p:pic>
        <p:nvPicPr>
          <p:cNvPr id="31750" name="Picture 5" descr="nm422ziy[1]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57200"/>
            <a:ext cx="14351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B595C79C-3FF8-42A1-B5B5-43270019246E}" type="slidenum">
              <a:rPr lang="en-US" altLang="en-US" sz="1400"/>
              <a:pPr algn="r" eaLnBrk="1"/>
              <a:t>26</a:t>
            </a:fld>
            <a:endParaRPr lang="en-US" altLang="en-US"/>
          </a:p>
        </p:txBody>
      </p:sp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42863" y="1401763"/>
            <a:ext cx="5246687" cy="2673350"/>
            <a:chOff x="0" y="-1"/>
            <a:chExt cx="5245321" cy="2673579"/>
          </a:xfrm>
        </p:grpSpPr>
        <p:grpSp>
          <p:nvGrpSpPr>
            <p:cNvPr id="32773" name="Group 3"/>
            <p:cNvGrpSpPr>
              <a:grpSpLocks/>
            </p:cNvGrpSpPr>
            <p:nvPr/>
          </p:nvGrpSpPr>
          <p:grpSpPr bwMode="auto">
            <a:xfrm>
              <a:off x="0" y="888632"/>
              <a:ext cx="832406" cy="421340"/>
              <a:chOff x="0" y="-1"/>
              <a:chExt cx="832406" cy="421341"/>
            </a:xfrm>
          </p:grpSpPr>
          <p:sp>
            <p:nvSpPr>
              <p:cNvPr id="32831" name="AutoShape 4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32" name="AutoShape 5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142</a:t>
                </a:r>
                <a:endParaRPr lang="en-US" altLang="en-US"/>
              </a:p>
            </p:txBody>
          </p:sp>
        </p:grpSp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982563" y="888632"/>
              <a:ext cx="832406" cy="421340"/>
              <a:chOff x="0" y="-1"/>
              <a:chExt cx="832406" cy="421341"/>
            </a:xfrm>
          </p:grpSpPr>
          <p:sp>
            <p:nvSpPr>
              <p:cNvPr id="32829" name="AutoShape 7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30" name="AutoShape 8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143</a:t>
                </a:r>
                <a:endParaRPr lang="en-US" altLang="en-US"/>
              </a:p>
            </p:txBody>
          </p:sp>
        </p:grpSp>
        <p:grpSp>
          <p:nvGrpSpPr>
            <p:cNvPr id="32775" name="Group 9"/>
            <p:cNvGrpSpPr>
              <a:grpSpLocks/>
            </p:cNvGrpSpPr>
            <p:nvPr/>
          </p:nvGrpSpPr>
          <p:grpSpPr bwMode="auto">
            <a:xfrm>
              <a:off x="1991302" y="255347"/>
              <a:ext cx="832406" cy="422616"/>
              <a:chOff x="0" y="0"/>
              <a:chExt cx="832406" cy="422616"/>
            </a:xfrm>
          </p:grpSpPr>
          <p:sp>
            <p:nvSpPr>
              <p:cNvPr id="32827" name="AutoShape 10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8" name="AutoShape 11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321</a:t>
                </a:r>
                <a:endParaRPr lang="en-US" altLang="en-US"/>
              </a:p>
            </p:txBody>
          </p:sp>
        </p:grpSp>
        <p:grpSp>
          <p:nvGrpSpPr>
            <p:cNvPr id="32776" name="Group 12"/>
            <p:cNvGrpSpPr>
              <a:grpSpLocks/>
            </p:cNvGrpSpPr>
            <p:nvPr/>
          </p:nvGrpSpPr>
          <p:grpSpPr bwMode="auto">
            <a:xfrm>
              <a:off x="1991302" y="888632"/>
              <a:ext cx="832406" cy="421340"/>
              <a:chOff x="0" y="-1"/>
              <a:chExt cx="832406" cy="421341"/>
            </a:xfrm>
          </p:grpSpPr>
          <p:sp>
            <p:nvSpPr>
              <p:cNvPr id="32825" name="AutoShape 13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6" name="AutoShape 14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341</a:t>
                </a:r>
                <a:endParaRPr lang="en-US" altLang="en-US"/>
              </a:p>
            </p:txBody>
          </p:sp>
        </p:grpSp>
        <p:grpSp>
          <p:nvGrpSpPr>
            <p:cNvPr id="32777" name="Group 15"/>
            <p:cNvGrpSpPr>
              <a:grpSpLocks/>
            </p:cNvGrpSpPr>
            <p:nvPr/>
          </p:nvGrpSpPr>
          <p:grpSpPr bwMode="auto">
            <a:xfrm>
              <a:off x="1991302" y="1576819"/>
              <a:ext cx="832406" cy="421340"/>
              <a:chOff x="0" y="-1"/>
              <a:chExt cx="832406" cy="421341"/>
            </a:xfrm>
          </p:grpSpPr>
          <p:sp>
            <p:nvSpPr>
              <p:cNvPr id="32823" name="AutoShape 16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4" name="AutoShape 17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378</a:t>
                </a:r>
                <a:endParaRPr lang="en-US" altLang="en-US"/>
              </a:p>
            </p:txBody>
          </p:sp>
        </p:grpSp>
        <p:grpSp>
          <p:nvGrpSpPr>
            <p:cNvPr id="32778" name="Group 18"/>
            <p:cNvGrpSpPr>
              <a:grpSpLocks/>
            </p:cNvGrpSpPr>
            <p:nvPr/>
          </p:nvGrpSpPr>
          <p:grpSpPr bwMode="auto">
            <a:xfrm>
              <a:off x="3143691" y="782659"/>
              <a:ext cx="832406" cy="422616"/>
              <a:chOff x="0" y="0"/>
              <a:chExt cx="832406" cy="422616"/>
            </a:xfrm>
          </p:grpSpPr>
          <p:sp>
            <p:nvSpPr>
              <p:cNvPr id="32821" name="AutoShape 19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2" name="AutoShape 20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326</a:t>
                </a:r>
                <a:endParaRPr lang="en-US" altLang="en-US"/>
              </a:p>
            </p:txBody>
          </p:sp>
        </p:grpSp>
        <p:grpSp>
          <p:nvGrpSpPr>
            <p:cNvPr id="32779" name="Group 21"/>
            <p:cNvGrpSpPr>
              <a:grpSpLocks/>
            </p:cNvGrpSpPr>
            <p:nvPr/>
          </p:nvGrpSpPr>
          <p:grpSpPr bwMode="auto">
            <a:xfrm>
              <a:off x="2144528" y="2250961"/>
              <a:ext cx="832407" cy="422617"/>
              <a:chOff x="0" y="0"/>
              <a:chExt cx="832406" cy="422616"/>
            </a:xfrm>
          </p:grpSpPr>
          <p:sp>
            <p:nvSpPr>
              <p:cNvPr id="32819" name="AutoShape 22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0" name="AutoShape 23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370</a:t>
                </a:r>
                <a:endParaRPr lang="en-US" altLang="en-US"/>
              </a:p>
            </p:txBody>
          </p:sp>
        </p:grpSp>
        <p:grpSp>
          <p:nvGrpSpPr>
            <p:cNvPr id="32780" name="Group 24"/>
            <p:cNvGrpSpPr>
              <a:grpSpLocks/>
            </p:cNvGrpSpPr>
            <p:nvPr/>
          </p:nvGrpSpPr>
          <p:grpSpPr bwMode="auto">
            <a:xfrm>
              <a:off x="4379716" y="44677"/>
              <a:ext cx="832406" cy="421340"/>
              <a:chOff x="0" y="-1"/>
              <a:chExt cx="832406" cy="421341"/>
            </a:xfrm>
          </p:grpSpPr>
          <p:sp>
            <p:nvSpPr>
              <p:cNvPr id="32817" name="AutoShape 25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8" name="AutoShape 26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403</a:t>
                </a:r>
                <a:endParaRPr lang="en-US" altLang="en-US"/>
              </a:p>
            </p:txBody>
          </p:sp>
        </p:grpSp>
        <p:grpSp>
          <p:nvGrpSpPr>
            <p:cNvPr id="32781" name="Group 27"/>
            <p:cNvGrpSpPr>
              <a:grpSpLocks/>
            </p:cNvGrpSpPr>
            <p:nvPr/>
          </p:nvGrpSpPr>
          <p:grpSpPr bwMode="auto">
            <a:xfrm>
              <a:off x="4392485" y="624337"/>
              <a:ext cx="832406" cy="422617"/>
              <a:chOff x="0" y="0"/>
              <a:chExt cx="832406" cy="422616"/>
            </a:xfrm>
          </p:grpSpPr>
          <p:sp>
            <p:nvSpPr>
              <p:cNvPr id="32815" name="AutoShape 28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6" name="AutoShape 29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421</a:t>
                </a:r>
                <a:endParaRPr lang="en-US" altLang="en-US"/>
              </a:p>
            </p:txBody>
          </p:sp>
        </p:grpSp>
        <p:grpSp>
          <p:nvGrpSpPr>
            <p:cNvPr id="32782" name="Group 30"/>
            <p:cNvGrpSpPr>
              <a:grpSpLocks/>
            </p:cNvGrpSpPr>
            <p:nvPr/>
          </p:nvGrpSpPr>
          <p:grpSpPr bwMode="auto">
            <a:xfrm>
              <a:off x="4412915" y="2250961"/>
              <a:ext cx="832406" cy="422617"/>
              <a:chOff x="0" y="0"/>
              <a:chExt cx="832406" cy="422616"/>
            </a:xfrm>
          </p:grpSpPr>
          <p:sp>
            <p:nvSpPr>
              <p:cNvPr id="32813" name="AutoShape 31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4" name="AutoShape 32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467</a:t>
                </a:r>
                <a:endParaRPr lang="en-US" altLang="en-US"/>
              </a:p>
            </p:txBody>
          </p:sp>
        </p:grpSp>
        <p:grpSp>
          <p:nvGrpSpPr>
            <p:cNvPr id="32783" name="Group 33"/>
            <p:cNvGrpSpPr>
              <a:grpSpLocks/>
            </p:cNvGrpSpPr>
            <p:nvPr/>
          </p:nvGrpSpPr>
          <p:grpSpPr bwMode="auto">
            <a:xfrm>
              <a:off x="4412915" y="1147819"/>
              <a:ext cx="832406" cy="421340"/>
              <a:chOff x="0" y="-1"/>
              <a:chExt cx="832406" cy="421341"/>
            </a:xfrm>
          </p:grpSpPr>
          <p:sp>
            <p:nvSpPr>
              <p:cNvPr id="32811" name="AutoShape 34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2" name="AutoShape 35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451</a:t>
                </a:r>
                <a:endParaRPr lang="en-US" altLang="en-US"/>
              </a:p>
            </p:txBody>
          </p:sp>
        </p:grpSp>
        <p:sp>
          <p:nvSpPr>
            <p:cNvPr id="32784" name="Line 36"/>
            <p:cNvSpPr>
              <a:spLocks noChangeShapeType="1"/>
            </p:cNvSpPr>
            <p:nvPr/>
          </p:nvSpPr>
          <p:spPr bwMode="auto">
            <a:xfrm>
              <a:off x="800545" y="1099301"/>
              <a:ext cx="21451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5" name="Line 37"/>
            <p:cNvSpPr>
              <a:spLocks noChangeShapeType="1"/>
            </p:cNvSpPr>
            <p:nvPr/>
          </p:nvSpPr>
          <p:spPr bwMode="auto">
            <a:xfrm>
              <a:off x="1782469" y="1099301"/>
              <a:ext cx="2413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6" name="Line 38"/>
            <p:cNvSpPr>
              <a:spLocks noChangeShapeType="1"/>
            </p:cNvSpPr>
            <p:nvPr/>
          </p:nvSpPr>
          <p:spPr bwMode="auto">
            <a:xfrm flipV="1">
              <a:off x="1782469" y="466016"/>
              <a:ext cx="241333" cy="633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7" name="Line 39"/>
            <p:cNvSpPr>
              <a:spLocks noChangeShapeType="1"/>
            </p:cNvSpPr>
            <p:nvPr/>
          </p:nvSpPr>
          <p:spPr bwMode="auto">
            <a:xfrm>
              <a:off x="2791209" y="466016"/>
              <a:ext cx="384343" cy="527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8" name="Line 40"/>
            <p:cNvSpPr>
              <a:spLocks noChangeShapeType="1"/>
            </p:cNvSpPr>
            <p:nvPr/>
          </p:nvSpPr>
          <p:spPr bwMode="auto">
            <a:xfrm>
              <a:off x="2944435" y="2462908"/>
              <a:ext cx="15003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9" name="Line 41"/>
            <p:cNvSpPr>
              <a:spLocks noChangeShapeType="1"/>
            </p:cNvSpPr>
            <p:nvPr/>
          </p:nvSpPr>
          <p:spPr bwMode="auto">
            <a:xfrm>
              <a:off x="1782469" y="1099301"/>
              <a:ext cx="241333" cy="688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0" name="Line 42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14683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1" name="Line 43"/>
            <p:cNvSpPr>
              <a:spLocks noChangeShapeType="1"/>
            </p:cNvSpPr>
            <p:nvPr/>
          </p:nvSpPr>
          <p:spPr bwMode="auto">
            <a:xfrm flipV="1">
              <a:off x="2791209" y="1358489"/>
              <a:ext cx="1653567" cy="429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2" name="Line 44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3638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793" name="Group 45"/>
            <p:cNvGrpSpPr>
              <a:grpSpLocks/>
            </p:cNvGrpSpPr>
            <p:nvPr/>
          </p:nvGrpSpPr>
          <p:grpSpPr bwMode="auto">
            <a:xfrm>
              <a:off x="3143691" y="255347"/>
              <a:ext cx="832406" cy="422616"/>
              <a:chOff x="0" y="0"/>
              <a:chExt cx="832406" cy="422616"/>
            </a:xfrm>
          </p:grpSpPr>
          <p:sp>
            <p:nvSpPr>
              <p:cNvPr id="32809" name="AutoShape 46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0" name="AutoShape 47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322</a:t>
                </a:r>
                <a:endParaRPr lang="en-US" altLang="en-US"/>
              </a:p>
            </p:txBody>
          </p:sp>
        </p:grpSp>
        <p:sp>
          <p:nvSpPr>
            <p:cNvPr id="32794" name="Line 48"/>
            <p:cNvSpPr>
              <a:spLocks noChangeShapeType="1"/>
            </p:cNvSpPr>
            <p:nvPr/>
          </p:nvSpPr>
          <p:spPr bwMode="auto">
            <a:xfrm>
              <a:off x="2791209" y="466016"/>
              <a:ext cx="38434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5" name="Line 49"/>
            <p:cNvSpPr>
              <a:spLocks noChangeShapeType="1"/>
            </p:cNvSpPr>
            <p:nvPr/>
          </p:nvSpPr>
          <p:spPr bwMode="auto">
            <a:xfrm>
              <a:off x="3944236" y="466016"/>
              <a:ext cx="480110" cy="370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6" name="Line 50"/>
            <p:cNvSpPr>
              <a:spLocks noChangeShapeType="1"/>
            </p:cNvSpPr>
            <p:nvPr/>
          </p:nvSpPr>
          <p:spPr bwMode="auto">
            <a:xfrm flipV="1">
              <a:off x="3944236" y="836284"/>
              <a:ext cx="480110" cy="157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7" name="AutoShape 51"/>
            <p:cNvSpPr>
              <a:spLocks/>
            </p:cNvSpPr>
            <p:nvPr/>
          </p:nvSpPr>
          <p:spPr bwMode="auto">
            <a:xfrm rot="-5400000">
              <a:off x="3126433" y="-447591"/>
              <a:ext cx="949918" cy="1845100"/>
            </a:xfrm>
            <a:custGeom>
              <a:avLst/>
              <a:gdLst>
                <a:gd name="T0" fmla="*/ 474959 w 21600"/>
                <a:gd name="T1" fmla="*/ 922550 h 21600"/>
                <a:gd name="T2" fmla="*/ 474959 w 21600"/>
                <a:gd name="T3" fmla="*/ 922550 h 21600"/>
                <a:gd name="T4" fmla="*/ 474959 w 21600"/>
                <a:gd name="T5" fmla="*/ 922550 h 21600"/>
                <a:gd name="T6" fmla="*/ 474959 w 21600"/>
                <a:gd name="T7" fmla="*/ 9225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5400"/>
                    <a:pt x="21600" y="10800"/>
                  </a:cubicBezTo>
                  <a:cubicBezTo>
                    <a:pt x="21600" y="16199"/>
                    <a:pt x="20395" y="21599"/>
                    <a:pt x="1919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2798" name="Line 52"/>
            <p:cNvSpPr>
              <a:spLocks noChangeShapeType="1"/>
            </p:cNvSpPr>
            <p:nvPr/>
          </p:nvSpPr>
          <p:spPr bwMode="auto">
            <a:xfrm flipH="1" flipV="1">
              <a:off x="2408143" y="1998158"/>
              <a:ext cx="153227" cy="252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9" name="Line 53"/>
            <p:cNvSpPr>
              <a:spLocks noChangeShapeType="1"/>
            </p:cNvSpPr>
            <p:nvPr/>
          </p:nvSpPr>
          <p:spPr bwMode="auto">
            <a:xfrm flipV="1">
              <a:off x="3944236" y="255346"/>
              <a:ext cx="467341" cy="739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800" name="Group 54"/>
            <p:cNvGrpSpPr>
              <a:grpSpLocks/>
            </p:cNvGrpSpPr>
            <p:nvPr/>
          </p:nvGrpSpPr>
          <p:grpSpPr bwMode="auto">
            <a:xfrm>
              <a:off x="3247757" y="1760676"/>
              <a:ext cx="832406" cy="422617"/>
              <a:chOff x="0" y="0"/>
              <a:chExt cx="832406" cy="422616"/>
            </a:xfrm>
          </p:grpSpPr>
          <p:sp>
            <p:nvSpPr>
              <p:cNvPr id="32807" name="AutoShape 55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08" name="AutoShape 56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303</a:t>
                </a:r>
                <a:endParaRPr lang="en-US" altLang="en-US"/>
              </a:p>
            </p:txBody>
          </p:sp>
        </p:grpSp>
        <p:sp>
          <p:nvSpPr>
            <p:cNvPr id="32801" name="Line 57"/>
            <p:cNvSpPr>
              <a:spLocks noChangeShapeType="1"/>
            </p:cNvSpPr>
            <p:nvPr/>
          </p:nvSpPr>
          <p:spPr bwMode="auto">
            <a:xfrm flipH="1" flipV="1">
              <a:off x="2678843" y="1936872"/>
              <a:ext cx="601414" cy="357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802" name="Group 58"/>
            <p:cNvGrpSpPr>
              <a:grpSpLocks/>
            </p:cNvGrpSpPr>
            <p:nvPr/>
          </p:nvGrpSpPr>
          <p:grpSpPr bwMode="auto">
            <a:xfrm>
              <a:off x="4412276" y="1699390"/>
              <a:ext cx="832407" cy="422617"/>
              <a:chOff x="0" y="0"/>
              <a:chExt cx="832406" cy="422616"/>
            </a:xfrm>
          </p:grpSpPr>
          <p:sp>
            <p:nvSpPr>
              <p:cNvPr id="32805" name="AutoShape 59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06" name="AutoShape 60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457</a:t>
                </a:r>
                <a:endParaRPr lang="en-US" altLang="en-US"/>
              </a:p>
            </p:txBody>
          </p:sp>
        </p:grpSp>
        <p:sp>
          <p:nvSpPr>
            <p:cNvPr id="32803" name="Line 61"/>
            <p:cNvSpPr>
              <a:spLocks noChangeShapeType="1"/>
            </p:cNvSpPr>
            <p:nvPr/>
          </p:nvSpPr>
          <p:spPr bwMode="auto">
            <a:xfrm flipV="1">
              <a:off x="4047664" y="1911336"/>
              <a:ext cx="397112" cy="61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804" name="Line 62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9167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2772" name="AutoShape 63"/>
          <p:cNvSpPr>
            <a:spLocks/>
          </p:cNvSpPr>
          <p:nvPr/>
        </p:nvSpPr>
        <p:spPr bwMode="auto">
          <a:xfrm>
            <a:off x="6172200" y="679450"/>
            <a:ext cx="914400" cy="5402263"/>
          </a:xfrm>
          <a:custGeom>
            <a:avLst/>
            <a:gdLst>
              <a:gd name="T0" fmla="*/ 457200 w 21600"/>
              <a:gd name="T1" fmla="*/ 2701132 h 21600"/>
              <a:gd name="T2" fmla="*/ 457200 w 21600"/>
              <a:gd name="T3" fmla="*/ 2701132 h 21600"/>
              <a:gd name="T4" fmla="*/ 457200 w 21600"/>
              <a:gd name="T5" fmla="*/ 2701132 h 21600"/>
              <a:gd name="T6" fmla="*/ 457200 w 21600"/>
              <a:gd name="T7" fmla="*/ 2701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142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143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341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378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370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322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326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303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403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421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451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457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467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C8CE2DD-F2AC-4E45-B19F-83792AB96980}" type="slidenum">
              <a:rPr lang="en-US" altLang="en-US" sz="1400"/>
              <a:pPr algn="r" eaLnBrk="1"/>
              <a:t>27</a:t>
            </a:fld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3213" y="609600"/>
            <a:ext cx="8764587" cy="5619750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Graph::topsort(){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Vertex v, w;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b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labelEachVertexWithItsInDegree();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for (int counter=0; counter &lt; NUM_VERTICES; 							counter++){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</a:t>
            </a: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findNewVertexOfDegreeZero();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v.topologicalNum = counter;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for each w adjacent to v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		w.indegree--;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6009C0D-CFC2-4074-A152-6FAC76603D01}" type="slidenum">
              <a:rPr lang="en-US" altLang="en-US" sz="1400"/>
              <a:pPr algn="r" eaLnBrk="1"/>
              <a:t>28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90600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Two</a:t>
            </a:r>
            <a:endParaRPr lang="en-US" alt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3657600"/>
          </a:xfrm>
        </p:spPr>
        <p:txBody>
          <a:bodyPr lIns="0" tIns="0" rIns="0" bIns="0"/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in-degree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Initialize a queue </a:t>
            </a:r>
            <a:r>
              <a:rPr lang="en-US" altLang="en-US" sz="24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to contain all in-degree zero vertices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While </a:t>
            </a:r>
            <a:r>
              <a:rPr lang="en-US" altLang="en-US" sz="24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not empty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= </a:t>
            </a:r>
            <a:r>
              <a:rPr lang="en-US" altLang="en-US" sz="2000" i="1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.dequeue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all vertices adjacent to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If new in-degree of any such vertex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zero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i="1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.enqueue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 dirty="0" smtClean="0"/>
          </a:p>
        </p:txBody>
      </p:sp>
      <p:sp>
        <p:nvSpPr>
          <p:cNvPr id="34821" name="AutoShape 4"/>
          <p:cNvSpPr>
            <a:spLocks/>
          </p:cNvSpPr>
          <p:nvPr/>
        </p:nvSpPr>
        <p:spPr bwMode="auto">
          <a:xfrm>
            <a:off x="441325" y="5756275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333399"/>
                </a:solidFill>
                <a:latin typeface="+mn-lt"/>
                <a:cs typeface="Times New Roman" pitchFamily="18" charset="0"/>
                <a:sym typeface="Times New Roman" pitchFamily="18" charset="0"/>
              </a:rPr>
              <a:t>Runtime:</a:t>
            </a:r>
            <a:endParaRPr lang="en-US" altLang="en-US" dirty="0">
              <a:latin typeface="+mn-lt"/>
            </a:endParaRPr>
          </a:p>
        </p:txBody>
      </p:sp>
      <p:sp>
        <p:nvSpPr>
          <p:cNvPr id="34822" name="AutoShape 5"/>
          <p:cNvSpPr>
            <a:spLocks/>
          </p:cNvSpPr>
          <p:nvPr/>
        </p:nvSpPr>
        <p:spPr bwMode="auto">
          <a:xfrm>
            <a:off x="4648200" y="5105400"/>
            <a:ext cx="4065588" cy="763588"/>
          </a:xfrm>
          <a:custGeom>
            <a:avLst/>
            <a:gdLst>
              <a:gd name="T0" fmla="*/ 2032794 w 21600"/>
              <a:gd name="T1" fmla="*/ 381794 h 21600"/>
              <a:gd name="T2" fmla="*/ 2032794 w 21600"/>
              <a:gd name="T3" fmla="*/ 381794 h 21600"/>
              <a:gd name="T4" fmla="*/ 2032794 w 21600"/>
              <a:gd name="T5" fmla="*/ 381794 h 21600"/>
              <a:gd name="T6" fmla="*/ 20327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u="sng" dirty="0">
                <a:cs typeface="Arial" panose="020B0604020202020204" pitchFamily="34" charset="0"/>
                <a:sym typeface="Times New Roman" pitchFamily="18" charset="0"/>
              </a:rPr>
              <a:t>Note</a:t>
            </a:r>
            <a: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  <a:t>: could use a stack, list, set,</a:t>
            </a:r>
            <a:b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</a:br>
            <a: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  <a:t>          box, … instead of a queue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pic>
        <p:nvPicPr>
          <p:cNvPr id="34823" name="Picture 6" descr="nm422ziy[1]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"/>
            <a:ext cx="13716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AC5352F9-8DF9-4AA1-9AD2-96D5B6343155}" type="slidenum">
              <a:rPr lang="en-US" altLang="en-US" sz="1400"/>
              <a:pPr algn="r" eaLnBrk="1"/>
              <a:t>29</a:t>
            </a:fld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6553200" cy="5943600"/>
          </a:xfrm>
        </p:spPr>
        <p:txBody>
          <a:bodyPr lIns="0" tIns="0" rIns="0" bIns="0"/>
          <a:lstStyle/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Graph::topsort(){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Queue q(NUM_VERTICES);  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 counter = 0; 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Vertex v, w;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</a:t>
            </a:r>
            <a:r>
              <a:rPr lang="en-US" altLang="en-US" sz="1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labelEachVertexWithItsIn-degree();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000" b="1" smtClean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q.makeEmpty();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for each vertex v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(v.indegree == 0)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q.enqueue(v);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000" b="1" smtClean="0">
              <a:solidFill>
                <a:srgbClr val="339933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while (!q.isEmpty()){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v = q.dequeue();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v.topologicalNum = ++counter;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each w adjacent to v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if (--w.indegree == 0)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q.enqueue(w);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smtClean="0"/>
          </a:p>
        </p:txBody>
      </p:sp>
      <p:sp>
        <p:nvSpPr>
          <p:cNvPr id="35844" name="AutoShape 3"/>
          <p:cNvSpPr>
            <a:spLocks/>
          </p:cNvSpPr>
          <p:nvPr/>
        </p:nvSpPr>
        <p:spPr bwMode="auto">
          <a:xfrm>
            <a:off x="4876800" y="2286000"/>
            <a:ext cx="2032000" cy="676275"/>
          </a:xfrm>
          <a:custGeom>
            <a:avLst/>
            <a:gdLst>
              <a:gd name="T0" fmla="*/ 1016000 w 21600"/>
              <a:gd name="T1" fmla="*/ 338138 h 21600"/>
              <a:gd name="T2" fmla="*/ 1016000 w 21600"/>
              <a:gd name="T3" fmla="*/ 338138 h 21600"/>
              <a:gd name="T4" fmla="*/ 1016000 w 21600"/>
              <a:gd name="T5" fmla="*/ 338138 h 21600"/>
              <a:gd name="T6" fmla="*/ 1016000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intialize the</a:t>
            </a:r>
          </a:p>
          <a:p>
            <a:pPr algn="ctr" eaLnBrk="1"/>
            <a:r>
              <a:rPr lang="en-US" altLang="en-US" sz="200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queue</a:t>
            </a:r>
            <a:endParaRPr lang="en-US" altLang="en-US"/>
          </a:p>
        </p:txBody>
      </p:sp>
      <p:sp>
        <p:nvSpPr>
          <p:cNvPr id="35845" name="AutoShape 4"/>
          <p:cNvSpPr>
            <a:spLocks/>
          </p:cNvSpPr>
          <p:nvPr/>
        </p:nvSpPr>
        <p:spPr bwMode="auto">
          <a:xfrm>
            <a:off x="4883150" y="3657600"/>
            <a:ext cx="1979613" cy="676275"/>
          </a:xfrm>
          <a:custGeom>
            <a:avLst/>
            <a:gdLst>
              <a:gd name="T0" fmla="*/ 989807 w 21600"/>
              <a:gd name="T1" fmla="*/ 338138 h 21600"/>
              <a:gd name="T2" fmla="*/ 989807 w 21600"/>
              <a:gd name="T3" fmla="*/ 338138 h 21600"/>
              <a:gd name="T4" fmla="*/ 989807 w 21600"/>
              <a:gd name="T5" fmla="*/ 338138 h 21600"/>
              <a:gd name="T6" fmla="*/ 989807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get a vertex with</a:t>
            </a:r>
          </a:p>
          <a:p>
            <a:pPr algn="ctr" eaLnBrk="1"/>
            <a:r>
              <a:rPr lang="en-US" altLang="en-US" sz="200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indegree 0</a:t>
            </a:r>
            <a:endParaRPr lang="en-US" altLang="en-US"/>
          </a:p>
        </p:txBody>
      </p:sp>
      <p:sp>
        <p:nvSpPr>
          <p:cNvPr id="35846" name="AutoShape 5"/>
          <p:cNvSpPr>
            <a:spLocks/>
          </p:cNvSpPr>
          <p:nvPr/>
        </p:nvSpPr>
        <p:spPr bwMode="auto">
          <a:xfrm>
            <a:off x="6026150" y="4953000"/>
            <a:ext cx="1303338" cy="968375"/>
          </a:xfrm>
          <a:custGeom>
            <a:avLst/>
            <a:gdLst>
              <a:gd name="T0" fmla="*/ 651669 w 21600"/>
              <a:gd name="T1" fmla="*/ 484188 h 21600"/>
              <a:gd name="T2" fmla="*/ 651669 w 21600"/>
              <a:gd name="T3" fmla="*/ 484188 h 21600"/>
              <a:gd name="T4" fmla="*/ 651669 w 21600"/>
              <a:gd name="T5" fmla="*/ 484188 h 21600"/>
              <a:gd name="T6" fmla="*/ 651669 w 21600"/>
              <a:gd name="T7" fmla="*/ 4841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insert new</a:t>
            </a:r>
          </a:p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eligible</a:t>
            </a:r>
          </a:p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vertices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CAEFFD4D-EF19-4610-95AD-F3CD7496A6A9}" type="slidenum">
              <a:rPr lang="en-US" altLang="en-US" sz="1400"/>
              <a:pPr algn="r" eaLnBrk="1"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</a:t>
            </a:r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 lIns="0" tIns="0" rIns="0" bIns="0"/>
          <a:lstStyle/>
          <a:p>
            <a:pPr marL="152400" indent="-152400" defTabSz="868363" eaLnBrk="1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A formalism for representing relationships between objects</a:t>
            </a:r>
          </a:p>
          <a:p>
            <a:pPr marL="152400" indent="-152400" defTabSz="868363" eaLnBrk="1">
              <a:lnSpc>
                <a:spcPct val="90000"/>
              </a:lnSpc>
              <a:buFontTx/>
              <a:buChar char="•"/>
            </a:pPr>
            <a:endParaRPr lang="en-US" altLang="en-US" sz="26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2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endParaRPr lang="en-US" altLang="en-US" sz="26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700"/>
              </a:spcBef>
              <a:buFontTx/>
              <a:buChar char="–"/>
            </a:pPr>
            <a:r>
              <a:rPr lang="en-US" altLang="en-US" sz="26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3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</a:t>
            </a:r>
            <a:r>
              <a:rPr lang="en-US" altLang="en-US" sz="30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{v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n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r>
              <a:rPr lang="en-US" altLang="en-US" sz="26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 </a:t>
            </a:r>
            <a:b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where each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 connects one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   vertex to another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marL="152400" indent="-152400" defTabSz="868363" eaLnBrk="1">
              <a:lnSpc>
                <a:spcPct val="90000"/>
              </a:lnSpc>
              <a:spcBef>
                <a:spcPts val="700"/>
              </a:spcBef>
            </a:pPr>
            <a:endParaRPr lang="en-US" altLang="en-US" sz="26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52400" indent="-152400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For </a:t>
            </a:r>
            <a:r>
              <a:rPr lang="en-US" altLang="en-US" sz="26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edges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 are distinct.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600" smtClean="0">
                <a:latin typeface="Arial" pitchFamily="34" charset="0"/>
                <a:cs typeface="Arial" pitchFamily="34" charset="0"/>
                <a:sym typeface="Arial" pitchFamily="34" charset="0"/>
              </a:rPr>
              <a:t>(More on this later…)</a:t>
            </a:r>
            <a:endParaRPr lang="en-US" altLang="en-US" smtClean="0"/>
          </a:p>
        </p:txBody>
      </p:sp>
      <p:sp>
        <p:nvSpPr>
          <p:cNvPr id="6149" name="AutoShape 4"/>
          <p:cNvSpPr>
            <a:spLocks/>
          </p:cNvSpPr>
          <p:nvPr/>
        </p:nvSpPr>
        <p:spPr bwMode="auto">
          <a:xfrm>
            <a:off x="6148388" y="25130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0" name="AutoShape 5"/>
          <p:cNvSpPr>
            <a:spLocks/>
          </p:cNvSpPr>
          <p:nvPr/>
        </p:nvSpPr>
        <p:spPr bwMode="auto">
          <a:xfrm>
            <a:off x="5867400" y="22098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6151" name="AutoShape 6"/>
          <p:cNvSpPr>
            <a:spLocks/>
          </p:cNvSpPr>
          <p:nvPr/>
        </p:nvSpPr>
        <p:spPr bwMode="auto">
          <a:xfrm>
            <a:off x="7285038" y="2968625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2" name="AutoShape 7"/>
          <p:cNvSpPr>
            <a:spLocks/>
          </p:cNvSpPr>
          <p:nvPr/>
        </p:nvSpPr>
        <p:spPr bwMode="auto">
          <a:xfrm>
            <a:off x="7543800" y="3078163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6153" name="AutoShape 8"/>
          <p:cNvSpPr>
            <a:spLocks/>
          </p:cNvSpPr>
          <p:nvPr/>
        </p:nvSpPr>
        <p:spPr bwMode="auto">
          <a:xfrm>
            <a:off x="8142288" y="22844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4" name="AutoShape 9"/>
          <p:cNvSpPr>
            <a:spLocks/>
          </p:cNvSpPr>
          <p:nvPr/>
        </p:nvSpPr>
        <p:spPr bwMode="auto">
          <a:xfrm>
            <a:off x="8489950" y="2362200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6155" name="AutoShape 10"/>
          <p:cNvCxnSpPr>
            <a:cxnSpLocks noChangeShapeType="1"/>
          </p:cNvCxnSpPr>
          <p:nvPr/>
        </p:nvCxnSpPr>
        <p:spPr bwMode="auto">
          <a:xfrm flipH="1">
            <a:off x="7543800" y="2513013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6" name="AutoShape 11"/>
          <p:cNvCxnSpPr>
            <a:cxnSpLocks noChangeShapeType="1"/>
          </p:cNvCxnSpPr>
          <p:nvPr/>
        </p:nvCxnSpPr>
        <p:spPr bwMode="auto">
          <a:xfrm flipH="1" flipV="1">
            <a:off x="6435725" y="2655888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7" name="AutoShape 12"/>
          <p:cNvCxnSpPr>
            <a:cxnSpLocks noChangeShapeType="1"/>
          </p:cNvCxnSpPr>
          <p:nvPr/>
        </p:nvCxnSpPr>
        <p:spPr bwMode="auto">
          <a:xfrm>
            <a:off x="6435725" y="2800350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8" name="AutoShape 13"/>
          <p:cNvSpPr>
            <a:spLocks/>
          </p:cNvSpPr>
          <p:nvPr/>
        </p:nvSpPr>
        <p:spPr bwMode="auto">
          <a:xfrm>
            <a:off x="6064250" y="3641725"/>
            <a:ext cx="2693988" cy="1550988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/>
          </a:p>
        </p:txBody>
      </p:sp>
      <p:sp>
        <p:nvSpPr>
          <p:cNvPr id="6159" name="AutoShape 14"/>
          <p:cNvSpPr>
            <a:spLocks/>
          </p:cNvSpPr>
          <p:nvPr/>
        </p:nvSpPr>
        <p:spPr bwMode="auto">
          <a:xfrm>
            <a:off x="7085013" y="19796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0" name="AutoShape 15"/>
          <p:cNvSpPr>
            <a:spLocks/>
          </p:cNvSpPr>
          <p:nvPr/>
        </p:nvSpPr>
        <p:spPr bwMode="auto">
          <a:xfrm rot="5400000" flipH="1">
            <a:off x="7696201" y="1824037"/>
            <a:ext cx="182562" cy="792163"/>
          </a:xfrm>
          <a:custGeom>
            <a:avLst/>
            <a:gdLst>
              <a:gd name="T0" fmla="*/ 91281 w 21600"/>
              <a:gd name="T1" fmla="*/ 396082 h 21600"/>
              <a:gd name="T2" fmla="*/ 91281 w 21600"/>
              <a:gd name="T3" fmla="*/ 396082 h 21600"/>
              <a:gd name="T4" fmla="*/ 91281 w 21600"/>
              <a:gd name="T5" fmla="*/ 396082 h 21600"/>
              <a:gd name="T6" fmla="*/ 91281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1" name="AutoShape 16"/>
          <p:cNvSpPr>
            <a:spLocks/>
          </p:cNvSpPr>
          <p:nvPr/>
        </p:nvSpPr>
        <p:spPr bwMode="auto">
          <a:xfrm>
            <a:off x="7239000" y="1660525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4000" dirty="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4000" dirty="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 dirty="0" smtClean="0"/>
              <a:t>Proof:  </a:t>
            </a:r>
          </a:p>
          <a:p>
            <a:pPr lvl="1"/>
            <a:r>
              <a:rPr lang="en-US" altLang="en-US" sz="2400" dirty="0" smtClean="0"/>
              <a:t>Pick a vertex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if it has in-degree 0 then done</a:t>
            </a:r>
          </a:p>
          <a:p>
            <a:pPr lvl="1"/>
            <a:r>
              <a:rPr lang="en-US" altLang="en-US" sz="2400" dirty="0" smtClean="0"/>
              <a:t>If not, let (v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be an edge, if 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has in-degree 0 then done</a:t>
            </a:r>
          </a:p>
          <a:p>
            <a:pPr lvl="1"/>
            <a:r>
              <a:rPr lang="en-US" altLang="en-US" sz="2400" dirty="0" smtClean="0"/>
              <a:t>If not, let (v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 be an edge . . .</a:t>
            </a:r>
          </a:p>
          <a:p>
            <a:pPr lvl="1"/>
            <a:r>
              <a:rPr lang="en-US" altLang="en-US" sz="2400" dirty="0" smtClean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8388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466F2B7C-047B-49C5-A404-37FE993C2648}" type="slidenum">
              <a:rPr lang="en-US" altLang="en-US" sz="1400"/>
              <a:pPr algn="r" eaLnBrk="1"/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</a:t>
            </a:r>
            <a:endParaRPr lang="en-US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 lIns="0" tIns="0" rIns="0" bIns="0"/>
          <a:lstStyle/>
          <a:p>
            <a:pPr marL="104775" indent="-104775" defTabSz="914400" eaLnBrk="1"/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04775" indent="-104775" defTabSz="914400" eaLnBrk="1"/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Notation</a:t>
            </a:r>
          </a:p>
          <a:p>
            <a:pPr marL="579438" lvl="1" indent="-122238" defTabSz="914400" eaLnBrk="1">
              <a:spcBef>
                <a:spcPts val="500"/>
              </a:spcBef>
            </a:pP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|V|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= number of vertices</a:t>
            </a:r>
          </a:p>
          <a:p>
            <a:pPr marL="579438" lvl="1" indent="-122238" defTabSz="914400" eaLnBrk="1">
              <a:spcBef>
                <a:spcPts val="500"/>
              </a:spcBef>
            </a:pP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|E|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= number of edges</a:t>
            </a:r>
          </a:p>
          <a:p>
            <a:pPr marL="579438" lvl="1" indent="-122238" defTabSz="914400" eaLnBrk="1">
              <a:spcBef>
                <a:spcPts val="600"/>
              </a:spcBef>
            </a:pPr>
            <a:endParaRPr lang="en-US" altLang="en-US" sz="2400" b="1" smtClean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104775" indent="-104775" defTabSz="914400" eaLnBrk="1">
              <a:spcBef>
                <a:spcPts val="600"/>
              </a:spcBef>
              <a:buFont typeface="Courier New" pitchFamily="49" charset="0"/>
              <a:buChar char="•"/>
            </a:pPr>
            <a:r>
              <a:rPr lang="en-US" altLang="en-US" sz="25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is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adjacent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to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5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if </a:t>
            </a:r>
            <a:r>
              <a:rPr lang="en-US" altLang="en-US" sz="25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(u,v)</a:t>
            </a:r>
            <a:r>
              <a:rPr lang="en-US" altLang="en-US" sz="2500" b="1" smtClean="0">
                <a:latin typeface="Cambria Math" pitchFamily="18" charset="0"/>
                <a:ea typeface="Cambria Math" pitchFamily="18" charset="0"/>
                <a:cs typeface="Courier New" pitchFamily="49" charset="0"/>
                <a:sym typeface="Courier New" pitchFamily="49" charset="0"/>
              </a:rPr>
              <a:t>∈</a:t>
            </a:r>
            <a:r>
              <a:rPr lang="en-US" altLang="en-US" sz="25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E</a:t>
            </a:r>
          </a:p>
          <a:p>
            <a:pPr marL="579438" lvl="1" indent="-122238" defTabSz="914400" eaLnBrk="1">
              <a:spcBef>
                <a:spcPts val="500"/>
              </a:spcBef>
              <a:buClr>
                <a:srgbClr val="009900"/>
              </a:buClr>
              <a:buFontTx/>
              <a:buChar char="–"/>
            </a:pP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neighbor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of = adjacent to</a:t>
            </a:r>
          </a:p>
          <a:p>
            <a:pPr marL="579438" lvl="1" indent="-122238" defTabSz="914400" eaLnBrk="1"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Order matters for directed edges</a:t>
            </a:r>
          </a:p>
          <a:p>
            <a:pPr marL="104775" indent="-104775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It is possible to have an edge</a:t>
            </a:r>
            <a:r>
              <a:rPr lang="en-US" altLang="en-US" sz="240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altLang="en-US" sz="25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(v,v)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</a:p>
          <a:p>
            <a:pPr marL="104775" indent="-104775" defTabSz="914400" eaLnBrk="1"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   called a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loop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.  </a:t>
            </a:r>
          </a:p>
          <a:p>
            <a:pPr marL="579438" lvl="1" indent="-122238" defTabSz="914400" eaLnBrk="1">
              <a:spcBef>
                <a:spcPts val="5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We will assume graphs without loops.</a:t>
            </a:r>
            <a:endParaRPr lang="en-US" altLang="en-US" smtClean="0"/>
          </a:p>
        </p:txBody>
      </p:sp>
      <p:sp>
        <p:nvSpPr>
          <p:cNvPr id="7173" name="AutoShape 13"/>
          <p:cNvSpPr>
            <a:spLocks/>
          </p:cNvSpPr>
          <p:nvPr/>
        </p:nvSpPr>
        <p:spPr bwMode="auto">
          <a:xfrm>
            <a:off x="6292850" y="3597275"/>
            <a:ext cx="2693988" cy="1550988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/>
          </a:p>
        </p:txBody>
      </p:sp>
      <p:sp>
        <p:nvSpPr>
          <p:cNvPr id="7174" name="AutoShape 4"/>
          <p:cNvSpPr>
            <a:spLocks/>
          </p:cNvSpPr>
          <p:nvPr/>
        </p:nvSpPr>
        <p:spPr bwMode="auto">
          <a:xfrm>
            <a:off x="6148388" y="20716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5" name="AutoShape 5"/>
          <p:cNvSpPr>
            <a:spLocks/>
          </p:cNvSpPr>
          <p:nvPr/>
        </p:nvSpPr>
        <p:spPr bwMode="auto">
          <a:xfrm>
            <a:off x="5867400" y="1768475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7176" name="AutoShape 6"/>
          <p:cNvSpPr>
            <a:spLocks/>
          </p:cNvSpPr>
          <p:nvPr/>
        </p:nvSpPr>
        <p:spPr bwMode="auto">
          <a:xfrm>
            <a:off x="7285038" y="2527300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7" name="AutoShape 7"/>
          <p:cNvSpPr>
            <a:spLocks/>
          </p:cNvSpPr>
          <p:nvPr/>
        </p:nvSpPr>
        <p:spPr bwMode="auto">
          <a:xfrm>
            <a:off x="7543800" y="2636838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7178" name="AutoShape 8"/>
          <p:cNvSpPr>
            <a:spLocks/>
          </p:cNvSpPr>
          <p:nvPr/>
        </p:nvSpPr>
        <p:spPr bwMode="auto">
          <a:xfrm>
            <a:off x="8142288" y="18430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9" name="AutoShape 9"/>
          <p:cNvSpPr>
            <a:spLocks/>
          </p:cNvSpPr>
          <p:nvPr/>
        </p:nvSpPr>
        <p:spPr bwMode="auto">
          <a:xfrm>
            <a:off x="8489950" y="1920875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7180" name="AutoShape 10"/>
          <p:cNvCxnSpPr>
            <a:cxnSpLocks noChangeShapeType="1"/>
          </p:cNvCxnSpPr>
          <p:nvPr/>
        </p:nvCxnSpPr>
        <p:spPr bwMode="auto">
          <a:xfrm flipH="1">
            <a:off x="7543800" y="2071688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1" name="AutoShape 11"/>
          <p:cNvCxnSpPr>
            <a:cxnSpLocks noChangeShapeType="1"/>
          </p:cNvCxnSpPr>
          <p:nvPr/>
        </p:nvCxnSpPr>
        <p:spPr bwMode="auto">
          <a:xfrm flipH="1" flipV="1">
            <a:off x="6435725" y="2214563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2" name="AutoShape 12"/>
          <p:cNvCxnSpPr>
            <a:cxnSpLocks noChangeShapeType="1"/>
          </p:cNvCxnSpPr>
          <p:nvPr/>
        </p:nvCxnSpPr>
        <p:spPr bwMode="auto">
          <a:xfrm>
            <a:off x="6435725" y="2359025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83" name="AutoShape 14"/>
          <p:cNvSpPr>
            <a:spLocks/>
          </p:cNvSpPr>
          <p:nvPr/>
        </p:nvSpPr>
        <p:spPr bwMode="auto">
          <a:xfrm>
            <a:off x="7085013" y="15382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4" name="AutoShape 15"/>
          <p:cNvSpPr>
            <a:spLocks/>
          </p:cNvSpPr>
          <p:nvPr/>
        </p:nvSpPr>
        <p:spPr bwMode="auto">
          <a:xfrm rot="5400000" flipH="1">
            <a:off x="7696201" y="1382712"/>
            <a:ext cx="182562" cy="792163"/>
          </a:xfrm>
          <a:custGeom>
            <a:avLst/>
            <a:gdLst>
              <a:gd name="T0" fmla="*/ 91281 w 21600"/>
              <a:gd name="T1" fmla="*/ 396082 h 21600"/>
              <a:gd name="T2" fmla="*/ 91281 w 21600"/>
              <a:gd name="T3" fmla="*/ 396082 h 21600"/>
              <a:gd name="T4" fmla="*/ 91281 w 21600"/>
              <a:gd name="T5" fmla="*/ 396082 h 21600"/>
              <a:gd name="T6" fmla="*/ 91281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5" name="AutoShape 16"/>
          <p:cNvSpPr>
            <a:spLocks/>
          </p:cNvSpPr>
          <p:nvPr/>
        </p:nvSpPr>
        <p:spPr bwMode="auto">
          <a:xfrm>
            <a:off x="7239000" y="12192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E84DFDE5-EEA2-46EF-A344-0F3B20FB1FA2}" type="slidenum">
              <a:rPr lang="en-US" altLang="en-US" sz="1400"/>
              <a:pPr algn="r" eaLnBrk="1"/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Examples of Graphs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315200" cy="5562600"/>
          </a:xfrm>
        </p:spPr>
        <p:txBody>
          <a:bodyPr lIns="0" tIns="0" rIns="0" bIns="0"/>
          <a:lstStyle/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For each, what are the </a:t>
            </a:r>
            <a:r>
              <a:rPr lang="en-US" altLang="en-US" sz="280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80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?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32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The web</a:t>
            </a:r>
            <a:b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Facebook</a:t>
            </a:r>
            <a:b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Highway map</a:t>
            </a:r>
            <a:b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Airline routes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Call graph of a program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E0977AE0-3C40-4681-8FA2-658AC25A9E36}" type="slidenum">
              <a:rPr lang="en-US" altLang="en-US" sz="1400"/>
              <a:pPr algn="r" eaLnBrk="1"/>
              <a:t>6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1854" y="152400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Graphs</a:t>
            </a:r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28738"/>
            <a:ext cx="8610600" cy="5224462"/>
          </a:xfrm>
        </p:spPr>
        <p:txBody>
          <a:bodyPr lIns="0" tIns="0" rIns="0" bIns="0"/>
          <a:lstStyle/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In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graphs (a.k.a.,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digraphs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), edges have a direction: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Thus,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(u,v) </a:t>
            </a:r>
            <a:r>
              <a:rPr lang="en-US" altLang="en-US" sz="2400" b="1" smtClean="0">
                <a:latin typeface="Cambria Math" pitchFamily="18" charset="0"/>
                <a:ea typeface="Cambria Math" pitchFamily="18" charset="0"/>
                <a:cs typeface="Courier New" pitchFamily="49" charset="0"/>
                <a:sym typeface="Courier New" pitchFamily="49" charset="0"/>
              </a:rPr>
              <a:t>∈</a:t>
            </a:r>
            <a:r>
              <a:rPr lang="en-US" altLang="en-US" sz="2400" smtClean="0">
                <a:latin typeface="Symbol" pitchFamily="18" charset="2"/>
                <a:ea typeface="Cambria Math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does </a:t>
            </a:r>
            <a:r>
              <a:rPr lang="en-US" altLang="en-US" sz="24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 imply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(v,u) </a:t>
            </a:r>
            <a:r>
              <a:rPr lang="en-US" altLang="en-US" sz="240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altLang="en-US" sz="2400" smtClean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I.e.,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adjacent to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does </a:t>
            </a:r>
            <a:r>
              <a:rPr lang="en-US" altLang="en-US" sz="24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imply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adjacent to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of a vertex: number of inbound edges.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Out-degree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of a vertex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: number of outbound edges.</a:t>
            </a:r>
            <a:endParaRPr lang="en-US" altLang="en-US" smtClean="0"/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4098925" y="2500313"/>
            <a:ext cx="458788" cy="487362"/>
          </a:xfrm>
          <a:custGeom>
            <a:avLst/>
            <a:gdLst>
              <a:gd name="T0" fmla="*/ 229394 w 21600"/>
              <a:gd name="T1" fmla="*/ 243681 h 21600"/>
              <a:gd name="T2" fmla="*/ 229394 w 21600"/>
              <a:gd name="T3" fmla="*/ 243681 h 21600"/>
              <a:gd name="T4" fmla="*/ 229394 w 21600"/>
              <a:gd name="T5" fmla="*/ 243681 h 21600"/>
              <a:gd name="T6" fmla="*/ 229394 w 21600"/>
              <a:gd name="T7" fmla="*/ 2436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800">
                <a:latin typeface="Arial Bold" charset="0"/>
                <a:sym typeface="Arial Bold" charset="0"/>
              </a:rPr>
              <a:t>or</a:t>
            </a:r>
            <a:endParaRPr lang="en-US" altLang="en-US"/>
          </a:p>
        </p:txBody>
      </p:sp>
      <p:sp>
        <p:nvSpPr>
          <p:cNvPr id="9222" name="AutoShape 5"/>
          <p:cNvSpPr>
            <a:spLocks/>
          </p:cNvSpPr>
          <p:nvPr/>
        </p:nvSpPr>
        <p:spPr bwMode="auto">
          <a:xfrm>
            <a:off x="5548313" y="3181350"/>
            <a:ext cx="1141412" cy="668338"/>
          </a:xfrm>
          <a:custGeom>
            <a:avLst/>
            <a:gdLst>
              <a:gd name="T0" fmla="*/ 570706 w 21600"/>
              <a:gd name="T1" fmla="*/ 334169 h 21600"/>
              <a:gd name="T2" fmla="*/ 570706 w 21600"/>
              <a:gd name="T3" fmla="*/ 334169 h 21600"/>
              <a:gd name="T4" fmla="*/ 570706 w 21600"/>
              <a:gd name="T5" fmla="*/ 334169 h 21600"/>
              <a:gd name="T6" fmla="*/ 570706 w 21600"/>
              <a:gd name="T7" fmla="*/ 3341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 edges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here</a:t>
            </a:r>
            <a:endParaRPr lang="en-US" alt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V="1">
            <a:off x="6248400" y="3105150"/>
            <a:ext cx="762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9224" name="Group 7"/>
          <p:cNvGrpSpPr>
            <a:grpSpLocks/>
          </p:cNvGrpSpPr>
          <p:nvPr/>
        </p:nvGrpSpPr>
        <p:grpSpPr bwMode="auto">
          <a:xfrm>
            <a:off x="608013" y="1825625"/>
            <a:ext cx="2852737" cy="1790700"/>
            <a:chOff x="-1" y="-1"/>
            <a:chExt cx="2851658" cy="1790389"/>
          </a:xfrm>
        </p:grpSpPr>
        <p:sp>
          <p:nvSpPr>
            <p:cNvPr id="9236" name="AutoShape 8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37" name="AutoShape 9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9238" name="AutoShape 10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39" name="AutoShape 11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9240" name="AutoShape 12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1" name="AutoShape 13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9242" name="AutoShape 14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3" name="AutoShape 15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4" name="AutoShape 16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5" name="AutoShape 17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6" name="AutoShape 18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7" name="AutoShape 19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9225" name="AutoShape 20"/>
          <p:cNvSpPr>
            <a:spLocks/>
          </p:cNvSpPr>
          <p:nvPr/>
        </p:nvSpPr>
        <p:spPr bwMode="auto">
          <a:xfrm>
            <a:off x="5691188" y="26479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26" name="AutoShape 21"/>
          <p:cNvSpPr>
            <a:spLocks/>
          </p:cNvSpPr>
          <p:nvPr/>
        </p:nvSpPr>
        <p:spPr bwMode="auto">
          <a:xfrm>
            <a:off x="5346700" y="2343150"/>
            <a:ext cx="287338" cy="373063"/>
          </a:xfrm>
          <a:custGeom>
            <a:avLst/>
            <a:gdLst>
              <a:gd name="T0" fmla="*/ 143669 w 21600"/>
              <a:gd name="T1" fmla="*/ 186532 h 21600"/>
              <a:gd name="T2" fmla="*/ 143669 w 21600"/>
              <a:gd name="T3" fmla="*/ 186532 h 21600"/>
              <a:gd name="T4" fmla="*/ 143669 w 21600"/>
              <a:gd name="T5" fmla="*/ 186532 h 21600"/>
              <a:gd name="T6" fmla="*/ 143669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9227" name="AutoShape 22"/>
          <p:cNvSpPr>
            <a:spLocks/>
          </p:cNvSpPr>
          <p:nvPr/>
        </p:nvSpPr>
        <p:spPr bwMode="auto">
          <a:xfrm>
            <a:off x="6827838" y="3103563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28" name="AutoShape 23"/>
          <p:cNvSpPr>
            <a:spLocks/>
          </p:cNvSpPr>
          <p:nvPr/>
        </p:nvSpPr>
        <p:spPr bwMode="auto">
          <a:xfrm>
            <a:off x="7086600" y="3211513"/>
            <a:ext cx="273050" cy="373062"/>
          </a:xfrm>
          <a:custGeom>
            <a:avLst/>
            <a:gdLst>
              <a:gd name="T0" fmla="*/ 136525 w 21600"/>
              <a:gd name="T1" fmla="*/ 186531 h 21600"/>
              <a:gd name="T2" fmla="*/ 136525 w 21600"/>
              <a:gd name="T3" fmla="*/ 186531 h 21600"/>
              <a:gd name="T4" fmla="*/ 136525 w 21600"/>
              <a:gd name="T5" fmla="*/ 186531 h 21600"/>
              <a:gd name="T6" fmla="*/ 136525 w 21600"/>
              <a:gd name="T7" fmla="*/ 1865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9229" name="AutoShape 24"/>
          <p:cNvSpPr>
            <a:spLocks/>
          </p:cNvSpPr>
          <p:nvPr/>
        </p:nvSpPr>
        <p:spPr bwMode="auto">
          <a:xfrm>
            <a:off x="7685088" y="24193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0" name="AutoShape 25"/>
          <p:cNvSpPr>
            <a:spLocks/>
          </p:cNvSpPr>
          <p:nvPr/>
        </p:nvSpPr>
        <p:spPr bwMode="auto">
          <a:xfrm>
            <a:off x="7924800" y="2495550"/>
            <a:ext cx="273050" cy="373063"/>
          </a:xfrm>
          <a:custGeom>
            <a:avLst/>
            <a:gdLst>
              <a:gd name="T0" fmla="*/ 136525 w 21600"/>
              <a:gd name="T1" fmla="*/ 186532 h 21600"/>
              <a:gd name="T2" fmla="*/ 136525 w 21600"/>
              <a:gd name="T3" fmla="*/ 186532 h 21600"/>
              <a:gd name="T4" fmla="*/ 136525 w 21600"/>
              <a:gd name="T5" fmla="*/ 186532 h 21600"/>
              <a:gd name="T6" fmla="*/ 136525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9231" name="AutoShape 26"/>
          <p:cNvCxnSpPr>
            <a:cxnSpLocks noChangeShapeType="1"/>
          </p:cNvCxnSpPr>
          <p:nvPr/>
        </p:nvCxnSpPr>
        <p:spPr bwMode="auto">
          <a:xfrm flipH="1">
            <a:off x="7115175" y="2705100"/>
            <a:ext cx="569913" cy="430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2" name="AutoShape 27"/>
          <p:cNvCxnSpPr>
            <a:cxnSpLocks noChangeShapeType="1"/>
          </p:cNvCxnSpPr>
          <p:nvPr/>
        </p:nvCxnSpPr>
        <p:spPr bwMode="auto">
          <a:xfrm flipH="1" flipV="1">
            <a:off x="6019800" y="2868613"/>
            <a:ext cx="762000" cy="312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3" name="AutoShape 28"/>
          <p:cNvSpPr>
            <a:spLocks/>
          </p:cNvSpPr>
          <p:nvPr/>
        </p:nvSpPr>
        <p:spPr bwMode="auto">
          <a:xfrm>
            <a:off x="6627813" y="21145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4" name="AutoShape 29"/>
          <p:cNvSpPr>
            <a:spLocks/>
          </p:cNvSpPr>
          <p:nvPr/>
        </p:nvSpPr>
        <p:spPr bwMode="auto">
          <a:xfrm rot="5400000" flipH="1">
            <a:off x="7239000" y="1958975"/>
            <a:ext cx="182563" cy="792163"/>
          </a:xfrm>
          <a:custGeom>
            <a:avLst/>
            <a:gdLst>
              <a:gd name="T0" fmla="*/ 91282 w 21600"/>
              <a:gd name="T1" fmla="*/ 396082 h 21600"/>
              <a:gd name="T2" fmla="*/ 91282 w 21600"/>
              <a:gd name="T3" fmla="*/ 396082 h 21600"/>
              <a:gd name="T4" fmla="*/ 91282 w 21600"/>
              <a:gd name="T5" fmla="*/ 396082 h 21600"/>
              <a:gd name="T6" fmla="*/ 91282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5" name="AutoShape 30"/>
          <p:cNvSpPr>
            <a:spLocks/>
          </p:cNvSpPr>
          <p:nvPr/>
        </p:nvSpPr>
        <p:spPr bwMode="auto">
          <a:xfrm>
            <a:off x="6781800" y="1793875"/>
            <a:ext cx="287338" cy="373063"/>
          </a:xfrm>
          <a:custGeom>
            <a:avLst/>
            <a:gdLst>
              <a:gd name="T0" fmla="*/ 143669 w 21600"/>
              <a:gd name="T1" fmla="*/ 186532 h 21600"/>
              <a:gd name="T2" fmla="*/ 143669 w 21600"/>
              <a:gd name="T3" fmla="*/ 186532 h 21600"/>
              <a:gd name="T4" fmla="*/ 143669 w 21600"/>
              <a:gd name="T5" fmla="*/ 186532 h 21600"/>
              <a:gd name="T6" fmla="*/ 143669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21B5FC79-12F1-4273-BA6B-D2CB7F3A6C53}" type="slidenum">
              <a:rPr lang="en-US" altLang="en-US" sz="1400"/>
              <a:pPr algn="r" eaLnBrk="1"/>
              <a:t>7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08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 Graphs</a:t>
            </a:r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38263"/>
            <a:ext cx="8610600" cy="5376862"/>
          </a:xfrm>
        </p:spPr>
        <p:txBody>
          <a:bodyPr lIns="0" tIns="0" rIns="0" bIns="0"/>
          <a:lstStyle/>
          <a:p>
            <a:pPr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In </a:t>
            </a: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graphs, edges have no specific direction (edges are always two-way):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Thus,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(u,v) </a:t>
            </a:r>
            <a:r>
              <a:rPr lang="en-US" altLang="en-US" sz="2400" smtClean="0">
                <a:latin typeface="Cambria Math" pitchFamily="18" charset="0"/>
                <a:ea typeface="Cambria Math" pitchFamily="18" charset="0"/>
                <a:cs typeface="Symbol" pitchFamily="18" charset="2"/>
                <a:sym typeface="Symbol" pitchFamily="18" charset="2"/>
              </a:rPr>
              <a:t>∈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does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imply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(v,u) </a:t>
            </a:r>
            <a:r>
              <a:rPr lang="en-US" altLang="en-US" sz="240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.  Only one of these edges needs to be in the set; the other is implicit.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400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Degree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of a vertex: number of edges containing that vertex.  (Same as number of adjacent  vertices.)</a:t>
            </a:r>
            <a:endParaRPr lang="en-US" altLang="en-US" smtClean="0"/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2894013" y="2055813"/>
            <a:ext cx="2852737" cy="1790700"/>
            <a:chOff x="-1" y="-1"/>
            <a:chExt cx="2851658" cy="1790389"/>
          </a:xfrm>
        </p:grpSpPr>
        <p:sp>
          <p:nvSpPr>
            <p:cNvPr id="10246" name="AutoShape 5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47" name="AutoShape 6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49" name="AutoShape 8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51" name="AutoShape 10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4" name="AutoShape 13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AutoShape 15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AutoShape 13"/>
          <p:cNvCxnSpPr>
            <a:cxnSpLocks noChangeShapeType="1"/>
            <a:stCxn id="14339" idx="0"/>
            <a:endCxn id="14345" idx="0"/>
          </p:cNvCxnSpPr>
          <p:nvPr/>
        </p:nvCxnSpPr>
        <p:spPr bwMode="auto">
          <a:xfrm flipH="1">
            <a:off x="2933700" y="4786313"/>
            <a:ext cx="2667000" cy="1004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" name="AutoShape 12"/>
          <p:cNvCxnSpPr>
            <a:cxnSpLocks noChangeShapeType="1"/>
            <a:stCxn id="14339" idx="0"/>
            <a:endCxn id="14342" idx="0"/>
          </p:cNvCxnSpPr>
          <p:nvPr/>
        </p:nvCxnSpPr>
        <p:spPr bwMode="auto">
          <a:xfrm flipH="1" flipV="1">
            <a:off x="3924300" y="4716463"/>
            <a:ext cx="1676400" cy="69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8" name="AutoShape 11"/>
          <p:cNvCxnSpPr>
            <a:cxnSpLocks noChangeShapeType="1"/>
            <a:stCxn id="14340" idx="0"/>
            <a:endCxn id="14343" idx="0"/>
          </p:cNvCxnSpPr>
          <p:nvPr/>
        </p:nvCxnSpPr>
        <p:spPr bwMode="auto">
          <a:xfrm flipH="1" flipV="1">
            <a:off x="4000500" y="3849688"/>
            <a:ext cx="1371600" cy="84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9" name="AutoShape 10"/>
          <p:cNvCxnSpPr>
            <a:cxnSpLocks noChangeShapeType="1"/>
            <a:stCxn id="14341" idx="0"/>
            <a:endCxn id="14344" idx="0"/>
          </p:cNvCxnSpPr>
          <p:nvPr/>
        </p:nvCxnSpPr>
        <p:spPr bwMode="auto">
          <a:xfrm flipH="1" flipV="1">
            <a:off x="4381500" y="2767013"/>
            <a:ext cx="1066800" cy="3254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AF22515A-7695-4484-8A80-76A03940552A}" type="slidenum">
              <a:rPr lang="en-US" altLang="en-US" sz="1400"/>
              <a:pPr algn="r" eaLnBrk="1"/>
              <a:t>8</a:t>
            </a:fld>
            <a:endParaRPr lang="en-US" alt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Weighted Graphs</a:t>
            </a:r>
            <a:endParaRPr lang="en-US" altLang="en-US" smtClean="0"/>
          </a:p>
        </p:txBody>
      </p:sp>
      <p:sp>
        <p:nvSpPr>
          <p:cNvPr id="14339" name="AutoShape 3"/>
          <p:cNvSpPr>
            <a:spLocks/>
          </p:cNvSpPr>
          <p:nvPr/>
        </p:nvSpPr>
        <p:spPr bwMode="auto">
          <a:xfrm>
            <a:off x="5410200" y="459581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5181600" y="3743325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1" name="AutoShape 5"/>
          <p:cNvSpPr>
            <a:spLocks/>
          </p:cNvSpPr>
          <p:nvPr/>
        </p:nvSpPr>
        <p:spPr bwMode="auto">
          <a:xfrm>
            <a:off x="5257800" y="2901950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4342" name="AutoShape 6"/>
          <p:cNvSpPr>
            <a:spLocks/>
          </p:cNvSpPr>
          <p:nvPr/>
        </p:nvSpPr>
        <p:spPr bwMode="auto">
          <a:xfrm>
            <a:off x="3733800" y="452596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>
            <a:off x="3810000" y="3659188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4" name="AutoShape 8"/>
          <p:cNvSpPr>
            <a:spLocks/>
          </p:cNvSpPr>
          <p:nvPr/>
        </p:nvSpPr>
        <p:spPr bwMode="auto">
          <a:xfrm>
            <a:off x="4191000" y="257651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4345" name="AutoShape 9"/>
          <p:cNvSpPr>
            <a:spLocks/>
          </p:cNvSpPr>
          <p:nvPr/>
        </p:nvSpPr>
        <p:spPr bwMode="auto">
          <a:xfrm>
            <a:off x="2743200" y="5600700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1279" name="AutoShape 14"/>
          <p:cNvSpPr>
            <a:spLocks/>
          </p:cNvSpPr>
          <p:nvPr/>
        </p:nvSpPr>
        <p:spPr bwMode="auto">
          <a:xfrm>
            <a:off x="4724400" y="25193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20</a:t>
            </a:r>
            <a:endParaRPr lang="en-US" altLang="en-US"/>
          </a:p>
        </p:txBody>
      </p:sp>
      <p:sp>
        <p:nvSpPr>
          <p:cNvPr id="11280" name="AutoShape 15"/>
          <p:cNvSpPr>
            <a:spLocks/>
          </p:cNvSpPr>
          <p:nvPr/>
        </p:nvSpPr>
        <p:spPr bwMode="auto">
          <a:xfrm>
            <a:off x="4591050" y="35861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30</a:t>
            </a:r>
            <a:endParaRPr lang="en-US" altLang="en-US"/>
          </a:p>
        </p:txBody>
      </p:sp>
      <p:sp>
        <p:nvSpPr>
          <p:cNvPr id="11281" name="AutoShape 16"/>
          <p:cNvSpPr>
            <a:spLocks/>
          </p:cNvSpPr>
          <p:nvPr/>
        </p:nvSpPr>
        <p:spPr bwMode="auto">
          <a:xfrm>
            <a:off x="4591050" y="44243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35</a:t>
            </a:r>
            <a:endParaRPr lang="en-US" altLang="en-US"/>
          </a:p>
        </p:txBody>
      </p:sp>
      <p:sp>
        <p:nvSpPr>
          <p:cNvPr id="11282" name="AutoShape 17"/>
          <p:cNvSpPr>
            <a:spLocks/>
          </p:cNvSpPr>
          <p:nvPr/>
        </p:nvSpPr>
        <p:spPr bwMode="auto">
          <a:xfrm>
            <a:off x="3657600" y="51101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60</a:t>
            </a:r>
            <a:endParaRPr lang="en-US" altLang="en-US"/>
          </a:p>
        </p:txBody>
      </p:sp>
      <p:sp>
        <p:nvSpPr>
          <p:cNvPr id="11283" name="AutoShape 18"/>
          <p:cNvSpPr>
            <a:spLocks/>
          </p:cNvSpPr>
          <p:nvPr/>
        </p:nvSpPr>
        <p:spPr bwMode="auto">
          <a:xfrm>
            <a:off x="5699125" y="2862263"/>
            <a:ext cx="1238250" cy="436562"/>
          </a:xfrm>
          <a:custGeom>
            <a:avLst/>
            <a:gdLst>
              <a:gd name="T0" fmla="*/ 619125 w 21600"/>
              <a:gd name="T1" fmla="*/ 218281 h 21600"/>
              <a:gd name="T2" fmla="*/ 619125 w 21600"/>
              <a:gd name="T3" fmla="*/ 218281 h 21600"/>
              <a:gd name="T4" fmla="*/ 619125 w 21600"/>
              <a:gd name="T5" fmla="*/ 218281 h 21600"/>
              <a:gd name="T6" fmla="*/ 619125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Mukilteo</a:t>
            </a:r>
            <a:endParaRPr lang="en-US" altLang="en-US"/>
          </a:p>
        </p:txBody>
      </p:sp>
      <p:sp>
        <p:nvSpPr>
          <p:cNvPr id="11284" name="AutoShape 19"/>
          <p:cNvSpPr>
            <a:spLocks/>
          </p:cNvSpPr>
          <p:nvPr/>
        </p:nvSpPr>
        <p:spPr bwMode="auto">
          <a:xfrm>
            <a:off x="5583238" y="3703638"/>
            <a:ext cx="1390650" cy="436562"/>
          </a:xfrm>
          <a:custGeom>
            <a:avLst/>
            <a:gdLst>
              <a:gd name="T0" fmla="*/ 695325 w 21600"/>
              <a:gd name="T1" fmla="*/ 218281 h 21600"/>
              <a:gd name="T2" fmla="*/ 695325 w 21600"/>
              <a:gd name="T3" fmla="*/ 218281 h 21600"/>
              <a:gd name="T4" fmla="*/ 695325 w 21600"/>
              <a:gd name="T5" fmla="*/ 218281 h 21600"/>
              <a:gd name="T6" fmla="*/ 695325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Edmonds</a:t>
            </a:r>
            <a:endParaRPr lang="en-US" altLang="en-US"/>
          </a:p>
        </p:txBody>
      </p:sp>
      <p:sp>
        <p:nvSpPr>
          <p:cNvPr id="11285" name="AutoShape 20"/>
          <p:cNvSpPr>
            <a:spLocks/>
          </p:cNvSpPr>
          <p:nvPr/>
        </p:nvSpPr>
        <p:spPr bwMode="auto">
          <a:xfrm>
            <a:off x="5867400" y="4594225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Seattle</a:t>
            </a:r>
            <a:endParaRPr lang="en-US" altLang="en-US"/>
          </a:p>
        </p:txBody>
      </p:sp>
      <p:sp>
        <p:nvSpPr>
          <p:cNvPr id="11286" name="AutoShape 21"/>
          <p:cNvSpPr>
            <a:spLocks/>
          </p:cNvSpPr>
          <p:nvPr/>
        </p:nvSpPr>
        <p:spPr bwMode="auto">
          <a:xfrm>
            <a:off x="1219200" y="5561013"/>
            <a:ext cx="1525588" cy="436562"/>
          </a:xfrm>
          <a:custGeom>
            <a:avLst/>
            <a:gdLst>
              <a:gd name="T0" fmla="*/ 762794 w 21600"/>
              <a:gd name="T1" fmla="*/ 218281 h 21600"/>
              <a:gd name="T2" fmla="*/ 762794 w 21600"/>
              <a:gd name="T3" fmla="*/ 218281 h 21600"/>
              <a:gd name="T4" fmla="*/ 762794 w 21600"/>
              <a:gd name="T5" fmla="*/ 218281 h 21600"/>
              <a:gd name="T6" fmla="*/ 762794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Bremerton</a:t>
            </a:r>
            <a:endParaRPr lang="en-US" altLang="en-US"/>
          </a:p>
        </p:txBody>
      </p:sp>
      <p:sp>
        <p:nvSpPr>
          <p:cNvPr id="11287" name="AutoShape 22"/>
          <p:cNvSpPr>
            <a:spLocks/>
          </p:cNvSpPr>
          <p:nvPr/>
        </p:nvSpPr>
        <p:spPr bwMode="auto">
          <a:xfrm>
            <a:off x="2133600" y="4486275"/>
            <a:ext cx="1560513" cy="436563"/>
          </a:xfrm>
          <a:custGeom>
            <a:avLst/>
            <a:gdLst>
              <a:gd name="T0" fmla="*/ 780257 w 21600"/>
              <a:gd name="T1" fmla="*/ 218282 h 21600"/>
              <a:gd name="T2" fmla="*/ 780257 w 21600"/>
              <a:gd name="T3" fmla="*/ 218282 h 21600"/>
              <a:gd name="T4" fmla="*/ 780257 w 21600"/>
              <a:gd name="T5" fmla="*/ 218282 h 21600"/>
              <a:gd name="T6" fmla="*/ 780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Bainbridge</a:t>
            </a:r>
            <a:endParaRPr lang="en-US" altLang="en-US"/>
          </a:p>
        </p:txBody>
      </p:sp>
      <p:sp>
        <p:nvSpPr>
          <p:cNvPr id="11288" name="AutoShape 23"/>
          <p:cNvSpPr>
            <a:spLocks/>
          </p:cNvSpPr>
          <p:nvPr/>
        </p:nvSpPr>
        <p:spPr bwMode="auto">
          <a:xfrm>
            <a:off x="2449513" y="3619500"/>
            <a:ext cx="1289050" cy="436563"/>
          </a:xfrm>
          <a:custGeom>
            <a:avLst/>
            <a:gdLst>
              <a:gd name="T0" fmla="*/ 644525 w 21600"/>
              <a:gd name="T1" fmla="*/ 218282 h 21600"/>
              <a:gd name="T2" fmla="*/ 644525 w 21600"/>
              <a:gd name="T3" fmla="*/ 218282 h 21600"/>
              <a:gd name="T4" fmla="*/ 644525 w 21600"/>
              <a:gd name="T5" fmla="*/ 218282 h 21600"/>
              <a:gd name="T6" fmla="*/ 644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Kingston</a:t>
            </a:r>
            <a:endParaRPr lang="en-US" altLang="en-US"/>
          </a:p>
        </p:txBody>
      </p:sp>
      <p:sp>
        <p:nvSpPr>
          <p:cNvPr id="11289" name="AutoShape 24"/>
          <p:cNvSpPr>
            <a:spLocks/>
          </p:cNvSpPr>
          <p:nvPr/>
        </p:nvSpPr>
        <p:spPr bwMode="auto">
          <a:xfrm>
            <a:off x="3017838" y="2536825"/>
            <a:ext cx="1052512" cy="436563"/>
          </a:xfrm>
          <a:custGeom>
            <a:avLst/>
            <a:gdLst>
              <a:gd name="T0" fmla="*/ 526256 w 21600"/>
              <a:gd name="T1" fmla="*/ 218282 h 21600"/>
              <a:gd name="T2" fmla="*/ 526256 w 21600"/>
              <a:gd name="T3" fmla="*/ 218282 h 21600"/>
              <a:gd name="T4" fmla="*/ 526256 w 21600"/>
              <a:gd name="T5" fmla="*/ 218282 h 21600"/>
              <a:gd name="T6" fmla="*/ 526256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Clinton</a:t>
            </a:r>
            <a:endParaRPr lang="en-US" altLang="en-US"/>
          </a:p>
        </p:txBody>
      </p:sp>
      <p:sp>
        <p:nvSpPr>
          <p:cNvPr id="11290" name="AutoShape 25"/>
          <p:cNvSpPr>
            <a:spLocks/>
          </p:cNvSpPr>
          <p:nvPr/>
        </p:nvSpPr>
        <p:spPr bwMode="auto">
          <a:xfrm>
            <a:off x="822325" y="1674813"/>
            <a:ext cx="6151563" cy="436562"/>
          </a:xfrm>
          <a:custGeom>
            <a:avLst/>
            <a:gdLst>
              <a:gd name="T0" fmla="*/ 3075782 w 21600"/>
              <a:gd name="T1" fmla="*/ 218281 h 21600"/>
              <a:gd name="T2" fmla="*/ 3075782 w 21600"/>
              <a:gd name="T3" fmla="*/ 218281 h 21600"/>
              <a:gd name="T4" fmla="*/ 3075782 w 21600"/>
              <a:gd name="T5" fmla="*/ 218281 h 21600"/>
              <a:gd name="T6" fmla="*/ 3075782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Each edge has an associated weight or cost.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2AA972CA-02AD-4F51-88BB-CC6C7E455360}" type="slidenum">
              <a:rPr lang="en-US" altLang="en-US" sz="1400"/>
              <a:pPr algn="r" eaLnBrk="1"/>
              <a:t>9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55626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Paths and Cycles</a:t>
            </a:r>
            <a:endParaRPr lang="en-US" alt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924800" cy="1752600"/>
          </a:xfrm>
          <a:noFill/>
        </p:spPr>
        <p:txBody>
          <a:bodyPr lIns="0" tIns="0" rIns="0" bIns="0"/>
          <a:lstStyle/>
          <a:p>
            <a:pPr marL="225425" indent="-225425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a list of vertices 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{w</a:t>
            </a:r>
            <a:r>
              <a:rPr lang="en-US" altLang="en-US" sz="2400" baseline="-270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1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w</a:t>
            </a:r>
            <a:r>
              <a:rPr lang="en-US" altLang="en-US" sz="2400" baseline="-270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2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…, </a:t>
            </a:r>
            <a:r>
              <a:rPr lang="en-US" altLang="en-US" sz="2400" dirty="0" err="1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</a:t>
            </a:r>
            <a:r>
              <a:rPr lang="en-US" altLang="en-US" sz="2400" baseline="-27000" dirty="0" err="1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q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}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such that     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(</a:t>
            </a:r>
            <a:r>
              <a:rPr lang="en-US" altLang="en-US" sz="2400" dirty="0" err="1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</a:t>
            </a:r>
            <a:r>
              <a:rPr lang="en-US" altLang="en-US" sz="2400" baseline="-27000" dirty="0" err="1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w</a:t>
            </a:r>
            <a:r>
              <a:rPr lang="en-US" altLang="en-US" sz="2400" baseline="-270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i+1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) </a:t>
            </a:r>
            <a:r>
              <a:rPr lang="en-US" altLang="en-US" sz="2400" dirty="0" smtClean="0">
                <a:latin typeface="Cambria Math" pitchFamily="18" charset="0"/>
                <a:ea typeface="Cambria Math" pitchFamily="18" charset="0"/>
                <a:cs typeface="Arial Bold" charset="0"/>
                <a:sym typeface="Arial Bold" charset="0"/>
              </a:rPr>
              <a:t>∈ 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for all 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1 </a:t>
            </a:r>
            <a:r>
              <a:rPr lang="en-US" altLang="en-US" sz="2400" b="1" dirty="0" smtClean="0">
                <a:latin typeface="Times New Roman" pitchFamily="18" charset="0"/>
                <a:ea typeface="Symbol" pitchFamily="18" charset="2"/>
                <a:cs typeface="Symbol" pitchFamily="18" charset="2"/>
                <a:sym typeface="Symbol" pitchFamily="18" charset="2"/>
              </a:rPr>
              <a:t>≤</a:t>
            </a:r>
            <a:r>
              <a:rPr lang="en-US" altLang="en-US" sz="2400" dirty="0" smtClean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 </a:t>
            </a:r>
            <a:r>
              <a:rPr lang="en-US" altLang="en-US" sz="2400" dirty="0" err="1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</a:t>
            </a:r>
            <a:r>
              <a:rPr lang="en-US" alt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&lt; q</a:t>
            </a: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5425" indent="-225425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cycle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a path that begins and ends at the same node</a:t>
            </a:r>
            <a:endParaRPr lang="en-US" altLang="en-US" dirty="0" smtClean="0"/>
          </a:p>
        </p:txBody>
      </p:sp>
      <p:sp>
        <p:nvSpPr>
          <p:cNvPr id="12293" name="AutoShape 4"/>
          <p:cNvSpPr>
            <a:spLocks/>
          </p:cNvSpPr>
          <p:nvPr/>
        </p:nvSpPr>
        <p:spPr bwMode="auto">
          <a:xfrm>
            <a:off x="5791200" y="5334000"/>
            <a:ext cx="950913" cy="436563"/>
          </a:xfrm>
          <a:custGeom>
            <a:avLst/>
            <a:gdLst>
              <a:gd name="T0" fmla="*/ 475457 w 21600"/>
              <a:gd name="T1" fmla="*/ 218282 h 21600"/>
              <a:gd name="T2" fmla="*/ 475457 w 21600"/>
              <a:gd name="T3" fmla="*/ 218282 h 21600"/>
              <a:gd name="T4" fmla="*/ 475457 w 21600"/>
              <a:gd name="T5" fmla="*/ 218282 h 21600"/>
              <a:gd name="T6" fmla="*/ 4754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Dallas</a:t>
            </a:r>
          </a:p>
        </p:txBody>
      </p:sp>
      <p:cxnSp>
        <p:nvCxnSpPr>
          <p:cNvPr id="12294" name="AutoShape 7"/>
          <p:cNvCxnSpPr>
            <a:cxnSpLocks noChangeShapeType="1"/>
            <a:stCxn id="16389" idx="0"/>
            <a:endCxn id="16390" idx="0"/>
          </p:cNvCxnSpPr>
          <p:nvPr/>
        </p:nvCxnSpPr>
        <p:spPr bwMode="auto">
          <a:xfrm flipH="1" flipV="1">
            <a:off x="2792413" y="2822575"/>
            <a:ext cx="198437" cy="2106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5" name="AutoShape 11"/>
          <p:cNvCxnSpPr>
            <a:cxnSpLocks noChangeShapeType="1"/>
            <a:stCxn id="16394" idx="0"/>
            <a:endCxn id="16393" idx="0"/>
          </p:cNvCxnSpPr>
          <p:nvPr/>
        </p:nvCxnSpPr>
        <p:spPr bwMode="auto">
          <a:xfrm flipH="1">
            <a:off x="5821363" y="3086100"/>
            <a:ext cx="920750" cy="2106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6" name="AutoShape 12"/>
          <p:cNvCxnSpPr>
            <a:cxnSpLocks noChangeShapeType="1"/>
            <a:stCxn id="16394" idx="0"/>
            <a:endCxn id="16390" idx="0"/>
          </p:cNvCxnSpPr>
          <p:nvPr/>
        </p:nvCxnSpPr>
        <p:spPr bwMode="auto">
          <a:xfrm flipH="1" flipV="1">
            <a:off x="2792413" y="2822575"/>
            <a:ext cx="3949700" cy="263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7" name="AutoShape 13"/>
          <p:cNvCxnSpPr>
            <a:cxnSpLocks noChangeShapeType="1"/>
            <a:stCxn id="16390" idx="0"/>
            <a:endCxn id="16392" idx="0"/>
          </p:cNvCxnSpPr>
          <p:nvPr/>
        </p:nvCxnSpPr>
        <p:spPr bwMode="auto">
          <a:xfrm>
            <a:off x="2792413" y="2822575"/>
            <a:ext cx="1449387" cy="987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8" name="AutoShape 14"/>
          <p:cNvCxnSpPr>
            <a:cxnSpLocks noChangeShapeType="1"/>
            <a:stCxn id="16389" idx="0"/>
            <a:endCxn id="16392" idx="0"/>
          </p:cNvCxnSpPr>
          <p:nvPr/>
        </p:nvCxnSpPr>
        <p:spPr bwMode="auto">
          <a:xfrm flipV="1">
            <a:off x="2990850" y="3810000"/>
            <a:ext cx="1250950" cy="1119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9" name="AutoShape 15"/>
          <p:cNvCxnSpPr>
            <a:cxnSpLocks noChangeShapeType="1"/>
            <a:stCxn id="16392" idx="0"/>
            <a:endCxn id="16393" idx="0"/>
          </p:cNvCxnSpPr>
          <p:nvPr/>
        </p:nvCxnSpPr>
        <p:spPr bwMode="auto">
          <a:xfrm>
            <a:off x="4241800" y="3810000"/>
            <a:ext cx="1579563" cy="1382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0" name="AutoShape 16"/>
          <p:cNvCxnSpPr>
            <a:cxnSpLocks noChangeShapeType="1"/>
            <a:stCxn id="16392" idx="0"/>
            <a:endCxn id="16394" idx="0"/>
          </p:cNvCxnSpPr>
          <p:nvPr/>
        </p:nvCxnSpPr>
        <p:spPr bwMode="auto">
          <a:xfrm flipV="1">
            <a:off x="4241800" y="3086100"/>
            <a:ext cx="2500313" cy="723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1" name="AutoShape 17"/>
          <p:cNvCxnSpPr>
            <a:cxnSpLocks noChangeShapeType="1"/>
            <a:stCxn id="16393" idx="0"/>
            <a:endCxn id="16389" idx="0"/>
          </p:cNvCxnSpPr>
          <p:nvPr/>
        </p:nvCxnSpPr>
        <p:spPr bwMode="auto">
          <a:xfrm flipH="1" flipV="1">
            <a:off x="2990850" y="4929188"/>
            <a:ext cx="2830513" cy="263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02" name="AutoShape 18"/>
          <p:cNvSpPr>
            <a:spLocks/>
          </p:cNvSpPr>
          <p:nvPr/>
        </p:nvSpPr>
        <p:spPr bwMode="auto">
          <a:xfrm>
            <a:off x="1600200" y="2854325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Seattle</a:t>
            </a:r>
          </a:p>
        </p:txBody>
      </p:sp>
      <p:sp>
        <p:nvSpPr>
          <p:cNvPr id="12303" name="AutoShape 19"/>
          <p:cNvSpPr>
            <a:spLocks/>
          </p:cNvSpPr>
          <p:nvPr/>
        </p:nvSpPr>
        <p:spPr bwMode="auto">
          <a:xfrm>
            <a:off x="2101850" y="5029200"/>
            <a:ext cx="2051050" cy="436563"/>
          </a:xfrm>
          <a:custGeom>
            <a:avLst/>
            <a:gdLst>
              <a:gd name="T0" fmla="*/ 1025525 w 21600"/>
              <a:gd name="T1" fmla="*/ 218282 h 21600"/>
              <a:gd name="T2" fmla="*/ 1025525 w 21600"/>
              <a:gd name="T3" fmla="*/ 218282 h 21600"/>
              <a:gd name="T4" fmla="*/ 1025525 w 21600"/>
              <a:gd name="T5" fmla="*/ 218282 h 21600"/>
              <a:gd name="T6" fmla="*/ 1025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San Francisco</a:t>
            </a:r>
          </a:p>
        </p:txBody>
      </p:sp>
      <p:sp>
        <p:nvSpPr>
          <p:cNvPr id="12304" name="AutoShape 20"/>
          <p:cNvSpPr>
            <a:spLocks/>
          </p:cNvSpPr>
          <p:nvPr/>
        </p:nvSpPr>
        <p:spPr bwMode="auto">
          <a:xfrm>
            <a:off x="6249988" y="2438400"/>
            <a:ext cx="1222375" cy="436563"/>
          </a:xfrm>
          <a:custGeom>
            <a:avLst/>
            <a:gdLst>
              <a:gd name="T0" fmla="*/ 611188 w 21600"/>
              <a:gd name="T1" fmla="*/ 218282 h 21600"/>
              <a:gd name="T2" fmla="*/ 611188 w 21600"/>
              <a:gd name="T3" fmla="*/ 218282 h 21600"/>
              <a:gd name="T4" fmla="*/ 611188 w 21600"/>
              <a:gd name="T5" fmla="*/ 218282 h 21600"/>
              <a:gd name="T6" fmla="*/ 611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Chicago</a:t>
            </a:r>
          </a:p>
        </p:txBody>
      </p:sp>
      <p:sp>
        <p:nvSpPr>
          <p:cNvPr id="12305" name="AutoShape 21"/>
          <p:cNvSpPr>
            <a:spLocks/>
          </p:cNvSpPr>
          <p:nvPr/>
        </p:nvSpPr>
        <p:spPr bwMode="auto">
          <a:xfrm>
            <a:off x="4492625" y="3643313"/>
            <a:ext cx="1984375" cy="436562"/>
          </a:xfrm>
          <a:custGeom>
            <a:avLst/>
            <a:gdLst>
              <a:gd name="T0" fmla="*/ 992188 w 21600"/>
              <a:gd name="T1" fmla="*/ 218281 h 21600"/>
              <a:gd name="T2" fmla="*/ 992188 w 21600"/>
              <a:gd name="T3" fmla="*/ 218281 h 21600"/>
              <a:gd name="T4" fmla="*/ 992188 w 21600"/>
              <a:gd name="T5" fmla="*/ 218281 h 21600"/>
              <a:gd name="T6" fmla="*/ 992188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Salt Lake City</a:t>
            </a:r>
          </a:p>
        </p:txBody>
      </p:sp>
      <p:sp>
        <p:nvSpPr>
          <p:cNvPr id="12306" name="AutoShape 22"/>
          <p:cNvSpPr>
            <a:spLocks/>
          </p:cNvSpPr>
          <p:nvPr/>
        </p:nvSpPr>
        <p:spPr bwMode="auto">
          <a:xfrm>
            <a:off x="304800" y="5867400"/>
            <a:ext cx="8839200" cy="865188"/>
          </a:xfrm>
          <a:custGeom>
            <a:avLst/>
            <a:gdLst>
              <a:gd name="T0" fmla="*/ 4419600 w 21600"/>
              <a:gd name="T1" fmla="*/ 432594 h 21600"/>
              <a:gd name="T2" fmla="*/ 4419600 w 21600"/>
              <a:gd name="T3" fmla="*/ 432594 h 21600"/>
              <a:gd name="T4" fmla="*/ 4419600 w 21600"/>
              <a:gd name="T5" fmla="*/ 432594 h 21600"/>
              <a:gd name="T6" fmla="*/ 4419600 w 21600"/>
              <a:gd name="T7" fmla="*/ 4325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500"/>
              </a:spcBef>
            </a:pPr>
            <a:r>
              <a:rPr lang="en-US" altLang="en-US">
                <a:solidFill>
                  <a:srgbClr val="0000FF"/>
                </a:solidFill>
              </a:rPr>
              <a:t>P = {Seattle, Salt Lake City, Chicago, </a:t>
            </a:r>
            <a:endParaRPr lang="en-US" altLang="en-US" sz="3200">
              <a:solidFill>
                <a:srgbClr val="0000FF"/>
              </a:solidFill>
            </a:endParaRPr>
          </a:p>
          <a:p>
            <a:pPr eaLnBrk="1">
              <a:spcBef>
                <a:spcPts val="500"/>
              </a:spcBef>
            </a:pPr>
            <a:r>
              <a:rPr lang="en-US" altLang="en-US">
                <a:solidFill>
                  <a:srgbClr val="0000FF"/>
                </a:solidFill>
              </a:rPr>
              <a:t>       Dallas, San Francisco, Seattle}</a:t>
            </a:r>
            <a:endParaRPr lang="en-US" altLang="en-US"/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2825750" y="4764088"/>
            <a:ext cx="328613" cy="32861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2" name="AutoShape 8"/>
          <p:cNvSpPr>
            <a:spLocks/>
          </p:cNvSpPr>
          <p:nvPr/>
        </p:nvSpPr>
        <p:spPr bwMode="auto">
          <a:xfrm>
            <a:off x="4076700" y="3644900"/>
            <a:ext cx="328613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0" name="AutoShape 6"/>
          <p:cNvSpPr>
            <a:spLocks/>
          </p:cNvSpPr>
          <p:nvPr/>
        </p:nvSpPr>
        <p:spPr bwMode="auto">
          <a:xfrm>
            <a:off x="2627313" y="2657475"/>
            <a:ext cx="328612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4" name="AutoShape 10"/>
          <p:cNvSpPr>
            <a:spLocks/>
          </p:cNvSpPr>
          <p:nvPr/>
        </p:nvSpPr>
        <p:spPr bwMode="auto">
          <a:xfrm>
            <a:off x="6577013" y="2921000"/>
            <a:ext cx="328612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3" name="AutoShape 9"/>
          <p:cNvSpPr>
            <a:spLocks/>
          </p:cNvSpPr>
          <p:nvPr/>
        </p:nvSpPr>
        <p:spPr bwMode="auto">
          <a:xfrm>
            <a:off x="5656263" y="5027613"/>
            <a:ext cx="328612" cy="32861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2527</Words>
  <Application>Microsoft Office PowerPoint</Application>
  <PresentationFormat>On-screen Show (4:3)</PresentationFormat>
  <Paragraphs>549</Paragraphs>
  <Slides>32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1_Office Theme</vt:lpstr>
      <vt:lpstr>2_Office Theme</vt:lpstr>
      <vt:lpstr>CSE 332: Graphs</vt:lpstr>
      <vt:lpstr>Announcements</vt:lpstr>
      <vt:lpstr>Graphs</vt:lpstr>
      <vt:lpstr>Graphs</vt:lpstr>
      <vt:lpstr>Examples of Graphs</vt:lpstr>
      <vt:lpstr>Directed Graphs</vt:lpstr>
      <vt:lpstr>Undirected Graphs</vt:lpstr>
      <vt:lpstr>Weighted Graphs</vt:lpstr>
      <vt:lpstr>Paths and Cycles</vt:lpstr>
      <vt:lpstr>Path Length and Cost</vt:lpstr>
      <vt:lpstr>Simple Paths and Cycles</vt:lpstr>
      <vt:lpstr>Paths/Cycles in Directed Graphs</vt:lpstr>
      <vt:lpstr>Undirected Graph Connectivity</vt:lpstr>
      <vt:lpstr>Directed Graph Connectivity</vt:lpstr>
      <vt:lpstr>Trees as Graphs</vt:lpstr>
      <vt:lpstr>Rooted Trees</vt:lpstr>
      <vt:lpstr>Directed Acyclic Graphs (DAGs)</vt:lpstr>
      <vt:lpstr>|E| and |V|</vt:lpstr>
      <vt:lpstr>What’s the data structure?</vt:lpstr>
      <vt:lpstr>Representation 2: Adjacency List</vt:lpstr>
      <vt:lpstr>Representation 1: Adjacency Matrix</vt:lpstr>
      <vt:lpstr>Representing Undirected Graphs</vt:lpstr>
      <vt:lpstr>Some Applications: Bus Routes in Downtown Seattle</vt:lpstr>
      <vt:lpstr>Application: Topological Sort</vt:lpstr>
      <vt:lpstr>Topological Sort: Take One</vt:lpstr>
      <vt:lpstr>PowerPoint Presentation</vt:lpstr>
      <vt:lpstr>PowerPoint Presentation</vt:lpstr>
      <vt:lpstr>Topological Sort: Take Two</vt:lpstr>
      <vt:lpstr>PowerPoint Presentation</vt:lpstr>
      <vt:lpstr>Find a topological order for the following graph</vt:lpstr>
      <vt:lpstr>If a graph has a cycle, there is no topological sort</vt:lpstr>
      <vt:lpstr>Lemma: If a graph is acyclic, it has a vertex with in degree 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Graphs</dc:title>
  <dc:creator>Richard Anderson</dc:creator>
  <cp:lastModifiedBy>Richard</cp:lastModifiedBy>
  <cp:revision>10</cp:revision>
  <dcterms:modified xsi:type="dcterms:W3CDTF">2016-05-16T05:37:38Z</dcterms:modified>
</cp:coreProperties>
</file>