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39"/>
  </p:notesMasterIdLst>
  <p:sldIdLst>
    <p:sldId id="256" r:id="rId4"/>
    <p:sldId id="301" r:id="rId5"/>
    <p:sldId id="258" r:id="rId6"/>
    <p:sldId id="259" r:id="rId7"/>
    <p:sldId id="295" r:id="rId8"/>
    <p:sldId id="296" r:id="rId9"/>
    <p:sldId id="297" r:id="rId10"/>
    <p:sldId id="298" r:id="rId11"/>
    <p:sldId id="29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94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Helvetica" charset="0"/>
        <a:cs typeface="Helvetica" charset="0"/>
        <a:sym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Helvetica" charset="0"/>
        <a:cs typeface="Helvetica" charset="0"/>
        <a:sym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Helvetica" charset="0"/>
        <a:cs typeface="Helvetica" charset="0"/>
        <a:sym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Helvetica" charset="0"/>
        <a:cs typeface="Helvetica" charset="0"/>
        <a:sym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Helvetica" charset="0"/>
        <a:cs typeface="Helvetica" charset="0"/>
        <a:sym typeface="Times New Roman" pitchFamily="18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Helvetica" charset="0"/>
        <a:cs typeface="Helvetica" charset="0"/>
        <a:sym typeface="Times New Roman" pitchFamily="18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Helvetica" charset="0"/>
        <a:cs typeface="Helvetica" charset="0"/>
        <a:sym typeface="Times New Roman" pitchFamily="18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Helvetica" charset="0"/>
        <a:cs typeface="Helvetica" charset="0"/>
        <a:sym typeface="Times New Roman" pitchFamily="18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Helvetica" charset="0"/>
        <a:cs typeface="Helvetica" charset="0"/>
        <a:sym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90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>
                <a:sym typeface="Avenir Roman" charset="0"/>
              </a:rPr>
              <a:t>Click to edit Master text styles</a:t>
            </a:r>
          </a:p>
          <a:p>
            <a:pPr lvl="1"/>
            <a:r>
              <a:rPr lang="en-US" altLang="en-US" noProof="0" smtClean="0">
                <a:sym typeface="Avenir Roman" charset="0"/>
              </a:rPr>
              <a:t>Second level</a:t>
            </a:r>
          </a:p>
          <a:p>
            <a:pPr lvl="2"/>
            <a:r>
              <a:rPr lang="en-US" altLang="en-US" noProof="0" smtClean="0">
                <a:sym typeface="Avenir Roman" charset="0"/>
              </a:rPr>
              <a:t>Third level</a:t>
            </a:r>
          </a:p>
          <a:p>
            <a:pPr lvl="3"/>
            <a:r>
              <a:rPr lang="en-US" altLang="en-US" noProof="0" smtClean="0">
                <a:sym typeface="Avenir Roman" charset="0"/>
              </a:rPr>
              <a:t>Fourth level</a:t>
            </a:r>
          </a:p>
          <a:p>
            <a:pPr lvl="4"/>
            <a:r>
              <a:rPr lang="en-US" altLang="en-US" noProof="0" smtClean="0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5858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1pPr>
    <a:lvl2pPr marL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2pPr>
    <a:lvl3pPr marL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3pPr>
    <a:lvl4pPr marL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4pPr>
    <a:lvl5pPr marL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 class what goes wrong in each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86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 class what goes wrong in each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86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 class what goes wrong in each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86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 class what goes wrong in each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86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99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r>
              <a:rPr lang="en-US" altLang="en-US" smtClean="0"/>
              <a:t>Solution is to avoid creating cycles in the first place!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9266D7-34BA-4E0F-BA0B-570C7579630F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706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62297-DB34-4B0B-B4E8-B92F7AC04849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32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844675"/>
            <a:ext cx="1943100" cy="5011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844675"/>
            <a:ext cx="5676900" cy="5011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0B0278-B733-4352-B3F9-25227C06A213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188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2DFE4D-A833-41DB-8767-DC50179D0DD5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232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12424-24BA-4942-831F-45D8370636C3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788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BAB01-53E0-4F7F-A7A1-33AC52830534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16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5561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5561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BD152-7F5F-4758-873E-73BEE90802BA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142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31B83-30B2-4539-9C33-14CCF39BDCB3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756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07801-A0E2-4335-AA8F-1C652CF278C8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4325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2418F6-126A-4A5E-BB7A-F85953123D57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38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EC38A-7545-48CA-AB9F-61B0D07B979A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82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3230F-6B9A-481C-B7BE-42517139D234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8611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44814-54D7-4C80-8E98-08ACF4455603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575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06514-BFC0-46ED-95A4-092119DF7084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373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856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856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AE926-75E8-4ECD-A5F0-8BA8619A86E9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9097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C30C4-A3B9-4B1F-AC45-0CB69E50C2C5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8158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FDE3D6-92E6-442C-89DF-CE1330F57827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6362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4AD8B9-CFA5-4E03-923D-088892E51DAC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7118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AE435-F580-4BFB-928A-A805268E42B9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1782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6F2FC-AC07-4798-AFB3-9AA42F2D5743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854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C3E8CA-DF68-4966-AFFE-12AD20ED63D0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1019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6074A-E41D-4FD2-80C1-DF951ECF8FA9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48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7530AB-FA47-4CCD-8CB0-6A77E80DFD71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1940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9FA89-6AFE-4A60-888C-E5B620A87FF7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3436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B829C4-63CE-4409-849A-B86473B719F6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6927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11D27-BC87-477C-9861-C047C6AA290B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2064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883A28-EFE0-4DDD-94E0-3E1DEEE76130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49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3886200"/>
            <a:ext cx="3124200" cy="2970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86200"/>
            <a:ext cx="3124200" cy="2970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122A32-EBA3-418C-A77C-5172CCDE5983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95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C5E02E-0ADB-47E8-9E57-EA9537E5C60D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94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82AB8-61D8-4E0D-B1B7-3185EB1CE528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40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42A0BD-DDA1-440F-86D9-053A26BFDC39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22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0731A-DA8E-43B9-BF83-9F7B537E6E2C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32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2D73C-126B-45F1-AA4D-15450BB5D0D2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22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685800" y="1844675"/>
            <a:ext cx="77724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1371600" y="3886200"/>
            <a:ext cx="6400800" cy="29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Helvetica" charset="0"/>
              </a:rPr>
              <a:t>Second level</a:t>
            </a:r>
          </a:p>
          <a:p>
            <a:pPr lvl="2"/>
            <a:r>
              <a:rPr lang="en-US" altLang="en-US" smtClean="0">
                <a:sym typeface="Helvetica" charset="0"/>
              </a:rPr>
              <a:t>Third level</a:t>
            </a:r>
          </a:p>
          <a:p>
            <a:pPr lvl="3"/>
            <a:r>
              <a:rPr lang="en-US" altLang="en-US" smtClean="0">
                <a:sym typeface="Helvetica" charset="0"/>
              </a:rPr>
              <a:t>Fourth level</a:t>
            </a:r>
          </a:p>
          <a:p>
            <a:pPr lvl="4"/>
            <a:r>
              <a:rPr lang="en-US" altLang="en-US" smtClean="0">
                <a:sym typeface="Helvetica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248400"/>
            <a:ext cx="19050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 eaLnBrk="1">
              <a:defRPr>
                <a:cs typeface="Times New Roman" pitchFamily="18" charset="0"/>
              </a:defRPr>
            </a:lvl1pPr>
          </a:lstStyle>
          <a:p>
            <a:fld id="{C319A5FC-5FF8-4DA5-A6F9-7D829BE372F2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2pPr>
      <a:lvl3pPr marL="4572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3pPr>
      <a:lvl4pPr marL="6858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4pPr>
      <a:lvl5pPr marL="9144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/>
          </p:cNvSpPr>
          <p:nvPr>
            <p:ph type="title"/>
          </p:nvPr>
        </p:nvSpPr>
        <p:spPr bwMode="auto">
          <a:xfrm>
            <a:off x="685800" y="0"/>
            <a:ext cx="7772400" cy="129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/>
          </p:cNvSpPr>
          <p:nvPr>
            <p:ph type="body" idx="1"/>
          </p:nvPr>
        </p:nvSpPr>
        <p:spPr bwMode="auto">
          <a:xfrm>
            <a:off x="685800" y="1295400"/>
            <a:ext cx="7772400" cy="556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Helvetica" charset="0"/>
              </a:rPr>
              <a:t>Second level</a:t>
            </a:r>
          </a:p>
          <a:p>
            <a:pPr lvl="2"/>
            <a:r>
              <a:rPr lang="en-US" altLang="en-US" smtClean="0">
                <a:sym typeface="Helvetica" charset="0"/>
              </a:rPr>
              <a:t>Third level</a:t>
            </a:r>
          </a:p>
          <a:p>
            <a:pPr lvl="3"/>
            <a:r>
              <a:rPr lang="en-US" altLang="en-US" smtClean="0">
                <a:sym typeface="Helvetica" charset="0"/>
              </a:rPr>
              <a:t>Fourth level</a:t>
            </a:r>
          </a:p>
          <a:p>
            <a:pPr lvl="4"/>
            <a:r>
              <a:rPr lang="en-US" altLang="en-US" smtClean="0">
                <a:sym typeface="Helvetica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248400"/>
            <a:ext cx="19050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 eaLnBrk="1">
              <a:defRPr>
                <a:cs typeface="Times New Roman" pitchFamily="18" charset="0"/>
              </a:defRPr>
            </a:lvl1pPr>
          </a:lstStyle>
          <a:p>
            <a:fld id="{F5C57D1C-3DD9-4091-8D0A-E444B5C150B7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2pPr>
      <a:lvl3pPr marL="4572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3pPr>
      <a:lvl4pPr marL="6858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4pPr>
      <a:lvl5pPr marL="9144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248400"/>
            <a:ext cx="19050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 eaLnBrk="1">
              <a:defRPr>
                <a:cs typeface="Times New Roman" pitchFamily="18" charset="0"/>
              </a:defRPr>
            </a:lvl1pPr>
          </a:lstStyle>
          <a:p>
            <a:fld id="{BD6A7A5B-1C71-4882-8515-D8B7D0D91BE0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2pPr>
      <a:lvl3pPr marL="4572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3pPr>
      <a:lvl4pPr marL="6858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4pPr>
      <a:lvl5pPr marL="9144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/>
          <p:cNvSpPr>
            <a:spLocks/>
          </p:cNvSpPr>
          <p:nvPr/>
        </p:nvSpPr>
        <p:spPr bwMode="auto">
          <a:xfrm>
            <a:off x="6553200" y="6248400"/>
            <a:ext cx="1905000" cy="457200"/>
          </a:xfrm>
          <a:custGeom>
            <a:avLst/>
            <a:gdLst>
              <a:gd name="T0" fmla="*/ 2147483646 w 21600"/>
              <a:gd name="T1" fmla="*/ 102419150 h 21600"/>
              <a:gd name="T2" fmla="*/ 2147483646 w 21600"/>
              <a:gd name="T3" fmla="*/ 102419150 h 21600"/>
              <a:gd name="T4" fmla="*/ 2147483646 w 21600"/>
              <a:gd name="T5" fmla="*/ 102419150 h 21600"/>
              <a:gd name="T6" fmla="*/ 2147483646 w 21600"/>
              <a:gd name="T7" fmla="*/ 1024191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976419E0-189D-49E9-A6EC-02C45FD068D6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1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2533650"/>
          </a:xfrm>
        </p:spPr>
        <p:txBody>
          <a:bodyPr lIns="0" tIns="0" rIns="0" bIns="0"/>
          <a:lstStyle/>
          <a:p>
            <a:pPr algn="ctr" defTabSz="914400" eaLnBrk="1"/>
            <a:r>
              <a:rPr lang="en-US" altLang="en-US" sz="4800" smtClean="0">
                <a:latin typeface="Arial" pitchFamily="34" charset="0"/>
                <a:cs typeface="Arial" pitchFamily="34" charset="0"/>
                <a:sym typeface="Arial" pitchFamily="34" charset="0"/>
              </a:rPr>
              <a:t>CSE 332: </a:t>
            </a:r>
            <a:br>
              <a:rPr lang="en-US" altLang="en-US" sz="480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4000" smtClean="0">
                <a:latin typeface="Arial" pitchFamily="34" charset="0"/>
                <a:cs typeface="Arial" pitchFamily="34" charset="0"/>
                <a:sym typeface="Arial" pitchFamily="34" charset="0"/>
              </a:rPr>
              <a:t>Locks and Deadlocks</a:t>
            </a:r>
            <a:endParaRPr lang="en-US" alt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86200"/>
            <a:ext cx="8458200" cy="1752600"/>
          </a:xfrm>
        </p:spPr>
        <p:txBody>
          <a:bodyPr lIns="0" tIns="0" rIns="0" bIns="0"/>
          <a:lstStyle/>
          <a:p>
            <a:pPr algn="ctr" defTabSz="914400" eaLnBrk="1">
              <a:spcBef>
                <a:spcPts val="600"/>
              </a:spcBef>
            </a:pPr>
            <a: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Richard Anderson</a:t>
            </a: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algn="ctr" defTabSz="914400" eaLnBrk="1">
              <a:spcBef>
                <a:spcPts val="600"/>
              </a:spcBef>
            </a:pPr>
            <a: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Spring 2016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Locking Guidelines</a:t>
            </a:r>
            <a:endParaRPr lang="en-US" alt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Correctness</a:t>
            </a: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Consistency:  make it well-defined</a:t>
            </a: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Granularity:  coarse to fine</a:t>
            </a: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Critical Sections:  make them small, atomic</a:t>
            </a: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Leverage libraries</a:t>
            </a:r>
            <a:endParaRPr lang="en-US" altLang="en-US" smtClean="0"/>
          </a:p>
        </p:txBody>
      </p:sp>
      <p:sp>
        <p:nvSpPr>
          <p:cNvPr id="8196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966A5D77-0C7F-4C01-BC88-969EC6B723B1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10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Consistent Locking</a:t>
            </a:r>
            <a:endParaRPr lang="en-US" alt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Clear mapping of locks to resources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followed by all methods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clearly documented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same lock can guard multiple resources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what’s a resource?  Conceptual:</a:t>
            </a:r>
          </a:p>
          <a:p>
            <a:pPr marL="1257300" lvl="2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object</a:t>
            </a:r>
          </a:p>
          <a:p>
            <a:pPr marL="1257300" lvl="2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field </a:t>
            </a:r>
          </a:p>
          <a:p>
            <a:pPr marL="1257300" lvl="2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data structure (e.g., linked list, hash table)</a:t>
            </a:r>
            <a:endParaRPr lang="en-US" altLang="en-US" smtClean="0"/>
          </a:p>
        </p:txBody>
      </p:sp>
      <p:sp>
        <p:nvSpPr>
          <p:cNvPr id="9220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45BE0E10-E6FE-4B30-8140-1BBA9C82C8C4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11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9221" name="AutoShape 4"/>
          <p:cNvSpPr>
            <a:spLocks/>
          </p:cNvSpPr>
          <p:nvPr/>
        </p:nvSpPr>
        <p:spPr bwMode="auto">
          <a:xfrm>
            <a:off x="1905000" y="35544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22" name="AutoShape 5"/>
          <p:cNvSpPr>
            <a:spLocks/>
          </p:cNvSpPr>
          <p:nvPr/>
        </p:nvSpPr>
        <p:spPr bwMode="auto">
          <a:xfrm>
            <a:off x="2438400" y="37068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23" name="AutoShape 6"/>
          <p:cNvSpPr>
            <a:spLocks/>
          </p:cNvSpPr>
          <p:nvPr/>
        </p:nvSpPr>
        <p:spPr bwMode="auto">
          <a:xfrm>
            <a:off x="3429000" y="37068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24" name="AutoShape 7"/>
          <p:cNvSpPr>
            <a:spLocks/>
          </p:cNvSpPr>
          <p:nvPr/>
        </p:nvSpPr>
        <p:spPr bwMode="auto">
          <a:xfrm>
            <a:off x="4800600" y="35544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25" name="AutoShape 8"/>
          <p:cNvSpPr>
            <a:spLocks/>
          </p:cNvSpPr>
          <p:nvPr/>
        </p:nvSpPr>
        <p:spPr bwMode="auto">
          <a:xfrm>
            <a:off x="4191000" y="35544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26" name="AutoShape 9"/>
          <p:cNvSpPr>
            <a:spLocks/>
          </p:cNvSpPr>
          <p:nvPr/>
        </p:nvSpPr>
        <p:spPr bwMode="auto">
          <a:xfrm>
            <a:off x="2895600" y="34782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27" name="AutoShape 10"/>
          <p:cNvSpPr>
            <a:spLocks/>
          </p:cNvSpPr>
          <p:nvPr/>
        </p:nvSpPr>
        <p:spPr bwMode="auto">
          <a:xfrm>
            <a:off x="5562600" y="36306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28" name="AutoShape 11"/>
          <p:cNvSpPr>
            <a:spLocks/>
          </p:cNvSpPr>
          <p:nvPr/>
        </p:nvSpPr>
        <p:spPr bwMode="auto">
          <a:xfrm>
            <a:off x="6096000" y="34782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grpSp>
        <p:nvGrpSpPr>
          <p:cNvPr id="9229" name="Group 12"/>
          <p:cNvGrpSpPr>
            <a:grpSpLocks/>
          </p:cNvGrpSpPr>
          <p:nvPr/>
        </p:nvGrpSpPr>
        <p:grpSpPr bwMode="auto">
          <a:xfrm>
            <a:off x="2513013" y="4240213"/>
            <a:ext cx="533400" cy="533400"/>
            <a:chOff x="-1" y="-1"/>
            <a:chExt cx="533401" cy="533401"/>
          </a:xfrm>
        </p:grpSpPr>
        <p:sp>
          <p:nvSpPr>
            <p:cNvPr id="9259" name="AutoShape 13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60" name="AutoShape 14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61" name="AutoShape 15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62" name="AutoShape 16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63" name="AutoShape 17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64" name="AutoShape 18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grpSp>
        <p:nvGrpSpPr>
          <p:cNvPr id="9230" name="Group 19"/>
          <p:cNvGrpSpPr>
            <a:grpSpLocks/>
          </p:cNvGrpSpPr>
          <p:nvPr/>
        </p:nvGrpSpPr>
        <p:grpSpPr bwMode="auto">
          <a:xfrm>
            <a:off x="4037013" y="4164013"/>
            <a:ext cx="533400" cy="533400"/>
            <a:chOff x="-1" y="-1"/>
            <a:chExt cx="533401" cy="533401"/>
          </a:xfrm>
        </p:grpSpPr>
        <p:sp>
          <p:nvSpPr>
            <p:cNvPr id="9253" name="AutoShape 20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4" name="AutoShape 21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5" name="AutoShape 22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6" name="AutoShape 23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7" name="AutoShape 24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8" name="AutoShape 25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grpSp>
        <p:nvGrpSpPr>
          <p:cNvPr id="9231" name="Group 26"/>
          <p:cNvGrpSpPr>
            <a:grpSpLocks/>
          </p:cNvGrpSpPr>
          <p:nvPr/>
        </p:nvGrpSpPr>
        <p:grpSpPr bwMode="auto">
          <a:xfrm>
            <a:off x="4875213" y="4164013"/>
            <a:ext cx="533400" cy="533400"/>
            <a:chOff x="-1" y="-1"/>
            <a:chExt cx="533401" cy="533401"/>
          </a:xfrm>
        </p:grpSpPr>
        <p:sp>
          <p:nvSpPr>
            <p:cNvPr id="9247" name="AutoShape 27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48" name="AutoShape 28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49" name="AutoShape 29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0" name="AutoShape 30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1" name="AutoShape 31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2" name="AutoShape 32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grpSp>
        <p:nvGrpSpPr>
          <p:cNvPr id="9232" name="Group 33"/>
          <p:cNvGrpSpPr>
            <a:grpSpLocks/>
          </p:cNvGrpSpPr>
          <p:nvPr/>
        </p:nvGrpSpPr>
        <p:grpSpPr bwMode="auto">
          <a:xfrm>
            <a:off x="6094413" y="4164013"/>
            <a:ext cx="533400" cy="533400"/>
            <a:chOff x="-1" y="-1"/>
            <a:chExt cx="533401" cy="533401"/>
          </a:xfrm>
        </p:grpSpPr>
        <p:sp>
          <p:nvSpPr>
            <p:cNvPr id="9241" name="AutoShape 34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42" name="AutoShape 35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43" name="AutoShape 36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44" name="AutoShape 37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45" name="AutoShape 38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46" name="AutoShape 39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sp>
        <p:nvSpPr>
          <p:cNvPr id="9233" name="Line 40"/>
          <p:cNvSpPr>
            <a:spLocks noChangeShapeType="1"/>
          </p:cNvSpPr>
          <p:nvPr/>
        </p:nvSpPr>
        <p:spPr bwMode="auto">
          <a:xfrm>
            <a:off x="2095500" y="3859213"/>
            <a:ext cx="685800" cy="423862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34" name="Line 41"/>
          <p:cNvSpPr>
            <a:spLocks noChangeShapeType="1"/>
          </p:cNvSpPr>
          <p:nvPr/>
        </p:nvSpPr>
        <p:spPr bwMode="auto">
          <a:xfrm>
            <a:off x="2665413" y="4013200"/>
            <a:ext cx="114300" cy="227013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35" name="Line 42"/>
          <p:cNvSpPr>
            <a:spLocks noChangeShapeType="1"/>
          </p:cNvSpPr>
          <p:nvPr/>
        </p:nvSpPr>
        <p:spPr bwMode="auto">
          <a:xfrm flipH="1">
            <a:off x="2781300" y="3783013"/>
            <a:ext cx="304800" cy="458787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36" name="Line 43"/>
          <p:cNvSpPr>
            <a:spLocks noChangeShapeType="1"/>
          </p:cNvSpPr>
          <p:nvPr/>
        </p:nvSpPr>
        <p:spPr bwMode="auto">
          <a:xfrm flipH="1">
            <a:off x="2781300" y="3967163"/>
            <a:ext cx="703263" cy="27305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37" name="Line 44"/>
          <p:cNvSpPr>
            <a:spLocks noChangeShapeType="1"/>
          </p:cNvSpPr>
          <p:nvPr/>
        </p:nvSpPr>
        <p:spPr bwMode="auto">
          <a:xfrm flipH="1">
            <a:off x="4267200" y="3859213"/>
            <a:ext cx="114300" cy="350837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38" name="Line 45"/>
          <p:cNvSpPr>
            <a:spLocks noChangeShapeType="1"/>
          </p:cNvSpPr>
          <p:nvPr/>
        </p:nvSpPr>
        <p:spPr bwMode="auto">
          <a:xfrm>
            <a:off x="4991100" y="3859213"/>
            <a:ext cx="171450" cy="30480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39" name="Line 46"/>
          <p:cNvSpPr>
            <a:spLocks noChangeShapeType="1"/>
          </p:cNvSpPr>
          <p:nvPr/>
        </p:nvSpPr>
        <p:spPr bwMode="auto">
          <a:xfrm flipH="1">
            <a:off x="5143500" y="3890963"/>
            <a:ext cx="474663" cy="27305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40" name="Line 47"/>
          <p:cNvSpPr>
            <a:spLocks noChangeShapeType="1"/>
          </p:cNvSpPr>
          <p:nvPr/>
        </p:nvSpPr>
        <p:spPr bwMode="auto">
          <a:xfrm>
            <a:off x="6284913" y="3783013"/>
            <a:ext cx="58737" cy="38100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Lock Granularity</a:t>
            </a:r>
            <a:endParaRPr lang="en-US" alt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Coarse grained:  </a:t>
            </a: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fewer locks, more objects per lock</a:t>
            </a: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e.g., one lock for entire data structure (e.g., linked list)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endParaRPr lang="en-US" altLang="en-US" sz="20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endParaRPr lang="en-US" altLang="en-US" sz="20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endParaRPr lang="en-US" altLang="en-US" sz="20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advantage: 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disadvantage:</a:t>
            </a: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Fine grained:  </a:t>
            </a: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more locks, fewer objects per lock</a:t>
            </a: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e.g., one lock for each item in the linked list</a:t>
            </a:r>
            <a:endParaRPr lang="en-US" altLang="en-US" smtClean="0"/>
          </a:p>
        </p:txBody>
      </p:sp>
      <p:sp>
        <p:nvSpPr>
          <p:cNvPr id="10244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A1B006FF-D436-4A3A-8DAC-6F71FF87544F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12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10245" name="AutoShape 4"/>
          <p:cNvSpPr>
            <a:spLocks/>
          </p:cNvSpPr>
          <p:nvPr/>
        </p:nvSpPr>
        <p:spPr bwMode="auto">
          <a:xfrm>
            <a:off x="2590800" y="23860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46" name="AutoShape 5"/>
          <p:cNvSpPr>
            <a:spLocks/>
          </p:cNvSpPr>
          <p:nvPr/>
        </p:nvSpPr>
        <p:spPr bwMode="auto">
          <a:xfrm>
            <a:off x="3429000" y="23860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47" name="AutoShape 6"/>
          <p:cNvSpPr>
            <a:spLocks/>
          </p:cNvSpPr>
          <p:nvPr/>
        </p:nvSpPr>
        <p:spPr bwMode="auto">
          <a:xfrm>
            <a:off x="5867400" y="23860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48" name="AutoShape 7"/>
          <p:cNvSpPr>
            <a:spLocks/>
          </p:cNvSpPr>
          <p:nvPr/>
        </p:nvSpPr>
        <p:spPr bwMode="auto">
          <a:xfrm>
            <a:off x="4267200" y="23860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grpSp>
        <p:nvGrpSpPr>
          <p:cNvPr id="10249" name="Group 8"/>
          <p:cNvGrpSpPr>
            <a:grpSpLocks/>
          </p:cNvGrpSpPr>
          <p:nvPr/>
        </p:nvGrpSpPr>
        <p:grpSpPr bwMode="auto">
          <a:xfrm>
            <a:off x="4189413" y="2843213"/>
            <a:ext cx="533400" cy="533400"/>
            <a:chOff x="-1" y="-1"/>
            <a:chExt cx="533401" cy="533401"/>
          </a:xfrm>
        </p:grpSpPr>
        <p:sp>
          <p:nvSpPr>
            <p:cNvPr id="10297" name="AutoShape 9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8" name="AutoShape 10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9" name="AutoShape 11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300" name="AutoShape 12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301" name="AutoShape 13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302" name="AutoShape 14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sp>
        <p:nvSpPr>
          <p:cNvPr id="10250" name="AutoShape 15"/>
          <p:cNvSpPr>
            <a:spLocks/>
          </p:cNvSpPr>
          <p:nvPr/>
        </p:nvSpPr>
        <p:spPr bwMode="auto">
          <a:xfrm>
            <a:off x="2960688" y="2600325"/>
            <a:ext cx="1238250" cy="422275"/>
          </a:xfrm>
          <a:custGeom>
            <a:avLst/>
            <a:gdLst>
              <a:gd name="T0" fmla="*/ 2034639717 w 21600"/>
              <a:gd name="T1" fmla="*/ 80695560 h 21600"/>
              <a:gd name="T2" fmla="*/ 2034639717 w 21600"/>
              <a:gd name="T3" fmla="*/ 80695560 h 21600"/>
              <a:gd name="T4" fmla="*/ 2034639717 w 21600"/>
              <a:gd name="T5" fmla="*/ 80695560 h 21600"/>
              <a:gd name="T6" fmla="*/ 2034639717 w 21600"/>
              <a:gd name="T7" fmla="*/ 8069556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200" y="7200"/>
                  <a:pt x="14399" y="14399"/>
                  <a:pt x="21599" y="21599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6"/>
          <p:cNvSpPr>
            <a:spLocks noChangeShapeType="1"/>
          </p:cNvSpPr>
          <p:nvPr/>
        </p:nvSpPr>
        <p:spPr bwMode="auto">
          <a:xfrm>
            <a:off x="3732213" y="2690813"/>
            <a:ext cx="606425" cy="242887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52" name="AutoShape 17"/>
          <p:cNvSpPr>
            <a:spLocks/>
          </p:cNvSpPr>
          <p:nvPr/>
        </p:nvSpPr>
        <p:spPr bwMode="auto">
          <a:xfrm>
            <a:off x="4456113" y="2695575"/>
            <a:ext cx="0" cy="142875"/>
          </a:xfrm>
          <a:custGeom>
            <a:avLst/>
            <a:gdLst>
              <a:gd name="T0" fmla="*/ 0 w 21600"/>
              <a:gd name="T1" fmla="*/ 3125609 h 21600"/>
              <a:gd name="T2" fmla="*/ 0 w 21600"/>
              <a:gd name="T3" fmla="*/ 3125609 h 21600"/>
              <a:gd name="T4" fmla="*/ 0 w 21600"/>
              <a:gd name="T5" fmla="*/ 3125609 h 21600"/>
              <a:gd name="T6" fmla="*/ 0 w 21600"/>
              <a:gd name="T7" fmla="*/ 312560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0"/>
                </a:moveTo>
                <a:cubicBezTo>
                  <a:pt x="14399" y="7200"/>
                  <a:pt x="7199" y="14399"/>
                  <a:pt x="0" y="21599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AutoShape 18"/>
          <p:cNvSpPr>
            <a:spLocks/>
          </p:cNvSpPr>
          <p:nvPr/>
        </p:nvSpPr>
        <p:spPr bwMode="auto">
          <a:xfrm>
            <a:off x="4714875" y="2603500"/>
            <a:ext cx="1163638" cy="415925"/>
          </a:xfrm>
          <a:custGeom>
            <a:avLst/>
            <a:gdLst>
              <a:gd name="T0" fmla="*/ 1688558819 w 21600"/>
              <a:gd name="T1" fmla="*/ 77109626 h 21600"/>
              <a:gd name="T2" fmla="*/ 1688558819 w 21600"/>
              <a:gd name="T3" fmla="*/ 77109626 h 21600"/>
              <a:gd name="T4" fmla="*/ 1688558819 w 21600"/>
              <a:gd name="T5" fmla="*/ 77109626 h 21600"/>
              <a:gd name="T6" fmla="*/ 1688558819 w 21600"/>
              <a:gd name="T7" fmla="*/ 7710962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4400" y="7200"/>
                  <a:pt x="7199" y="14399"/>
                  <a:pt x="0" y="21599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254" name="AutoShape 19"/>
          <p:cNvCxnSpPr>
            <a:cxnSpLocks noChangeShapeType="1"/>
            <a:stCxn id="10245" idx="0"/>
            <a:endCxn id="10246" idx="0"/>
          </p:cNvCxnSpPr>
          <p:nvPr/>
        </p:nvCxnSpPr>
        <p:spPr bwMode="auto">
          <a:xfrm>
            <a:off x="2781300" y="2540000"/>
            <a:ext cx="838200" cy="0"/>
          </a:xfrm>
          <a:prstGeom prst="straightConnector1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55" name="Line 20"/>
          <p:cNvSpPr>
            <a:spLocks noChangeShapeType="1"/>
          </p:cNvSpPr>
          <p:nvPr/>
        </p:nvSpPr>
        <p:spPr bwMode="auto">
          <a:xfrm>
            <a:off x="3808413" y="2538413"/>
            <a:ext cx="457200" cy="317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56" name="Line 21"/>
          <p:cNvSpPr>
            <a:spLocks noChangeShapeType="1"/>
          </p:cNvSpPr>
          <p:nvPr/>
        </p:nvSpPr>
        <p:spPr bwMode="auto">
          <a:xfrm>
            <a:off x="4646613" y="2538413"/>
            <a:ext cx="457200" cy="317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57" name="AutoShape 22"/>
          <p:cNvSpPr>
            <a:spLocks/>
          </p:cNvSpPr>
          <p:nvPr/>
        </p:nvSpPr>
        <p:spPr bwMode="auto">
          <a:xfrm>
            <a:off x="5181600" y="2387600"/>
            <a:ext cx="357188" cy="374650"/>
          </a:xfrm>
          <a:custGeom>
            <a:avLst/>
            <a:gdLst>
              <a:gd name="T0" fmla="*/ 48837455 w 21600"/>
              <a:gd name="T1" fmla="*/ 56355946 h 21600"/>
              <a:gd name="T2" fmla="*/ 48837455 w 21600"/>
              <a:gd name="T3" fmla="*/ 56355946 h 21600"/>
              <a:gd name="T4" fmla="*/ 48837455 w 21600"/>
              <a:gd name="T5" fmla="*/ 56355946 h 21600"/>
              <a:gd name="T6" fmla="*/ 48837455 w 21600"/>
              <a:gd name="T7" fmla="*/ 563559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/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…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10258" name="Line 23"/>
          <p:cNvSpPr>
            <a:spLocks noChangeShapeType="1"/>
          </p:cNvSpPr>
          <p:nvPr/>
        </p:nvSpPr>
        <p:spPr bwMode="auto">
          <a:xfrm>
            <a:off x="5484813" y="2538413"/>
            <a:ext cx="457200" cy="317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59" name="Line 24"/>
          <p:cNvSpPr>
            <a:spLocks noChangeShapeType="1"/>
          </p:cNvSpPr>
          <p:nvPr/>
        </p:nvSpPr>
        <p:spPr bwMode="auto">
          <a:xfrm flipH="1">
            <a:off x="4552950" y="2692400"/>
            <a:ext cx="703263" cy="27305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60" name="AutoShape 25"/>
          <p:cNvSpPr>
            <a:spLocks/>
          </p:cNvSpPr>
          <p:nvPr/>
        </p:nvSpPr>
        <p:spPr bwMode="auto">
          <a:xfrm>
            <a:off x="2743200" y="5414963"/>
            <a:ext cx="381000" cy="304800"/>
          </a:xfrm>
          <a:custGeom>
            <a:avLst/>
            <a:gdLst>
              <a:gd name="T0" fmla="*/ 71402931 w 19679"/>
              <a:gd name="T1" fmla="*/ 40129160 h 19679"/>
              <a:gd name="T2" fmla="*/ 71402931 w 19679"/>
              <a:gd name="T3" fmla="*/ 40129160 h 19679"/>
              <a:gd name="T4" fmla="*/ 71402931 w 19679"/>
              <a:gd name="T5" fmla="*/ 40129160 h 19679"/>
              <a:gd name="T6" fmla="*/ 71402931 w 19679"/>
              <a:gd name="T7" fmla="*/ 40129160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61" name="AutoShape 26"/>
          <p:cNvSpPr>
            <a:spLocks/>
          </p:cNvSpPr>
          <p:nvPr/>
        </p:nvSpPr>
        <p:spPr bwMode="auto">
          <a:xfrm>
            <a:off x="3581400" y="5414963"/>
            <a:ext cx="381000" cy="304800"/>
          </a:xfrm>
          <a:custGeom>
            <a:avLst/>
            <a:gdLst>
              <a:gd name="T0" fmla="*/ 71402931 w 19679"/>
              <a:gd name="T1" fmla="*/ 40129160 h 19679"/>
              <a:gd name="T2" fmla="*/ 71402931 w 19679"/>
              <a:gd name="T3" fmla="*/ 40129160 h 19679"/>
              <a:gd name="T4" fmla="*/ 71402931 w 19679"/>
              <a:gd name="T5" fmla="*/ 40129160 h 19679"/>
              <a:gd name="T6" fmla="*/ 71402931 w 19679"/>
              <a:gd name="T7" fmla="*/ 40129160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62" name="AutoShape 27"/>
          <p:cNvSpPr>
            <a:spLocks/>
          </p:cNvSpPr>
          <p:nvPr/>
        </p:nvSpPr>
        <p:spPr bwMode="auto">
          <a:xfrm>
            <a:off x="6019800" y="5414963"/>
            <a:ext cx="381000" cy="304800"/>
          </a:xfrm>
          <a:custGeom>
            <a:avLst/>
            <a:gdLst>
              <a:gd name="T0" fmla="*/ 71402931 w 19679"/>
              <a:gd name="T1" fmla="*/ 40129160 h 19679"/>
              <a:gd name="T2" fmla="*/ 71402931 w 19679"/>
              <a:gd name="T3" fmla="*/ 40129160 h 19679"/>
              <a:gd name="T4" fmla="*/ 71402931 w 19679"/>
              <a:gd name="T5" fmla="*/ 40129160 h 19679"/>
              <a:gd name="T6" fmla="*/ 71402931 w 19679"/>
              <a:gd name="T7" fmla="*/ 40129160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63" name="AutoShape 28"/>
          <p:cNvSpPr>
            <a:spLocks/>
          </p:cNvSpPr>
          <p:nvPr/>
        </p:nvSpPr>
        <p:spPr bwMode="auto">
          <a:xfrm>
            <a:off x="4419600" y="5414963"/>
            <a:ext cx="381000" cy="304800"/>
          </a:xfrm>
          <a:custGeom>
            <a:avLst/>
            <a:gdLst>
              <a:gd name="T0" fmla="*/ 71402931 w 19679"/>
              <a:gd name="T1" fmla="*/ 40129160 h 19679"/>
              <a:gd name="T2" fmla="*/ 71402931 w 19679"/>
              <a:gd name="T3" fmla="*/ 40129160 h 19679"/>
              <a:gd name="T4" fmla="*/ 71402931 w 19679"/>
              <a:gd name="T5" fmla="*/ 40129160 h 19679"/>
              <a:gd name="T6" fmla="*/ 71402931 w 19679"/>
              <a:gd name="T7" fmla="*/ 40129160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grpSp>
        <p:nvGrpSpPr>
          <p:cNvPr id="10264" name="Group 29"/>
          <p:cNvGrpSpPr>
            <a:grpSpLocks/>
          </p:cNvGrpSpPr>
          <p:nvPr/>
        </p:nvGrpSpPr>
        <p:grpSpPr bwMode="auto">
          <a:xfrm>
            <a:off x="2513013" y="5033963"/>
            <a:ext cx="533400" cy="533400"/>
            <a:chOff x="-1" y="-1"/>
            <a:chExt cx="533401" cy="533401"/>
          </a:xfrm>
        </p:grpSpPr>
        <p:sp>
          <p:nvSpPr>
            <p:cNvPr id="10291" name="AutoShape 30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2" name="AutoShape 31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3" name="AutoShape 32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4" name="AutoShape 33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5" name="AutoShape 34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6" name="AutoShape 35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cxnSp>
        <p:nvCxnSpPr>
          <p:cNvPr id="10265" name="AutoShape 36"/>
          <p:cNvCxnSpPr>
            <a:cxnSpLocks noChangeShapeType="1"/>
            <a:stCxn id="10260" idx="0"/>
            <a:endCxn id="10261" idx="0"/>
          </p:cNvCxnSpPr>
          <p:nvPr/>
        </p:nvCxnSpPr>
        <p:spPr bwMode="auto">
          <a:xfrm>
            <a:off x="2933700" y="5567363"/>
            <a:ext cx="838200" cy="0"/>
          </a:xfrm>
          <a:prstGeom prst="straightConnector1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66" name="Line 37"/>
          <p:cNvSpPr>
            <a:spLocks noChangeShapeType="1"/>
          </p:cNvSpPr>
          <p:nvPr/>
        </p:nvSpPr>
        <p:spPr bwMode="auto">
          <a:xfrm>
            <a:off x="3960813" y="5567363"/>
            <a:ext cx="457200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67" name="Line 38"/>
          <p:cNvSpPr>
            <a:spLocks noChangeShapeType="1"/>
          </p:cNvSpPr>
          <p:nvPr/>
        </p:nvSpPr>
        <p:spPr bwMode="auto">
          <a:xfrm>
            <a:off x="4799013" y="5567363"/>
            <a:ext cx="457200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68" name="AutoShape 39"/>
          <p:cNvSpPr>
            <a:spLocks/>
          </p:cNvSpPr>
          <p:nvPr/>
        </p:nvSpPr>
        <p:spPr bwMode="auto">
          <a:xfrm>
            <a:off x="5334000" y="5414963"/>
            <a:ext cx="357188" cy="376237"/>
          </a:xfrm>
          <a:custGeom>
            <a:avLst/>
            <a:gdLst>
              <a:gd name="T0" fmla="*/ 48837455 w 21600"/>
              <a:gd name="T1" fmla="*/ 57075292 h 21600"/>
              <a:gd name="T2" fmla="*/ 48837455 w 21600"/>
              <a:gd name="T3" fmla="*/ 57075292 h 21600"/>
              <a:gd name="T4" fmla="*/ 48837455 w 21600"/>
              <a:gd name="T5" fmla="*/ 57075292 h 21600"/>
              <a:gd name="T6" fmla="*/ 48837455 w 21600"/>
              <a:gd name="T7" fmla="*/ 570752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/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…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10269" name="Line 40"/>
          <p:cNvSpPr>
            <a:spLocks noChangeShapeType="1"/>
          </p:cNvSpPr>
          <p:nvPr/>
        </p:nvSpPr>
        <p:spPr bwMode="auto">
          <a:xfrm>
            <a:off x="5637213" y="5567363"/>
            <a:ext cx="457200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grpSp>
        <p:nvGrpSpPr>
          <p:cNvPr id="10270" name="Group 41"/>
          <p:cNvGrpSpPr>
            <a:grpSpLocks/>
          </p:cNvGrpSpPr>
          <p:nvPr/>
        </p:nvGrpSpPr>
        <p:grpSpPr bwMode="auto">
          <a:xfrm>
            <a:off x="3427413" y="4957763"/>
            <a:ext cx="533400" cy="533400"/>
            <a:chOff x="-1" y="-1"/>
            <a:chExt cx="533401" cy="533401"/>
          </a:xfrm>
        </p:grpSpPr>
        <p:sp>
          <p:nvSpPr>
            <p:cNvPr id="10285" name="AutoShape 42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6" name="AutoShape 43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7" name="AutoShape 44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8" name="AutoShape 45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9" name="AutoShape 46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0" name="AutoShape 47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grpSp>
        <p:nvGrpSpPr>
          <p:cNvPr id="10271" name="Group 48"/>
          <p:cNvGrpSpPr>
            <a:grpSpLocks/>
          </p:cNvGrpSpPr>
          <p:nvPr/>
        </p:nvGrpSpPr>
        <p:grpSpPr bwMode="auto">
          <a:xfrm>
            <a:off x="4265613" y="5033963"/>
            <a:ext cx="533400" cy="533400"/>
            <a:chOff x="-1" y="-1"/>
            <a:chExt cx="533401" cy="533401"/>
          </a:xfrm>
        </p:grpSpPr>
        <p:sp>
          <p:nvSpPr>
            <p:cNvPr id="10279" name="AutoShape 49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0" name="AutoShape 50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1" name="AutoShape 51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2" name="AutoShape 52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3" name="AutoShape 53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4" name="AutoShape 54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grpSp>
        <p:nvGrpSpPr>
          <p:cNvPr id="10272" name="Group 55"/>
          <p:cNvGrpSpPr>
            <a:grpSpLocks/>
          </p:cNvGrpSpPr>
          <p:nvPr/>
        </p:nvGrpSpPr>
        <p:grpSpPr bwMode="auto">
          <a:xfrm>
            <a:off x="5865813" y="4957763"/>
            <a:ext cx="533400" cy="533400"/>
            <a:chOff x="-1" y="-1"/>
            <a:chExt cx="533401" cy="533401"/>
          </a:xfrm>
        </p:grpSpPr>
        <p:sp>
          <p:nvSpPr>
            <p:cNvPr id="10273" name="AutoShape 56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74" name="AutoShape 57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75" name="AutoShape 58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76" name="AutoShape 59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77" name="AutoShape 60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78" name="AutoShape 61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Lock Granularity</a:t>
            </a:r>
            <a:endParaRPr lang="en-US" alt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55563" indent="-55563" defTabSz="914400" eaLnBrk="1">
              <a:spcBef>
                <a:spcPts val="600"/>
              </a:spcBef>
              <a:defRPr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Example:  </a:t>
            </a:r>
            <a:r>
              <a:rPr lang="en-US" altLang="en-US" sz="2400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hashtable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with separate chaining</a:t>
            </a:r>
          </a:p>
          <a:p>
            <a:pPr marL="765175" lvl="1" indent="-307975" defTabSz="914400" eaLnBrk="1">
              <a:spcBef>
                <a:spcPts val="600"/>
              </a:spcBef>
              <a:buFontTx/>
              <a:buChar char="-"/>
              <a:defRPr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coarse grained:  one lock for whole table</a:t>
            </a:r>
          </a:p>
          <a:p>
            <a:pPr marL="765175" lvl="1" indent="-307975" defTabSz="914400" eaLnBrk="1">
              <a:spcBef>
                <a:spcPts val="600"/>
              </a:spcBef>
              <a:buFontTx/>
              <a:buChar char="-"/>
              <a:defRPr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fine grained:  one lock for each bucket</a:t>
            </a:r>
          </a:p>
          <a:p>
            <a:pPr marL="55563" indent="-55563" defTabSz="914400" eaLnBrk="1">
              <a:spcBef>
                <a:spcPts val="600"/>
              </a:spcBef>
              <a:buFontTx/>
              <a:buChar char="-"/>
              <a:defRPr/>
            </a:pPr>
            <a:endParaRPr lang="en-US" altLang="en-US" sz="20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55563" indent="-55563" defTabSz="914400" eaLnBrk="1">
              <a:spcBef>
                <a:spcPts val="400"/>
              </a:spcBef>
              <a:defRPr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Which supports more concurrency for 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insert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and 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lookup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?</a:t>
            </a:r>
          </a:p>
          <a:p>
            <a:pPr marL="55563" indent="-55563" defTabSz="914400" eaLnBrk="1">
              <a:spcBef>
                <a:spcPts val="400"/>
              </a:spcBef>
              <a:defRPr/>
            </a:pPr>
            <a:endParaRPr lang="en-US" altLang="en-US" sz="20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55563" indent="-55563" defTabSz="914400" eaLnBrk="1">
              <a:spcBef>
                <a:spcPts val="400"/>
              </a:spcBef>
              <a:defRPr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Which makes implementing 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resize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easier?</a:t>
            </a:r>
          </a:p>
          <a:p>
            <a:pPr marL="457200" lvl="1" defTabSz="914400" eaLnBrk="1">
              <a:spcBef>
                <a:spcPts val="400"/>
              </a:spcBef>
              <a:defRPr/>
            </a:pPr>
            <a:endParaRPr lang="en-US" altLang="en-US" sz="20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65175" lvl="1" indent="-307975" defTabSz="914400" eaLnBrk="1">
              <a:spcBef>
                <a:spcPts val="400"/>
              </a:spcBef>
              <a:buFontTx/>
              <a:buChar char="–"/>
              <a:defRPr/>
            </a:pPr>
            <a:endParaRPr lang="en-US" altLang="en-US" sz="20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55563" indent="-55563" defTabSz="914400" eaLnBrk="1">
              <a:spcBef>
                <a:spcPts val="400"/>
              </a:spcBef>
              <a:defRPr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Suppose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hashtable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maintains a  </a:t>
            </a:r>
            <a:r>
              <a:rPr lang="en-US" altLang="en-US" sz="2000" b="1" dirty="0" err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numElements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field.  Which locking approach is better?</a:t>
            </a:r>
            <a:endParaRPr lang="en-US" altLang="en-US" dirty="0" smtClean="0"/>
          </a:p>
        </p:txBody>
      </p:sp>
      <p:sp>
        <p:nvSpPr>
          <p:cNvPr id="11268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55204594-0B62-410B-89D6-D489B16798F8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13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Critical Sections</a:t>
            </a:r>
            <a:endParaRPr lang="en-US" alt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Critical sections:  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how much code executes while you hold the lock?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want critical sections to be short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make them “atomic”:  think about smallest sequence of operations that have to occur at once (without data races, interleavings)</a:t>
            </a:r>
            <a:endParaRPr lang="en-US" altLang="en-US" smtClean="0"/>
          </a:p>
        </p:txBody>
      </p:sp>
      <p:sp>
        <p:nvSpPr>
          <p:cNvPr id="12292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FE41BDAA-DBBB-4434-BBC3-A5EA29ABF77A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14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Critical Sections</a:t>
            </a:r>
            <a:endParaRPr lang="en-US" alt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Suppose we want to change a value in a hash table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assume one lock for the entire table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computing the new value takes a long time (“expensive”)</a:t>
            </a:r>
            <a:endParaRPr lang="en-US" altLang="en-US" smtClean="0"/>
          </a:p>
        </p:txBody>
      </p:sp>
      <p:sp>
        <p:nvSpPr>
          <p:cNvPr id="13316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4D098529-CCAD-4D59-8ED8-0D8B26D6AA0B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15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grpSp>
        <p:nvGrpSpPr>
          <p:cNvPr id="13317" name="Group 4"/>
          <p:cNvGrpSpPr>
            <a:grpSpLocks/>
          </p:cNvGrpSpPr>
          <p:nvPr/>
        </p:nvGrpSpPr>
        <p:grpSpPr bwMode="auto">
          <a:xfrm>
            <a:off x="2489200" y="2997200"/>
            <a:ext cx="3733800" cy="1981200"/>
            <a:chOff x="0" y="0"/>
            <a:chExt cx="3733800" cy="1981200"/>
          </a:xfrm>
        </p:grpSpPr>
        <p:sp>
          <p:nvSpPr>
            <p:cNvPr id="13318" name="AutoShape 5"/>
            <p:cNvSpPr>
              <a:spLocks/>
            </p:cNvSpPr>
            <p:nvPr/>
          </p:nvSpPr>
          <p:spPr bwMode="auto">
            <a:xfrm>
              <a:off x="0" y="0"/>
              <a:ext cx="3733800" cy="19812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13319" name="AutoShape 6"/>
            <p:cNvSpPr>
              <a:spLocks/>
            </p:cNvSpPr>
            <p:nvPr/>
          </p:nvSpPr>
          <p:spPr bwMode="auto">
            <a:xfrm>
              <a:off x="0" y="0"/>
              <a:ext cx="3733800" cy="194571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(lock)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v1 = table.lookup(k);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v2 = expensive(v1);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table.remove(k);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table.insert(k,v2);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 sz="2400">
                <a:latin typeface="Times New Roman" pitchFamily="18" charset="0"/>
                <a:sym typeface="Times New Roman" pitchFamily="18" charset="0"/>
              </a:endParaRPr>
            </a:p>
          </p:txBody>
        </p:sp>
      </p:grp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"/>
          <p:cNvGrpSpPr>
            <a:grpSpLocks/>
          </p:cNvGrpSpPr>
          <p:nvPr/>
        </p:nvGrpSpPr>
        <p:grpSpPr bwMode="auto">
          <a:xfrm>
            <a:off x="2489200" y="2995613"/>
            <a:ext cx="3733800" cy="2668587"/>
            <a:chOff x="0" y="-1"/>
            <a:chExt cx="3733800" cy="2667001"/>
          </a:xfrm>
        </p:grpSpPr>
        <p:sp>
          <p:nvSpPr>
            <p:cNvPr id="14342" name="AutoShape 2"/>
            <p:cNvSpPr>
              <a:spLocks/>
            </p:cNvSpPr>
            <p:nvPr/>
          </p:nvSpPr>
          <p:spPr bwMode="auto">
            <a:xfrm>
              <a:off x="0" y="0"/>
              <a:ext cx="3733800" cy="2667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14343" name="AutoShape 3"/>
            <p:cNvSpPr>
              <a:spLocks/>
            </p:cNvSpPr>
            <p:nvPr/>
          </p:nvSpPr>
          <p:spPr bwMode="auto">
            <a:xfrm>
              <a:off x="0" y="0"/>
              <a:ext cx="3733800" cy="257563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(lock)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v1 = table.lookup(k);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v2 = expensive(v1);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(lock)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table.remove(k);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table.insert(k,v2);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 sz="2400">
                <a:latin typeface="Times New Roman" pitchFamily="18" charset="0"/>
                <a:sym typeface="Times New Roman" pitchFamily="18" charset="0"/>
              </a:endParaRPr>
            </a:p>
          </p:txBody>
        </p:sp>
      </p:grp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Critical Sections</a:t>
            </a:r>
            <a:endParaRPr lang="en-US" altLang="en-US" smtClean="0"/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Suppose we want to change a value in the hash table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assume one lock for the entire table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computing the new value takes a long time (“expensive”)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will this work?</a:t>
            </a:r>
            <a:endParaRPr lang="en-US" altLang="en-US" smtClean="0"/>
          </a:p>
        </p:txBody>
      </p:sp>
      <p:sp>
        <p:nvSpPr>
          <p:cNvPr id="14341" name="AutoShape 6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47AB09EC-F72D-42B2-8FAB-B31CB5993382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16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Suppose we want to change a value in the hash table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assume one lock for the entire table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computing the new value takes a long time (“expensive”)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convoluted fix:</a:t>
            </a:r>
            <a:endParaRPr lang="en-US" alt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Critical Sections</a:t>
            </a:r>
            <a:endParaRPr lang="en-US" altLang="en-US" smtClean="0"/>
          </a:p>
        </p:txBody>
      </p:sp>
      <p:sp>
        <p:nvSpPr>
          <p:cNvPr id="15364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F96A3FCE-CD04-416A-A4C9-48F8CFA22E05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17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3403600" y="2844800"/>
            <a:ext cx="5334000" cy="3835400"/>
            <a:chOff x="0" y="0"/>
            <a:chExt cx="5334000" cy="3835475"/>
          </a:xfrm>
        </p:grpSpPr>
        <p:sp>
          <p:nvSpPr>
            <p:cNvPr id="15366" name="AutoShape 5"/>
            <p:cNvSpPr>
              <a:spLocks/>
            </p:cNvSpPr>
            <p:nvPr/>
          </p:nvSpPr>
          <p:spPr bwMode="auto">
            <a:xfrm>
              <a:off x="0" y="0"/>
              <a:ext cx="5334000" cy="3810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15367" name="AutoShape 6"/>
            <p:cNvSpPr>
              <a:spLocks/>
            </p:cNvSpPr>
            <p:nvPr/>
          </p:nvSpPr>
          <p:spPr bwMode="auto">
            <a:xfrm>
              <a:off x="0" y="0"/>
              <a:ext cx="5334000" cy="38354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done = false;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while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(!done)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synchronized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(lock)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v1 = table.lookup(k);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 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v2 = expensive(v1);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synchronized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(lock)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(table.lookup(k)==v1)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	done = true; </a:t>
              </a:r>
              <a:r>
                <a:rPr lang="en-US" altLang="en-US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// I can exit the loop! </a:t>
              </a:r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table.remove(k);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table.insert(k,v2);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}}}</a:t>
              </a:r>
              <a:endParaRPr lang="en-US" altLang="en-US" sz="2400">
                <a:latin typeface="Times New Roman" pitchFamily="18" charset="0"/>
                <a:sym typeface="Times New Roman" pitchFamily="18" charset="0"/>
              </a:endParaRPr>
            </a:p>
          </p:txBody>
        </p:sp>
      </p:grp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Leverage Libraries</a:t>
            </a:r>
            <a:endParaRPr lang="en-US" alt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Use built-in libraries whenever possible</a:t>
            </a:r>
          </a:p>
          <a:p>
            <a:pPr marL="342900" indent="-342900" defTabSz="914400" eaLnBrk="1">
              <a:spcBef>
                <a:spcPts val="4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In “real life”, it is unusual to have to write your own data structure from scratch</a:t>
            </a:r>
          </a:p>
          <a:p>
            <a:pPr marL="742950" lvl="1" indent="-28575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Implementations provided in standard libraries</a:t>
            </a:r>
          </a:p>
          <a:p>
            <a:pPr marL="742950" lvl="1" indent="-28575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Point of CSE332 is to understand the key trade-offs,  abstractions, and analysis of such implementations</a:t>
            </a:r>
          </a:p>
          <a:p>
            <a:pPr marL="742950" lvl="1" indent="-285750" defTabSz="914400" eaLnBrk="1">
              <a:spcBef>
                <a:spcPts val="400"/>
              </a:spcBef>
              <a:buFontTx/>
              <a:buChar char="–"/>
            </a:pPr>
            <a:endParaRPr lang="en-US" altLang="en-US" sz="20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 eaLnBrk="1">
              <a:spcBef>
                <a:spcPts val="4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Especially true for concurrent data structures</a:t>
            </a:r>
          </a:p>
          <a:p>
            <a:pPr marL="742950" lvl="1" indent="-28575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Very difficult to provide fine-grained synchronization without race conditions</a:t>
            </a:r>
          </a:p>
          <a:p>
            <a:pPr marL="742950" lvl="1" indent="-28575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Standard </a:t>
            </a:r>
            <a:r>
              <a:rPr lang="en-US" altLang="en-US" sz="2000" smtClean="0">
                <a:solidFill>
                  <a:srgbClr val="3333C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thread-safe</a:t>
            </a: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libraries like </a:t>
            </a: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ConcurrentHashMap</a:t>
            </a: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written by world experts</a:t>
            </a:r>
          </a:p>
        </p:txBody>
      </p:sp>
      <p:sp>
        <p:nvSpPr>
          <p:cNvPr id="16388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E039F709-CF08-4AC4-8DE5-202FC337553C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18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Another Bank Operation</a:t>
            </a:r>
            <a:endParaRPr lang="en-US" alt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defTabSz="914400" eaLnBrk="1">
              <a:spcBef>
                <a:spcPts val="600"/>
              </a:spcBef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Consider transferring money:</a:t>
            </a: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What can go wrong?</a:t>
            </a:r>
            <a:endParaRPr lang="en-US" altLang="en-US" smtClean="0"/>
          </a:p>
        </p:txBody>
      </p:sp>
      <p:sp>
        <p:nvSpPr>
          <p:cNvPr id="17412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FB0324A9-1470-4CCA-9364-9719040D4853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19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grpSp>
        <p:nvGrpSpPr>
          <p:cNvPr id="17413" name="Group 4"/>
          <p:cNvGrpSpPr>
            <a:grpSpLocks/>
          </p:cNvGrpSpPr>
          <p:nvPr/>
        </p:nvGrpSpPr>
        <p:grpSpPr bwMode="auto">
          <a:xfrm>
            <a:off x="838200" y="2055813"/>
            <a:ext cx="7543800" cy="3278187"/>
            <a:chOff x="0" y="-1"/>
            <a:chExt cx="7543800" cy="3276601"/>
          </a:xfrm>
        </p:grpSpPr>
        <p:sp>
          <p:nvSpPr>
            <p:cNvPr id="17414" name="AutoShape 5"/>
            <p:cNvSpPr>
              <a:spLocks/>
            </p:cNvSpPr>
            <p:nvPr/>
          </p:nvSpPr>
          <p:spPr bwMode="auto">
            <a:xfrm>
              <a:off x="0" y="0"/>
              <a:ext cx="7543800" cy="32766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17415" name="AutoShape 6"/>
            <p:cNvSpPr>
              <a:spLocks/>
            </p:cNvSpPr>
            <p:nvPr/>
          </p:nvSpPr>
          <p:spPr bwMode="auto">
            <a:xfrm>
              <a:off x="0" y="0"/>
              <a:ext cx="7543800" cy="308109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class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…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{…}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deposit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{…}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transferTo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amt,  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                       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a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this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.withdraw(amt);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a.deposit(amt);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  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 sz="2400">
                <a:latin typeface="Times New Roman" pitchFamily="18" charset="0"/>
                <a:sym typeface="Times New Roman" pitchFamily="18" charset="0"/>
              </a:endParaRPr>
            </a:p>
          </p:txBody>
        </p:sp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Announcements</a:t>
            </a:r>
            <a:endParaRPr lang="en-US" altLang="en-US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  <a:defRPr/>
            </a:pPr>
            <a:endParaRPr lang="en-US" altLang="en-US" sz="2800" dirty="0" smtClean="0">
              <a:sym typeface="Helvetica" panose="020B0604020202020204" pitchFamily="34" charset="0"/>
            </a:endParaRPr>
          </a:p>
        </p:txBody>
      </p:sp>
      <p:sp>
        <p:nvSpPr>
          <p:cNvPr id="7172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0A054512-9126-4B43-BD4D-8D016097690D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2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299963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Deadlock</a:t>
            </a:r>
            <a:endParaRPr lang="en-US" alt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defTabSz="914400" eaLnBrk="1">
              <a:spcBef>
                <a:spcPts val="600"/>
              </a:spcBef>
            </a:pP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x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and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y</a:t>
            </a: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 are two different accounts</a:t>
            </a:r>
            <a:endParaRPr lang="en-US" altLang="en-US" smtClean="0"/>
          </a:p>
        </p:txBody>
      </p:sp>
      <p:sp>
        <p:nvSpPr>
          <p:cNvPr id="18436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CFAA37C0-1AF4-4AB6-9F17-D5176D8063DC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20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grpSp>
        <p:nvGrpSpPr>
          <p:cNvPr id="18437" name="Group 4"/>
          <p:cNvGrpSpPr>
            <a:grpSpLocks/>
          </p:cNvGrpSpPr>
          <p:nvPr/>
        </p:nvGrpSpPr>
        <p:grpSpPr bwMode="auto">
          <a:xfrm>
            <a:off x="1066800" y="2030413"/>
            <a:ext cx="3810000" cy="3279775"/>
            <a:chOff x="0" y="-1"/>
            <a:chExt cx="3810000" cy="3278708"/>
          </a:xfrm>
        </p:grpSpPr>
        <p:sp>
          <p:nvSpPr>
            <p:cNvPr id="18445" name="AutoShape 5"/>
            <p:cNvSpPr>
              <a:spLocks/>
            </p:cNvSpPr>
            <p:nvPr/>
          </p:nvSpPr>
          <p:spPr bwMode="auto">
            <a:xfrm>
              <a:off x="0" y="0"/>
              <a:ext cx="3810000" cy="22098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F3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18446" name="AutoShape 6"/>
            <p:cNvSpPr>
              <a:spLocks/>
            </p:cNvSpPr>
            <p:nvPr/>
          </p:nvSpPr>
          <p:spPr bwMode="auto">
            <a:xfrm>
              <a:off x="0" y="0"/>
              <a:ext cx="3810000" cy="327870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i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acquire lock for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x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i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 from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x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500"/>
                </a:spcBef>
              </a:pPr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eaLnBrk="1">
                <a:lnSpc>
                  <a:spcPts val="2000"/>
                </a:lnSpc>
                <a:spcBef>
                  <a:spcPts val="500"/>
                </a:spcBef>
              </a:pPr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eaLnBrk="1">
                <a:lnSpc>
                  <a:spcPts val="2000"/>
                </a:lnSpc>
                <a:spcBef>
                  <a:spcPts val="500"/>
                </a:spcBef>
              </a:pPr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i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block on lock for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y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500"/>
                </a:spcBef>
              </a:pPr>
              <a:endParaRPr lang="en-US" altLang="en-US" sz="20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eaLnBrk="1">
                <a:lnSpc>
                  <a:spcPts val="2000"/>
                </a:lnSpc>
                <a:spcBef>
                  <a:spcPts val="500"/>
                </a:spcBef>
              </a:pPr>
              <a:endParaRPr lang="en-US" altLang="en-US" sz="20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</p:grpSp>
      <p:grpSp>
        <p:nvGrpSpPr>
          <p:cNvPr id="18438" name="Group 7"/>
          <p:cNvGrpSpPr>
            <a:grpSpLocks/>
          </p:cNvGrpSpPr>
          <p:nvPr/>
        </p:nvGrpSpPr>
        <p:grpSpPr bwMode="auto">
          <a:xfrm>
            <a:off x="5105400" y="2030413"/>
            <a:ext cx="3733800" cy="2058987"/>
            <a:chOff x="0" y="-1"/>
            <a:chExt cx="3733800" cy="2057401"/>
          </a:xfrm>
        </p:grpSpPr>
        <p:sp>
          <p:nvSpPr>
            <p:cNvPr id="18443" name="AutoShape 8"/>
            <p:cNvSpPr>
              <a:spLocks/>
            </p:cNvSpPr>
            <p:nvPr/>
          </p:nvSpPr>
          <p:spPr bwMode="auto">
            <a:xfrm>
              <a:off x="0" y="0"/>
              <a:ext cx="3733800" cy="20574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F3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18444" name="AutoShape 9"/>
            <p:cNvSpPr>
              <a:spLocks/>
            </p:cNvSpPr>
            <p:nvPr/>
          </p:nvSpPr>
          <p:spPr bwMode="auto">
            <a:xfrm>
              <a:off x="0" y="0"/>
              <a:ext cx="3733800" cy="195790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>
                <a:lnSpc>
                  <a:spcPts val="2000"/>
                </a:lnSpc>
                <a:spcBef>
                  <a:spcPts val="500"/>
                </a:spcBef>
              </a:pPr>
              <a:endParaRPr lang="en-US" altLang="en-US" sz="2000" b="1" i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 b="1" i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i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acquire lock for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y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i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 from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y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500"/>
                </a:spcBef>
              </a:pPr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i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block on lock for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x</a:t>
              </a:r>
              <a:endParaRPr lang="en-US" altLang="en-US" sz="2400">
                <a:latin typeface="Times New Roman" pitchFamily="18" charset="0"/>
                <a:sym typeface="Times New Roman" pitchFamily="18" charset="0"/>
              </a:endParaRPr>
            </a:p>
          </p:txBody>
        </p:sp>
      </p:grpSp>
      <p:sp>
        <p:nvSpPr>
          <p:cNvPr id="18439" name="AutoShape 10"/>
          <p:cNvSpPr>
            <a:spLocks/>
          </p:cNvSpPr>
          <p:nvPr/>
        </p:nvSpPr>
        <p:spPr bwMode="auto">
          <a:xfrm>
            <a:off x="938213" y="4597400"/>
            <a:ext cx="3854450" cy="396875"/>
          </a:xfrm>
          <a:custGeom>
            <a:avLst/>
            <a:gdLst>
              <a:gd name="T0" fmla="*/ 2147483646 w 21600"/>
              <a:gd name="T1" fmla="*/ 66992298 h 21600"/>
              <a:gd name="T2" fmla="*/ 2147483646 w 21600"/>
              <a:gd name="T3" fmla="*/ 66992298 h 21600"/>
              <a:gd name="T4" fmla="*/ 2147483646 w 21600"/>
              <a:gd name="T5" fmla="*/ 66992298 h 21600"/>
              <a:gd name="T6" fmla="*/ 2147483646 w 21600"/>
              <a:gd name="T7" fmla="*/ 6699229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/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Thread 1: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x.transferTo(1,y)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18440" name="Line 11"/>
          <p:cNvSpPr>
            <a:spLocks noChangeShapeType="1"/>
          </p:cNvSpPr>
          <p:nvPr/>
        </p:nvSpPr>
        <p:spPr bwMode="auto">
          <a:xfrm flipH="1">
            <a:off x="836613" y="2032000"/>
            <a:ext cx="1587" cy="24384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8441" name="AutoShape 12"/>
          <p:cNvSpPr>
            <a:spLocks/>
          </p:cNvSpPr>
          <p:nvPr/>
        </p:nvSpPr>
        <p:spPr bwMode="auto">
          <a:xfrm rot="-5400000">
            <a:off x="238918" y="3098007"/>
            <a:ext cx="658813" cy="374650"/>
          </a:xfrm>
          <a:custGeom>
            <a:avLst/>
            <a:gdLst>
              <a:gd name="T0" fmla="*/ 306442963 w 21600"/>
              <a:gd name="T1" fmla="*/ 56355946 h 21600"/>
              <a:gd name="T2" fmla="*/ 306442963 w 21600"/>
              <a:gd name="T3" fmla="*/ 56355946 h 21600"/>
              <a:gd name="T4" fmla="*/ 306442963 w 21600"/>
              <a:gd name="T5" fmla="*/ 56355946 h 21600"/>
              <a:gd name="T6" fmla="*/ 306442963 w 21600"/>
              <a:gd name="T7" fmla="*/ 563559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/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Time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18442" name="AutoShape 13"/>
          <p:cNvSpPr>
            <a:spLocks/>
          </p:cNvSpPr>
          <p:nvPr/>
        </p:nvSpPr>
        <p:spPr bwMode="auto">
          <a:xfrm>
            <a:off x="5105400" y="4614863"/>
            <a:ext cx="4037013" cy="398462"/>
          </a:xfrm>
          <a:custGeom>
            <a:avLst/>
            <a:gdLst>
              <a:gd name="T0" fmla="*/ 2147483646 w 21600"/>
              <a:gd name="T1" fmla="*/ 67798992 h 21600"/>
              <a:gd name="T2" fmla="*/ 2147483646 w 21600"/>
              <a:gd name="T3" fmla="*/ 67798992 h 21600"/>
              <a:gd name="T4" fmla="*/ 2147483646 w 21600"/>
              <a:gd name="T5" fmla="*/ 67798992 h 21600"/>
              <a:gd name="T6" fmla="*/ 2147483646 w 21600"/>
              <a:gd name="T7" fmla="*/ 677989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/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Thread 2: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y.transferTo(1,x)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Dining Philosopher’s Problem</a:t>
            </a:r>
            <a:endParaRPr lang="en-US" alt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5 Philosopher’s eating rice around a table</a:t>
            </a: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one chopstick to the left and right of each</a:t>
            </a: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first grab the one on your left, then on your right…  </a:t>
            </a:r>
            <a:endParaRPr lang="en-US" altLang="en-US" smtClean="0"/>
          </a:p>
        </p:txBody>
      </p:sp>
      <p:sp>
        <p:nvSpPr>
          <p:cNvPr id="19460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BA15198B-8C43-4903-AEFF-6D7F4F3820B9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21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19461" name="Picture 4" descr="pasted-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7432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Deadlock = Cycles</a:t>
            </a:r>
            <a:endParaRPr lang="en-US" alt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Multiple threads depending on each other in a cycle</a:t>
            </a: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T2 has lock that T1 needs </a:t>
            </a:r>
          </a:p>
          <a:p>
            <a:pPr marL="742950" lvl="1" indent="-28575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T3 has lock that T2 needs</a:t>
            </a:r>
          </a:p>
          <a:p>
            <a:pPr marL="742950" lvl="1" indent="-28575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T1 has lock that T3 needs</a:t>
            </a:r>
          </a:p>
          <a:p>
            <a:pPr marL="742950" lvl="1" indent="-285750" defTabSz="914400" eaLnBrk="1">
              <a:spcBef>
                <a:spcPts val="400"/>
              </a:spcBef>
              <a:buFontTx/>
              <a:buChar char="–"/>
            </a:pPr>
            <a:endParaRPr lang="en-US" altLang="en-US" sz="20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Solution?</a:t>
            </a:r>
            <a:endParaRPr lang="en-US" altLang="en-US" smtClean="0"/>
          </a:p>
        </p:txBody>
      </p:sp>
      <p:sp>
        <p:nvSpPr>
          <p:cNvPr id="20484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390C4CFE-28E1-4F8C-96E1-126120F0B7E4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22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0485" name="AutoShape 4"/>
          <p:cNvSpPr>
            <a:spLocks/>
          </p:cNvSpPr>
          <p:nvPr/>
        </p:nvSpPr>
        <p:spPr bwMode="auto">
          <a:xfrm>
            <a:off x="3619500" y="1968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T</a:t>
            </a:r>
            <a:r>
              <a:rPr lang="en-US" altLang="en-US" sz="2400" baseline="-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0486" name="AutoShape 5"/>
          <p:cNvSpPr>
            <a:spLocks/>
          </p:cNvSpPr>
          <p:nvPr/>
        </p:nvSpPr>
        <p:spPr bwMode="auto">
          <a:xfrm>
            <a:off x="4254500" y="29464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T</a:t>
            </a:r>
            <a:r>
              <a:rPr lang="en-US" altLang="en-US" sz="2400" baseline="-6000"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4322763" y="2332038"/>
            <a:ext cx="715962" cy="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>
            <a:outerShdw blurRad="38100" dist="20000" dir="5400000" algn="ctr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tIns="45719" rIns="45719" bIns="45719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 eaLnBrk="1">
              <a:defRPr/>
            </a:pPr>
            <a:endParaRPr lang="en-US" altLang="en-US" sz="1200" smtClean="0">
              <a:latin typeface="Helvetica" charset="0"/>
              <a:ea typeface="+mn-ea"/>
              <a:sym typeface="Helvetica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H="1">
            <a:off x="4827588" y="2551113"/>
            <a:ext cx="471487" cy="46990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>
            <a:outerShdw blurRad="38100" dist="20000" dir="5400000" algn="ctr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tIns="45719" rIns="45719" bIns="45719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 eaLnBrk="1">
              <a:defRPr/>
            </a:pPr>
            <a:endParaRPr lang="en-US" altLang="en-US" sz="1200" smtClean="0">
              <a:latin typeface="Helvetica" charset="0"/>
              <a:ea typeface="+mn-ea"/>
              <a:sym typeface="Helvetica" charset="0"/>
            </a:endParaRPr>
          </a:p>
        </p:txBody>
      </p:sp>
      <p:sp>
        <p:nvSpPr>
          <p:cNvPr id="20489" name="AutoShape 8"/>
          <p:cNvSpPr>
            <a:spLocks/>
          </p:cNvSpPr>
          <p:nvPr/>
        </p:nvSpPr>
        <p:spPr bwMode="auto">
          <a:xfrm>
            <a:off x="5016500" y="1968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T</a:t>
            </a:r>
            <a:r>
              <a:rPr lang="en-US" altLang="en-US" sz="2400" baseline="-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 flipV="1">
            <a:off x="4052888" y="2640013"/>
            <a:ext cx="374650" cy="376237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>
            <a:outerShdw blurRad="38100" dist="20000" dir="5400000" algn="ctr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tIns="45719" rIns="45719" bIns="45719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 eaLnBrk="1">
              <a:defRPr/>
            </a:pPr>
            <a:endParaRPr lang="en-US" altLang="en-US" sz="1200" smtClean="0">
              <a:latin typeface="Helvetica" charset="0"/>
              <a:ea typeface="+mn-ea"/>
              <a:sym typeface="Helvetica" charset="0"/>
            </a:endParaRP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How to Fix Deadlock?</a:t>
            </a:r>
            <a:endParaRPr lang="en-US" alt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defTabSz="914400" eaLnBrk="1">
              <a:spcBef>
                <a:spcPts val="600"/>
              </a:spcBef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In Banking example</a:t>
            </a: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2532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A8CC8C90-02F0-4879-B7B7-3DB329493191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23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grpSp>
        <p:nvGrpSpPr>
          <p:cNvPr id="22533" name="Group 4"/>
          <p:cNvGrpSpPr>
            <a:grpSpLocks/>
          </p:cNvGrpSpPr>
          <p:nvPr/>
        </p:nvGrpSpPr>
        <p:grpSpPr bwMode="auto">
          <a:xfrm>
            <a:off x="838200" y="2055813"/>
            <a:ext cx="7543800" cy="3278187"/>
            <a:chOff x="0" y="-1"/>
            <a:chExt cx="7543800" cy="3276601"/>
          </a:xfrm>
        </p:grpSpPr>
        <p:sp>
          <p:nvSpPr>
            <p:cNvPr id="22534" name="AutoShape 5"/>
            <p:cNvSpPr>
              <a:spLocks/>
            </p:cNvSpPr>
            <p:nvPr/>
          </p:nvSpPr>
          <p:spPr bwMode="auto">
            <a:xfrm>
              <a:off x="0" y="0"/>
              <a:ext cx="7543800" cy="32766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22535" name="AutoShape 6"/>
            <p:cNvSpPr>
              <a:spLocks/>
            </p:cNvSpPr>
            <p:nvPr/>
          </p:nvSpPr>
          <p:spPr bwMode="auto">
            <a:xfrm>
              <a:off x="0" y="0"/>
              <a:ext cx="7543800" cy="308109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class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…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{…}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deposit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{…}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transferTo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amt,  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                       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a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this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.withdraw(amt);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a.deposit(amt);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  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 sz="2400">
                <a:latin typeface="Times New Roman" pitchFamily="18" charset="0"/>
                <a:sym typeface="Times New Roman" pitchFamily="18" charset="0"/>
              </a:endParaRPr>
            </a:p>
          </p:txBody>
        </p:sp>
      </p:grp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How to Fix Deadlock?</a:t>
            </a:r>
            <a:endParaRPr lang="en-US" alt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defTabSz="914400" eaLnBrk="1">
              <a:spcBef>
                <a:spcPts val="600"/>
              </a:spcBef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Separate withdraw from deposit</a:t>
            </a: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Problems?</a:t>
            </a: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3556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A4C28E7B-E22C-4DD6-B494-9B54FEA134ED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24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grpSp>
        <p:nvGrpSpPr>
          <p:cNvPr id="23557" name="Group 4"/>
          <p:cNvGrpSpPr>
            <a:grpSpLocks/>
          </p:cNvGrpSpPr>
          <p:nvPr/>
        </p:nvGrpSpPr>
        <p:grpSpPr bwMode="auto">
          <a:xfrm>
            <a:off x="838200" y="2055813"/>
            <a:ext cx="7543800" cy="3278187"/>
            <a:chOff x="0" y="-1"/>
            <a:chExt cx="7543800" cy="3276601"/>
          </a:xfrm>
        </p:grpSpPr>
        <p:sp>
          <p:nvSpPr>
            <p:cNvPr id="23558" name="AutoShape 5"/>
            <p:cNvSpPr>
              <a:spLocks/>
            </p:cNvSpPr>
            <p:nvPr/>
          </p:nvSpPr>
          <p:spPr bwMode="auto">
            <a:xfrm>
              <a:off x="0" y="0"/>
              <a:ext cx="7543800" cy="32766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23559" name="AutoShape 6"/>
            <p:cNvSpPr>
              <a:spLocks/>
            </p:cNvSpPr>
            <p:nvPr/>
          </p:nvSpPr>
          <p:spPr bwMode="auto">
            <a:xfrm>
              <a:off x="0" y="0"/>
              <a:ext cx="7543800" cy="308109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class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…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{…}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deposit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{…}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solidFill>
                    <a:srgbClr val="929292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transferTo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amt,  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                       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a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this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.withdraw(amt);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a.deposit(amt);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  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 sz="2400">
                <a:latin typeface="Times New Roman" pitchFamily="18" charset="0"/>
                <a:sym typeface="Times New Roman" pitchFamily="18" charset="0"/>
              </a:endParaRPr>
            </a:p>
          </p:txBody>
        </p:sp>
      </p:grp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Possible Solutions</a:t>
            </a:r>
            <a:endParaRPr lang="en-US" altLang="en-US" smtClean="0"/>
          </a:p>
        </p:txBody>
      </p:sp>
      <p:sp>
        <p:nvSpPr>
          <p:cNvPr id="24579" name="AutoShape 2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F2C3607A-0E2D-4CAE-9413-9EFC27E568F2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25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4580" name="AutoShape 3"/>
          <p:cNvSpPr>
            <a:spLocks/>
          </p:cNvSpPr>
          <p:nvPr/>
        </p:nvSpPr>
        <p:spPr bwMode="auto">
          <a:xfrm>
            <a:off x="685800" y="1600200"/>
            <a:ext cx="8001000" cy="44958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marL="457200" indent="-4572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857250" indent="-4572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>
              <a:spcBef>
                <a:spcPts val="400"/>
              </a:spcBef>
              <a:buFontTx/>
              <a:buAutoNum type="arabicPeriod"/>
            </a:pP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transferTo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not synchronized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exposes intermediate state after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withdraw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before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deposit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may be okay here, but exposes wrong total amount in bank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endParaRPr lang="en-US" altLang="en-US" sz="1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eaLnBrk="1">
              <a:spcBef>
                <a:spcPts val="400"/>
              </a:spcBef>
              <a:buFontTx/>
              <a:buAutoNum type="arabicPeriod" startAt="2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Coarsen lock granularity: one lock for each pair of accounts allowing transfers between them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works, but sacrifices concurrent deposits/withdrawals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endParaRPr lang="en-US" altLang="en-US" sz="1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eaLnBrk="1">
              <a:spcBef>
                <a:spcPts val="400"/>
              </a:spcBef>
              <a:buFontTx/>
              <a:buAutoNum type="arabicPeriod" startAt="3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Give every bank-account a unique ID and always acquire locks in the same ID order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2000" i="1">
                <a:latin typeface="Arial" pitchFamily="34" charset="0"/>
                <a:cs typeface="Arial" pitchFamily="34" charset="0"/>
                <a:sym typeface="Arial" pitchFamily="34" charset="0"/>
              </a:rPr>
              <a:t>Entire program 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should obey this order to avoid cycles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Ordering Accounts</a:t>
            </a:r>
            <a:endParaRPr lang="en-US" alt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4279900" cy="5562600"/>
          </a:xfrm>
        </p:spPr>
        <p:txBody>
          <a:bodyPr/>
          <a:lstStyle/>
          <a:p>
            <a:pPr marL="228600" indent="-228600" defTabSz="914400" eaLnBrk="1">
              <a:spcBef>
                <a:spcPts val="6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Transfer from bank </a:t>
            </a:r>
            <a:b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account 5 to account 9</a:t>
            </a:r>
            <a:b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28600" indent="-228600" defTabSz="914400" eaLnBrk="1">
              <a:spcBef>
                <a:spcPts val="600"/>
              </a:spcBef>
              <a:buFontTx/>
              <a:buChar char="•"/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28600" indent="-228600" defTabSz="914400" eaLnBrk="1">
              <a:spcBef>
                <a:spcPts val="600"/>
              </a:spcBef>
              <a:buFontTx/>
              <a:buChar char="•"/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lock A5</a:t>
            </a: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lock A9</a:t>
            </a: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withdraw from A5</a:t>
            </a: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deposit to A9</a:t>
            </a:r>
            <a:endParaRPr lang="en-US" altLang="en-US" smtClean="0"/>
          </a:p>
        </p:txBody>
      </p:sp>
      <p:sp>
        <p:nvSpPr>
          <p:cNvPr id="25604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E1A2CDEA-4AF0-4F0E-A21D-82139D1A9D89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26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5605" name="AutoShape 4"/>
          <p:cNvSpPr>
            <a:spLocks/>
          </p:cNvSpPr>
          <p:nvPr/>
        </p:nvSpPr>
        <p:spPr bwMode="auto">
          <a:xfrm>
            <a:off x="1206500" y="2349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A5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1909763" y="2713038"/>
            <a:ext cx="715962" cy="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>
            <a:outerShdw blurRad="38100" dist="20000" dir="5400000" algn="ctr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tIns="45719" rIns="45719" bIns="45719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 eaLnBrk="1">
              <a:defRPr/>
            </a:pPr>
            <a:endParaRPr lang="en-US" altLang="en-US" sz="1200" smtClean="0">
              <a:latin typeface="Helvetica" charset="0"/>
              <a:ea typeface="+mn-ea"/>
              <a:sym typeface="Helvetica" charset="0"/>
            </a:endParaRPr>
          </a:p>
        </p:txBody>
      </p:sp>
      <p:sp>
        <p:nvSpPr>
          <p:cNvPr id="25607" name="AutoShape 6"/>
          <p:cNvSpPr>
            <a:spLocks/>
          </p:cNvSpPr>
          <p:nvPr/>
        </p:nvSpPr>
        <p:spPr bwMode="auto">
          <a:xfrm>
            <a:off x="2603500" y="2349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A9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Ordering Accounts</a:t>
            </a:r>
            <a:endParaRPr lang="en-US" alt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4279900" cy="5562600"/>
          </a:xfrm>
        </p:spPr>
        <p:txBody>
          <a:bodyPr/>
          <a:lstStyle/>
          <a:p>
            <a:pPr marL="228600" indent="-228600" defTabSz="914400" eaLnBrk="1">
              <a:spcBef>
                <a:spcPts val="6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Transfer from bank </a:t>
            </a:r>
            <a:b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account 5 to account 9</a:t>
            </a:r>
            <a:b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28600" indent="-228600" defTabSz="914400" eaLnBrk="1">
              <a:spcBef>
                <a:spcPts val="600"/>
              </a:spcBef>
              <a:buFontTx/>
              <a:buChar char="•"/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28600" indent="-228600" defTabSz="914400" eaLnBrk="1">
              <a:spcBef>
                <a:spcPts val="600"/>
              </a:spcBef>
              <a:buFontTx/>
              <a:buChar char="•"/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lock A5</a:t>
            </a: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lock A9</a:t>
            </a: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withdraw from A5</a:t>
            </a: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deposit to A9</a:t>
            </a:r>
            <a:endParaRPr lang="en-US" altLang="en-US" smtClean="0"/>
          </a:p>
        </p:txBody>
      </p:sp>
      <p:sp>
        <p:nvSpPr>
          <p:cNvPr id="26628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65A88C9B-0458-49A7-942E-A8EB18803DE9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27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6629" name="AutoShape 4"/>
          <p:cNvSpPr>
            <a:spLocks/>
          </p:cNvSpPr>
          <p:nvPr/>
        </p:nvSpPr>
        <p:spPr bwMode="auto">
          <a:xfrm>
            <a:off x="1206500" y="2349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A5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1909763" y="2713038"/>
            <a:ext cx="715962" cy="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>
            <a:outerShdw blurRad="38100" dist="20000" dir="5400000" algn="ctr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tIns="45719" rIns="45719" bIns="45719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 eaLnBrk="1">
              <a:defRPr/>
            </a:pPr>
            <a:endParaRPr lang="en-US" altLang="en-US" sz="1200" smtClean="0">
              <a:latin typeface="Helvetica" charset="0"/>
              <a:ea typeface="+mn-ea"/>
              <a:sym typeface="Helvetica" charset="0"/>
            </a:endParaRPr>
          </a:p>
        </p:txBody>
      </p:sp>
      <p:sp>
        <p:nvSpPr>
          <p:cNvPr id="26631" name="AutoShape 6"/>
          <p:cNvSpPr>
            <a:spLocks/>
          </p:cNvSpPr>
          <p:nvPr/>
        </p:nvSpPr>
        <p:spPr bwMode="auto">
          <a:xfrm>
            <a:off x="2603500" y="2349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A9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6632" name="AutoShape 7"/>
          <p:cNvSpPr>
            <a:spLocks/>
          </p:cNvSpPr>
          <p:nvPr/>
        </p:nvSpPr>
        <p:spPr bwMode="auto">
          <a:xfrm>
            <a:off x="5003800" y="1295400"/>
            <a:ext cx="4279900" cy="55626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marL="2286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74700" indent="-2667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>
              <a:spcBef>
                <a:spcPts val="600"/>
              </a:spcBef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Transfer from bank </a:t>
            </a:r>
            <a:b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account 9 to account 5</a:t>
            </a:r>
            <a:b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eaLnBrk="1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eaLnBrk="1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lvl="1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lock</a:t>
            </a:r>
          </a:p>
          <a:p>
            <a:pPr lvl="1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lock</a:t>
            </a:r>
          </a:p>
          <a:p>
            <a:pPr lvl="1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withdraw from</a:t>
            </a:r>
          </a:p>
          <a:p>
            <a:pPr lvl="1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deposit to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6633" name="AutoShape 8"/>
          <p:cNvSpPr>
            <a:spLocks/>
          </p:cNvSpPr>
          <p:nvPr/>
        </p:nvSpPr>
        <p:spPr bwMode="auto">
          <a:xfrm>
            <a:off x="5524500" y="2349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A5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6227763" y="2713038"/>
            <a:ext cx="715962" cy="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triangle" w="med" len="med"/>
            <a:tailEnd/>
          </a:ln>
          <a:effectLst>
            <a:outerShdw blurRad="38100" dist="20000" dir="5400000" algn="ctr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tIns="45719" rIns="45719" bIns="45719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 eaLnBrk="1">
              <a:defRPr/>
            </a:pPr>
            <a:endParaRPr lang="en-US" altLang="en-US" sz="1200" smtClean="0">
              <a:latin typeface="Helvetica" charset="0"/>
              <a:ea typeface="+mn-ea"/>
              <a:sym typeface="Helvetica" charset="0"/>
            </a:endParaRPr>
          </a:p>
        </p:txBody>
      </p:sp>
      <p:sp>
        <p:nvSpPr>
          <p:cNvPr id="26635" name="AutoShape 10"/>
          <p:cNvSpPr>
            <a:spLocks/>
          </p:cNvSpPr>
          <p:nvPr/>
        </p:nvSpPr>
        <p:spPr bwMode="auto">
          <a:xfrm>
            <a:off x="6921500" y="2349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A9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Ordering Accounts</a:t>
            </a:r>
            <a:endParaRPr lang="en-US" alt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4279900" cy="5562600"/>
          </a:xfrm>
        </p:spPr>
        <p:txBody>
          <a:bodyPr/>
          <a:lstStyle/>
          <a:p>
            <a:pPr marL="228600" indent="-228600" defTabSz="914400" eaLnBrk="1">
              <a:spcBef>
                <a:spcPts val="600"/>
              </a:spcBef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Transfer from bank </a:t>
            </a:r>
            <a:b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account 5 to account 9</a:t>
            </a:r>
            <a:b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28600" indent="-228600" defTabSz="914400" eaLnBrk="1">
              <a:spcBef>
                <a:spcPts val="600"/>
              </a:spcBef>
              <a:buFontTx/>
              <a:buChar char="•"/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28600" indent="-228600" defTabSz="914400" eaLnBrk="1">
              <a:spcBef>
                <a:spcPts val="600"/>
              </a:spcBef>
              <a:buFontTx/>
              <a:buChar char="•"/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lock A5</a:t>
            </a: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lock A9</a:t>
            </a: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withdraw from A5</a:t>
            </a: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deposit to A9</a:t>
            </a:r>
            <a:endParaRPr lang="en-US" altLang="en-US" smtClean="0"/>
          </a:p>
        </p:txBody>
      </p:sp>
      <p:sp>
        <p:nvSpPr>
          <p:cNvPr id="27652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99F42D82-A6F3-402E-9E27-1BC4CD001031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28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7653" name="AutoShape 4"/>
          <p:cNvSpPr>
            <a:spLocks/>
          </p:cNvSpPr>
          <p:nvPr/>
        </p:nvSpPr>
        <p:spPr bwMode="auto">
          <a:xfrm>
            <a:off x="1206500" y="2349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A5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1909763" y="2713038"/>
            <a:ext cx="715962" cy="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>
            <a:outerShdw blurRad="38100" dist="20000" dir="5400000" algn="ctr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tIns="45719" rIns="45719" bIns="45719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 eaLnBrk="1">
              <a:defRPr/>
            </a:pPr>
            <a:endParaRPr lang="en-US" altLang="en-US" sz="1200" smtClean="0">
              <a:latin typeface="Helvetica" charset="0"/>
              <a:ea typeface="+mn-ea"/>
              <a:sym typeface="Helvetica" charset="0"/>
            </a:endParaRPr>
          </a:p>
        </p:txBody>
      </p:sp>
      <p:sp>
        <p:nvSpPr>
          <p:cNvPr id="27655" name="AutoShape 6"/>
          <p:cNvSpPr>
            <a:spLocks/>
          </p:cNvSpPr>
          <p:nvPr/>
        </p:nvSpPr>
        <p:spPr bwMode="auto">
          <a:xfrm>
            <a:off x="2603500" y="2349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A9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7656" name="AutoShape 7"/>
          <p:cNvSpPr>
            <a:spLocks/>
          </p:cNvSpPr>
          <p:nvPr/>
        </p:nvSpPr>
        <p:spPr bwMode="auto">
          <a:xfrm>
            <a:off x="5003800" y="1295400"/>
            <a:ext cx="4279900" cy="55626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marL="2286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74700" indent="-2667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>
              <a:spcBef>
                <a:spcPts val="600"/>
              </a:spcBef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Transfer from bank </a:t>
            </a:r>
            <a:b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account 9 to account 5</a:t>
            </a:r>
            <a:b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eaLnBrk="1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eaLnBrk="1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lvl="1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lock</a:t>
            </a:r>
          </a:p>
          <a:p>
            <a:pPr lvl="1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lock</a:t>
            </a:r>
          </a:p>
          <a:p>
            <a:pPr lvl="1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withdraw from</a:t>
            </a:r>
          </a:p>
          <a:p>
            <a:pPr lvl="1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deposit to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7657" name="AutoShape 8"/>
          <p:cNvSpPr>
            <a:spLocks/>
          </p:cNvSpPr>
          <p:nvPr/>
        </p:nvSpPr>
        <p:spPr bwMode="auto">
          <a:xfrm>
            <a:off x="5524500" y="2349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A5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6227763" y="2713038"/>
            <a:ext cx="715962" cy="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triangle" w="med" len="med"/>
            <a:tailEnd/>
          </a:ln>
          <a:effectLst>
            <a:outerShdw blurRad="38100" dist="20000" dir="5400000" algn="ctr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tIns="45719" rIns="45719" bIns="45719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 eaLnBrk="1">
              <a:defRPr/>
            </a:pPr>
            <a:endParaRPr lang="en-US" altLang="en-US" sz="1200" smtClean="0">
              <a:latin typeface="Helvetica" charset="0"/>
              <a:ea typeface="+mn-ea"/>
              <a:sym typeface="Helvetica" charset="0"/>
            </a:endParaRPr>
          </a:p>
        </p:txBody>
      </p:sp>
      <p:sp>
        <p:nvSpPr>
          <p:cNvPr id="27659" name="AutoShape 10"/>
          <p:cNvSpPr>
            <a:spLocks/>
          </p:cNvSpPr>
          <p:nvPr/>
        </p:nvSpPr>
        <p:spPr bwMode="auto">
          <a:xfrm>
            <a:off x="6921500" y="2349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A9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7660" name="AutoShape 11"/>
          <p:cNvSpPr>
            <a:spLocks/>
          </p:cNvSpPr>
          <p:nvPr/>
        </p:nvSpPr>
        <p:spPr bwMode="auto">
          <a:xfrm>
            <a:off x="947738" y="5249863"/>
            <a:ext cx="5459412" cy="1144587"/>
          </a:xfrm>
          <a:custGeom>
            <a:avLst/>
            <a:gdLst>
              <a:gd name="T0" fmla="*/ 2147483646 w 21600"/>
              <a:gd name="T1" fmla="*/ 1606975720 h 21600"/>
              <a:gd name="T2" fmla="*/ 2147483646 w 21600"/>
              <a:gd name="T3" fmla="*/ 1606975720 h 21600"/>
              <a:gd name="T4" fmla="*/ 2147483646 w 21600"/>
              <a:gd name="T5" fmla="*/ 1606975720 h 21600"/>
              <a:gd name="T6" fmla="*/ 2147483646 w 21600"/>
              <a:gd name="T7" fmla="*/ 160697572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857250" indent="-4572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No interleavings will produce deadlock!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T1 cannot block on A9 until it has A5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T2 cannot acquire A9 until it has A5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Banking Without Deadlocks</a:t>
            </a:r>
            <a:endParaRPr lang="en-US" alt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8676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2964C6E2-4B78-436E-9BFC-545094F35FE5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29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grpSp>
        <p:nvGrpSpPr>
          <p:cNvPr id="28677" name="Group 4"/>
          <p:cNvGrpSpPr>
            <a:grpSpLocks/>
          </p:cNvGrpSpPr>
          <p:nvPr/>
        </p:nvGrpSpPr>
        <p:grpSpPr bwMode="auto">
          <a:xfrm>
            <a:off x="1066800" y="1066800"/>
            <a:ext cx="7086600" cy="5499100"/>
            <a:chOff x="0" y="0"/>
            <a:chExt cx="7086600" cy="5499175"/>
          </a:xfrm>
        </p:grpSpPr>
        <p:sp>
          <p:nvSpPr>
            <p:cNvPr id="28678" name="AutoShape 5"/>
            <p:cNvSpPr>
              <a:spLocks/>
            </p:cNvSpPr>
            <p:nvPr/>
          </p:nvSpPr>
          <p:spPr bwMode="auto">
            <a:xfrm>
              <a:off x="0" y="0"/>
              <a:ext cx="7086600" cy="54102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28679" name="AutoShape 6"/>
            <p:cNvSpPr>
              <a:spLocks/>
            </p:cNvSpPr>
            <p:nvPr/>
          </p:nvSpPr>
          <p:spPr bwMode="auto">
            <a:xfrm>
              <a:off x="0" y="0"/>
              <a:ext cx="7086600" cy="5499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class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…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private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acctNumber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; </a:t>
              </a:r>
              <a:r>
                <a:rPr lang="en-US" altLang="en-US" sz="2000" b="1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// must be unique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transferTo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,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a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(this.acctNumber &lt; a.acctNumber)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this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this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.withdraw(amt);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   a.deposit(amt);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}}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else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this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this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.withdraw(amt);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   a.deposit(amt);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}}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 sz="2400">
                <a:latin typeface="Times New Roman" pitchFamily="18" charset="0"/>
                <a:sym typeface="Times New Roman" pitchFamily="18" charset="0"/>
              </a:endParaRPr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/>
          </p:cNvSpPr>
          <p:nvPr>
            <p:ph type="title"/>
          </p:nvPr>
        </p:nvSpPr>
        <p:spPr bwMode="auto">
          <a:xfrm>
            <a:off x="304800" y="25400"/>
            <a:ext cx="8534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 eaLnBrk="1"/>
            <a:r>
              <a:rPr lang="en-US" altLang="en-US" sz="3800" smtClean="0">
                <a:latin typeface="Arial" pitchFamily="34" charset="0"/>
                <a:cs typeface="Arial" pitchFamily="34" charset="0"/>
                <a:sym typeface="Arial" pitchFamily="34" charset="0"/>
              </a:rPr>
              <a:t>Recall Bank Account Problem</a:t>
            </a:r>
            <a:endParaRPr lang="en-US" altLang="en-US" smtClean="0"/>
          </a:p>
        </p:txBody>
      </p:sp>
      <p:sp>
        <p:nvSpPr>
          <p:cNvPr id="6147" name="AutoShape 2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2147483646 w 21600"/>
              <a:gd name="T1" fmla="*/ 25004673 h 21600"/>
              <a:gd name="T2" fmla="*/ 2147483646 w 21600"/>
              <a:gd name="T3" fmla="*/ 25004673 h 21600"/>
              <a:gd name="T4" fmla="*/ 2147483646 w 21600"/>
              <a:gd name="T5" fmla="*/ 25004673 h 21600"/>
              <a:gd name="T6" fmla="*/ 2147483646 w 21600"/>
              <a:gd name="T7" fmla="*/ 2500467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algn="r" eaLnBrk="1"/>
            <a:fld id="{BAD50B72-A764-4CF5-BA7A-5D260CD2B43A}" type="slidenum">
              <a:rPr lang="en-US" altLang="en-US" sz="1400"/>
              <a:pPr algn="r" eaLnBrk="1"/>
              <a:t>3</a:t>
            </a:fld>
            <a:endParaRPr lang="en-US" altLang="en-US"/>
          </a:p>
        </p:txBody>
      </p:sp>
      <p:grpSp>
        <p:nvGrpSpPr>
          <p:cNvPr id="6148" name="Group 3"/>
          <p:cNvGrpSpPr>
            <a:grpSpLocks/>
          </p:cNvGrpSpPr>
          <p:nvPr/>
        </p:nvGrpSpPr>
        <p:grpSpPr bwMode="auto">
          <a:xfrm>
            <a:off x="1219200" y="1054100"/>
            <a:ext cx="6781800" cy="4419600"/>
            <a:chOff x="0" y="0"/>
            <a:chExt cx="6781800" cy="4419600"/>
          </a:xfrm>
        </p:grpSpPr>
        <p:sp>
          <p:nvSpPr>
            <p:cNvPr id="6150" name="AutoShape 4"/>
            <p:cNvSpPr>
              <a:spLocks/>
            </p:cNvSpPr>
            <p:nvPr/>
          </p:nvSpPr>
          <p:spPr bwMode="auto">
            <a:xfrm>
              <a:off x="0" y="0"/>
              <a:ext cx="6781800" cy="44196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6151" name="AutoShape 5"/>
            <p:cNvSpPr>
              <a:spLocks/>
            </p:cNvSpPr>
            <p:nvPr/>
          </p:nvSpPr>
          <p:spPr bwMode="auto">
            <a:xfrm>
              <a:off x="0" y="0"/>
              <a:ext cx="6781800" cy="432823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2400">
                  <a:solidFill>
                    <a:srgbClr val="000000"/>
                  </a:solidFill>
                  <a:latin typeface="Times New Roman" pitchFamily="18" charset="0"/>
                  <a:ea typeface="Helvetica" charset="0"/>
                  <a:cs typeface="Helvetica" charset="0"/>
                  <a:sym typeface="Times New Roman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 New Roman" pitchFamily="18" charset="0"/>
                  <a:ea typeface="Helvetica" charset="0"/>
                  <a:cs typeface="Helvetica" charset="0"/>
                  <a:sym typeface="Times New Roman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 New Roman" pitchFamily="18" charset="0"/>
                  <a:ea typeface="Helvetica" charset="0"/>
                  <a:cs typeface="Helvetica" charset="0"/>
                  <a:sym typeface="Times New Roman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 New Roman" pitchFamily="18" charset="0"/>
                  <a:ea typeface="Helvetica" charset="0"/>
                  <a:cs typeface="Helvetica" charset="0"/>
                  <a:sym typeface="Times New Roman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 New Roman" pitchFamily="18" charset="0"/>
                  <a:ea typeface="Helvetica" charset="0"/>
                  <a:cs typeface="Helvetica" charset="0"/>
                  <a:sym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ea typeface="Helvetica" charset="0"/>
                  <a:cs typeface="Helvetica" charset="0"/>
                  <a:sym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ea typeface="Helvetica" charset="0"/>
                  <a:cs typeface="Helvetica" charset="0"/>
                  <a:sym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ea typeface="Helvetica" charset="0"/>
                  <a:cs typeface="Helvetica" charset="0"/>
                  <a:sym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ea typeface="Helvetica" charset="0"/>
                  <a:cs typeface="Helvetica" charset="0"/>
                  <a:sym typeface="Times New Roman" pitchFamily="18" charset="0"/>
                </a:defRPr>
              </a:lvl9pPr>
            </a:lstStyle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class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private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balance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0;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 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{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return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balance; } 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x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{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balance = x; } 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amount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	   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getBalance();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(amount &gt; b)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throw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…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setBalance(b – amount);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// deposit would also use synchronized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/>
            </a:p>
          </p:txBody>
        </p:sp>
      </p:grpSp>
      <p:sp>
        <p:nvSpPr>
          <p:cNvPr id="6149" name="AutoShape 6"/>
          <p:cNvSpPr>
            <a:spLocks/>
          </p:cNvSpPr>
          <p:nvPr/>
        </p:nvSpPr>
        <p:spPr bwMode="auto">
          <a:xfrm>
            <a:off x="1074738" y="5630863"/>
            <a:ext cx="6992937" cy="803275"/>
          </a:xfrm>
          <a:custGeom>
            <a:avLst/>
            <a:gdLst>
              <a:gd name="T0" fmla="*/ 2147483646 w 21600"/>
              <a:gd name="T1" fmla="*/ 555463844 h 21600"/>
              <a:gd name="T2" fmla="*/ 2147483646 w 21600"/>
              <a:gd name="T3" fmla="*/ 555463844 h 21600"/>
              <a:gd name="T4" fmla="*/ 2147483646 w 21600"/>
              <a:gd name="T5" fmla="*/ 555463844 h 21600"/>
              <a:gd name="T6" fmla="*/ 2147483646 w 21600"/>
              <a:gd name="T7" fmla="*/ 5554638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581025" indent="-200025"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/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Call to setBalance in withdraw</a:t>
            </a:r>
          </a:p>
          <a:p>
            <a:pPr lvl="1" eaLnBrk="1">
              <a:buSzPct val="100000"/>
              <a:buFontTx/>
              <a:buChar char="-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tries to lock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this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    </a:t>
            </a:r>
            <a:endParaRPr lang="en-US" altLang="en-US"/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Lock Ordering</a:t>
            </a:r>
            <a:endParaRPr lang="en-US" alt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Useful in many situations</a:t>
            </a:r>
          </a:p>
          <a:p>
            <a:pPr marL="857250" lvl="1" indent="-45720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e.g., when moving an item from work queue A to B, need to acquire locks in a particular order</a:t>
            </a:r>
            <a:b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0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Doesn’t always work</a:t>
            </a:r>
          </a:p>
          <a:p>
            <a:pPr marL="857250" lvl="1" indent="-45720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not all objects can be naturally ordered</a:t>
            </a:r>
          </a:p>
          <a:p>
            <a:pPr marL="857250" lvl="1" indent="-45720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Java StringBuffer append is subject to deadlocks</a:t>
            </a:r>
          </a:p>
          <a:p>
            <a:pPr marL="1371600" lvl="2" indent="-457200" defTabSz="914400" eaLnBrk="1">
              <a:spcBef>
                <a:spcPts val="400"/>
              </a:spcBef>
              <a:buFontTx/>
              <a:buChar char="‣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thread 1:  append string A onto string B</a:t>
            </a:r>
          </a:p>
          <a:p>
            <a:pPr marL="1371600" lvl="2" indent="-457200" defTabSz="914400" eaLnBrk="1">
              <a:spcBef>
                <a:spcPts val="400"/>
              </a:spcBef>
              <a:buFontTx/>
              <a:buChar char="‣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thread 2:  append string B onto string A</a:t>
            </a:r>
            <a:b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mtClean="0"/>
          </a:p>
        </p:txBody>
      </p:sp>
      <p:sp>
        <p:nvSpPr>
          <p:cNvPr id="29700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E79F5CC8-78EC-4C99-9A48-CE8BF240C4A1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30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Locking a Hashtable</a:t>
            </a:r>
            <a:endParaRPr lang="en-US" alt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Consider a hashtable with</a:t>
            </a:r>
          </a:p>
          <a:p>
            <a:pPr marL="857250" lvl="1" indent="-45720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many simultaneous </a:t>
            </a: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lookup</a:t>
            </a:r>
            <a:r>
              <a:rPr lang="en-US" altLang="en-US" sz="2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</a:t>
            </a: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operations</a:t>
            </a:r>
          </a:p>
          <a:p>
            <a:pPr marL="857250" lvl="1" indent="-45720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rare </a:t>
            </a: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insert</a:t>
            </a: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operations</a:t>
            </a:r>
          </a:p>
          <a:p>
            <a:pPr marL="857250" lvl="1" indent="-457200" defTabSz="914400" eaLnBrk="1">
              <a:spcBef>
                <a:spcPts val="400"/>
              </a:spcBef>
              <a:buFontTx/>
              <a:buChar char="–"/>
            </a:pPr>
            <a:endParaRPr lang="en-US" altLang="en-US" sz="20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What’s the right locking strategy?</a:t>
            </a:r>
            <a:endParaRPr lang="en-US" altLang="en-US" smtClean="0"/>
          </a:p>
        </p:txBody>
      </p:sp>
      <p:sp>
        <p:nvSpPr>
          <p:cNvPr id="30724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8E0493DA-9FEF-4469-BB06-61C6DFFE164B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31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Read vs. Write Locks</a:t>
            </a:r>
            <a:endParaRPr lang="en-US" alt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Recall race conditions</a:t>
            </a:r>
          </a:p>
          <a:p>
            <a:pPr marL="857250" lvl="1" indent="-45720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two simultaneous write to same location</a:t>
            </a:r>
          </a:p>
          <a:p>
            <a:pPr marL="857250" lvl="1" indent="-45720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one write, one simultaneous read</a:t>
            </a:r>
          </a:p>
          <a:p>
            <a:pPr marL="857250" lvl="1" indent="-457200" defTabSz="914400" eaLnBrk="1">
              <a:spcBef>
                <a:spcPts val="400"/>
              </a:spcBef>
              <a:buFontTx/>
              <a:buChar char="–"/>
            </a:pPr>
            <a:endParaRPr lang="en-US" altLang="en-US" sz="20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But two simultaneous reads OK</a:t>
            </a: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Synchronize is too strict</a:t>
            </a:r>
          </a:p>
          <a:p>
            <a:pPr marL="857250" lvl="1" indent="-45720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blocks simultaneous reads</a:t>
            </a:r>
            <a:endParaRPr lang="en-US" altLang="en-US" smtClean="0"/>
          </a:p>
        </p:txBody>
      </p:sp>
      <p:sp>
        <p:nvSpPr>
          <p:cNvPr id="31748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1625EB89-0E9C-43EC-94AE-CDD4C3863E72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32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Readers/Writer Locks</a:t>
            </a:r>
            <a:endParaRPr lang="en-US" altLang="en-US" smtClean="0"/>
          </a:p>
        </p:txBody>
      </p:sp>
      <p:sp>
        <p:nvSpPr>
          <p:cNvPr id="32771" name="AutoShape 2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6426AA69-99D9-4571-BE73-BE287E5652FC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33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32772" name="AutoShape 3"/>
          <p:cNvSpPr>
            <a:spLocks/>
          </p:cNvSpPr>
          <p:nvPr/>
        </p:nvSpPr>
        <p:spPr bwMode="auto">
          <a:xfrm>
            <a:off x="685800" y="1524000"/>
            <a:ext cx="7924800" cy="46482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marL="252413" indent="-252413" defTabSz="904875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35013" indent="-282575" defTabSz="904875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defTabSz="904875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defTabSz="904875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defTabSz="904875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>
              <a:spcBef>
                <a:spcPts val="400"/>
              </a:spcBef>
            </a:pP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A new synchronization ADT: The </a:t>
            </a:r>
            <a:r>
              <a:rPr lang="en-US" altLang="en-US" sz="1900">
                <a:solidFill>
                  <a:srgbClr val="3333C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readers/writer lock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endParaRPr lang="en-US" altLang="en-US" sz="9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eaLnBrk="1">
              <a:spcBef>
                <a:spcPts val="400"/>
              </a:spcBef>
              <a:buFontTx/>
              <a:buChar char="•"/>
            </a:pP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A lock’s states fall into three categories: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“not held” 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“held for writing” by one thread 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“held for reading” by </a:t>
            </a:r>
            <a:r>
              <a:rPr lang="en-US" altLang="en-US" sz="1900" i="1">
                <a:latin typeface="Arial" pitchFamily="34" charset="0"/>
                <a:cs typeface="Arial" pitchFamily="34" charset="0"/>
                <a:sym typeface="Arial" pitchFamily="34" charset="0"/>
              </a:rPr>
              <a:t>one or more</a:t>
            </a: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 threads</a:t>
            </a:r>
          </a:p>
          <a:p>
            <a:pPr eaLnBrk="1">
              <a:spcBef>
                <a:spcPts val="400"/>
              </a:spcBef>
            </a:pPr>
            <a:endParaRPr lang="en-US" altLang="en-US" sz="9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eaLnBrk="1">
              <a:spcBef>
                <a:spcPts val="400"/>
              </a:spcBef>
              <a:buClr>
                <a:srgbClr val="3333CC"/>
              </a:buClr>
              <a:buFont typeface="Courier New" pitchFamily="49" charset="0"/>
              <a:buChar char="•"/>
            </a:pPr>
            <a:r>
              <a:rPr lang="en-US" altLang="en-US" sz="19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new:</a:t>
            </a: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 make a new lock, initially “not held”</a:t>
            </a:r>
          </a:p>
          <a:p>
            <a:pPr eaLnBrk="1">
              <a:spcBef>
                <a:spcPts val="400"/>
              </a:spcBef>
              <a:buClr>
                <a:srgbClr val="3333CC"/>
              </a:buClr>
              <a:buFont typeface="Courier New" pitchFamily="49" charset="0"/>
              <a:buChar char="•"/>
            </a:pPr>
            <a:r>
              <a:rPr lang="en-US" altLang="en-US" sz="19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acquire_write:</a:t>
            </a: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  block if currently “held for reading” or “held for writing”, else make “held for writing”</a:t>
            </a:r>
          </a:p>
          <a:p>
            <a:pPr eaLnBrk="1">
              <a:spcBef>
                <a:spcPts val="400"/>
              </a:spcBef>
              <a:buClr>
                <a:srgbClr val="3333CC"/>
              </a:buClr>
              <a:buFont typeface="Courier New" pitchFamily="49" charset="0"/>
              <a:buChar char="•"/>
            </a:pPr>
            <a:r>
              <a:rPr lang="en-US" altLang="en-US" sz="19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release_write:</a:t>
            </a: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  make “not held”</a:t>
            </a:r>
          </a:p>
          <a:p>
            <a:pPr eaLnBrk="1">
              <a:spcBef>
                <a:spcPts val="400"/>
              </a:spcBef>
              <a:buClr>
                <a:srgbClr val="3333CC"/>
              </a:buClr>
              <a:buFont typeface="Courier New" pitchFamily="49" charset="0"/>
              <a:buChar char="•"/>
            </a:pPr>
            <a:r>
              <a:rPr lang="en-US" altLang="en-US" sz="19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acquire_read:</a:t>
            </a: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  block if currently “held for writing”, else make/keep “held for reading” and increment </a:t>
            </a:r>
            <a:r>
              <a:rPr lang="en-US" altLang="en-US" sz="1900" i="1">
                <a:latin typeface="Arial" pitchFamily="34" charset="0"/>
                <a:cs typeface="Arial" pitchFamily="34" charset="0"/>
                <a:sym typeface="Arial" pitchFamily="34" charset="0"/>
              </a:rPr>
              <a:t>readers count</a:t>
            </a:r>
          </a:p>
          <a:p>
            <a:pPr eaLnBrk="1">
              <a:spcBef>
                <a:spcPts val="400"/>
              </a:spcBef>
              <a:buClr>
                <a:srgbClr val="3333CC"/>
              </a:buClr>
              <a:buFont typeface="Courier New" pitchFamily="49" charset="0"/>
              <a:buChar char="•"/>
            </a:pPr>
            <a:r>
              <a:rPr lang="en-US" altLang="en-US" sz="19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release_read:</a:t>
            </a: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  decrement readers count, if 0, make “not held”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grpSp>
        <p:nvGrpSpPr>
          <p:cNvPr id="32773" name="Group 4"/>
          <p:cNvGrpSpPr>
            <a:grpSpLocks/>
          </p:cNvGrpSpPr>
          <p:nvPr/>
        </p:nvGrpSpPr>
        <p:grpSpPr bwMode="auto">
          <a:xfrm>
            <a:off x="6248400" y="2209800"/>
            <a:ext cx="2590800" cy="1027113"/>
            <a:chOff x="0" y="0"/>
            <a:chExt cx="2590800" cy="1028512"/>
          </a:xfrm>
        </p:grpSpPr>
        <p:sp>
          <p:nvSpPr>
            <p:cNvPr id="32774" name="AutoShape 5"/>
            <p:cNvSpPr>
              <a:spLocks/>
            </p:cNvSpPr>
            <p:nvPr/>
          </p:nvSpPr>
          <p:spPr bwMode="auto">
            <a:xfrm>
              <a:off x="0" y="0"/>
              <a:ext cx="2590800" cy="990600"/>
            </a:xfrm>
            <a:custGeom>
              <a:avLst/>
              <a:gdLst>
                <a:gd name="T0" fmla="*/ 2147483646 w 21600"/>
                <a:gd name="T1" fmla="*/ 1041735506 h 21600"/>
                <a:gd name="T2" fmla="*/ 2147483646 w 21600"/>
                <a:gd name="T3" fmla="*/ 1041735506 h 21600"/>
                <a:gd name="T4" fmla="*/ 2147483646 w 21600"/>
                <a:gd name="T5" fmla="*/ 1041735506 h 21600"/>
                <a:gd name="T6" fmla="*/ 2147483646 w 21600"/>
                <a:gd name="T7" fmla="*/ 104173550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F3EA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32775" name="AutoShape 6"/>
            <p:cNvSpPr>
              <a:spLocks/>
            </p:cNvSpPr>
            <p:nvPr/>
          </p:nvSpPr>
          <p:spPr bwMode="auto">
            <a:xfrm>
              <a:off x="0" y="0"/>
              <a:ext cx="2590800" cy="1028512"/>
            </a:xfrm>
            <a:custGeom>
              <a:avLst/>
              <a:gdLst>
                <a:gd name="T0" fmla="*/ 2147483646 w 21600"/>
                <a:gd name="T1" fmla="*/ 1165978628 h 21600"/>
                <a:gd name="T2" fmla="*/ 2147483646 w 21600"/>
                <a:gd name="T3" fmla="*/ 1165978628 h 21600"/>
                <a:gd name="T4" fmla="*/ 2147483646 w 21600"/>
                <a:gd name="T5" fmla="*/ 1165978628 h 21600"/>
                <a:gd name="T6" fmla="*/ 2147483646 w 21600"/>
                <a:gd name="T7" fmla="*/ 1165978628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/>
              <a:r>
                <a:rPr lang="en-US" altLang="en-US" sz="2000">
                  <a:latin typeface="Arial Bold" charset="0"/>
                  <a:sym typeface="Arial Bold" charset="0"/>
                </a:rPr>
                <a:t>0 </a:t>
              </a:r>
              <a:r>
                <a:rPr lang="en-US" altLang="en-US" sz="2000">
                  <a:latin typeface="Symbol" pitchFamily="18" charset="2"/>
                  <a:sym typeface="Symbol" pitchFamily="18" charset="2"/>
                </a:rPr>
                <a:t> </a:t>
              </a:r>
              <a:r>
                <a:rPr lang="en-US" altLang="en-US" sz="2000">
                  <a:latin typeface="Arial Bold" charset="0"/>
                  <a:sym typeface="Arial Bold" charset="0"/>
                </a:rPr>
                <a:t>writers </a:t>
              </a:r>
              <a:r>
                <a:rPr lang="en-US" altLang="en-US" sz="2000">
                  <a:latin typeface="Symbol" pitchFamily="18" charset="2"/>
                  <a:sym typeface="Symbol" pitchFamily="18" charset="2"/>
                </a:rPr>
                <a:t> </a:t>
              </a:r>
              <a:r>
                <a:rPr lang="en-US" altLang="en-US" sz="2000">
                  <a:latin typeface="Arial Bold" charset="0"/>
                  <a:sym typeface="Arial Bold" charset="0"/>
                </a:rPr>
                <a:t>1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/>
              <a:r>
                <a:rPr lang="en-US" altLang="en-US" sz="2000">
                  <a:latin typeface="Arial Bold" charset="0"/>
                  <a:sym typeface="Arial Bold" charset="0"/>
                </a:rPr>
                <a:t>0</a:t>
              </a:r>
              <a:r>
                <a:rPr lang="en-US" altLang="en-US" sz="2000">
                  <a:latin typeface="Times New Roman Bold" charset="0"/>
                  <a:sym typeface="Times New Roman Bold" charset="0"/>
                </a:rPr>
                <a:t> </a:t>
              </a:r>
              <a:r>
                <a:rPr lang="en-US" altLang="en-US" sz="2000">
                  <a:latin typeface="Symbol" pitchFamily="18" charset="2"/>
                  <a:sym typeface="Symbol" pitchFamily="18" charset="2"/>
                </a:rPr>
                <a:t></a:t>
              </a:r>
              <a:r>
                <a:rPr lang="en-US" altLang="en-US" sz="2000">
                  <a:latin typeface="Times New Roman Bold" charset="0"/>
                  <a:sym typeface="Times New Roman Bold" charset="0"/>
                </a:rPr>
                <a:t> </a:t>
              </a:r>
              <a:r>
                <a:rPr lang="en-US" altLang="en-US" sz="2000">
                  <a:latin typeface="Arial Bold" charset="0"/>
                  <a:sym typeface="Arial Bold" charset="0"/>
                </a:rPr>
                <a:t>readers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/>
              <a:r>
                <a:rPr lang="en-US" altLang="en-US" sz="2000">
                  <a:latin typeface="Arial Bold" charset="0"/>
                  <a:sym typeface="Arial Bold" charset="0"/>
                </a:rPr>
                <a:t>writers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*</a:t>
              </a:r>
              <a:r>
                <a:rPr lang="en-US" altLang="en-US" sz="2000">
                  <a:latin typeface="Arial Bold" charset="0"/>
                  <a:sym typeface="Arial Bold" charset="0"/>
                </a:rPr>
                <a:t>readers==0</a:t>
              </a:r>
              <a:endParaRPr lang="en-US" altLang="en-US" sz="2400">
                <a:latin typeface="Times New Roman" pitchFamily="18" charset="0"/>
                <a:sym typeface="Times New Roman" pitchFamily="18" charset="0"/>
              </a:endParaRPr>
            </a:p>
          </p:txBody>
        </p:sp>
      </p:grp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In Java</a:t>
            </a:r>
            <a:endParaRPr lang="en-US" alt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114300" indent="-114300" defTabSz="914400" eaLnBrk="1">
              <a:spcBef>
                <a:spcPts val="400"/>
              </a:spcBef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Java’s </a:t>
            </a:r>
            <a:r>
              <a:rPr lang="en-US" altLang="en-US" sz="2000" b="1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synchronized</a:t>
            </a: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statement does not support readers/writer</a:t>
            </a:r>
          </a:p>
          <a:p>
            <a:pPr marL="114300" indent="-114300" defTabSz="914400" eaLnBrk="1">
              <a:spcBef>
                <a:spcPts val="400"/>
              </a:spcBef>
            </a:pPr>
            <a:endParaRPr lang="en-US" altLang="en-US" sz="10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14300" indent="-114300" defTabSz="914400" eaLnBrk="1">
              <a:spcBef>
                <a:spcPts val="400"/>
              </a:spcBef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Instead, library </a:t>
            </a:r>
          </a:p>
          <a:p>
            <a:pPr marL="114300" indent="-114300" defTabSz="914400" eaLnBrk="1">
              <a:spcBef>
                <a:spcPts val="400"/>
              </a:spcBef>
            </a:pP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java.util.concurrent.locks.ReentrantReadWriteLock</a:t>
            </a:r>
            <a:r>
              <a:rPr lang="en-US" altLang="en-US" sz="200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</a:t>
            </a:r>
          </a:p>
          <a:p>
            <a:pPr marL="114300" indent="-114300" defTabSz="914400" eaLnBrk="1">
              <a:spcBef>
                <a:spcPts val="400"/>
              </a:spcBef>
              <a:buFontTx/>
              <a:buChar char="•"/>
            </a:pPr>
            <a:endParaRPr lang="en-US" altLang="en-US" sz="2000" smtClean="0"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marL="114300" indent="-114300" defTabSz="914400" eaLnBrk="1">
              <a:spcBef>
                <a:spcPts val="400"/>
              </a:spcBef>
              <a:buFontTx/>
              <a:buChar char="•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Different interface: methods </a:t>
            </a: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readLock</a:t>
            </a: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and </a:t>
            </a: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writeLock</a:t>
            </a: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return objects that themselves have </a:t>
            </a: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lock</a:t>
            </a: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and </a:t>
            </a:r>
            <a:r>
              <a:rPr lang="en-US" alt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unlock</a:t>
            </a: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 methods</a:t>
            </a:r>
            <a:endParaRPr lang="en-US" altLang="en-US" smtClean="0"/>
          </a:p>
        </p:txBody>
      </p:sp>
      <p:sp>
        <p:nvSpPr>
          <p:cNvPr id="33796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090818BE-D68A-47EA-8D4D-439105DB7FC9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34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Concurrency Summary</a:t>
            </a:r>
            <a:endParaRPr lang="en-US" altLang="en-US" smtClean="0"/>
          </a:p>
        </p:txBody>
      </p:sp>
      <p:sp>
        <p:nvSpPr>
          <p:cNvPr id="44035" name="AutoShape 2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D425B75B-3988-4B54-8439-83FFEEECE10A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35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44036" name="AutoShape 3"/>
          <p:cNvSpPr>
            <a:spLocks/>
          </p:cNvSpPr>
          <p:nvPr/>
        </p:nvSpPr>
        <p:spPr bwMode="auto">
          <a:xfrm>
            <a:off x="685800" y="1447800"/>
            <a:ext cx="7772400" cy="4572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marL="342900" indent="-3429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>
              <a:spcBef>
                <a:spcPts val="400"/>
              </a:spcBef>
              <a:buFontTx/>
              <a:buChar char="•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Parallelism is powerful, but introduces new concurrency issues: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Data races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Interleaving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Deadlocks</a:t>
            </a:r>
          </a:p>
          <a:p>
            <a:pPr eaLnBrk="1">
              <a:spcBef>
                <a:spcPts val="400"/>
              </a:spcBef>
              <a:buFontTx/>
              <a:buChar char="•"/>
            </a:pPr>
            <a:endParaRPr lang="en-US" altLang="en-US" sz="1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eaLnBrk="1">
              <a:spcBef>
                <a:spcPts val="400"/>
              </a:spcBef>
              <a:buFontTx/>
              <a:buChar char="•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Requires synchronization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Locks for 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mutual </a:t>
            </a: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exclusion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lvl="1" eaLnBrk="1">
              <a:spcBef>
                <a:spcPts val="400"/>
              </a:spcBef>
              <a:buFontTx/>
              <a:buChar char="–"/>
            </a:pPr>
            <a:endParaRPr lang="en-US" altLang="en-US" sz="1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eaLnBrk="1">
              <a:spcBef>
                <a:spcPts val="400"/>
              </a:spcBef>
              <a:buFontTx/>
              <a:buChar char="•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Guidelines for correct use help avoid common pitfalls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Re-Entrant Lock</a:t>
            </a:r>
            <a:endParaRPr lang="en-US" altLang="en-US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  <a:defRPr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 </a:t>
            </a:r>
            <a:r>
              <a:rPr lang="en-US" altLang="en-US" sz="2800" dirty="0" smtClean="0">
                <a:solidFill>
                  <a:srgbClr val="0433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re-entrant lock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(a.k.a. </a:t>
            </a:r>
            <a:r>
              <a:rPr lang="en-US" altLang="en-US" sz="2800" dirty="0" smtClean="0">
                <a:solidFill>
                  <a:srgbClr val="0433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recursive lock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)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  <a:defRPr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If a thread holds a lock, subsequent attempts to acquire the 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same lock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in the 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same thread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won’t block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  <a:defRPr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withdraw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can acquire the lock and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setBalance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can also acquire it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  <a:defRPr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implemented by maintaining a count of how many times each lock is acquired in each thread, and decrementing the count on each release.</a:t>
            </a:r>
          </a:p>
          <a:p>
            <a:pPr marL="571500" indent="-342900" defTabSz="914400" eaLnBrk="1">
              <a:spcBef>
                <a:spcPts val="600"/>
              </a:spcBef>
              <a:buFontTx/>
              <a:buChar char="-"/>
              <a:defRPr/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  <a:defRPr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Java 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Arial" panose="020B0604020202020204" pitchFamily="34" charset="0"/>
              </a:rPr>
              <a:t>synchronize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locks are re-entrant</a:t>
            </a:r>
            <a:endParaRPr lang="en-US" altLang="en-US" sz="2800" dirty="0" smtClean="0">
              <a:sym typeface="Helvetica" panose="020B0604020202020204" pitchFamily="34" charset="0"/>
            </a:endParaRPr>
          </a:p>
        </p:txBody>
      </p:sp>
      <p:sp>
        <p:nvSpPr>
          <p:cNvPr id="7172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0A054512-9126-4B43-BD4D-8D016097690D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4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Lock everything?  No.</a:t>
            </a:r>
            <a:endParaRPr lang="en-US" altLang="en-US" dirty="0"/>
          </a:p>
        </p:txBody>
      </p:sp>
      <p:sp>
        <p:nvSpPr>
          <p:cNvPr id="9218" name="Rectangle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8077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defTabSz="914400">
              <a:spcBef>
                <a:spcPts val="4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For every memory location (e.g., object field), obey at least one of the following:</a:t>
            </a:r>
          </a:p>
          <a:p>
            <a:pPr marL="685800" lvl="1" indent="-457200" defTabSz="914400">
              <a:spcBef>
                <a:spcPts val="400"/>
              </a:spcBef>
              <a:buFont typeface="+mj-lt"/>
              <a:buAutoNum type="arabicPeriod"/>
            </a:pPr>
            <a:r>
              <a:rPr lang="en-US" alt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Thread-local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: 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only one thread sees it</a:t>
            </a:r>
          </a:p>
          <a:p>
            <a:pPr marL="685800" lvl="1" indent="-457200" defTabSz="914400">
              <a:spcBef>
                <a:spcPts val="400"/>
              </a:spcBef>
              <a:buFont typeface="+mj-lt"/>
              <a:buAutoNum type="arabicPeriod"/>
            </a:pPr>
            <a:r>
              <a:rPr lang="en-US" alt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Immutable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: 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read-only</a:t>
            </a:r>
          </a:p>
          <a:p>
            <a:pPr marL="685800" lvl="1" indent="-457200" defTabSz="914400">
              <a:spcBef>
                <a:spcPts val="400"/>
              </a:spcBef>
              <a:buFont typeface="+mj-lt"/>
              <a:buAutoNum type="arabicPeriod"/>
            </a:pPr>
            <a:r>
              <a:rPr lang="en-US" alt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Shared-and-mutable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: 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control access via a lock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57200" lvl="1" defTabSz="914400">
              <a:spcBef>
                <a:spcPts val="400"/>
              </a:spcBef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0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5" name="Oval 4"/>
          <p:cNvSpPr/>
          <p:nvPr>
            <p:custDataLst>
              <p:tags r:id="rId1"/>
            </p:custDataLst>
          </p:nvPr>
        </p:nvSpPr>
        <p:spPr bwMode="auto">
          <a:xfrm>
            <a:off x="1066800" y="4092714"/>
            <a:ext cx="6858000" cy="23622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1295400" y="4800600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all memory</a:t>
            </a:r>
          </a:p>
        </p:txBody>
      </p:sp>
      <p:sp>
        <p:nvSpPr>
          <p:cNvPr id="7" name="Oval 6"/>
          <p:cNvSpPr/>
          <p:nvPr>
            <p:custDataLst>
              <p:tags r:id="rId3"/>
            </p:custDataLst>
          </p:nvPr>
        </p:nvSpPr>
        <p:spPr bwMode="auto">
          <a:xfrm>
            <a:off x="2895600" y="4267200"/>
            <a:ext cx="2971800" cy="1959114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3429000" y="4724400"/>
            <a:ext cx="1524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thread-local</a:t>
            </a:r>
          </a:p>
          <a:p>
            <a:r>
              <a:rPr lang="en-US" sz="2000" b="0" dirty="0" smtClean="0">
                <a:latin typeface="+mn-lt"/>
              </a:rPr>
              <a:t>memory</a:t>
            </a:r>
          </a:p>
        </p:txBody>
      </p:sp>
      <p:sp>
        <p:nvSpPr>
          <p:cNvPr id="9" name="Oval 8"/>
          <p:cNvSpPr/>
          <p:nvPr>
            <p:custDataLst>
              <p:tags r:id="rId5"/>
            </p:custDataLst>
          </p:nvPr>
        </p:nvSpPr>
        <p:spPr bwMode="auto">
          <a:xfrm>
            <a:off x="5334000" y="4800600"/>
            <a:ext cx="1981200" cy="9144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5867400" y="48768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immutable</a:t>
            </a:r>
          </a:p>
          <a:p>
            <a:r>
              <a:rPr lang="en-US" sz="2000" b="0" dirty="0" smtClean="0">
                <a:latin typeface="+mn-lt"/>
              </a:rPr>
              <a:t>memory</a:t>
            </a:r>
          </a:p>
        </p:txBody>
      </p:sp>
      <p:cxnSp>
        <p:nvCxnSpPr>
          <p:cNvPr id="11" name="Straight Connector 10"/>
          <p:cNvCxnSpPr>
            <a:endCxn id="12" idx="1"/>
          </p:cNvCxnSpPr>
          <p:nvPr>
            <p:custDataLst>
              <p:tags r:id="rId7"/>
            </p:custDataLst>
          </p:nvPr>
        </p:nvCxnSpPr>
        <p:spPr bwMode="auto">
          <a:xfrm flipV="1">
            <a:off x="6172200" y="4087743"/>
            <a:ext cx="762000" cy="408057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>
            <p:custDataLst>
              <p:tags r:id="rId8"/>
            </p:custDataLst>
          </p:nvPr>
        </p:nvSpPr>
        <p:spPr>
          <a:xfrm>
            <a:off x="6934200" y="3733800"/>
            <a:ext cx="1967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need </a:t>
            </a:r>
          </a:p>
          <a:p>
            <a:r>
              <a:rPr lang="en-US" sz="2000" b="0" dirty="0" smtClean="0">
                <a:latin typeface="+mn-lt"/>
              </a:rPr>
              <a:t>synchronization</a:t>
            </a:r>
          </a:p>
        </p:txBody>
      </p:sp>
      <p:sp>
        <p:nvSpPr>
          <p:cNvPr id="13" name="AutoShape 2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34836AE8-EAA5-4BE4-B69B-7A69C7AD8513}" type="slidenum">
              <a:rPr lang="en-US" altLang="en-US" sz="1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 algn="r"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119155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Thread local</a:t>
            </a:r>
            <a:endParaRPr lang="en-US" altLang="en-US" dirty="0"/>
          </a:p>
        </p:txBody>
      </p:sp>
      <p:sp>
        <p:nvSpPr>
          <p:cNvPr id="9218" name="Rectangle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8077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defTabSz="914400">
              <a:spcBef>
                <a:spcPts val="4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Whenever possible, do </a:t>
            </a:r>
            <a:r>
              <a:rPr lang="en-US" altLang="en-US" sz="2400" b="1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not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share resources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easier to give each thread its own local copy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only works if threads don’t need to communicate via resource</a:t>
            </a:r>
          </a:p>
          <a:p>
            <a:pPr defTabSz="914400">
              <a:spcBef>
                <a:spcPts val="400"/>
              </a:spcBef>
            </a:pPr>
            <a:endParaRPr lang="en-US" altLang="en-US" sz="24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400"/>
              </a:spcBef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In typical concurrent programs, the vast majority of objects should be thread local:  shared memory should be rare—minimize it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57200" lvl="1" defTabSz="914400">
              <a:spcBef>
                <a:spcPts val="400"/>
              </a:spcBef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3" name="AutoShape 2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34836AE8-EAA5-4BE4-B69B-7A69C7AD8513}" type="slidenum">
              <a:rPr lang="en-US" altLang="en-US" sz="1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 algn="r"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848112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Immutable</a:t>
            </a:r>
            <a:endParaRPr lang="en-US" altLang="en-US" dirty="0"/>
          </a:p>
        </p:txBody>
      </p:sp>
      <p:sp>
        <p:nvSpPr>
          <p:cNvPr id="9218" name="Rectangle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8077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defTabSz="914400">
              <a:spcBef>
                <a:spcPts val="4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If location is read-only, no </a:t>
            </a:r>
            <a:r>
              <a:rPr lang="en-US" altLang="en-US" sz="2400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synchronizatin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is necessary</a:t>
            </a:r>
            <a:b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4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Whenever possible, do </a:t>
            </a:r>
            <a:r>
              <a:rPr lang="en-US" altLang="en-US" sz="2400" b="1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not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update objects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make new objects instead!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one of the key tenets of </a:t>
            </a:r>
            <a:r>
              <a:rPr lang="en-US" altLang="en-US" sz="2000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functional programming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(CSE 341)</a:t>
            </a:r>
          </a:p>
          <a:p>
            <a:pPr defTabSz="914400">
              <a:spcBef>
                <a:spcPts val="400"/>
              </a:spcBef>
            </a:pPr>
            <a:endParaRPr lang="en-US" altLang="en-US" sz="24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4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In practice, programmers usually over-use mutation – minimize it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57200" lvl="1" defTabSz="914400">
              <a:spcBef>
                <a:spcPts val="400"/>
              </a:spcBef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5" name="AutoShape 2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34836AE8-EAA5-4BE4-B69B-7A69C7AD8513}" type="slidenum">
              <a:rPr lang="en-US" altLang="en-US" sz="1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 algn="r"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899332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The rest:  keep it synchronized</a:t>
            </a:r>
            <a:endParaRPr lang="en-US" altLang="en-US" dirty="0"/>
          </a:p>
        </p:txBody>
      </p:sp>
      <p:sp>
        <p:nvSpPr>
          <p:cNvPr id="5" name="AutoShape 2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34836AE8-EAA5-4BE4-B69B-7A69C7AD8513}" type="slidenum">
              <a:rPr lang="en-US" altLang="en-US" sz="1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 algn="r"/>
              <a:t>8</a:t>
            </a:fld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4054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>
              <a:spcBef>
                <a:spcPts val="400"/>
              </a:spcBef>
              <a:buFontTx/>
              <a:buChar char="•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Java provides many other features and details.  See, for example:</a:t>
            </a:r>
          </a:p>
          <a:p>
            <a:pPr marL="742950" lvl="1" indent="-285750" defTabSz="914400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Chapter 14 of CoreJava, Volume 1 by Horstmann/Cornell</a:t>
            </a:r>
          </a:p>
          <a:p>
            <a:pPr marL="742950" lvl="1" indent="-285750" defTabSz="914400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Java Concurrency in Practice by Goetz et al</a:t>
            </a:r>
            <a:endParaRPr lang="en-US" altLang="en-US"/>
          </a:p>
        </p:txBody>
      </p:sp>
      <p:sp>
        <p:nvSpPr>
          <p:cNvPr id="17411" name="AutoShape 3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2FD883D5-2243-449A-BFF6-A9B3C6823205}" type="slidenum">
              <a:rPr lang="en-US" altLang="en-US" sz="1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 algn="r"/>
              <a:t>9</a:t>
            </a:fld>
            <a:endParaRPr lang="en-US" altLang="en-US"/>
          </a:p>
        </p:txBody>
      </p:sp>
      <p:sp>
        <p:nvSpPr>
          <p:cNvPr id="7" name="Rectangle 1"/>
          <p:cNvSpPr txBox="1">
            <a:spLocks/>
          </p:cNvSpPr>
          <p:nvPr/>
        </p:nvSpPr>
        <p:spPr bwMode="auto">
          <a:xfrm>
            <a:off x="685800" y="74613"/>
            <a:ext cx="8077200" cy="1144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 charset="0"/>
              </a:defRPr>
            </a:lvl1pPr>
            <a:lvl2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defTabSz="914400"/>
            <a:r>
              <a:rPr lang="en-US" altLang="en-US" sz="4400" kern="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Other Forms of Locking in Java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369352828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CC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  <a:sym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CC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  <a:sym typeface="Times New Roman" pitchFamily="18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CC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  <a:sym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CC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  <a:sym typeface="Times New Roman" pitchFamily="18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CC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  <a:sym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CC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  <a:sym typeface="Times New Roman" pitchFamily="18" charset="0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1541</Words>
  <Application>Microsoft Office PowerPoint</Application>
  <PresentationFormat>On-screen Show (4:3)</PresentationFormat>
  <Paragraphs>434</Paragraphs>
  <Slides>35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Office Theme</vt:lpstr>
      <vt:lpstr>1_Office Theme</vt:lpstr>
      <vt:lpstr>2_Office Theme</vt:lpstr>
      <vt:lpstr>CSE 332:  Locks and Deadlocks</vt:lpstr>
      <vt:lpstr>Announcements</vt:lpstr>
      <vt:lpstr>Recall Bank Account Problem</vt:lpstr>
      <vt:lpstr>Re-Entrant Lock</vt:lpstr>
      <vt:lpstr>Lock everything?  No.</vt:lpstr>
      <vt:lpstr>Thread local</vt:lpstr>
      <vt:lpstr>Immutable</vt:lpstr>
      <vt:lpstr>The rest:  keep it synchronized</vt:lpstr>
      <vt:lpstr>PowerPoint Presentation</vt:lpstr>
      <vt:lpstr>Locking Guidelines</vt:lpstr>
      <vt:lpstr>Consistent Locking</vt:lpstr>
      <vt:lpstr>Lock Granularity</vt:lpstr>
      <vt:lpstr>Lock Granularity</vt:lpstr>
      <vt:lpstr>Critical Sections</vt:lpstr>
      <vt:lpstr>Critical Sections</vt:lpstr>
      <vt:lpstr>Critical Sections</vt:lpstr>
      <vt:lpstr>Critical Sections</vt:lpstr>
      <vt:lpstr>Leverage Libraries</vt:lpstr>
      <vt:lpstr>Another Bank Operation</vt:lpstr>
      <vt:lpstr>Deadlock</vt:lpstr>
      <vt:lpstr>Dining Philosopher’s Problem</vt:lpstr>
      <vt:lpstr>Deadlock = Cycles</vt:lpstr>
      <vt:lpstr>How to Fix Deadlock?</vt:lpstr>
      <vt:lpstr>How to Fix Deadlock?</vt:lpstr>
      <vt:lpstr>Possible Solutions</vt:lpstr>
      <vt:lpstr>Ordering Accounts</vt:lpstr>
      <vt:lpstr>Ordering Accounts</vt:lpstr>
      <vt:lpstr>Ordering Accounts</vt:lpstr>
      <vt:lpstr>Banking Without Deadlocks</vt:lpstr>
      <vt:lpstr>Lock Ordering</vt:lpstr>
      <vt:lpstr>Locking a Hashtable</vt:lpstr>
      <vt:lpstr>Read vs. Write Locks</vt:lpstr>
      <vt:lpstr>Readers/Writer Locks</vt:lpstr>
      <vt:lpstr>In Java</vt:lpstr>
      <vt:lpstr>Concurrency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 Locks and Deadlocks</dc:title>
  <dc:creator>Steve Seitz</dc:creator>
  <cp:lastModifiedBy>Richard Anderson</cp:lastModifiedBy>
  <cp:revision>15</cp:revision>
  <dcterms:modified xsi:type="dcterms:W3CDTF">2016-05-11T22:26:18Z</dcterms:modified>
</cp:coreProperties>
</file>