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50.xml" ContentType="application/vnd.openxmlformats-officedocument.presentationml.tags+xml"/>
  <Override PartName="/ppt/notesSlides/notesSlide5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60" r:id="rId2"/>
  </p:sldMasterIdLst>
  <p:notesMasterIdLst>
    <p:notesMasterId r:id="rId29"/>
  </p:notesMasterIdLst>
  <p:sldIdLst>
    <p:sldId id="256" r:id="rId3"/>
    <p:sldId id="284" r:id="rId4"/>
    <p:sldId id="285" r:id="rId5"/>
    <p:sldId id="257" r:id="rId6"/>
    <p:sldId id="258" r:id="rId7"/>
    <p:sldId id="259" r:id="rId8"/>
    <p:sldId id="273" r:id="rId9"/>
    <p:sldId id="260" r:id="rId10"/>
    <p:sldId id="261" r:id="rId11"/>
    <p:sldId id="262" r:id="rId12"/>
    <p:sldId id="263" r:id="rId13"/>
    <p:sldId id="264" r:id="rId14"/>
    <p:sldId id="271" r:id="rId15"/>
    <p:sldId id="272" r:id="rId16"/>
    <p:sldId id="266" r:id="rId17"/>
    <p:sldId id="267" r:id="rId18"/>
    <p:sldId id="268" r:id="rId19"/>
    <p:sldId id="269" r:id="rId20"/>
    <p:sldId id="275" r:id="rId21"/>
    <p:sldId id="276" r:id="rId22"/>
    <p:sldId id="277" r:id="rId23"/>
    <p:sldId id="279" r:id="rId24"/>
    <p:sldId id="281" r:id="rId25"/>
    <p:sldId id="282" r:id="rId26"/>
    <p:sldId id="283" r:id="rId27"/>
    <p:sldId id="270" r:id="rId28"/>
  </p:sldIdLst>
  <p:sldSz cx="9144000" cy="6858000" type="screen4x3"/>
  <p:notesSz cx="6858000" cy="9144000"/>
  <p:defaultTextStyle>
    <a:defPPr>
      <a:defRPr lang="en-US"/>
    </a:defPPr>
    <a:lvl1pPr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1pPr>
    <a:lvl2pPr marL="4572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2pPr>
    <a:lvl3pPr marL="9144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3pPr>
    <a:lvl4pPr marL="13716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4pPr>
    <a:lvl5pPr marL="18288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9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venir Roman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Avenir Roman" charset="0"/>
              </a:rPr>
              <a:t>Second level</a:t>
            </a:r>
          </a:p>
          <a:p>
            <a:pPr lvl="2"/>
            <a:r>
              <a:rPr lang="en-US" altLang="en-US" smtClean="0">
                <a:sym typeface="Avenir Roman" charset="0"/>
              </a:rPr>
              <a:t>Third level</a:t>
            </a:r>
          </a:p>
          <a:p>
            <a:pPr lvl="3"/>
            <a:r>
              <a:rPr lang="en-US" altLang="en-US" smtClean="0">
                <a:sym typeface="Avenir Roman" charset="0"/>
              </a:rPr>
              <a:t>Fourth level</a:t>
            </a:r>
          </a:p>
          <a:p>
            <a:pPr lvl="4"/>
            <a:r>
              <a:rPr lang="en-US" altLang="en-US" smtClean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1415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2286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4572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6858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9144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316" y="8685856"/>
            <a:ext cx="2972115" cy="456570"/>
          </a:xfrm>
          <a:prstGeom prst="rect">
            <a:avLst/>
          </a:prstGeom>
          <a:noFill/>
        </p:spPr>
        <p:txBody>
          <a:bodyPr lIns="90571" tIns="45286" rIns="90571" bIns="45286"/>
          <a:lstStyle/>
          <a:p>
            <a:fld id="{4C082A83-4AA6-427D-B7F8-728B841A64E1}" type="slidenum">
              <a:rPr lang="en-US" smtClean="0">
                <a:solidFill>
                  <a:prstClr val="black"/>
                </a:solidFill>
                <a:cs typeface="Arial" charset="0"/>
              </a:rPr>
              <a:pPr/>
              <a:t>3</a:t>
            </a:fld>
            <a:endParaRPr lang="en-US" smtClean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99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wrong with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40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what goes wrong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86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Typically,</a:t>
            </a:r>
            <a:r>
              <a:rPr lang="en-US" baseline="0" dirty="0" smtClean="0"/>
              <a:t> it’s the “resource” not the code that gets locked.  And simplest to do it at the level of Objects rather than 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86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what goes wrong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86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what goes wrong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86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what goes wrong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86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what goes wrong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86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what goes wrong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8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6D7504-8CD6-43C6-AD8C-033E36BD8B69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9626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AABF3F-D050-4180-815E-901C3653D30D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9469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740FD7-6E83-42BE-AD97-94D1487BA709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89528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9178-929D-4889-9403-78B78144A73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387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85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3048-0376-4A94-A445-C2F5CD3FC35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5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9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62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030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968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48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90D6F3-1B1C-4E36-8000-46214E24FE82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169364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996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4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3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53FAEE-9CB5-4A4C-93C7-4E2DDBF2F505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3202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6C90F2-21A2-4833-A6D7-341F358FB79A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8481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0759D1-6FEE-47CE-8721-1BC4EED0D4D9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1620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076B93-20B4-4979-AEE8-EA7C0422003E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2051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6EF3F3-A18B-45EB-9DC1-4EEC4A175580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6785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CB8385-9EF0-405B-8ACC-E9F0545694EA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3879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A4027B-BCB3-4046-BEC2-E63E565879BD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5742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8400"/>
            <a:ext cx="1905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86421B24-F631-4F3D-9741-DDC8269F13A8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endParaRPr lang="en-US" b="1">
              <a:solidFill>
                <a:srgbClr val="000000">
                  <a:tint val="75000"/>
                </a:srgbClr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endParaRPr lang="en-US" b="1">
              <a:solidFill>
                <a:srgbClr val="000000">
                  <a:tint val="75000"/>
                </a:srgbClr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fld id="{3B048AC8-D41E-4C7B-8EE3-A52489AA1F05}" type="slidenum">
              <a:rPr lang="en-US" b="1" smtClean="0">
                <a:solidFill>
                  <a:srgbClr val="000000">
                    <a:tint val="75000"/>
                  </a:srgbClr>
                </a:solidFill>
                <a:latin typeface="Times New Roman" pitchFamily="18" charset="0"/>
                <a:cs typeface="+mn-cs"/>
              </a:rPr>
              <a:pPr hangingPunct="1"/>
              <a:t>‹#›</a:t>
            </a:fld>
            <a:endParaRPr lang="en-US" b="1">
              <a:solidFill>
                <a:srgbClr val="000000">
                  <a:tint val="75000"/>
                </a:srgbClr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281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55.xml"/><Relationship Id="rId9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slideLayout" Target="../slideLayouts/slideLayout1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r>
              <a:rPr lang="en-US" altLang="en-US" sz="1400"/>
              <a:t>1</a:t>
            </a:r>
            <a:endParaRPr lang="en-US" altLang="en-US"/>
          </a:p>
        </p:txBody>
      </p:sp>
      <p:sp>
        <p:nvSpPr>
          <p:cNvPr id="3074" name="Rectangle 2"/>
          <p:cNvSpPr>
            <a:spLocks noGrp="1"/>
          </p:cNvSpPr>
          <p:nvPr>
            <p:ph type="title"/>
          </p:nvPr>
        </p:nvSpPr>
        <p:spPr bwMode="auto">
          <a:xfrm>
            <a:off x="685800" y="1066800"/>
            <a:ext cx="7772400" cy="2533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800" dirty="0">
                <a:latin typeface="Arial" pitchFamily="34" charset="0"/>
                <a:cs typeface="Arial" pitchFamily="34" charset="0"/>
                <a:sym typeface="Arial" pitchFamily="34" charset="0"/>
              </a:rPr>
              <a:t>CSE 332</a:t>
            </a:r>
            <a:r>
              <a:rPr lang="en-US" altLang="en-US" sz="4800">
                <a:latin typeface="Arial" pitchFamily="34" charset="0"/>
                <a:cs typeface="Arial" pitchFamily="34" charset="0"/>
                <a:sym typeface="Arial" pitchFamily="34" charset="0"/>
              </a:rPr>
              <a:t>: </a:t>
            </a:r>
            <a:r>
              <a:rPr lang="en-US" altLang="en-US" sz="4800" smtClean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480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4800" smtClean="0">
                <a:latin typeface="Arial" pitchFamily="34" charset="0"/>
                <a:cs typeface="Arial" pitchFamily="34" charset="0"/>
                <a:sym typeface="Arial" pitchFamily="34" charset="0"/>
              </a:rPr>
              <a:t>Concurrency and Locks</a:t>
            </a:r>
            <a:endParaRPr lang="en-US" altLang="en-US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 bwMode="auto">
          <a:xfrm>
            <a:off x="304800" y="3886200"/>
            <a:ext cx="8458200" cy="1752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Richard 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Anderson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algn="ctr" defTabSz="914400">
              <a:spcBef>
                <a:spcPts val="600"/>
              </a:spcBef>
            </a:pP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Spring 2016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Locks</a:t>
            </a:r>
            <a:endParaRPr lang="en-US" altLang="en-US"/>
          </a:p>
        </p:txBody>
      </p:sp>
      <p:sp>
        <p:nvSpPr>
          <p:cNvPr id="9218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Allow access by at most one thread at a time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“mutual exclusion”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make others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block 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(wait) until the resource is free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called a </a:t>
            </a:r>
            <a:r>
              <a:rPr lang="en-US" altLang="en-US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mutual-exclusion lock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or just </a:t>
            </a:r>
            <a:r>
              <a:rPr lang="en-US" altLang="en-US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lock</a:t>
            </a:r>
            <a:r>
              <a:rPr lang="en-US" altLang="en-US" sz="2000" b="1" dirty="0">
                <a:latin typeface="Arial" pitchFamily="34" charset="0"/>
                <a:cs typeface="Arial" pitchFamily="34" charset="0"/>
                <a:sym typeface="Arial" pitchFamily="34" charset="0"/>
              </a:rPr>
              <a:t>, 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for short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Critical sections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code that requires mutual exclusion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defined by the programmer (compiler can’t figure this out)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dirty="0"/>
          </a:p>
        </p:txBody>
      </p:sp>
      <p:sp>
        <p:nvSpPr>
          <p:cNvPr id="9219" name="AutoShape 3"/>
          <p:cNvSpPr>
            <a:spLocks/>
          </p:cNvSpPr>
          <p:nvPr/>
        </p:nvSpPr>
        <p:spPr bwMode="auto">
          <a:xfrm>
            <a:off x="6553200" y="64008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r>
              <a:rPr lang="en-US" altLang="en-US" sz="1400"/>
              <a:t>5</a:t>
            </a:r>
            <a:endParaRPr lang="en-US" altLang="en-US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>
                <a:latin typeface="Arial" pitchFamily="34" charset="0"/>
                <a:cs typeface="Arial" pitchFamily="34" charset="0"/>
                <a:sym typeface="Arial" pitchFamily="34" charset="0"/>
              </a:rPr>
              <a:t>Lock ADT</a:t>
            </a:r>
            <a:endParaRPr lang="en-US" altLang="en-US" dirty="0"/>
          </a:p>
        </p:txBody>
      </p:sp>
      <p:sp>
        <p:nvSpPr>
          <p:cNvPr id="10242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8258175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marL="76200" indent="-76200" defTabSz="914400">
              <a:spcBef>
                <a:spcPts val="4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We define </a:t>
            </a:r>
            <a:r>
              <a:rPr lang="en-US" altLang="en-US" sz="2400" dirty="0">
                <a:solidFill>
                  <a:srgbClr val="3333C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Lock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as an ADT with operations:</a:t>
            </a:r>
          </a:p>
          <a:p>
            <a:pPr marL="742950" lvl="1" indent="-285750" defTabSz="914400">
              <a:spcBef>
                <a:spcPts val="400"/>
              </a:spcBef>
              <a:buClr>
                <a:srgbClr val="3333CC"/>
              </a:buClr>
              <a:buFont typeface="Courier New" pitchFamily="49" charset="0"/>
              <a:buChar char="–"/>
            </a:pPr>
            <a:r>
              <a:rPr lang="en-US" altLang="en-US" sz="20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new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:   make a new lock, initially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“not held”</a:t>
            </a:r>
          </a:p>
          <a:p>
            <a:pPr marL="742950" lvl="1" indent="-285750" defTabSz="914400">
              <a:spcBef>
                <a:spcPts val="400"/>
              </a:spcBef>
              <a:buClr>
                <a:srgbClr val="3333CC"/>
              </a:buClr>
              <a:buFont typeface="Courier New" pitchFamily="49" charset="0"/>
              <a:buChar char="–"/>
            </a:pPr>
            <a:r>
              <a:rPr lang="en-US" altLang="en-US" sz="20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acquire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:  blocks if this lock is already currently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“held”</a:t>
            </a:r>
          </a:p>
          <a:p>
            <a:pPr marL="1143000" lvl="2" indent="-228600" defTabSz="914400">
              <a:spcBef>
                <a:spcPts val="400"/>
              </a:spcBef>
              <a:buFontTx/>
              <a:buChar char="•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Once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“not held”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, makes lock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“held”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 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(one thread gets it)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400"/>
              </a:spcBef>
              <a:buClr>
                <a:srgbClr val="3333CC"/>
              </a:buClr>
              <a:buFont typeface="Courier New" pitchFamily="49" charset="0"/>
              <a:buChar char="–"/>
            </a:pPr>
            <a:r>
              <a:rPr lang="en-US" altLang="en-US" sz="20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release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: makes this lock </a:t>
            </a: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“not held”</a:t>
            </a:r>
          </a:p>
          <a:p>
            <a:pPr marL="1143000" lvl="2" indent="-228600" defTabSz="914400">
              <a:spcBef>
                <a:spcPts val="400"/>
              </a:spcBef>
              <a:buFontTx/>
              <a:buChar char="•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If &gt;= 1 threads are blocked on it, exactly 1 will acquire it </a:t>
            </a:r>
            <a:b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Allow access to at most one thread at a time</a:t>
            </a:r>
          </a:p>
          <a:p>
            <a:pPr marL="76200" indent="-76200" defTabSz="914400">
              <a:spcBef>
                <a:spcPts val="400"/>
              </a:spcBef>
              <a:buFontTx/>
              <a:buChar char="•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6200" indent="-76200" defTabSz="914400">
              <a:spcBef>
                <a:spcPts val="4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How can this be implemented?</a:t>
            </a:r>
          </a:p>
          <a:p>
            <a:pPr marL="742950" lvl="1" indent="-2857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acquire (check “not held” -&gt; make “held”) </a:t>
            </a:r>
            <a:r>
              <a:rPr lang="en-US" altLang="en-US" sz="2000" b="1" dirty="0">
                <a:latin typeface="Arial" pitchFamily="34" charset="0"/>
                <a:cs typeface="Arial" pitchFamily="34" charset="0"/>
                <a:sym typeface="Arial" pitchFamily="34" charset="0"/>
              </a:rPr>
              <a:t>cannot be interrupted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special hardware and operating system-level support</a:t>
            </a:r>
            <a:endParaRPr lang="en-US" altLang="en-US" dirty="0"/>
          </a:p>
        </p:txBody>
      </p:sp>
      <p:sp>
        <p:nvSpPr>
          <p:cNvPr id="10243" name="AutoShape 3"/>
          <p:cNvSpPr>
            <a:spLocks/>
          </p:cNvSpPr>
          <p:nvPr/>
        </p:nvSpPr>
        <p:spPr bwMode="auto">
          <a:xfrm>
            <a:off x="6553200" y="64008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r>
              <a:rPr lang="en-US" altLang="en-US" sz="1400"/>
              <a:t>5</a:t>
            </a:r>
            <a:endParaRPr lang="en-US" altLang="en-US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 sz="3200" b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Basic idea</a:t>
            </a:r>
            <a:r>
              <a:rPr lang="en-US" altLang="en-US" sz="32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i="1" dirty="0">
                <a:latin typeface="Arial" pitchFamily="34" charset="0"/>
                <a:cs typeface="Arial" pitchFamily="34" charset="0"/>
                <a:sym typeface="Arial" pitchFamily="34" charset="0"/>
              </a:rPr>
              <a:t>(note Lock is not an actual Java class)</a:t>
            </a:r>
            <a:endParaRPr lang="en-US" altLang="en-US" dirty="0"/>
          </a:p>
        </p:txBody>
      </p:sp>
      <p:sp>
        <p:nvSpPr>
          <p:cNvPr id="11266" name="AutoShape 2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5D6D2B9F-F3E8-422C-A37B-FAA283145963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12</a:t>
            </a:fld>
            <a:endParaRPr lang="en-US" altLang="en-US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1219200" y="1446213"/>
            <a:ext cx="7010400" cy="4465637"/>
            <a:chOff x="0" y="-1"/>
            <a:chExt cx="7010400" cy="4465396"/>
          </a:xfrm>
        </p:grpSpPr>
        <p:sp>
          <p:nvSpPr>
            <p:cNvPr id="11268" name="AutoShape 4"/>
            <p:cNvSpPr>
              <a:spLocks/>
            </p:cNvSpPr>
            <p:nvPr/>
          </p:nvSpPr>
          <p:spPr bwMode="auto">
            <a:xfrm>
              <a:off x="0" y="0"/>
              <a:ext cx="7010400" cy="44196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2000"/>
                </a:lnSpc>
                <a:spcBef>
                  <a:spcPts val="500"/>
                </a:spcBef>
              </a:pPr>
              <a:endParaRPr lang="en-US" altLang="en-US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11269" name="AutoShape 5"/>
            <p:cNvSpPr>
              <a:spLocks/>
            </p:cNvSpPr>
            <p:nvPr/>
          </p:nvSpPr>
          <p:spPr bwMode="auto">
            <a:xfrm>
              <a:off x="0" y="0"/>
              <a:ext cx="7010400" cy="446539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 err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private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0;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private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Lock </a:t>
              </a:r>
              <a:r>
                <a:rPr lang="en-US" altLang="en-US" sz="2000" b="1" dirty="0" err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lk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new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Lock();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…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void </a:t>
              </a:r>
              <a:r>
                <a:rPr lang="en-US" altLang="en-US" sz="2000" b="1" dirty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amount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 smtClean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</a:t>
              </a:r>
              <a:r>
                <a:rPr lang="en-US" altLang="en-US" sz="2000" b="1" dirty="0" err="1" smtClean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lk.acquire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 </a:t>
              </a:r>
              <a:r>
                <a:rPr lang="en-US" altLang="en-US" sz="20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may block</a:t>
              </a:r>
              <a:endPara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new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WithdrawTooLargeException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(b – amount);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lk.release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 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deposit would also acquire/release </a:t>
              </a:r>
              <a:r>
                <a:rPr lang="en-US" altLang="en-US" sz="2000" b="1" dirty="0" err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lk</a:t>
              </a:r>
              <a:endPara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dirty="0"/>
            </a:p>
          </p:txBody>
        </p:sp>
      </p:grp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Common Mistakes</a:t>
            </a:r>
            <a:endParaRPr lang="en-US" altLang="en-US" dirty="0"/>
          </a:p>
        </p:txBody>
      </p:sp>
      <p:sp>
        <p:nvSpPr>
          <p:cNvPr id="9218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Forgetting to release locks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e.g., because of Throws (previous slide)</a:t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Too few locks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e.g., all bank accounts share a single lock</a:t>
            </a:r>
          </a:p>
          <a:p>
            <a:pPr marL="457200" lvl="1" defTabSz="914400">
              <a:spcBef>
                <a:spcPts val="400"/>
              </a:spcBef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Too many locks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separate locks for deposit, withdraw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9219" name="AutoShape 3"/>
          <p:cNvSpPr>
            <a:spLocks/>
          </p:cNvSpPr>
          <p:nvPr/>
        </p:nvSpPr>
        <p:spPr bwMode="auto">
          <a:xfrm>
            <a:off x="6553200" y="64008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r>
              <a:rPr lang="en-US" altLang="en-US" sz="1400"/>
              <a:t>5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74857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What Do We Lock?</a:t>
            </a:r>
            <a:endParaRPr lang="en-US" altLang="en-US" dirty="0"/>
          </a:p>
        </p:txBody>
      </p:sp>
      <p:sp>
        <p:nvSpPr>
          <p:cNvPr id="9218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Class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e.g., all bank accounts?</a:t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Object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e.g., a particular account?</a:t>
            </a:r>
          </a:p>
          <a:p>
            <a:pPr marL="457200" lvl="1" defTabSz="914400">
              <a:spcBef>
                <a:spcPts val="4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Field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e.g., balance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Code fragment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e.g.,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withdraw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9219" name="AutoShape 3"/>
          <p:cNvSpPr>
            <a:spLocks/>
          </p:cNvSpPr>
          <p:nvPr/>
        </p:nvSpPr>
        <p:spPr bwMode="auto">
          <a:xfrm>
            <a:off x="6553200" y="64008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r>
              <a:rPr lang="en-US" altLang="en-US" sz="1400"/>
              <a:t>5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05193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Synchronized</a:t>
            </a:r>
            <a:r>
              <a:rPr lang="en-US" altLang="en-US" sz="4400" dirty="0">
                <a:latin typeface="Arial" pitchFamily="34" charset="0"/>
                <a:cs typeface="Arial" pitchFamily="34" charset="0"/>
                <a:sym typeface="Arial" pitchFamily="34" charset="0"/>
              </a:rPr>
              <a:t>:</a:t>
            </a:r>
            <a:r>
              <a:rPr lang="en-US" altLang="en-US" sz="3200" i="1" dirty="0">
                <a:latin typeface="Arial" pitchFamily="34" charset="0"/>
                <a:cs typeface="Arial" pitchFamily="34" charset="0"/>
                <a:sym typeface="Arial" pitchFamily="34" charset="0"/>
              </a:rPr>
              <a:t>  Locks in Java</a:t>
            </a:r>
            <a:endParaRPr lang="en-US" altLang="en-US" dirty="0"/>
          </a:p>
        </p:txBody>
      </p:sp>
      <p:sp>
        <p:nvSpPr>
          <p:cNvPr id="13314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2954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ts val="4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Java has built-in support for locks</a:t>
            </a:r>
            <a:endParaRPr lang="en-US" altLang="en-US"/>
          </a:p>
        </p:txBody>
      </p:sp>
      <p:sp>
        <p:nvSpPr>
          <p:cNvPr id="13315" name="AutoShape 3"/>
          <p:cNvSpPr>
            <a:spLocks/>
          </p:cNvSpPr>
          <p:nvPr/>
        </p:nvSpPr>
        <p:spPr bwMode="auto">
          <a:xfrm>
            <a:off x="685800" y="3124200"/>
            <a:ext cx="7772400" cy="35623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marL="381000" indent="-3810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838200" indent="-3810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spcBef>
                <a:spcPts val="400"/>
              </a:spcBef>
              <a:buSzPct val="100000"/>
              <a:buFont typeface="Arial" pitchFamily="34" charset="0"/>
              <a:buAutoNum type="arabicPeriod"/>
            </a:pPr>
            <a:r>
              <a:rPr lang="en-US" altLang="en-US" i="1" dirty="0" smtClean="0"/>
              <a:t>expression</a:t>
            </a:r>
            <a:r>
              <a:rPr lang="en-US" altLang="en-US" dirty="0" smtClean="0"/>
              <a:t> evaluates to </a:t>
            </a:r>
            <a:r>
              <a:rPr lang="en-US" altLang="en-US" dirty="0"/>
              <a:t>an </a:t>
            </a:r>
            <a:r>
              <a:rPr lang="en-US" altLang="en-US" dirty="0">
                <a:solidFill>
                  <a:srgbClr val="00B050"/>
                </a:solidFill>
                <a:latin typeface="Arial Bold" charset="0"/>
                <a:sym typeface="Arial Bold" charset="0"/>
              </a:rPr>
              <a:t>object</a:t>
            </a:r>
            <a:endParaRPr lang="en-US" altLang="en-US" dirty="0">
              <a:latin typeface="Times New Roman Bold" charset="0"/>
              <a:sym typeface="Times New Roman Bold" charset="0"/>
            </a:endParaRPr>
          </a:p>
          <a:p>
            <a:pPr lvl="1">
              <a:spcBef>
                <a:spcPts val="400"/>
              </a:spcBef>
              <a:buSzPct val="100000"/>
              <a:buFont typeface="Arial" pitchFamily="34" charset="0"/>
              <a:buChar char="•"/>
            </a:pPr>
            <a:r>
              <a:rPr lang="en-US" altLang="en-US" sz="2000" dirty="0" smtClean="0"/>
              <a:t>Any </a:t>
            </a:r>
            <a:r>
              <a:rPr lang="en-US" altLang="en-US" sz="2000" dirty="0" smtClean="0">
                <a:solidFill>
                  <a:srgbClr val="00B050"/>
                </a:solidFill>
                <a:latin typeface="Arial Bold" charset="0"/>
                <a:sym typeface="Arial Bold" charset="0"/>
              </a:rPr>
              <a:t>object</a:t>
            </a:r>
            <a:r>
              <a:rPr lang="en-US" altLang="en-US" sz="2000" dirty="0" smtClean="0">
                <a:solidFill>
                  <a:srgbClr val="00B050"/>
                </a:solidFill>
              </a:rPr>
              <a:t> </a:t>
            </a:r>
            <a:r>
              <a:rPr lang="en-US" altLang="en-US" sz="2000" dirty="0"/>
              <a:t>(but not primitive types) </a:t>
            </a:r>
            <a:r>
              <a:rPr lang="en-US" altLang="en-US" sz="2000" dirty="0" smtClean="0"/>
              <a:t>can be a lock </a:t>
            </a:r>
            <a:r>
              <a:rPr lang="en-US" altLang="en-US" sz="2000" dirty="0"/>
              <a:t>in </a:t>
            </a:r>
            <a:r>
              <a:rPr lang="en-US" altLang="en-US" sz="2000" dirty="0" smtClean="0"/>
              <a:t>Java</a:t>
            </a:r>
            <a:br>
              <a:rPr lang="en-US" altLang="en-US" sz="2000" dirty="0" smtClean="0"/>
            </a:br>
            <a:endParaRPr lang="en-US" altLang="en-US" dirty="0">
              <a:latin typeface="Times New Roman Bold" charset="0"/>
              <a:sym typeface="Times New Roman Bold" charset="0"/>
            </a:endParaRPr>
          </a:p>
          <a:p>
            <a:pPr>
              <a:spcBef>
                <a:spcPts val="400"/>
              </a:spcBef>
              <a:buSzPct val="100000"/>
              <a:buFont typeface="Arial" pitchFamily="34" charset="0"/>
              <a:buAutoNum type="arabicPeriod" startAt="2"/>
            </a:pPr>
            <a:r>
              <a:rPr lang="en-US" altLang="en-US" dirty="0"/>
              <a:t>Acquires the lock, blocking if necessary</a:t>
            </a:r>
            <a:endParaRPr lang="en-US" altLang="en-US" dirty="0">
              <a:latin typeface="Times New Roman Bold" charset="0"/>
              <a:sym typeface="Times New Roman Bold" charset="0"/>
            </a:endParaRPr>
          </a:p>
          <a:p>
            <a:pPr lvl="1">
              <a:spcBef>
                <a:spcPts val="400"/>
              </a:spcBef>
              <a:buSzPct val="100000"/>
              <a:buFont typeface="Arial" pitchFamily="34" charset="0"/>
              <a:buChar char="•"/>
            </a:pPr>
            <a:r>
              <a:rPr lang="en-US" altLang="en-US" sz="2000" dirty="0" smtClean="0"/>
              <a:t>If </a:t>
            </a:r>
            <a:r>
              <a:rPr lang="en-US" altLang="en-US" sz="2000" dirty="0"/>
              <a:t>you get past the 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{</a:t>
            </a:r>
            <a:r>
              <a:rPr lang="en-US" altLang="en-US" sz="2000" dirty="0"/>
              <a:t>, you have the </a:t>
            </a:r>
            <a:r>
              <a:rPr lang="en-US" altLang="en-US" sz="2000" dirty="0" smtClean="0"/>
              <a:t>lock</a:t>
            </a:r>
            <a:br>
              <a:rPr lang="en-US" altLang="en-US" sz="2000" dirty="0" smtClean="0"/>
            </a:br>
            <a:endParaRPr lang="en-US" altLang="en-US" dirty="0">
              <a:latin typeface="Times New Roman Bold" charset="0"/>
              <a:sym typeface="Times New Roman Bold" charset="0"/>
            </a:endParaRPr>
          </a:p>
          <a:p>
            <a:pPr>
              <a:spcBef>
                <a:spcPts val="400"/>
              </a:spcBef>
              <a:buSzPct val="100000"/>
              <a:buFont typeface="Arial" pitchFamily="34" charset="0"/>
              <a:buAutoNum type="arabicPeriod" startAt="3"/>
            </a:pPr>
            <a:r>
              <a:rPr lang="en-US" altLang="en-US" dirty="0"/>
              <a:t>Releases the lock </a:t>
            </a:r>
            <a:r>
              <a:rPr lang="en-US" altLang="en-US" dirty="0" smtClean="0"/>
              <a:t>at </a:t>
            </a:r>
            <a:r>
              <a:rPr lang="en-US" altLang="en-US" dirty="0"/>
              <a:t>the matching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  <a:endParaRPr lang="en-US" altLang="en-US" dirty="0">
              <a:latin typeface="Times New Roman Bold" charset="0"/>
              <a:sym typeface="Times New Roman Bold" charset="0"/>
            </a:endParaRPr>
          </a:p>
          <a:p>
            <a:pPr lvl="1">
              <a:spcBef>
                <a:spcPts val="400"/>
              </a:spcBef>
              <a:buSzPct val="100000"/>
              <a:buFont typeface="Arial" pitchFamily="34" charset="0"/>
              <a:buChar char="•"/>
            </a:pPr>
            <a:r>
              <a:rPr lang="en-US" altLang="en-US" sz="2000" dirty="0" smtClean="0"/>
              <a:t>even </a:t>
            </a:r>
            <a:r>
              <a:rPr lang="en-US" altLang="en-US" sz="2000" dirty="0"/>
              <a:t>if control leaves due to 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throw</a:t>
            </a:r>
            <a:r>
              <a:rPr lang="en-US" altLang="en-US" sz="2000" dirty="0"/>
              <a:t>, 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return</a:t>
            </a:r>
            <a:r>
              <a:rPr lang="en-US" altLang="en-US" sz="2000" dirty="0"/>
              <a:t>, etc.</a:t>
            </a:r>
            <a:endParaRPr lang="en-US" altLang="en-US" dirty="0">
              <a:latin typeface="Times New Roman Bold" charset="0"/>
              <a:sym typeface="Times New Roman Bold" charset="0"/>
            </a:endParaRPr>
          </a:p>
          <a:p>
            <a:pPr lvl="1">
              <a:spcBef>
                <a:spcPts val="400"/>
              </a:spcBef>
              <a:buSzPct val="100000"/>
              <a:buFont typeface="Arial" pitchFamily="34" charset="0"/>
              <a:buChar char="•"/>
            </a:pPr>
            <a:r>
              <a:rPr lang="en-US" altLang="en-US" sz="2000" dirty="0" smtClean="0"/>
              <a:t>so </a:t>
            </a:r>
            <a:r>
              <a:rPr lang="en-US" altLang="en-US" sz="2000" i="1" dirty="0"/>
              <a:t>impossible</a:t>
            </a:r>
            <a:r>
              <a:rPr lang="en-US" altLang="en-US" sz="2000" dirty="0"/>
              <a:t> to forget to release the lock</a:t>
            </a:r>
            <a:endParaRPr lang="en-US" altLang="en-US" dirty="0"/>
          </a:p>
        </p:txBody>
      </p:sp>
      <p:sp>
        <p:nvSpPr>
          <p:cNvPr id="13317" name="AutoShape 5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21B6AC66-9ADA-40D7-9296-2AD742FB7408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15</a:t>
            </a:fld>
            <a:endParaRPr lang="en-US" altLang="en-US"/>
          </a:p>
        </p:txBody>
      </p:sp>
      <p:sp>
        <p:nvSpPr>
          <p:cNvPr id="13318" name="AutoShape 6"/>
          <p:cNvSpPr>
            <a:spLocks/>
          </p:cNvSpPr>
          <p:nvPr/>
        </p:nvSpPr>
        <p:spPr bwMode="auto">
          <a:xfrm>
            <a:off x="1778000" y="1905000"/>
            <a:ext cx="4951413" cy="10080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2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 dirty="0">
                <a:solidFill>
                  <a:srgbClr val="0433FF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synchronized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(expression) {</a:t>
            </a:r>
          </a:p>
          <a:p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statements</a:t>
            </a:r>
          </a:p>
          <a:p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  <a:endParaRPr lang="en-US" altLang="en-US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/>
          </p:cNvSpPr>
          <p:nvPr>
            <p:ph type="title"/>
          </p:nvPr>
        </p:nvSpPr>
        <p:spPr bwMode="auto">
          <a:xfrm>
            <a:off x="304800" y="25400"/>
            <a:ext cx="8534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38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BankAccount</a:t>
            </a:r>
            <a:r>
              <a:rPr lang="en-US" altLang="en-US" sz="3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in Java</a:t>
            </a:r>
            <a:endParaRPr lang="en-US" altLang="en-US" dirty="0"/>
          </a:p>
        </p:txBody>
      </p:sp>
      <p:sp>
        <p:nvSpPr>
          <p:cNvPr id="14338" name="AutoShape 2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F1CE8ADF-F045-410E-AF0D-E62BBA4FE789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16</a:t>
            </a:fld>
            <a:endParaRPr lang="en-US" altLang="en-US"/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914400" y="1217613"/>
            <a:ext cx="7315200" cy="5248275"/>
            <a:chOff x="0" y="-1"/>
            <a:chExt cx="7315200" cy="5247716"/>
          </a:xfrm>
        </p:grpSpPr>
        <p:sp>
          <p:nvSpPr>
            <p:cNvPr id="14340" name="AutoShape 4"/>
            <p:cNvSpPr>
              <a:spLocks/>
            </p:cNvSpPr>
            <p:nvPr/>
          </p:nvSpPr>
          <p:spPr bwMode="auto">
            <a:xfrm>
              <a:off x="0" y="0"/>
              <a:ext cx="7315200" cy="51816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1900"/>
                </a:lnSpc>
                <a:spcBef>
                  <a:spcPts val="500"/>
                </a:spcBef>
              </a:pPr>
              <a:endParaRPr lang="en-US" altLang="en-US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14341" name="AutoShape 5"/>
            <p:cNvSpPr>
              <a:spLocks/>
            </p:cNvSpPr>
            <p:nvPr/>
          </p:nvSpPr>
          <p:spPr bwMode="auto">
            <a:xfrm>
              <a:off x="0" y="0"/>
              <a:ext cx="7315200" cy="524771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private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0;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private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Object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lk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new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Object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 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{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(lk) {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return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balance; } }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{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(lk) {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 = x; } } 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amount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	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(lk) {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getBalance();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…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setBalance(b – amount);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} 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deposit would also use synchronized(lk)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/>
            </a:p>
          </p:txBody>
        </p:sp>
      </p:grp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2954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ts val="400"/>
              </a:spcBef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Usually simplest to use the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class object 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itself as the lock</a:t>
            </a:r>
            <a:endParaRPr lang="en-US" altLang="en-US" dirty="0"/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1752600" y="1865313"/>
            <a:ext cx="5180013" cy="1173162"/>
            <a:chOff x="-1" y="-1"/>
            <a:chExt cx="5180216" cy="1173080"/>
          </a:xfrm>
        </p:grpSpPr>
        <p:sp>
          <p:nvSpPr>
            <p:cNvPr id="15364" name="AutoShape 4"/>
            <p:cNvSpPr>
              <a:spLocks/>
            </p:cNvSpPr>
            <p:nvPr/>
          </p:nvSpPr>
          <p:spPr bwMode="auto">
            <a:xfrm>
              <a:off x="0" y="0"/>
              <a:ext cx="5180214" cy="1071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2000"/>
                </a:lnSpc>
                <a:spcBef>
                  <a:spcPts val="500"/>
                </a:spcBef>
              </a:pPr>
              <a:endParaRPr lang="en-US" altLang="en-US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15365" name="AutoShape 5"/>
            <p:cNvSpPr>
              <a:spLocks/>
            </p:cNvSpPr>
            <p:nvPr/>
          </p:nvSpPr>
          <p:spPr bwMode="auto">
            <a:xfrm>
              <a:off x="0" y="0"/>
              <a:ext cx="5180214" cy="11730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(</a:t>
              </a:r>
              <a:r>
                <a:rPr lang="en-US" altLang="en-US" sz="2000" b="1" i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this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 i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statements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/>
            </a:p>
          </p:txBody>
        </p:sp>
      </p:grpSp>
      <p:sp>
        <p:nvSpPr>
          <p:cNvPr id="15367" name="AutoShape 7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683DC065-133D-4461-B064-42902DE8ED85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17</a:t>
            </a:fld>
            <a:endParaRPr lang="en-US" altLang="en-US"/>
          </a:p>
        </p:txBody>
      </p: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1752600" y="3770313"/>
            <a:ext cx="5180013" cy="1173162"/>
            <a:chOff x="-1" y="-1"/>
            <a:chExt cx="5180216" cy="1173080"/>
          </a:xfrm>
        </p:grpSpPr>
        <p:sp>
          <p:nvSpPr>
            <p:cNvPr id="15369" name="AutoShape 9"/>
            <p:cNvSpPr>
              <a:spLocks/>
            </p:cNvSpPr>
            <p:nvPr/>
          </p:nvSpPr>
          <p:spPr bwMode="auto">
            <a:xfrm>
              <a:off x="0" y="0"/>
              <a:ext cx="5180214" cy="1071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2000"/>
                </a:lnSpc>
                <a:spcBef>
                  <a:spcPts val="500"/>
                </a:spcBef>
              </a:pPr>
              <a:endParaRPr lang="en-US" altLang="en-US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15370" name="AutoShape 10"/>
            <p:cNvSpPr>
              <a:spLocks/>
            </p:cNvSpPr>
            <p:nvPr/>
          </p:nvSpPr>
          <p:spPr bwMode="auto">
            <a:xfrm>
              <a:off x="0" y="0"/>
              <a:ext cx="5180214" cy="11730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 i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statements</a:t>
              </a:r>
              <a:endParaRPr lang="en-US" altLang="en-US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/>
            </a:p>
          </p:txBody>
        </p:sp>
      </p:grpSp>
      <p:sp>
        <p:nvSpPr>
          <p:cNvPr id="15371" name="AutoShape 11"/>
          <p:cNvSpPr>
            <a:spLocks/>
          </p:cNvSpPr>
          <p:nvPr/>
        </p:nvSpPr>
        <p:spPr bwMode="auto">
          <a:xfrm>
            <a:off x="679450" y="3240088"/>
            <a:ext cx="5835650" cy="3762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>
              <a:spcBef>
                <a:spcPts val="400"/>
              </a:spcBef>
            </a:pPr>
            <a:r>
              <a:rPr lang="en-US" altLang="en-US" sz="2000"/>
              <a:t>This is so common that Java provides a shorthand:</a:t>
            </a:r>
            <a:endParaRPr lang="en-US" altLang="en-US"/>
          </a:p>
        </p:txBody>
      </p:sp>
      <p:sp>
        <p:nvSpPr>
          <p:cNvPr id="14" name="Rectangle 1"/>
          <p:cNvSpPr txBox="1">
            <a:spLocks/>
          </p:cNvSpPr>
          <p:nvPr/>
        </p:nvSpPr>
        <p:spPr bwMode="auto">
          <a:xfrm>
            <a:off x="685800" y="74613"/>
            <a:ext cx="7772400" cy="1144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defTabSz="914400"/>
            <a:r>
              <a:rPr lang="en-US" altLang="en-US" sz="4400" kern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Shorthand</a:t>
            </a:r>
            <a:endParaRPr lang="en-US" altLang="en-US" kern="0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34836AE8-EAA5-4BE4-B69B-7A69C7AD8513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18</a:t>
            </a:fld>
            <a:endParaRPr lang="en-US" altLang="en-US"/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990600" y="1371600"/>
            <a:ext cx="7543800" cy="4419600"/>
            <a:chOff x="0" y="0"/>
            <a:chExt cx="7010400" cy="4419600"/>
          </a:xfrm>
        </p:grpSpPr>
        <p:sp>
          <p:nvSpPr>
            <p:cNvPr id="16388" name="AutoShape 4"/>
            <p:cNvSpPr>
              <a:spLocks/>
            </p:cNvSpPr>
            <p:nvPr/>
          </p:nvSpPr>
          <p:spPr bwMode="auto">
            <a:xfrm>
              <a:off x="0" y="0"/>
              <a:ext cx="6781800" cy="44196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1900"/>
                </a:lnSpc>
                <a:spcBef>
                  <a:spcPts val="500"/>
                </a:spcBef>
              </a:pPr>
              <a:endParaRPr lang="en-US" altLang="en-US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16389" name="AutoShape 5"/>
            <p:cNvSpPr>
              <a:spLocks/>
            </p:cNvSpPr>
            <p:nvPr/>
          </p:nvSpPr>
          <p:spPr bwMode="auto">
            <a:xfrm>
              <a:off x="0" y="0"/>
              <a:ext cx="7010400" cy="432823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 err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private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0;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 err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 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{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return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balance; } 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 dirty="0" err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{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 = x; } 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 dirty="0" smtClean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 dirty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amount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	  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 dirty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…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(b – amount);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deposit would also use synchronized</a:t>
              </a:r>
              <a:endParaRPr lang="en-US" altLang="en-US" dirty="0">
                <a:latin typeface="Times New Roman Bold" charset="0"/>
                <a:sym typeface="Times New Roman Bold" charset="0"/>
              </a:endParaRPr>
            </a:p>
            <a:p>
              <a:pPr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dirty="0"/>
            </a:p>
          </p:txBody>
        </p:sp>
      </p:grpSp>
      <p:sp>
        <p:nvSpPr>
          <p:cNvPr id="8" name="Rectangle 1"/>
          <p:cNvSpPr txBox="1">
            <a:spLocks/>
          </p:cNvSpPr>
          <p:nvPr/>
        </p:nvSpPr>
        <p:spPr bwMode="auto">
          <a:xfrm>
            <a:off x="685800" y="74613"/>
            <a:ext cx="7772400" cy="1144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defTabSz="914400"/>
            <a:r>
              <a:rPr lang="en-US" altLang="en-US" sz="4400" kern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Final Version</a:t>
            </a:r>
            <a:endParaRPr lang="en-US" altLang="en-US" kern="0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34836AE8-EAA5-4BE4-B69B-7A69C7AD8513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19</a:t>
            </a:fld>
            <a:endParaRPr lang="en-US" altLang="en-US"/>
          </a:p>
        </p:txBody>
      </p:sp>
      <p:sp>
        <p:nvSpPr>
          <p:cNvPr id="8" name="Rectangle 1"/>
          <p:cNvSpPr txBox="1">
            <a:spLocks/>
          </p:cNvSpPr>
          <p:nvPr/>
        </p:nvSpPr>
        <p:spPr bwMode="auto">
          <a:xfrm>
            <a:off x="685800" y="74613"/>
            <a:ext cx="7772400" cy="1144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defTabSz="914400"/>
            <a:r>
              <a:rPr lang="en-US" altLang="en-US" sz="4400" kern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Stack Example</a:t>
            </a:r>
            <a:endParaRPr lang="en-US" altLang="en-US" kern="0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543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Stack</a:t>
            </a:r>
            <a:r>
              <a:rPr lang="en-US" sz="2000" b="1" kern="0" dirty="0">
                <a:latin typeface="Courier New" pitchFamily="49" charset="0"/>
              </a:rPr>
              <a:t>&lt;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b="1" kern="0" dirty="0">
                <a:latin typeface="Courier New" pitchFamily="49" charset="0"/>
              </a:rPr>
              <a:t>&gt;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b="1" kern="0" dirty="0">
                <a:latin typeface="Courier New" pitchFamily="49" charset="0"/>
              </a:rPr>
              <a:t> E[]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array</a:t>
            </a:r>
            <a:r>
              <a:rPr lang="en-US" sz="2000" b="1" kern="0" dirty="0">
                <a:latin typeface="Courier New" pitchFamily="49" charset="0"/>
              </a:rPr>
              <a:t> = (E[])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Object[SIZE];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index</a:t>
            </a:r>
            <a:r>
              <a:rPr lang="en-US" sz="2000" b="1" kern="0" dirty="0">
                <a:latin typeface="Courier New" pitchFamily="49" charset="0"/>
              </a:rPr>
              <a:t> = -1;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b="1" kern="0" dirty="0" err="1" smtClean="0">
                <a:latin typeface="Courier New" pitchFamily="49" charset="0"/>
              </a:rPr>
              <a:t>boolean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b="1" kern="0" dirty="0">
                <a:latin typeface="Courier New" pitchFamily="49" charset="0"/>
              </a:rPr>
              <a:t>() { 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    return</a:t>
            </a:r>
            <a:r>
              <a:rPr lang="en-US" sz="2000" b="1" kern="0" dirty="0">
                <a:latin typeface="Courier New" pitchFamily="49" charset="0"/>
              </a:rPr>
              <a:t> index==-1;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kern="0" dirty="0" smtClean="0">
                <a:latin typeface="Courier New" pitchFamily="49" charset="0"/>
              </a:rPr>
              <a:t>void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b="1" kern="0" dirty="0">
                <a:latin typeface="Courier New" pitchFamily="49" charset="0"/>
              </a:rPr>
              <a:t>(E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b="1" kern="0" dirty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	  array[++index] = </a:t>
            </a:r>
            <a:r>
              <a:rPr lang="en-US" sz="2000" b="1" kern="0" dirty="0" err="1">
                <a:latin typeface="Courier New" pitchFamily="49" charset="0"/>
              </a:rPr>
              <a:t>val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	E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b="1" kern="0" dirty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	  if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isEmpty</a:t>
            </a:r>
            <a:r>
              <a:rPr lang="en-US" sz="2000" b="1" kern="0" dirty="0">
                <a:latin typeface="Courier New" pitchFamily="49" charset="0"/>
              </a:rPr>
              <a:t>())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StackEmptyException</a:t>
            </a:r>
            <a:r>
              <a:rPr lang="en-US" sz="2000" b="1" kern="0" dirty="0">
                <a:latin typeface="Courier New" pitchFamily="49" charset="0"/>
              </a:rPr>
              <a:t>(); 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	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array[index--];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4749444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3 available</a:t>
            </a:r>
          </a:p>
          <a:p>
            <a:r>
              <a:rPr lang="en-US" dirty="0" smtClean="0"/>
              <a:t>Wednesday and Friday: Concurrency</a:t>
            </a:r>
          </a:p>
          <a:p>
            <a:r>
              <a:rPr lang="en-US" dirty="0" smtClean="0"/>
              <a:t>Next week: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57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Why Wrong?</a:t>
            </a:r>
            <a:endParaRPr lang="en-US" altLang="en-US" dirty="0"/>
          </a:p>
        </p:txBody>
      </p:sp>
      <p:sp>
        <p:nvSpPr>
          <p:cNvPr id="9218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4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IsEmpty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and push are one-liners.  What can go wrong?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ans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:  one line, but multiple operations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Arial" pitchFamily="34" charset="0"/>
              </a:rPr>
              <a:t>array[++index] =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Arial" pitchFamily="34" charset="0"/>
              </a:rPr>
              <a:t>val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  probably takes at least two ops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data race if two pushes happen simultaneously</a:t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9219" name="AutoShape 3"/>
          <p:cNvSpPr>
            <a:spLocks/>
          </p:cNvSpPr>
          <p:nvPr/>
        </p:nvSpPr>
        <p:spPr bwMode="auto">
          <a:xfrm>
            <a:off x="6553200" y="64008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r>
              <a:rPr lang="en-US" altLang="en-US" sz="1400"/>
              <a:t>5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847752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34836AE8-EAA5-4BE4-B69B-7A69C7AD8513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21</a:t>
            </a:fld>
            <a:endParaRPr lang="en-US" altLang="en-US" dirty="0"/>
          </a:p>
        </p:txBody>
      </p:sp>
      <p:sp>
        <p:nvSpPr>
          <p:cNvPr id="8" name="Rectangle 1"/>
          <p:cNvSpPr txBox="1">
            <a:spLocks/>
          </p:cNvSpPr>
          <p:nvPr/>
        </p:nvSpPr>
        <p:spPr bwMode="auto">
          <a:xfrm>
            <a:off x="685800" y="74613"/>
            <a:ext cx="7772400" cy="1144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defTabSz="914400"/>
            <a:r>
              <a:rPr lang="en-US" altLang="en-US" sz="4400" kern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Stack Example (fixed)</a:t>
            </a:r>
            <a:endParaRPr lang="en-US" altLang="en-US" kern="0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543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Stack</a:t>
            </a:r>
            <a:r>
              <a:rPr lang="en-US" sz="2000" b="1" kern="0" dirty="0">
                <a:latin typeface="Courier New" pitchFamily="49" charset="0"/>
              </a:rPr>
              <a:t>&lt;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b="1" kern="0" dirty="0">
                <a:latin typeface="Courier New" pitchFamily="49" charset="0"/>
              </a:rPr>
              <a:t>&gt;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b="1" kern="0" dirty="0">
                <a:latin typeface="Courier New" pitchFamily="49" charset="0"/>
              </a:rPr>
              <a:t> E[]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array</a:t>
            </a:r>
            <a:r>
              <a:rPr lang="en-US" sz="2000" b="1" kern="0" dirty="0">
                <a:latin typeface="Courier New" pitchFamily="49" charset="0"/>
              </a:rPr>
              <a:t> = (E[])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Object[SIZE];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index</a:t>
            </a:r>
            <a:r>
              <a:rPr lang="en-US" sz="2000" b="1" kern="0" dirty="0">
                <a:latin typeface="Courier New" pitchFamily="49" charset="0"/>
              </a:rPr>
              <a:t> = -1;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 </a:t>
            </a:r>
            <a:r>
              <a:rPr lang="en-US" sz="2000" b="1" kern="0" dirty="0" err="1" smtClean="0">
                <a:latin typeface="Courier New" pitchFamily="49" charset="0"/>
              </a:rPr>
              <a:t>boolean</a:t>
            </a:r>
            <a:r>
              <a:rPr lang="en-US" sz="2000" b="1" kern="0" dirty="0" smtClean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b="1" kern="0" dirty="0">
                <a:latin typeface="Courier New" pitchFamily="49" charset="0"/>
              </a:rPr>
              <a:t>() { 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    return</a:t>
            </a:r>
            <a:r>
              <a:rPr lang="en-US" sz="2000" b="1" kern="0" dirty="0">
                <a:latin typeface="Courier New" pitchFamily="49" charset="0"/>
              </a:rPr>
              <a:t> index==-1;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 </a:t>
            </a:r>
            <a:r>
              <a:rPr lang="en-US" sz="2000" b="1" kern="0" dirty="0" smtClean="0">
                <a:latin typeface="Courier New" pitchFamily="49" charset="0"/>
              </a:rPr>
              <a:t>void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b="1" kern="0" dirty="0">
                <a:latin typeface="Courier New" pitchFamily="49" charset="0"/>
              </a:rPr>
              <a:t>(E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b="1" kern="0" dirty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	  array[++index] = </a:t>
            </a:r>
            <a:r>
              <a:rPr lang="en-US" sz="2000" b="1" kern="0" dirty="0" err="1">
                <a:latin typeface="Courier New" pitchFamily="49" charset="0"/>
              </a:rPr>
              <a:t>val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 smtClean="0">
                <a:latin typeface="Courier New" pitchFamily="49" charset="0"/>
              </a:rPr>
              <a:t>	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synchronize </a:t>
            </a:r>
            <a:r>
              <a:rPr lang="en-US" sz="2000" b="1" kern="0" dirty="0" smtClean="0">
                <a:latin typeface="Courier New" pitchFamily="49" charset="0"/>
              </a:rPr>
              <a:t>E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b="1" kern="0" dirty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	  if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isEmpty</a:t>
            </a:r>
            <a:r>
              <a:rPr lang="en-US" sz="2000" b="1" kern="0" dirty="0">
                <a:latin typeface="Courier New" pitchFamily="49" charset="0"/>
              </a:rPr>
              <a:t>())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StackEmptyException</a:t>
            </a:r>
            <a:r>
              <a:rPr lang="en-US" sz="2000" b="1" kern="0" dirty="0">
                <a:latin typeface="Courier New" pitchFamily="49" charset="0"/>
              </a:rPr>
              <a:t>(); 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	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array[index--];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76278546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Lock everything?  No.</a:t>
            </a:r>
            <a:endParaRPr lang="en-US" altLang="en-US" dirty="0"/>
          </a:p>
        </p:txBody>
      </p:sp>
      <p:sp>
        <p:nvSpPr>
          <p:cNvPr id="9218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ts val="4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For every memory location (e.g., object field), obey at least one of the following:</a:t>
            </a:r>
          </a:p>
          <a:p>
            <a:pPr marL="685800" lvl="1" indent="-457200" defTabSz="914400">
              <a:spcBef>
                <a:spcPts val="400"/>
              </a:spcBef>
              <a:buFont typeface="+mj-lt"/>
              <a:buAutoNum type="arabicPeriod"/>
            </a:pPr>
            <a:r>
              <a:rPr lang="en-US" alt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Thread-local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: 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only one thread sees it</a:t>
            </a:r>
          </a:p>
          <a:p>
            <a:pPr marL="685800" lvl="1" indent="-457200" defTabSz="914400">
              <a:spcBef>
                <a:spcPts val="400"/>
              </a:spcBef>
              <a:buFont typeface="+mj-lt"/>
              <a:buAutoNum type="arabicPeriod"/>
            </a:pPr>
            <a:r>
              <a:rPr lang="en-US" alt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Immutable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: 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read-only</a:t>
            </a:r>
          </a:p>
          <a:p>
            <a:pPr marL="685800" lvl="1" indent="-457200" defTabSz="914400">
              <a:spcBef>
                <a:spcPts val="400"/>
              </a:spcBef>
              <a:buFont typeface="+mj-lt"/>
              <a:buAutoNum type="arabicPeriod"/>
            </a:pPr>
            <a:r>
              <a:rPr lang="en-US" alt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Shared-and-mutable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: 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control access via a lock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lvl="1" defTabSz="914400">
              <a:spcBef>
                <a:spcPts val="400"/>
              </a:spcBef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0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5" name="Oval 4"/>
          <p:cNvSpPr/>
          <p:nvPr>
            <p:custDataLst>
              <p:tags r:id="rId1"/>
            </p:custDataLst>
          </p:nvPr>
        </p:nvSpPr>
        <p:spPr bwMode="auto">
          <a:xfrm>
            <a:off x="1066800" y="4092714"/>
            <a:ext cx="6858000" cy="23622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1295400" y="4800600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all memory</a:t>
            </a:r>
          </a:p>
        </p:txBody>
      </p:sp>
      <p:sp>
        <p:nvSpPr>
          <p:cNvPr id="7" name="Oval 6"/>
          <p:cNvSpPr/>
          <p:nvPr>
            <p:custDataLst>
              <p:tags r:id="rId3"/>
            </p:custDataLst>
          </p:nvPr>
        </p:nvSpPr>
        <p:spPr bwMode="auto">
          <a:xfrm>
            <a:off x="2895600" y="4267200"/>
            <a:ext cx="2971800" cy="1959114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3429000" y="4724400"/>
            <a:ext cx="1524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thread-local</a:t>
            </a:r>
          </a:p>
          <a:p>
            <a:r>
              <a:rPr lang="en-US" sz="2000" b="0" dirty="0" smtClean="0">
                <a:latin typeface="+mn-lt"/>
              </a:rPr>
              <a:t>memory</a:t>
            </a:r>
          </a:p>
        </p:txBody>
      </p:sp>
      <p:sp>
        <p:nvSpPr>
          <p:cNvPr id="9" name="Oval 8"/>
          <p:cNvSpPr/>
          <p:nvPr>
            <p:custDataLst>
              <p:tags r:id="rId5"/>
            </p:custDataLst>
          </p:nvPr>
        </p:nvSpPr>
        <p:spPr bwMode="auto">
          <a:xfrm>
            <a:off x="5334000" y="4800600"/>
            <a:ext cx="1981200" cy="9144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5867400" y="4876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immutable</a:t>
            </a:r>
          </a:p>
          <a:p>
            <a:r>
              <a:rPr lang="en-US" sz="2000" b="0" dirty="0" smtClean="0">
                <a:latin typeface="+mn-lt"/>
              </a:rPr>
              <a:t>memory</a:t>
            </a:r>
          </a:p>
        </p:txBody>
      </p:sp>
      <p:cxnSp>
        <p:nvCxnSpPr>
          <p:cNvPr id="11" name="Straight Connector 10"/>
          <p:cNvCxnSpPr>
            <a:endCxn id="12" idx="1"/>
          </p:cNvCxnSpPr>
          <p:nvPr>
            <p:custDataLst>
              <p:tags r:id="rId7"/>
            </p:custDataLst>
          </p:nvPr>
        </p:nvCxnSpPr>
        <p:spPr bwMode="auto">
          <a:xfrm flipV="1">
            <a:off x="6172200" y="4087743"/>
            <a:ext cx="762000" cy="408057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>
            <p:custDataLst>
              <p:tags r:id="rId8"/>
            </p:custDataLst>
          </p:nvPr>
        </p:nvSpPr>
        <p:spPr>
          <a:xfrm>
            <a:off x="6934200" y="3733800"/>
            <a:ext cx="1967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need </a:t>
            </a:r>
          </a:p>
          <a:p>
            <a:r>
              <a:rPr lang="en-US" sz="2000" b="0" dirty="0" smtClean="0">
                <a:latin typeface="+mn-lt"/>
              </a:rPr>
              <a:t>synchronization</a:t>
            </a:r>
          </a:p>
        </p:txBody>
      </p:sp>
      <p:sp>
        <p:nvSpPr>
          <p:cNvPr id="13" name="AutoShape 2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34836AE8-EAA5-4BE4-B69B-7A69C7AD8513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179327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Thread local</a:t>
            </a:r>
            <a:endParaRPr lang="en-US" altLang="en-US" dirty="0"/>
          </a:p>
        </p:txBody>
      </p:sp>
      <p:sp>
        <p:nvSpPr>
          <p:cNvPr id="9218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ts val="4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Whenever possible, do </a:t>
            </a:r>
            <a:r>
              <a:rPr lang="en-US" altLang="en-US" sz="2400" b="1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not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share resources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easier to give each thread its own local copy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only works if threads don’t need to communicate via resource</a:t>
            </a:r>
          </a:p>
          <a:p>
            <a:pPr defTabSz="914400">
              <a:spcBef>
                <a:spcPts val="400"/>
              </a:spcBef>
            </a:pPr>
            <a:endParaRPr lang="en-US" altLang="en-US" sz="24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400"/>
              </a:spcBef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In typical concurrent programs, the vast majority of objects should be thread local:  shared memory should be rare—minimize it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lvl="1" defTabSz="914400">
              <a:spcBef>
                <a:spcPts val="4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3" name="AutoShape 2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34836AE8-EAA5-4BE4-B69B-7A69C7AD8513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353970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Immutable</a:t>
            </a:r>
            <a:endParaRPr lang="en-US" altLang="en-US" dirty="0"/>
          </a:p>
        </p:txBody>
      </p:sp>
      <p:sp>
        <p:nvSpPr>
          <p:cNvPr id="9218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ts val="4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If location is read-only, no </a:t>
            </a:r>
            <a:r>
              <a:rPr lang="en-US" altLang="en-US" sz="24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synchronizatin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is necessary</a:t>
            </a:r>
            <a:b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4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Whenever possible, do </a:t>
            </a:r>
            <a:r>
              <a:rPr lang="en-US" altLang="en-US" sz="2400" b="1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not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update objects</a:t>
            </a: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make new objects instead!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one of the key tenets of </a:t>
            </a:r>
            <a:r>
              <a:rPr lang="en-US" altLang="en-US" sz="2000" i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functional programming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(CSE 341)</a:t>
            </a:r>
          </a:p>
          <a:p>
            <a:pPr defTabSz="914400">
              <a:spcBef>
                <a:spcPts val="400"/>
              </a:spcBef>
            </a:pPr>
            <a:endParaRPr lang="en-US" altLang="en-US" sz="24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4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In practice, programmers usually over-use mutation – minimize it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lvl="1" defTabSz="914400">
              <a:spcBef>
                <a:spcPts val="4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4850" lvl="1" indent="-247650" defTabSz="914400">
              <a:spcBef>
                <a:spcPts val="400"/>
              </a:spcBef>
              <a:buFontTx/>
              <a:buChar char="–"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34836AE8-EAA5-4BE4-B69B-7A69C7AD8513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2630346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The rest:  keep it synchronized</a:t>
            </a:r>
            <a:endParaRPr lang="en-US" altLang="en-US" dirty="0"/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34836AE8-EAA5-4BE4-B69B-7A69C7AD8513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25</a:t>
            </a:fld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9856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>
              <a:spcBef>
                <a:spcPts val="400"/>
              </a:spcBef>
              <a:buFontTx/>
              <a:buChar char="•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Java provides many other features and details.  See, for example:</a:t>
            </a:r>
          </a:p>
          <a:p>
            <a:pPr marL="742950" lvl="1" indent="-285750" defTabSz="914400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Chapter 14 of CoreJava, Volume 1 by Horstmann/Cornell</a:t>
            </a:r>
          </a:p>
          <a:p>
            <a:pPr marL="742950" lvl="1" indent="-285750" defTabSz="914400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Java Concurrency in Practice by Goetz et al</a:t>
            </a:r>
            <a:endParaRPr lang="en-US" altLang="en-US"/>
          </a:p>
        </p:txBody>
      </p:sp>
      <p:sp>
        <p:nvSpPr>
          <p:cNvPr id="17411" name="AutoShape 3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2FD883D5-2243-449A-BFF6-A9B3C6823205}" type="slidenum">
              <a:rPr lang="en-US" altLang="en-US" sz="1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algn="r"/>
              <a:t>26</a:t>
            </a:fld>
            <a:endParaRPr lang="en-US" altLang="en-US"/>
          </a:p>
        </p:txBody>
      </p:sp>
      <p:sp>
        <p:nvSpPr>
          <p:cNvPr id="7" name="Rectangle 1"/>
          <p:cNvSpPr txBox="1">
            <a:spLocks/>
          </p:cNvSpPr>
          <p:nvPr/>
        </p:nvSpPr>
        <p:spPr bwMode="auto">
          <a:xfrm>
            <a:off x="685800" y="74613"/>
            <a:ext cx="8077200" cy="1144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defTabSz="914400"/>
            <a:r>
              <a:rPr lang="en-US" altLang="en-US" sz="4400" kern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Other Forms of Locking in Java</a:t>
            </a:r>
            <a:endParaRPr lang="en-US" altLang="en-US" kern="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Really</a:t>
            </a:r>
            <a:r>
              <a:rPr lang="en-US" smtClean="0"/>
              <a:t> sharing memory between Threads </a:t>
            </a:r>
          </a:p>
        </p:txBody>
      </p:sp>
      <p:sp>
        <p:nvSpPr>
          <p:cNvPr id="22531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286000"/>
            <a:ext cx="4267200" cy="3200400"/>
          </a:xfrm>
          <a:prstGeom prst="ellips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32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132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33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656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34" name="Rectangle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3352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35" name="Rectangle 1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352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36" name="Rectangle 1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32488" y="3352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37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84888" y="3352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38" name="Rectangle 2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65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39" name="Rectangle 2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8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40" name="Rectangle 2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70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41" name="Rectangle 2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22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42" name="Rectangle 2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752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43" name="Rectangle 3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27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44" name="Rectangle 3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780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45" name="Rectangle 3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932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46" name="Rectangle 3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84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cxnSp>
        <p:nvCxnSpPr>
          <p:cNvPr id="22547" name="Straight Arrow Connector 37"/>
          <p:cNvCxnSpPr>
            <a:cxnSpLocks noChangeShapeType="1"/>
            <a:stCxn id="22533" idx="3"/>
            <a:endCxn id="22534" idx="1"/>
          </p:cNvCxnSpPr>
          <p:nvPr>
            <p:custDataLst>
              <p:tags r:id="rId18"/>
            </p:custDataLst>
          </p:nvPr>
        </p:nvCxnSpPr>
        <p:spPr bwMode="auto">
          <a:xfrm flipV="1">
            <a:off x="5018088" y="3467100"/>
            <a:ext cx="315912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548" name="Straight Arrow Connector 39"/>
          <p:cNvCxnSpPr>
            <a:cxnSpLocks noChangeShapeType="1"/>
            <a:stCxn id="22535" idx="3"/>
            <a:endCxn id="22536" idx="1"/>
          </p:cNvCxnSpPr>
          <p:nvPr>
            <p:custDataLst>
              <p:tags r:id="rId19"/>
            </p:custDataLst>
          </p:nvPr>
        </p:nvCxnSpPr>
        <p:spPr bwMode="auto">
          <a:xfrm>
            <a:off x="5638800" y="3467100"/>
            <a:ext cx="2936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49" name="Text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294438" y="914400"/>
            <a:ext cx="28495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1"/>
            <a:r>
              <a:rPr lang="en-US" sz="2000" b="1">
                <a:latin typeface="Arial" charset="0"/>
                <a:cs typeface="+mn-cs"/>
              </a:rPr>
              <a:t>Heap</a:t>
            </a:r>
            <a:r>
              <a:rPr lang="en-US" sz="2000">
                <a:latin typeface="Arial" charset="0"/>
                <a:cs typeface="+mn-cs"/>
              </a:rPr>
              <a:t> for all objects </a:t>
            </a:r>
            <a:br>
              <a:rPr lang="en-US" sz="2000">
                <a:latin typeface="Arial" charset="0"/>
                <a:cs typeface="+mn-cs"/>
              </a:rPr>
            </a:br>
            <a:r>
              <a:rPr lang="en-US" sz="2000">
                <a:latin typeface="Arial" charset="0"/>
                <a:cs typeface="+mn-cs"/>
              </a:rPr>
              <a:t>and static fields, </a:t>
            </a:r>
            <a:r>
              <a:rPr lang="en-US" sz="2000" i="1">
                <a:solidFill>
                  <a:srgbClr val="F96A1B"/>
                </a:solidFill>
                <a:latin typeface="Arial" charset="0"/>
                <a:cs typeface="+mn-cs"/>
              </a:rPr>
              <a:t>shared</a:t>
            </a:r>
            <a:br>
              <a:rPr lang="en-US" sz="2000" i="1">
                <a:solidFill>
                  <a:srgbClr val="F96A1B"/>
                </a:solidFill>
                <a:latin typeface="Arial" charset="0"/>
                <a:cs typeface="+mn-cs"/>
              </a:rPr>
            </a:br>
            <a:r>
              <a:rPr lang="en-US" sz="2000">
                <a:latin typeface="Arial" charset="0"/>
                <a:cs typeface="+mn-cs"/>
              </a:rPr>
              <a:t>by all threads</a:t>
            </a:r>
          </a:p>
        </p:txBody>
      </p:sp>
      <p:sp>
        <p:nvSpPr>
          <p:cNvPr id="22550" name="TextBox 4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52400" y="1676400"/>
            <a:ext cx="4373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1"/>
            <a:r>
              <a:rPr lang="en-US" sz="2000" b="1">
                <a:latin typeface="Arial" charset="0"/>
                <a:cs typeface="+mn-cs"/>
              </a:rPr>
              <a:t>2 Threads</a:t>
            </a:r>
            <a:r>
              <a:rPr lang="en-US" sz="2000">
                <a:latin typeface="Arial" charset="0"/>
                <a:cs typeface="+mn-cs"/>
              </a:rPr>
              <a:t>, each with own </a:t>
            </a:r>
            <a:r>
              <a:rPr lang="en-US" sz="2000" i="1">
                <a:solidFill>
                  <a:srgbClr val="F96A1B"/>
                </a:solidFill>
                <a:latin typeface="Arial" charset="0"/>
                <a:cs typeface="+mn-cs"/>
              </a:rPr>
              <a:t>unshared</a:t>
            </a:r>
            <a:r>
              <a:rPr lang="en-US" sz="2000" i="1">
                <a:latin typeface="Arial" charset="0"/>
                <a:cs typeface="+mn-cs"/>
              </a:rPr>
              <a:t> </a:t>
            </a:r>
            <a:br>
              <a:rPr lang="en-US" sz="2000" i="1">
                <a:latin typeface="Arial" charset="0"/>
                <a:cs typeface="+mn-cs"/>
              </a:rPr>
            </a:br>
            <a:r>
              <a:rPr lang="en-US" sz="2000">
                <a:latin typeface="Arial" charset="0"/>
                <a:cs typeface="+mn-cs"/>
              </a:rPr>
              <a:t>call stack and “program counter” </a:t>
            </a:r>
          </a:p>
        </p:txBody>
      </p:sp>
      <p:sp>
        <p:nvSpPr>
          <p:cNvPr id="22551" name="Oval 6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62000" y="34290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52" name="Rectangle 6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14400" y="39624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65" name="TextBox 64"/>
          <p:cNvSpPr txBox="1"/>
          <p:nvPr>
            <p:custDataLst>
              <p:tags r:id="rId24"/>
            </p:custDataLst>
          </p:nvPr>
        </p:nvSpPr>
        <p:spPr>
          <a:xfrm>
            <a:off x="762000" y="35925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hangingPunct="1">
              <a:defRPr/>
            </a:pPr>
            <a:r>
              <a:rPr lang="en-US" sz="1800" dirty="0">
                <a:latin typeface="Calibri"/>
                <a:cs typeface="+mn-cs"/>
              </a:rPr>
              <a:t>pc=0x…</a:t>
            </a:r>
          </a:p>
        </p:txBody>
      </p:sp>
      <p:sp>
        <p:nvSpPr>
          <p:cNvPr id="22554" name="Rectangle 6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914400" y="4114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55" name="Rectangle 6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14400" y="4267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56" name="Rectangle 6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914400" y="4419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69" name="TextBox 68"/>
          <p:cNvSpPr txBox="1"/>
          <p:nvPr>
            <p:custDataLst>
              <p:tags r:id="rId28"/>
            </p:custDataLst>
          </p:nvPr>
        </p:nvSpPr>
        <p:spPr>
          <a:xfrm rot="5400000">
            <a:off x="1027112" y="45926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hangingPunct="1">
              <a:defRPr/>
            </a:pPr>
            <a:r>
              <a:rPr lang="en-US" sz="2000" dirty="0">
                <a:latin typeface="Calibri"/>
                <a:cs typeface="+mn-cs"/>
              </a:rPr>
              <a:t>…</a:t>
            </a:r>
          </a:p>
        </p:txBody>
      </p:sp>
      <p:sp>
        <p:nvSpPr>
          <p:cNvPr id="22558" name="Oval 6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847975" y="47244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59" name="Rectangle 7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003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72" name="TextBox 71"/>
          <p:cNvSpPr txBox="1"/>
          <p:nvPr>
            <p:custDataLst>
              <p:tags r:id="rId31"/>
            </p:custDataLst>
          </p:nvPr>
        </p:nvSpPr>
        <p:spPr>
          <a:xfrm>
            <a:off x="2847975" y="48879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hangingPunct="1">
              <a:defRPr/>
            </a:pPr>
            <a:r>
              <a:rPr lang="en-US" sz="1800" dirty="0">
                <a:latin typeface="Calibri"/>
                <a:cs typeface="+mn-cs"/>
              </a:rPr>
              <a:t>pc=0x…</a:t>
            </a:r>
          </a:p>
        </p:txBody>
      </p:sp>
      <p:sp>
        <p:nvSpPr>
          <p:cNvPr id="22561" name="Rectangle 7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0003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62" name="Rectangle 7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0003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63" name="Rectangle 7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000375" y="57150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76" name="TextBox 75"/>
          <p:cNvSpPr txBox="1"/>
          <p:nvPr>
            <p:custDataLst>
              <p:tags r:id="rId35"/>
            </p:custDataLst>
          </p:nvPr>
        </p:nvSpPr>
        <p:spPr>
          <a:xfrm rot="5400000">
            <a:off x="3113087" y="58880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hangingPunct="1">
              <a:defRPr/>
            </a:pPr>
            <a:r>
              <a:rPr lang="en-US" sz="2000" dirty="0">
                <a:latin typeface="Calibri"/>
                <a:cs typeface="+mn-cs"/>
              </a:rPr>
              <a:t>…</a:t>
            </a:r>
          </a:p>
        </p:txBody>
      </p:sp>
      <p:cxnSp>
        <p:nvCxnSpPr>
          <p:cNvPr id="22565" name="Straight Arrow Connector 81"/>
          <p:cNvCxnSpPr>
            <a:cxnSpLocks noChangeShapeType="1"/>
            <a:stCxn id="22563" idx="3"/>
            <a:endCxn id="22532" idx="1"/>
          </p:cNvCxnSpPr>
          <p:nvPr>
            <p:custDataLst>
              <p:tags r:id="rId36"/>
            </p:custDataLst>
          </p:nvPr>
        </p:nvCxnSpPr>
        <p:spPr bwMode="auto">
          <a:xfrm flipV="1">
            <a:off x="3457575" y="3476625"/>
            <a:ext cx="1255713" cy="2314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66" name="Rectangle 84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77000" y="334327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67" name="Rectangle 85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334327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cxnSp>
        <p:nvCxnSpPr>
          <p:cNvPr id="22568" name="Straight Arrow Connector 87"/>
          <p:cNvCxnSpPr>
            <a:cxnSpLocks noChangeShapeType="1"/>
            <a:stCxn id="22537" idx="3"/>
            <a:endCxn id="22566" idx="1"/>
          </p:cNvCxnSpPr>
          <p:nvPr>
            <p:custDataLst>
              <p:tags r:id="rId39"/>
            </p:custDataLst>
          </p:nvPr>
        </p:nvCxnSpPr>
        <p:spPr bwMode="auto">
          <a:xfrm flipV="1">
            <a:off x="6237288" y="3457575"/>
            <a:ext cx="239712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69" name="Line 7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010400" y="1828800"/>
            <a:ext cx="3048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70" name="Line 7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295400" y="2362200"/>
            <a:ext cx="114300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71" name="Line 7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3276600" y="2362200"/>
            <a:ext cx="0" cy="2286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cxnSp>
        <p:nvCxnSpPr>
          <p:cNvPr id="22572" name="Straight Arrow Connector 81"/>
          <p:cNvCxnSpPr>
            <a:cxnSpLocks noChangeShapeType="1"/>
            <a:stCxn id="22552" idx="3"/>
            <a:endCxn id="22532" idx="1"/>
          </p:cNvCxnSpPr>
          <p:nvPr>
            <p:custDataLst>
              <p:tags r:id="rId43"/>
            </p:custDataLst>
          </p:nvPr>
        </p:nvCxnSpPr>
        <p:spPr bwMode="auto">
          <a:xfrm flipV="1">
            <a:off x="1371600" y="3476625"/>
            <a:ext cx="3341688" cy="561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573" name="Straight Arrow Connector 81"/>
          <p:cNvCxnSpPr>
            <a:cxnSpLocks noChangeShapeType="1"/>
            <a:stCxn id="22559" idx="3"/>
            <a:endCxn id="22538" idx="1"/>
          </p:cNvCxnSpPr>
          <p:nvPr>
            <p:custDataLst>
              <p:tags r:id="rId44"/>
            </p:custDataLst>
          </p:nvPr>
        </p:nvCxnSpPr>
        <p:spPr bwMode="auto">
          <a:xfrm flipV="1">
            <a:off x="3457575" y="4695825"/>
            <a:ext cx="1408113" cy="638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574" name="Straight Arrow Connector 81"/>
          <p:cNvCxnSpPr>
            <a:cxnSpLocks noChangeShapeType="1"/>
            <a:stCxn id="22554" idx="3"/>
            <a:endCxn id="22538" idx="1"/>
          </p:cNvCxnSpPr>
          <p:nvPr>
            <p:custDataLst>
              <p:tags r:id="rId45"/>
            </p:custDataLst>
          </p:nvPr>
        </p:nvCxnSpPr>
        <p:spPr bwMode="auto">
          <a:xfrm>
            <a:off x="1371600" y="4191000"/>
            <a:ext cx="3494088" cy="504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75" name="Rectangle 33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2372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76" name="Rectangle 3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394450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77" name="Rectangle 3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546850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  <p:sp>
        <p:nvSpPr>
          <p:cNvPr id="22578" name="Rectangle 33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699250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1"/>
            <a:endParaRPr lang="en-US" b="1"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946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876300"/>
            <a:r>
              <a:rPr lang="en-US" altLang="en-US" sz="4200">
                <a:latin typeface="Arial" pitchFamily="34" charset="0"/>
                <a:cs typeface="Arial" pitchFamily="34" charset="0"/>
                <a:sym typeface="Arial" pitchFamily="34" charset="0"/>
              </a:rPr>
              <a:t>Banking</a:t>
            </a:r>
            <a:endParaRPr lang="en-US" altLang="en-US"/>
          </a:p>
        </p:txBody>
      </p:sp>
      <p:sp>
        <p:nvSpPr>
          <p:cNvPr id="4098" name="Rectangle 2"/>
          <p:cNvSpPr>
            <a:spLocks noGrp="1"/>
          </p:cNvSpPr>
          <p:nvPr>
            <p:ph type="body" idx="1"/>
          </p:nvPr>
        </p:nvSpPr>
        <p:spPr bwMode="auto">
          <a:xfrm>
            <a:off x="609600" y="914400"/>
            <a:ext cx="8001000" cy="83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09538" indent="-109538" defTabSz="914400">
              <a:spcBef>
                <a:spcPts val="400"/>
              </a:spcBef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Two threads both trying to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withdraw(100)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from the </a:t>
            </a:r>
            <a:r>
              <a:rPr lang="en-US" altLang="en-US" sz="2000">
                <a:solidFill>
                  <a:srgbClr val="3333C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same account:</a:t>
            </a:r>
          </a:p>
          <a:p>
            <a:pPr marL="109538" indent="-109538" defTabSz="914400">
              <a:spcBef>
                <a:spcPts val="400"/>
              </a:spcBef>
              <a:buFontTx/>
              <a:buChar char="•"/>
            </a:pPr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Assume initial </a:t>
            </a: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balance</a:t>
            </a:r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 150</a:t>
            </a:r>
            <a:endParaRPr lang="en-US" altLang="en-US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219200" y="1752600"/>
            <a:ext cx="7010400" cy="3835400"/>
            <a:chOff x="0" y="0"/>
            <a:chExt cx="7010400" cy="3835475"/>
          </a:xfrm>
        </p:grpSpPr>
        <p:sp>
          <p:nvSpPr>
            <p:cNvPr id="4100" name="AutoShape 4"/>
            <p:cNvSpPr>
              <a:spLocks/>
            </p:cNvSpPr>
            <p:nvPr/>
          </p:nvSpPr>
          <p:spPr bwMode="auto">
            <a:xfrm>
              <a:off x="0" y="0"/>
              <a:ext cx="7010400" cy="3810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4101" name="AutoShape 5"/>
            <p:cNvSpPr>
              <a:spLocks/>
            </p:cNvSpPr>
            <p:nvPr/>
          </p:nvSpPr>
          <p:spPr bwMode="auto">
            <a:xfrm>
              <a:off x="0" y="0"/>
              <a:ext cx="7010400" cy="38354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private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int </a:t>
              </a:r>
              <a:r>
                <a:rPr lang="en-US" altLang="en-US" sz="200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0;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int  </a:t>
              </a:r>
              <a:r>
                <a:rPr lang="en-US" altLang="en-US" sz="200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      { </a:t>
              </a:r>
              <a:r>
                <a:rPr lang="en-US" altLang="en-US" sz="200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return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balance; }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void </a:t>
              </a:r>
              <a:r>
                <a:rPr lang="en-US" altLang="en-US" sz="200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 balance = x; } 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void </a:t>
              </a:r>
              <a:r>
                <a:rPr lang="en-US" altLang="en-US" sz="200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amount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int </a:t>
              </a:r>
              <a:r>
                <a:rPr lang="en-US" altLang="en-US" sz="200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getBalance();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</a:t>
              </a:r>
              <a:r>
                <a:rPr lang="en-US" altLang="en-US" sz="200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new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WithdrawTooLargeException();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setBalance(b – amount);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… </a:t>
              </a:r>
              <a:r>
                <a:rPr lang="en-US" altLang="en-US" sz="200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other operations like deposit, etc.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/>
            </a:p>
          </p:txBody>
        </p:sp>
      </p:grp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906463" y="6170613"/>
            <a:ext cx="2901950" cy="989012"/>
            <a:chOff x="0" y="-1"/>
            <a:chExt cx="2903538" cy="988644"/>
          </a:xfrm>
        </p:grpSpPr>
        <p:sp>
          <p:nvSpPr>
            <p:cNvPr id="4103" name="AutoShape 7"/>
            <p:cNvSpPr>
              <a:spLocks/>
            </p:cNvSpPr>
            <p:nvPr/>
          </p:nvSpPr>
          <p:spPr bwMode="auto">
            <a:xfrm>
              <a:off x="0" y="0"/>
              <a:ext cx="2903538" cy="533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4104" name="AutoShape 8"/>
            <p:cNvSpPr>
              <a:spLocks/>
            </p:cNvSpPr>
            <p:nvPr/>
          </p:nvSpPr>
          <p:spPr bwMode="auto">
            <a:xfrm>
              <a:off x="0" y="0"/>
              <a:ext cx="2903538" cy="9886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x.withdraw(100);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</p:grpSp>
      <p:sp>
        <p:nvSpPr>
          <p:cNvPr id="4105" name="AutoShape 9"/>
          <p:cNvSpPr>
            <a:spLocks/>
          </p:cNvSpPr>
          <p:nvPr/>
        </p:nvSpPr>
        <p:spPr bwMode="auto">
          <a:xfrm>
            <a:off x="1752600" y="5791200"/>
            <a:ext cx="1012825" cy="371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Thread 1</a:t>
            </a:r>
            <a:endParaRPr lang="en-US" altLang="en-U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4876800" y="6170613"/>
            <a:ext cx="2901950" cy="989012"/>
            <a:chOff x="0" y="-1"/>
            <a:chExt cx="2903538" cy="988644"/>
          </a:xfrm>
        </p:grpSpPr>
        <p:sp>
          <p:nvSpPr>
            <p:cNvPr id="4107" name="AutoShape 11"/>
            <p:cNvSpPr>
              <a:spLocks/>
            </p:cNvSpPr>
            <p:nvPr/>
          </p:nvSpPr>
          <p:spPr bwMode="auto">
            <a:xfrm>
              <a:off x="0" y="0"/>
              <a:ext cx="2903538" cy="533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4108" name="AutoShape 12"/>
            <p:cNvSpPr>
              <a:spLocks/>
            </p:cNvSpPr>
            <p:nvPr/>
          </p:nvSpPr>
          <p:spPr bwMode="auto">
            <a:xfrm>
              <a:off x="0" y="0"/>
              <a:ext cx="2903538" cy="9886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x.withdraw(100);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</p:grpSp>
      <p:sp>
        <p:nvSpPr>
          <p:cNvPr id="4109" name="AutoShape 13"/>
          <p:cNvSpPr>
            <a:spLocks/>
          </p:cNvSpPr>
          <p:nvPr/>
        </p:nvSpPr>
        <p:spPr bwMode="auto">
          <a:xfrm>
            <a:off x="5722938" y="5791200"/>
            <a:ext cx="1012825" cy="371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Thread 2</a:t>
            </a:r>
            <a:endParaRPr lang="en-US" altLang="en-US"/>
          </a:p>
        </p:txBody>
      </p:sp>
      <p:sp>
        <p:nvSpPr>
          <p:cNvPr id="4110" name="AutoShape 14"/>
          <p:cNvSpPr>
            <a:spLocks/>
          </p:cNvSpPr>
          <p:nvPr/>
        </p:nvSpPr>
        <p:spPr bwMode="auto">
          <a:xfrm>
            <a:off x="6553200" y="64008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r>
              <a:rPr lang="en-US" altLang="en-US" sz="1400"/>
              <a:t>2</a:t>
            </a:r>
            <a:endParaRPr lang="en-US" altLang="en-US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A bad interleaving</a:t>
            </a:r>
            <a:endParaRPr lang="en-US" altLang="en-US"/>
          </a:p>
        </p:txBody>
      </p:sp>
      <p:sp>
        <p:nvSpPr>
          <p:cNvPr id="5122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217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171450" indent="-171450" defTabSz="914400">
              <a:spcBef>
                <a:spcPts val="5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Interleaved </a:t>
            </a:r>
            <a:r>
              <a:rPr lang="en-US" altLang="en-US" sz="2400" b="1">
                <a:latin typeface="Arial" pitchFamily="34" charset="0"/>
                <a:cs typeface="Arial" pitchFamily="34" charset="0"/>
                <a:sym typeface="Arial" pitchFamily="34" charset="0"/>
              </a:rPr>
              <a:t>withdraw(100)</a:t>
            </a: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 calls on the same account</a:t>
            </a:r>
          </a:p>
          <a:p>
            <a:pPr marL="742950" lvl="1" indent="-285750" defTabSz="914400">
              <a:spcBef>
                <a:spcPts val="400"/>
              </a:spcBef>
              <a:buFontTx/>
              <a:buChar char="–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Assume initial </a:t>
            </a:r>
            <a:r>
              <a:rPr lang="en-US" altLang="en-US" sz="2400" b="1">
                <a:latin typeface="Arial" pitchFamily="34" charset="0"/>
                <a:cs typeface="Arial" pitchFamily="34" charset="0"/>
                <a:sym typeface="Arial" pitchFamily="34" charset="0"/>
              </a:rPr>
              <a:t>balance</a:t>
            </a: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b="1">
                <a:latin typeface="Arial" pitchFamily="34" charset="0"/>
                <a:cs typeface="Arial" pitchFamily="34" charset="0"/>
                <a:sym typeface="Arial" pitchFamily="34" charset="0"/>
              </a:rPr>
              <a:t>== 150</a:t>
            </a: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2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71450" indent="-171450" defTabSz="914400">
              <a:spcBef>
                <a:spcPts val="600"/>
              </a:spcBef>
              <a:buFontTx/>
              <a:buChar char="•"/>
            </a:pPr>
            <a:r>
              <a:rPr lang="en-US" altLang="en-US" sz="3400" b="1">
                <a:latin typeface="Arial" pitchFamily="34" charset="0"/>
                <a:cs typeface="Arial" pitchFamily="34" charset="0"/>
                <a:sym typeface="Arial" pitchFamily="34" charset="0"/>
              </a:rPr>
              <a:t>How to fix?</a:t>
            </a:r>
            <a:endParaRPr lang="en-US" altLang="en-US"/>
          </a:p>
        </p:txBody>
      </p:sp>
      <p:sp>
        <p:nvSpPr>
          <p:cNvPr id="5123" name="AutoShape 3"/>
          <p:cNvSpPr>
            <a:spLocks/>
          </p:cNvSpPr>
          <p:nvPr/>
        </p:nvSpPr>
        <p:spPr bwMode="auto">
          <a:xfrm>
            <a:off x="6553200" y="64008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r>
              <a:rPr lang="en-US" altLang="en-US" sz="1400"/>
              <a:t>3</a:t>
            </a:r>
            <a:endParaRPr lang="en-US" altLang="en-US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1066800" y="2741613"/>
            <a:ext cx="3810000" cy="2592387"/>
            <a:chOff x="0" y="-1"/>
            <a:chExt cx="3810000" cy="2590801"/>
          </a:xfrm>
        </p:grpSpPr>
        <p:sp>
          <p:nvSpPr>
            <p:cNvPr id="5125" name="AutoShape 5"/>
            <p:cNvSpPr>
              <a:spLocks/>
            </p:cNvSpPr>
            <p:nvPr/>
          </p:nvSpPr>
          <p:spPr bwMode="auto">
            <a:xfrm>
              <a:off x="0" y="0"/>
              <a:ext cx="3810000" cy="25908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5126" name="AutoShape 6"/>
            <p:cNvSpPr>
              <a:spLocks/>
            </p:cNvSpPr>
            <p:nvPr/>
          </p:nvSpPr>
          <p:spPr bwMode="auto">
            <a:xfrm>
              <a:off x="0" y="0"/>
              <a:ext cx="3810000" cy="25512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 </a:t>
              </a:r>
              <a:r>
                <a:rPr lang="en-US" altLang="en-US" sz="200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getBalance();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new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…;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setBalance(b – amount);</a:t>
              </a:r>
              <a:endParaRPr lang="en-US" altLang="en-US"/>
            </a:p>
          </p:txBody>
        </p:sp>
      </p:grp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5105400" y="2743200"/>
            <a:ext cx="3733800" cy="1981200"/>
            <a:chOff x="0" y="0"/>
            <a:chExt cx="3733800" cy="1981200"/>
          </a:xfrm>
        </p:grpSpPr>
        <p:sp>
          <p:nvSpPr>
            <p:cNvPr id="5128" name="AutoShape 8"/>
            <p:cNvSpPr>
              <a:spLocks/>
            </p:cNvSpPr>
            <p:nvPr/>
          </p:nvSpPr>
          <p:spPr bwMode="auto">
            <a:xfrm>
              <a:off x="0" y="0"/>
              <a:ext cx="3733800" cy="1981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5129" name="AutoShape 9"/>
            <p:cNvSpPr>
              <a:spLocks/>
            </p:cNvSpPr>
            <p:nvPr/>
          </p:nvSpPr>
          <p:spPr bwMode="auto">
            <a:xfrm>
              <a:off x="0" y="0"/>
              <a:ext cx="3733800" cy="163075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 </a:t>
              </a:r>
              <a:r>
                <a:rPr lang="en-US" altLang="en-US" sz="200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getBalance();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new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…;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setBalance(b – amount);</a:t>
              </a:r>
              <a:endParaRPr lang="en-US" altLang="en-US"/>
            </a:p>
          </p:txBody>
        </p:sp>
      </p:grpSp>
      <p:sp>
        <p:nvSpPr>
          <p:cNvPr id="5130" name="AutoShape 10"/>
          <p:cNvSpPr>
            <a:spLocks/>
          </p:cNvSpPr>
          <p:nvPr/>
        </p:nvSpPr>
        <p:spPr bwMode="auto">
          <a:xfrm>
            <a:off x="2141538" y="2362200"/>
            <a:ext cx="1012825" cy="371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Thread 1</a:t>
            </a:r>
            <a:endParaRPr lang="en-US" altLang="en-US"/>
          </a:p>
        </p:txBody>
      </p:sp>
      <p:sp>
        <p:nvSpPr>
          <p:cNvPr id="5131" name="AutoShape 11"/>
          <p:cNvSpPr>
            <a:spLocks/>
          </p:cNvSpPr>
          <p:nvPr/>
        </p:nvSpPr>
        <p:spPr bwMode="auto">
          <a:xfrm>
            <a:off x="6324600" y="2343150"/>
            <a:ext cx="1012825" cy="371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Thread 2</a:t>
            </a:r>
            <a:endParaRPr lang="en-US" alt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836613" y="2820988"/>
            <a:ext cx="0" cy="2819400"/>
          </a:xfrm>
          <a:prstGeom prst="line">
            <a:avLst/>
          </a:prstGeom>
          <a:noFill/>
          <a:ln w="349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5133" name="AutoShape 13"/>
          <p:cNvSpPr>
            <a:spLocks/>
          </p:cNvSpPr>
          <p:nvPr/>
        </p:nvSpPr>
        <p:spPr bwMode="auto">
          <a:xfrm rot="16200000">
            <a:off x="250825" y="4052888"/>
            <a:ext cx="630238" cy="373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Time</a:t>
            </a:r>
            <a:endParaRPr lang="en-US" alt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How to fix?</a:t>
            </a:r>
            <a:endParaRPr lang="en-US" altLang="en-US"/>
          </a:p>
        </p:txBody>
      </p:sp>
      <p:sp>
        <p:nvSpPr>
          <p:cNvPr id="6146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219200"/>
            <a:ext cx="7772400" cy="2012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171450" indent="-171450" defTabSz="914400">
              <a:spcBef>
                <a:spcPts val="5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No way to fix by rewriting the program</a:t>
            </a:r>
          </a:p>
          <a:p>
            <a:pPr marL="742950" lvl="1" indent="-285750" defTabSz="914400">
              <a:spcBef>
                <a:spcPts val="400"/>
              </a:spcBef>
              <a:buFontTx/>
              <a:buChar char="–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can always find a bad interleaving -&gt; violation</a:t>
            </a:r>
          </a:p>
          <a:p>
            <a:pPr marL="742950" lvl="1" indent="-285750" defTabSz="914400">
              <a:spcBef>
                <a:spcPts val="400"/>
              </a:spcBef>
              <a:buFontTx/>
              <a:buChar char="–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need some kind of synchronization</a:t>
            </a:r>
            <a:endParaRPr lang="en-US" altLang="en-US" sz="2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2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71450" indent="-171450" defTabSz="914400">
              <a:spcBef>
                <a:spcPts val="600"/>
              </a:spcBef>
              <a:buFontTx/>
              <a:buChar char="•"/>
            </a:pPr>
            <a:r>
              <a:rPr lang="en-US" altLang="en-US" sz="3400" b="1">
                <a:latin typeface="Arial" pitchFamily="34" charset="0"/>
                <a:cs typeface="Arial" pitchFamily="34" charset="0"/>
                <a:sym typeface="Arial" pitchFamily="34" charset="0"/>
              </a:rPr>
              <a:t>How to fix?</a:t>
            </a:r>
            <a:endParaRPr lang="en-US" altLang="en-US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6553200" y="72898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r>
              <a:rPr lang="en-US" altLang="en-US" sz="1400"/>
              <a:t>3</a:t>
            </a:r>
            <a:endParaRPr lang="en-US" altLang="en-US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1066800" y="3211513"/>
            <a:ext cx="3810000" cy="2592387"/>
            <a:chOff x="0" y="-1"/>
            <a:chExt cx="3810000" cy="2590801"/>
          </a:xfrm>
        </p:grpSpPr>
        <p:sp>
          <p:nvSpPr>
            <p:cNvPr id="6149" name="AutoShape 5"/>
            <p:cNvSpPr>
              <a:spLocks/>
            </p:cNvSpPr>
            <p:nvPr/>
          </p:nvSpPr>
          <p:spPr bwMode="auto">
            <a:xfrm>
              <a:off x="0" y="0"/>
              <a:ext cx="3810000" cy="25908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6150" name="AutoShape 6"/>
            <p:cNvSpPr>
              <a:spLocks/>
            </p:cNvSpPr>
            <p:nvPr/>
          </p:nvSpPr>
          <p:spPr bwMode="auto">
            <a:xfrm>
              <a:off x="0" y="0"/>
              <a:ext cx="3810000" cy="25512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 </a:t>
              </a:r>
              <a:r>
                <a:rPr lang="en-US" altLang="en-US" sz="200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getBalance();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new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…;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setBalance(b – amount);</a:t>
              </a:r>
              <a:endParaRPr lang="en-US" altLang="en-US"/>
            </a:p>
          </p:txBody>
        </p:sp>
      </p:grp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5105400" y="3213100"/>
            <a:ext cx="3733800" cy="1981200"/>
            <a:chOff x="0" y="0"/>
            <a:chExt cx="3733800" cy="1981200"/>
          </a:xfrm>
        </p:grpSpPr>
        <p:sp>
          <p:nvSpPr>
            <p:cNvPr id="6152" name="AutoShape 8"/>
            <p:cNvSpPr>
              <a:spLocks/>
            </p:cNvSpPr>
            <p:nvPr/>
          </p:nvSpPr>
          <p:spPr bwMode="auto">
            <a:xfrm>
              <a:off x="0" y="0"/>
              <a:ext cx="3733800" cy="19812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6153" name="AutoShape 9"/>
            <p:cNvSpPr>
              <a:spLocks/>
            </p:cNvSpPr>
            <p:nvPr/>
          </p:nvSpPr>
          <p:spPr bwMode="auto">
            <a:xfrm>
              <a:off x="0" y="0"/>
              <a:ext cx="3733800" cy="163075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 </a:t>
              </a:r>
              <a:r>
                <a:rPr lang="en-US" altLang="en-US" sz="200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getBalance();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new</a:t>
              </a: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…;</a:t>
              </a:r>
            </a:p>
            <a:p>
              <a:pPr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setBalance(b – amount);</a:t>
              </a:r>
              <a:endParaRPr lang="en-US" altLang="en-US"/>
            </a:p>
          </p:txBody>
        </p:sp>
      </p:grpSp>
      <p:sp>
        <p:nvSpPr>
          <p:cNvPr id="6154" name="AutoShape 10"/>
          <p:cNvSpPr>
            <a:spLocks/>
          </p:cNvSpPr>
          <p:nvPr/>
        </p:nvSpPr>
        <p:spPr bwMode="auto">
          <a:xfrm>
            <a:off x="2141538" y="2832100"/>
            <a:ext cx="1012825" cy="371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Thread 1</a:t>
            </a:r>
            <a:endParaRPr lang="en-US" altLang="en-US"/>
          </a:p>
        </p:txBody>
      </p:sp>
      <p:sp>
        <p:nvSpPr>
          <p:cNvPr id="6155" name="AutoShape 11"/>
          <p:cNvSpPr>
            <a:spLocks/>
          </p:cNvSpPr>
          <p:nvPr/>
        </p:nvSpPr>
        <p:spPr bwMode="auto">
          <a:xfrm>
            <a:off x="6324600" y="2813050"/>
            <a:ext cx="1012825" cy="371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Thread 2</a:t>
            </a:r>
            <a:endParaRPr lang="en-US" alt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836613" y="3290888"/>
            <a:ext cx="0" cy="2817812"/>
          </a:xfrm>
          <a:prstGeom prst="line">
            <a:avLst/>
          </a:prstGeom>
          <a:noFill/>
          <a:ln w="34925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6157" name="AutoShape 13"/>
          <p:cNvSpPr>
            <a:spLocks/>
          </p:cNvSpPr>
          <p:nvPr/>
        </p:nvSpPr>
        <p:spPr bwMode="auto">
          <a:xfrm rot="16200000">
            <a:off x="250825" y="4524375"/>
            <a:ext cx="631825" cy="371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r>
              <a:rPr lang="en-US" altLang="en-US" sz="20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Time</a:t>
            </a:r>
            <a:endParaRPr lang="en-US" alt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Race Conditions</a:t>
            </a:r>
            <a:endParaRPr lang="en-US" altLang="en-US" dirty="0"/>
          </a:p>
        </p:txBody>
      </p:sp>
      <p:sp>
        <p:nvSpPr>
          <p:cNvPr id="6146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219200"/>
            <a:ext cx="7772400" cy="533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171450" indent="-171450" defTabSz="914400">
              <a:spcBef>
                <a:spcPts val="5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race condition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:  program executes incorrectly due to unexpected order of threads</a:t>
            </a:r>
          </a:p>
          <a:p>
            <a:pPr marL="171450" indent="-171450" defTabSz="914400">
              <a:spcBef>
                <a:spcPts val="500"/>
              </a:spcBef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71450" indent="-171450" defTabSz="914400">
              <a:spcBef>
                <a:spcPts val="500"/>
              </a:spcBef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Two kinds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14400" lvl="1" indent="-457200" defTabSz="914400">
              <a:spcBef>
                <a:spcPts val="400"/>
              </a:spcBef>
              <a:buFont typeface="+mj-lt"/>
              <a:buAutoNum type="arabicPeriod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data race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: 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    -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two threads write a variable at the same time</a:t>
            </a:r>
            <a:b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   -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one thread writes, another reads simultaneously</a:t>
            </a:r>
          </a:p>
          <a:p>
            <a:pPr marL="914400" lvl="1" indent="-457200" defTabSz="914400">
              <a:spcBef>
                <a:spcPts val="400"/>
              </a:spcBef>
              <a:buFont typeface="+mj-lt"/>
              <a:buAutoNum type="arabicPeriod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bad interleaving: 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wrong result due to unexpected interleaving of statements in two or more threads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endParaRPr lang="en-US" altLang="en-US" sz="2400" b="1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lvl="1" defTabSz="914400">
              <a:spcBef>
                <a:spcPts val="500"/>
              </a:spcBef>
            </a:pPr>
            <a:endParaRPr lang="en-US" altLang="en-US" sz="2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>
              <a:spcBef>
                <a:spcPts val="500"/>
              </a:spcBef>
              <a:buFont typeface="Courier New" pitchFamily="49" charset="0"/>
              <a:buChar char="–"/>
            </a:pPr>
            <a:endParaRPr lang="en-US" altLang="en-US" sz="3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71450" indent="-171450" defTabSz="914400">
              <a:spcBef>
                <a:spcPts val="600"/>
              </a:spcBef>
              <a:buFontTx/>
              <a:buChar char="•"/>
            </a:pPr>
            <a:r>
              <a:rPr lang="en-US" altLang="en-US" sz="3400" b="1" dirty="0">
                <a:latin typeface="Arial" pitchFamily="34" charset="0"/>
                <a:cs typeface="Arial" pitchFamily="34" charset="0"/>
                <a:sym typeface="Arial" pitchFamily="34" charset="0"/>
              </a:rPr>
              <a:t>How to fix?</a:t>
            </a:r>
            <a:endParaRPr lang="en-US" altLang="en-US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6553200" y="72898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r>
              <a:rPr lang="en-US" altLang="en-US" sz="1400"/>
              <a:t>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79638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Concurrency</a:t>
            </a:r>
            <a:endParaRPr lang="en-US" altLang="en-US"/>
          </a:p>
        </p:txBody>
      </p:sp>
      <p:sp>
        <p:nvSpPr>
          <p:cNvPr id="7170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ts val="600"/>
              </a:spcBef>
            </a:pPr>
            <a:r>
              <a:rPr lang="en-US" altLang="en-US" sz="2800">
                <a:solidFill>
                  <a:srgbClr val="3333C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Concurrency</a:t>
            </a: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: </a:t>
            </a:r>
          </a:p>
          <a:p>
            <a:pPr defTabSz="914400">
              <a:spcBef>
                <a:spcPts val="5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	Correctly and efficiently managing access to shared resources from multiple possibly-simultaneous clients</a:t>
            </a:r>
          </a:p>
          <a:p>
            <a:pPr defTabSz="914400">
              <a:spcBef>
                <a:spcPts val="600"/>
              </a:spcBef>
            </a:pPr>
            <a:endParaRPr lang="en-US" altLang="en-US" sz="1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Requires </a:t>
            </a:r>
            <a:r>
              <a:rPr lang="en-US" altLang="en-US" sz="2800" i="1">
                <a:latin typeface="Arial" pitchFamily="34" charset="0"/>
                <a:cs typeface="Arial" pitchFamily="34" charset="0"/>
                <a:sym typeface="Arial" pitchFamily="34" charset="0"/>
              </a:rPr>
              <a:t>coordination</a:t>
            </a: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03263" lvl="1" indent="-246063" defTabSz="914400">
              <a:spcBef>
                <a:spcPts val="400"/>
              </a:spcBef>
              <a:buClr>
                <a:srgbClr val="3333CC"/>
              </a:buClr>
              <a:buFontTx/>
              <a:buChar char="–"/>
            </a:pPr>
            <a:r>
              <a:rPr lang="en-US" altLang="en-US" sz="2000">
                <a:solidFill>
                  <a:srgbClr val="3333C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synchronization to avoid incorrect simultaneous access: </a:t>
            </a:r>
          </a:p>
          <a:p>
            <a:pPr marL="703263" lvl="1" indent="-246063" defTabSz="914400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make others </a:t>
            </a:r>
            <a:r>
              <a:rPr lang="en-US" altLang="en-US" sz="2000" i="1">
                <a:latin typeface="Arial" pitchFamily="34" charset="0"/>
                <a:cs typeface="Arial" pitchFamily="34" charset="0"/>
                <a:sym typeface="Arial" pitchFamily="34" charset="0"/>
              </a:rPr>
              <a:t>block 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(wait) until the resource is free </a:t>
            </a:r>
          </a:p>
          <a:p>
            <a:pPr marL="703263" lvl="1" indent="-246063" defTabSz="914400">
              <a:spcBef>
                <a:spcPts val="500"/>
              </a:spcBef>
              <a:buFontTx/>
              <a:buChar char="–"/>
            </a:pPr>
            <a:endParaRPr lang="en-US" altLang="en-US" sz="1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Concurrent applications are often </a:t>
            </a:r>
            <a:r>
              <a:rPr lang="en-US" altLang="en-US" sz="2800">
                <a:solidFill>
                  <a:srgbClr val="3333C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non-deterministic</a:t>
            </a:r>
          </a:p>
          <a:p>
            <a:pPr marL="703263" lvl="1" indent="-246063" defTabSz="914400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how threads are scheduled affects what operations happen first </a:t>
            </a:r>
          </a:p>
          <a:p>
            <a:pPr marL="703263" lvl="1" indent="-246063" defTabSz="914400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non-repeatability complicates testing and debugging</a:t>
            </a:r>
          </a:p>
          <a:p>
            <a:pPr marL="703263" lvl="1" indent="-246063" defTabSz="914400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must </a:t>
            </a:r>
            <a:r>
              <a:rPr lang="en-US" altLang="en-US" sz="2000" b="1">
                <a:latin typeface="Arial" pitchFamily="34" charset="0"/>
                <a:cs typeface="Arial" pitchFamily="34" charset="0"/>
                <a:sym typeface="Arial" pitchFamily="34" charset="0"/>
              </a:rPr>
              <a:t>work for all possible interleavings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!!</a:t>
            </a:r>
            <a:endParaRPr lang="en-US" altLang="en-US"/>
          </a:p>
        </p:txBody>
      </p:sp>
      <p:sp>
        <p:nvSpPr>
          <p:cNvPr id="7171" name="AutoShape 3"/>
          <p:cNvSpPr>
            <a:spLocks/>
          </p:cNvSpPr>
          <p:nvPr/>
        </p:nvSpPr>
        <p:spPr bwMode="auto">
          <a:xfrm>
            <a:off x="6553200" y="64008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r>
              <a:rPr lang="en-US" altLang="en-US" sz="1400"/>
              <a:t>4</a:t>
            </a:r>
            <a:endParaRPr lang="en-US" altLang="en-US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Concurrency Examples</a:t>
            </a:r>
            <a:endParaRPr lang="en-US" altLang="en-US"/>
          </a:p>
        </p:txBody>
      </p:sp>
      <p:sp>
        <p:nvSpPr>
          <p:cNvPr id="8194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807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Bank Accounts</a:t>
            </a:r>
            <a:b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Airline/hotel reservations</a:t>
            </a:r>
            <a:b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Wikipedia</a:t>
            </a:r>
            <a:b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Facebook</a:t>
            </a:r>
            <a:b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80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Databases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79400" indent="-279400" defTabSz="914400">
              <a:spcBef>
                <a:spcPts val="40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8195" name="AutoShape 3"/>
          <p:cNvSpPr>
            <a:spLocks/>
          </p:cNvSpPr>
          <p:nvPr/>
        </p:nvSpPr>
        <p:spPr bwMode="auto">
          <a:xfrm>
            <a:off x="6553200" y="64008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r>
              <a:rPr lang="en-US" altLang="en-US" sz="1400"/>
              <a:t>5</a:t>
            </a:r>
            <a:endParaRPr lang="en-US" altLang="en-US"/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1064</Words>
  <Application>Microsoft Office PowerPoint</Application>
  <PresentationFormat>On-screen Show (4:3)</PresentationFormat>
  <Paragraphs>340</Paragraphs>
  <Slides>26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1_Office Theme</vt:lpstr>
      <vt:lpstr>CSE 332:  Concurrency and Locks</vt:lpstr>
      <vt:lpstr>Announcements</vt:lpstr>
      <vt:lpstr>Really sharing memory between Threads </vt:lpstr>
      <vt:lpstr>Banking</vt:lpstr>
      <vt:lpstr>A bad interleaving</vt:lpstr>
      <vt:lpstr>How to fix?</vt:lpstr>
      <vt:lpstr>Race Conditions</vt:lpstr>
      <vt:lpstr>Concurrency</vt:lpstr>
      <vt:lpstr>Concurrency Examples</vt:lpstr>
      <vt:lpstr>Locks</vt:lpstr>
      <vt:lpstr>Lock ADT</vt:lpstr>
      <vt:lpstr>Basic idea (note Lock is not an actual Java class)</vt:lpstr>
      <vt:lpstr>Common Mistakes</vt:lpstr>
      <vt:lpstr>What Do We Lock?</vt:lpstr>
      <vt:lpstr>Synchronized:  Locks in Java</vt:lpstr>
      <vt:lpstr>BankAccount in Java</vt:lpstr>
      <vt:lpstr>PowerPoint Presentation</vt:lpstr>
      <vt:lpstr>PowerPoint Presentation</vt:lpstr>
      <vt:lpstr>PowerPoint Presentation</vt:lpstr>
      <vt:lpstr>Why Wrong?</vt:lpstr>
      <vt:lpstr>PowerPoint Presentation</vt:lpstr>
      <vt:lpstr>Lock everything?  No.</vt:lpstr>
      <vt:lpstr>Thread local</vt:lpstr>
      <vt:lpstr>Immutable</vt:lpstr>
      <vt:lpstr>The rest:  keep it synchronized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Concurrency</dc:title>
  <dc:creator>Steve Seitz</dc:creator>
  <cp:lastModifiedBy>Richard Anderson</cp:lastModifiedBy>
  <cp:revision>30</cp:revision>
  <dcterms:modified xsi:type="dcterms:W3CDTF">2016-05-11T01:25:21Z</dcterms:modified>
</cp:coreProperties>
</file>