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8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0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1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2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3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14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5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6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17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18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9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20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21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notesSlides/notesSlide22.xml" ContentType="application/vnd.openxmlformats-officedocument.presentationml.notesSlide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23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8" r:id="rId1"/>
  </p:sldMasterIdLst>
  <p:notesMasterIdLst>
    <p:notesMasterId r:id="rId30"/>
  </p:notesMasterIdLst>
  <p:handoutMasterIdLst>
    <p:handoutMasterId r:id="rId31"/>
  </p:handoutMasterIdLst>
  <p:sldIdLst>
    <p:sldId id="467" r:id="rId2"/>
    <p:sldId id="523" r:id="rId3"/>
    <p:sldId id="448" r:id="rId4"/>
    <p:sldId id="449" r:id="rId5"/>
    <p:sldId id="450" r:id="rId6"/>
    <p:sldId id="507" r:id="rId7"/>
    <p:sldId id="451" r:id="rId8"/>
    <p:sldId id="452" r:id="rId9"/>
    <p:sldId id="453" r:id="rId10"/>
    <p:sldId id="454" r:id="rId11"/>
    <p:sldId id="487" r:id="rId12"/>
    <p:sldId id="524" r:id="rId13"/>
    <p:sldId id="508" r:id="rId14"/>
    <p:sldId id="456" r:id="rId15"/>
    <p:sldId id="457" r:id="rId16"/>
    <p:sldId id="509" r:id="rId17"/>
    <p:sldId id="510" r:id="rId18"/>
    <p:sldId id="512" r:id="rId19"/>
    <p:sldId id="511" r:id="rId20"/>
    <p:sldId id="513" r:id="rId21"/>
    <p:sldId id="514" r:id="rId22"/>
    <p:sldId id="515" r:id="rId23"/>
    <p:sldId id="516" r:id="rId24"/>
    <p:sldId id="517" r:id="rId25"/>
    <p:sldId id="519" r:id="rId26"/>
    <p:sldId id="520" r:id="rId27"/>
    <p:sldId id="522" r:id="rId28"/>
    <p:sldId id="521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6410" autoAdjust="0"/>
  </p:normalViewPr>
  <p:slideViewPr>
    <p:cSldViewPr>
      <p:cViewPr>
        <p:scale>
          <a:sx n="102" d="100"/>
          <a:sy n="102" d="100"/>
        </p:scale>
        <p:origin x="-1200" y="-906"/>
      </p:cViewPr>
      <p:guideLst>
        <p:guide orient="horz" pos="24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58"/>
    </p:cViewPr>
  </p:sorterViewPr>
  <p:notesViewPr>
    <p:cSldViewPr>
      <p:cViewPr varScale="1">
        <p:scale>
          <a:sx n="59" d="100"/>
          <a:sy n="59" d="100"/>
        </p:scale>
        <p:origin x="-1709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1150" y="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1150" y="915670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23AE14C3-44E1-4B5E-9624-28396D96E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65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03200" y="0"/>
            <a:ext cx="7721600" cy="579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5791200"/>
            <a:ext cx="7010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b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527A39B-9507-4273-A262-D7300A41D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62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739B478-A54B-4F0C-AB2F-4C9062A9D714}" type="slidenum">
              <a:rPr lang="en-US" altLang="en-US" sz="1200" smtClean="0">
                <a:latin typeface="Times New Roman" pitchFamily="18" charset="0"/>
              </a:rPr>
              <a:pPr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75BF2B-D3DF-430A-8C49-145579526F27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0D5BFA0-9D02-4346-B813-1CB528CDAB35}" type="slidenum">
              <a:rPr lang="en-US" altLang="en-US" sz="1200" smtClean="0">
                <a:latin typeface="Times New Roman" pitchFamily="18" charset="0"/>
              </a:rPr>
              <a:pPr/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D198F06-32E7-4443-879D-A9C3ECF2F4FC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B184E3-3A4C-4B6A-9311-B3F6E8A59B18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5A362A6-DD14-4F89-BA61-2F4933C62F4E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5C1634-BD88-4F8B-A7BC-2AB0C1CEEDFA}" type="slidenum">
              <a:rPr lang="en-US" altLang="en-US" sz="1200" smtClean="0">
                <a:latin typeface="Times New Roman" pitchFamily="18" charset="0"/>
              </a:rPr>
              <a:pPr/>
              <a:t>19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FD119E3-5E17-4F83-97D5-8F249E18257F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FE298B7-19DE-442C-9EE9-3F88316ED0C2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EB2329-BF25-43BA-BCB3-6AF206857175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9CA8EE-03C2-44B3-847F-EA768163D982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8ADE72-0FF1-4210-9060-E856F2649F5C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1736B1-4DDA-4C00-903B-1356CDF5E374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D4BE01-6EFA-496C-BAFD-949AA0E15F3D}" type="slidenum">
              <a:rPr lang="en-US" altLang="en-US" sz="1200" smtClean="0">
                <a:latin typeface="Times New Roman" pitchFamily="18" charset="0"/>
              </a:rPr>
              <a:pPr/>
              <a:t>25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390C317-15EE-46E8-A298-8AE40AF42140}" type="slidenum">
              <a:rPr lang="en-US" altLang="en-US" sz="1200" smtClean="0">
                <a:latin typeface="Times New Roman" pitchFamily="18" charset="0"/>
              </a:rPr>
              <a:pPr/>
              <a:t>26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Don’t have to spend a lot of time getting into details.  Point out mergesort has seq reading of a data which is good for spatial locality.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8D8FF77-2D93-496B-BDE5-B586CF817A9A}" type="slidenum">
              <a:rPr lang="en-US" altLang="en-US" sz="1200" smtClean="0">
                <a:latin typeface="Times New Roman" pitchFamily="18" charset="0"/>
              </a:rPr>
              <a:pPr/>
              <a:t>27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44B8F7-B5C4-4E5A-A440-E2716D3AB498}" type="slidenum">
              <a:rPr lang="en-US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3320FDB-894B-48B1-8541-2EB2D9A9850F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1B6412-C0F2-48CC-B436-365BD969CA95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6022CC-CCD8-45B1-899A-9FBE47C773B0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A45B46-6400-4C7B-8213-79298B77BF75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E42668A-8985-42CA-8F8B-0E084FDA83D8}" type="slidenum">
              <a:rPr lang="en-US" altLang="en-US" sz="1200" smtClean="0">
                <a:latin typeface="Times New Roman" pitchFamily="18" charset="0"/>
              </a:rPr>
              <a:pPr/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75D4FAA-0F9E-4713-B299-E381DBE495FF}" type="slidenum">
              <a:rPr lang="en-US" altLang="en-US" sz="1200" smtClean="0">
                <a:latin typeface="Times New Roman" pitchFamily="18" charset="0"/>
              </a:rPr>
              <a:pPr/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B2DD9E-DC7A-410B-ADD6-2419CD71B3A5}" type="slidenum">
              <a:rPr lang="en-US" altLang="en-US" sz="1200" smtClean="0">
                <a:latin typeface="Times New Roman" pitchFamily="18" charset="0"/>
              </a:rPr>
              <a:pPr/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BB235-DA5B-49BF-8A35-EF37879CE9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5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D52E1-BC6D-4A83-BF5A-B357914117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B6B7B-FD01-4198-A3D4-B99D689773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87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7812-13DB-418A-AAAD-05FE212FE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72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03423-9F7C-4D0F-B6CA-C08086C564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6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FD94B-0F8F-4BCC-A77F-B621B7A6E4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33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EC619-A378-44F6-B262-A07079BB63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62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53DCC-A146-4C99-AA40-CAE0B81113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25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2021E-5690-42D8-8D9E-A44A5C5E2B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32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CD9D0-F649-42A6-9AB7-17E7454B98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58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0664C-7F11-48E6-8F8F-AA1879DBBE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97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8FC27-B911-4D88-91DB-4BAB0BBDA4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19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Binomial Queues -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5A6DFC-8935-4346-925E-417F92D44C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90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9" Type="http://schemas.openxmlformats.org/officeDocument/2006/relationships/tags" Target="../tags/tag128.xml"/><Relationship Id="rId21" Type="http://schemas.openxmlformats.org/officeDocument/2006/relationships/tags" Target="../tags/tag110.xml"/><Relationship Id="rId34" Type="http://schemas.openxmlformats.org/officeDocument/2006/relationships/tags" Target="../tags/tag123.xml"/><Relationship Id="rId42" Type="http://schemas.openxmlformats.org/officeDocument/2006/relationships/tags" Target="../tags/tag131.xml"/><Relationship Id="rId47" Type="http://schemas.openxmlformats.org/officeDocument/2006/relationships/tags" Target="../tags/tag136.xml"/><Relationship Id="rId50" Type="http://schemas.openxmlformats.org/officeDocument/2006/relationships/tags" Target="../tags/tag139.xml"/><Relationship Id="rId55" Type="http://schemas.openxmlformats.org/officeDocument/2006/relationships/notesSlide" Target="../notesSlides/notesSlide10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33" Type="http://schemas.openxmlformats.org/officeDocument/2006/relationships/tags" Target="../tags/tag122.xml"/><Relationship Id="rId38" Type="http://schemas.openxmlformats.org/officeDocument/2006/relationships/tags" Target="../tags/tag127.xml"/><Relationship Id="rId46" Type="http://schemas.openxmlformats.org/officeDocument/2006/relationships/tags" Target="../tags/tag135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29" Type="http://schemas.openxmlformats.org/officeDocument/2006/relationships/tags" Target="../tags/tag118.xml"/><Relationship Id="rId41" Type="http://schemas.openxmlformats.org/officeDocument/2006/relationships/tags" Target="../tags/tag130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32" Type="http://schemas.openxmlformats.org/officeDocument/2006/relationships/tags" Target="../tags/tag121.xml"/><Relationship Id="rId37" Type="http://schemas.openxmlformats.org/officeDocument/2006/relationships/tags" Target="../tags/tag126.xml"/><Relationship Id="rId40" Type="http://schemas.openxmlformats.org/officeDocument/2006/relationships/tags" Target="../tags/tag129.xml"/><Relationship Id="rId45" Type="http://schemas.openxmlformats.org/officeDocument/2006/relationships/tags" Target="../tags/tag134.xml"/><Relationship Id="rId53" Type="http://schemas.openxmlformats.org/officeDocument/2006/relationships/tags" Target="../tags/tag142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36" Type="http://schemas.openxmlformats.org/officeDocument/2006/relationships/tags" Target="../tags/tag125.xml"/><Relationship Id="rId49" Type="http://schemas.openxmlformats.org/officeDocument/2006/relationships/tags" Target="../tags/tag138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31" Type="http://schemas.openxmlformats.org/officeDocument/2006/relationships/tags" Target="../tags/tag120.xml"/><Relationship Id="rId44" Type="http://schemas.openxmlformats.org/officeDocument/2006/relationships/tags" Target="../tags/tag133.xml"/><Relationship Id="rId52" Type="http://schemas.openxmlformats.org/officeDocument/2006/relationships/tags" Target="../tags/tag141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Relationship Id="rId30" Type="http://schemas.openxmlformats.org/officeDocument/2006/relationships/tags" Target="../tags/tag119.xml"/><Relationship Id="rId35" Type="http://schemas.openxmlformats.org/officeDocument/2006/relationships/tags" Target="../tags/tag124.xml"/><Relationship Id="rId43" Type="http://schemas.openxmlformats.org/officeDocument/2006/relationships/tags" Target="../tags/tag132.xml"/><Relationship Id="rId48" Type="http://schemas.openxmlformats.org/officeDocument/2006/relationships/tags" Target="../tags/tag137.xml"/><Relationship Id="rId8" Type="http://schemas.openxmlformats.org/officeDocument/2006/relationships/tags" Target="../tags/tag97.xml"/><Relationship Id="rId51" Type="http://schemas.openxmlformats.org/officeDocument/2006/relationships/tags" Target="../tags/tag140.xml"/><Relationship Id="rId3" Type="http://schemas.openxmlformats.org/officeDocument/2006/relationships/tags" Target="../tags/tag9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tags" Target="../tags/tag144.xml"/><Relationship Id="rId7" Type="http://schemas.openxmlformats.org/officeDocument/2006/relationships/oleObject" Target="../embeddings/oleObject2.bin"/><Relationship Id="rId2" Type="http://schemas.openxmlformats.org/officeDocument/2006/relationships/tags" Target="../tags/tag143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47.xml"/><Relationship Id="rId7" Type="http://schemas.openxmlformats.org/officeDocument/2006/relationships/image" Target="../media/image3.wmf"/><Relationship Id="rId2" Type="http://schemas.openxmlformats.org/officeDocument/2006/relationships/tags" Target="../tags/tag14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image" Target="../media/image5.wmf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notesSlide" Target="../notesSlides/notesSlide14.xml"/><Relationship Id="rId5" Type="http://schemas.openxmlformats.org/officeDocument/2006/relationships/tags" Target="../tags/tag156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155.xml"/><Relationship Id="rId9" Type="http://schemas.openxmlformats.org/officeDocument/2006/relationships/tags" Target="../tags/tag1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4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26" Type="http://schemas.openxmlformats.org/officeDocument/2006/relationships/tags" Target="../tags/tag194.xml"/><Relationship Id="rId39" Type="http://schemas.openxmlformats.org/officeDocument/2006/relationships/tags" Target="../tags/tag207.xml"/><Relationship Id="rId21" Type="http://schemas.openxmlformats.org/officeDocument/2006/relationships/tags" Target="../tags/tag189.xml"/><Relationship Id="rId34" Type="http://schemas.openxmlformats.org/officeDocument/2006/relationships/tags" Target="../tags/tag202.xml"/><Relationship Id="rId42" Type="http://schemas.openxmlformats.org/officeDocument/2006/relationships/tags" Target="../tags/tag210.xml"/><Relationship Id="rId47" Type="http://schemas.openxmlformats.org/officeDocument/2006/relationships/tags" Target="../tags/tag215.xml"/><Relationship Id="rId50" Type="http://schemas.openxmlformats.org/officeDocument/2006/relationships/tags" Target="../tags/tag218.xml"/><Relationship Id="rId55" Type="http://schemas.openxmlformats.org/officeDocument/2006/relationships/tags" Target="../tags/tag223.xml"/><Relationship Id="rId63" Type="http://schemas.openxmlformats.org/officeDocument/2006/relationships/tags" Target="../tags/tag231.xml"/><Relationship Id="rId68" Type="http://schemas.openxmlformats.org/officeDocument/2006/relationships/tags" Target="../tags/tag236.xml"/><Relationship Id="rId7" Type="http://schemas.openxmlformats.org/officeDocument/2006/relationships/tags" Target="../tags/tag175.xml"/><Relationship Id="rId71" Type="http://schemas.openxmlformats.org/officeDocument/2006/relationships/notesSlide" Target="../notesSlides/notesSlide17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9" Type="http://schemas.openxmlformats.org/officeDocument/2006/relationships/tags" Target="../tags/tag197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24" Type="http://schemas.openxmlformats.org/officeDocument/2006/relationships/tags" Target="../tags/tag192.xml"/><Relationship Id="rId32" Type="http://schemas.openxmlformats.org/officeDocument/2006/relationships/tags" Target="../tags/tag200.xml"/><Relationship Id="rId37" Type="http://schemas.openxmlformats.org/officeDocument/2006/relationships/tags" Target="../tags/tag205.xml"/><Relationship Id="rId40" Type="http://schemas.openxmlformats.org/officeDocument/2006/relationships/tags" Target="../tags/tag208.xml"/><Relationship Id="rId45" Type="http://schemas.openxmlformats.org/officeDocument/2006/relationships/tags" Target="../tags/tag213.xml"/><Relationship Id="rId53" Type="http://schemas.openxmlformats.org/officeDocument/2006/relationships/tags" Target="../tags/tag221.xml"/><Relationship Id="rId58" Type="http://schemas.openxmlformats.org/officeDocument/2006/relationships/tags" Target="../tags/tag226.xml"/><Relationship Id="rId66" Type="http://schemas.openxmlformats.org/officeDocument/2006/relationships/tags" Target="../tags/tag234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23" Type="http://schemas.openxmlformats.org/officeDocument/2006/relationships/tags" Target="../tags/tag191.xml"/><Relationship Id="rId28" Type="http://schemas.openxmlformats.org/officeDocument/2006/relationships/tags" Target="../tags/tag196.xml"/><Relationship Id="rId36" Type="http://schemas.openxmlformats.org/officeDocument/2006/relationships/tags" Target="../tags/tag204.xml"/><Relationship Id="rId49" Type="http://schemas.openxmlformats.org/officeDocument/2006/relationships/tags" Target="../tags/tag217.xml"/><Relationship Id="rId57" Type="http://schemas.openxmlformats.org/officeDocument/2006/relationships/tags" Target="../tags/tag225.xml"/><Relationship Id="rId61" Type="http://schemas.openxmlformats.org/officeDocument/2006/relationships/tags" Target="../tags/tag229.xml"/><Relationship Id="rId10" Type="http://schemas.openxmlformats.org/officeDocument/2006/relationships/tags" Target="../tags/tag178.xml"/><Relationship Id="rId19" Type="http://schemas.openxmlformats.org/officeDocument/2006/relationships/tags" Target="../tags/tag187.xml"/><Relationship Id="rId31" Type="http://schemas.openxmlformats.org/officeDocument/2006/relationships/tags" Target="../tags/tag199.xml"/><Relationship Id="rId44" Type="http://schemas.openxmlformats.org/officeDocument/2006/relationships/tags" Target="../tags/tag212.xml"/><Relationship Id="rId52" Type="http://schemas.openxmlformats.org/officeDocument/2006/relationships/tags" Target="../tags/tag220.xml"/><Relationship Id="rId60" Type="http://schemas.openxmlformats.org/officeDocument/2006/relationships/tags" Target="../tags/tag228.xml"/><Relationship Id="rId65" Type="http://schemas.openxmlformats.org/officeDocument/2006/relationships/tags" Target="../tags/tag233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Relationship Id="rId22" Type="http://schemas.openxmlformats.org/officeDocument/2006/relationships/tags" Target="../tags/tag190.xml"/><Relationship Id="rId27" Type="http://schemas.openxmlformats.org/officeDocument/2006/relationships/tags" Target="../tags/tag195.xml"/><Relationship Id="rId30" Type="http://schemas.openxmlformats.org/officeDocument/2006/relationships/tags" Target="../tags/tag198.xml"/><Relationship Id="rId35" Type="http://schemas.openxmlformats.org/officeDocument/2006/relationships/tags" Target="../tags/tag203.xml"/><Relationship Id="rId43" Type="http://schemas.openxmlformats.org/officeDocument/2006/relationships/tags" Target="../tags/tag211.xml"/><Relationship Id="rId48" Type="http://schemas.openxmlformats.org/officeDocument/2006/relationships/tags" Target="../tags/tag216.xml"/><Relationship Id="rId56" Type="http://schemas.openxmlformats.org/officeDocument/2006/relationships/tags" Target="../tags/tag224.xml"/><Relationship Id="rId64" Type="http://schemas.openxmlformats.org/officeDocument/2006/relationships/tags" Target="../tags/tag232.xml"/><Relationship Id="rId69" Type="http://schemas.openxmlformats.org/officeDocument/2006/relationships/tags" Target="../tags/tag237.xml"/><Relationship Id="rId8" Type="http://schemas.openxmlformats.org/officeDocument/2006/relationships/tags" Target="../tags/tag176.xml"/><Relationship Id="rId51" Type="http://schemas.openxmlformats.org/officeDocument/2006/relationships/tags" Target="../tags/tag219.xml"/><Relationship Id="rId3" Type="http://schemas.openxmlformats.org/officeDocument/2006/relationships/tags" Target="../tags/tag171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5" Type="http://schemas.openxmlformats.org/officeDocument/2006/relationships/tags" Target="../tags/tag193.xml"/><Relationship Id="rId33" Type="http://schemas.openxmlformats.org/officeDocument/2006/relationships/tags" Target="../tags/tag201.xml"/><Relationship Id="rId38" Type="http://schemas.openxmlformats.org/officeDocument/2006/relationships/tags" Target="../tags/tag206.xml"/><Relationship Id="rId46" Type="http://schemas.openxmlformats.org/officeDocument/2006/relationships/tags" Target="../tags/tag214.xml"/><Relationship Id="rId59" Type="http://schemas.openxmlformats.org/officeDocument/2006/relationships/tags" Target="../tags/tag227.xml"/><Relationship Id="rId67" Type="http://schemas.openxmlformats.org/officeDocument/2006/relationships/tags" Target="../tags/tag235.xml"/><Relationship Id="rId20" Type="http://schemas.openxmlformats.org/officeDocument/2006/relationships/tags" Target="../tags/tag188.xml"/><Relationship Id="rId41" Type="http://schemas.openxmlformats.org/officeDocument/2006/relationships/tags" Target="../tags/tag209.xml"/><Relationship Id="rId54" Type="http://schemas.openxmlformats.org/officeDocument/2006/relationships/tags" Target="../tags/tag222.xml"/><Relationship Id="rId62" Type="http://schemas.openxmlformats.org/officeDocument/2006/relationships/tags" Target="../tags/tag230.xml"/><Relationship Id="rId70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tags" Target="../tags/tag263.xml"/><Relationship Id="rId3" Type="http://schemas.openxmlformats.org/officeDocument/2006/relationships/tags" Target="../tags/tag240.xml"/><Relationship Id="rId21" Type="http://schemas.openxmlformats.org/officeDocument/2006/relationships/tags" Target="../tags/tag258.xml"/><Relationship Id="rId34" Type="http://schemas.openxmlformats.org/officeDocument/2006/relationships/tags" Target="../tags/tag271.xml"/><Relationship Id="rId7" Type="http://schemas.openxmlformats.org/officeDocument/2006/relationships/tags" Target="../tags/tag244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33" Type="http://schemas.openxmlformats.org/officeDocument/2006/relationships/tags" Target="../tags/tag270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0" Type="http://schemas.openxmlformats.org/officeDocument/2006/relationships/tags" Target="../tags/tag257.xml"/><Relationship Id="rId29" Type="http://schemas.openxmlformats.org/officeDocument/2006/relationships/tags" Target="../tags/tag266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32" Type="http://schemas.openxmlformats.org/officeDocument/2006/relationships/tags" Target="../tags/tag269.xml"/><Relationship Id="rId5" Type="http://schemas.openxmlformats.org/officeDocument/2006/relationships/tags" Target="../tags/tag242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28" Type="http://schemas.openxmlformats.org/officeDocument/2006/relationships/tags" Target="../tags/tag265.xml"/><Relationship Id="rId36" Type="http://schemas.openxmlformats.org/officeDocument/2006/relationships/notesSlide" Target="../notesSlides/notesSlide18.xml"/><Relationship Id="rId10" Type="http://schemas.openxmlformats.org/officeDocument/2006/relationships/tags" Target="../tags/tag247.xml"/><Relationship Id="rId19" Type="http://schemas.openxmlformats.org/officeDocument/2006/relationships/tags" Target="../tags/tag256.xml"/><Relationship Id="rId31" Type="http://schemas.openxmlformats.org/officeDocument/2006/relationships/tags" Target="../tags/tag268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tags" Target="../tags/tag264.xml"/><Relationship Id="rId30" Type="http://schemas.openxmlformats.org/officeDocument/2006/relationships/tags" Target="../tags/tag267.xml"/><Relationship Id="rId35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79.xml"/><Relationship Id="rId13" Type="http://schemas.openxmlformats.org/officeDocument/2006/relationships/tags" Target="../tags/tag284.xml"/><Relationship Id="rId18" Type="http://schemas.openxmlformats.org/officeDocument/2006/relationships/tags" Target="../tags/tag289.xml"/><Relationship Id="rId26" Type="http://schemas.openxmlformats.org/officeDocument/2006/relationships/tags" Target="../tags/tag297.xml"/><Relationship Id="rId3" Type="http://schemas.openxmlformats.org/officeDocument/2006/relationships/tags" Target="../tags/tag274.xml"/><Relationship Id="rId21" Type="http://schemas.openxmlformats.org/officeDocument/2006/relationships/tags" Target="../tags/tag292.xml"/><Relationship Id="rId7" Type="http://schemas.openxmlformats.org/officeDocument/2006/relationships/tags" Target="../tags/tag278.xml"/><Relationship Id="rId12" Type="http://schemas.openxmlformats.org/officeDocument/2006/relationships/tags" Target="../tags/tag283.xml"/><Relationship Id="rId17" Type="http://schemas.openxmlformats.org/officeDocument/2006/relationships/tags" Target="../tags/tag288.xml"/><Relationship Id="rId25" Type="http://schemas.openxmlformats.org/officeDocument/2006/relationships/tags" Target="../tags/tag296.xml"/><Relationship Id="rId2" Type="http://schemas.openxmlformats.org/officeDocument/2006/relationships/tags" Target="../tags/tag273.xml"/><Relationship Id="rId16" Type="http://schemas.openxmlformats.org/officeDocument/2006/relationships/tags" Target="../tags/tag287.xml"/><Relationship Id="rId20" Type="http://schemas.openxmlformats.org/officeDocument/2006/relationships/tags" Target="../tags/tag291.xml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11" Type="http://schemas.openxmlformats.org/officeDocument/2006/relationships/tags" Target="../tags/tag282.xml"/><Relationship Id="rId24" Type="http://schemas.openxmlformats.org/officeDocument/2006/relationships/tags" Target="../tags/tag295.xml"/><Relationship Id="rId5" Type="http://schemas.openxmlformats.org/officeDocument/2006/relationships/tags" Target="../tags/tag276.xml"/><Relationship Id="rId15" Type="http://schemas.openxmlformats.org/officeDocument/2006/relationships/tags" Target="../tags/tag286.xml"/><Relationship Id="rId23" Type="http://schemas.openxmlformats.org/officeDocument/2006/relationships/tags" Target="../tags/tag294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281.xml"/><Relationship Id="rId19" Type="http://schemas.openxmlformats.org/officeDocument/2006/relationships/tags" Target="../tags/tag290.xml"/><Relationship Id="rId4" Type="http://schemas.openxmlformats.org/officeDocument/2006/relationships/tags" Target="../tags/tag275.xml"/><Relationship Id="rId9" Type="http://schemas.openxmlformats.org/officeDocument/2006/relationships/tags" Target="../tags/tag280.xml"/><Relationship Id="rId14" Type="http://schemas.openxmlformats.org/officeDocument/2006/relationships/tags" Target="../tags/tag285.xml"/><Relationship Id="rId22" Type="http://schemas.openxmlformats.org/officeDocument/2006/relationships/tags" Target="../tags/tag293.xml"/><Relationship Id="rId27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13" Type="http://schemas.openxmlformats.org/officeDocument/2006/relationships/tags" Target="../tags/tag310.xml"/><Relationship Id="rId18" Type="http://schemas.openxmlformats.org/officeDocument/2006/relationships/tags" Target="../tags/tag315.xml"/><Relationship Id="rId26" Type="http://schemas.openxmlformats.org/officeDocument/2006/relationships/tags" Target="../tags/tag323.xml"/><Relationship Id="rId3" Type="http://schemas.openxmlformats.org/officeDocument/2006/relationships/tags" Target="../tags/tag300.xml"/><Relationship Id="rId21" Type="http://schemas.openxmlformats.org/officeDocument/2006/relationships/tags" Target="../tags/tag318.xml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5" Type="http://schemas.openxmlformats.org/officeDocument/2006/relationships/tags" Target="../tags/tag322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20" Type="http://schemas.openxmlformats.org/officeDocument/2006/relationships/tags" Target="../tags/tag317.xml"/><Relationship Id="rId29" Type="http://schemas.openxmlformats.org/officeDocument/2006/relationships/notesSlide" Target="../notesSlides/notesSlide20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24" Type="http://schemas.openxmlformats.org/officeDocument/2006/relationships/tags" Target="../tags/tag321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23" Type="http://schemas.openxmlformats.org/officeDocument/2006/relationships/tags" Target="../tags/tag32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07.xml"/><Relationship Id="rId19" Type="http://schemas.openxmlformats.org/officeDocument/2006/relationships/tags" Target="../tags/tag316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Relationship Id="rId22" Type="http://schemas.openxmlformats.org/officeDocument/2006/relationships/tags" Target="../tags/tag319.xml"/><Relationship Id="rId27" Type="http://schemas.openxmlformats.org/officeDocument/2006/relationships/tags" Target="../tags/tag3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27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326.xml"/><Relationship Id="rId1" Type="http://schemas.openxmlformats.org/officeDocument/2006/relationships/tags" Target="../tags/tag3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9.xml"/><Relationship Id="rId4" Type="http://schemas.openxmlformats.org/officeDocument/2006/relationships/tags" Target="../tags/tag3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4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34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6.xml"/><Relationship Id="rId4" Type="http://schemas.openxmlformats.org/officeDocument/2006/relationships/tags" Target="../tags/tag3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34" Type="http://schemas.openxmlformats.org/officeDocument/2006/relationships/tags" Target="../tags/tag46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33" Type="http://schemas.openxmlformats.org/officeDocument/2006/relationships/tags" Target="../tags/tag45.xml"/><Relationship Id="rId38" Type="http://schemas.openxmlformats.org/officeDocument/2006/relationships/notesSlide" Target="../notesSlides/notesSlide6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29" Type="http://schemas.openxmlformats.org/officeDocument/2006/relationships/tags" Target="../tags/tag41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32" Type="http://schemas.openxmlformats.org/officeDocument/2006/relationships/tags" Target="../tags/tag44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36" Type="http://schemas.openxmlformats.org/officeDocument/2006/relationships/tags" Target="../tags/tag48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tags" Target="../tags/tag43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tags" Target="../tags/tag42.xml"/><Relationship Id="rId35" Type="http://schemas.openxmlformats.org/officeDocument/2006/relationships/tags" Target="../tags/tag4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tags" Target="../tags/tag50.xml"/><Relationship Id="rId7" Type="http://schemas.openxmlformats.org/officeDocument/2006/relationships/oleObject" Target="../embeddings/oleObject1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34" Type="http://schemas.openxmlformats.org/officeDocument/2006/relationships/tags" Target="../tags/tag85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33" Type="http://schemas.openxmlformats.org/officeDocument/2006/relationships/tags" Target="../tags/tag84.xml"/><Relationship Id="rId38" Type="http://schemas.openxmlformats.org/officeDocument/2006/relationships/notesSlide" Target="../notesSlides/notesSlide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tags" Target="../tags/tag80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32" Type="http://schemas.openxmlformats.org/officeDocument/2006/relationships/tags" Target="../tags/tag83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tags" Target="../tags/tag79.xml"/><Relationship Id="rId36" Type="http://schemas.openxmlformats.org/officeDocument/2006/relationships/tags" Target="../tags/tag87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31" Type="http://schemas.openxmlformats.org/officeDocument/2006/relationships/tags" Target="../tags/tag8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Relationship Id="rId30" Type="http://schemas.openxmlformats.org/officeDocument/2006/relationships/tags" Target="../tags/tag81.xml"/><Relationship Id="rId35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1447800"/>
            <a:ext cx="8610600" cy="213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dirty="0" smtClean="0"/>
              <a:t>CSE 332:</a:t>
            </a:r>
            <a:br>
              <a:rPr lang="en-US" altLang="en-US" sz="4800" dirty="0" smtClean="0"/>
            </a:br>
            <a:r>
              <a:rPr lang="en-US" altLang="en-US" sz="4800" dirty="0" smtClean="0"/>
              <a:t>Sorting lower bound </a:t>
            </a:r>
            <a:br>
              <a:rPr lang="en-US" altLang="en-US" sz="4800" dirty="0" smtClean="0"/>
            </a:br>
            <a:r>
              <a:rPr lang="en-US" altLang="en-US" sz="4800" dirty="0" smtClean="0"/>
              <a:t>Radix sort </a:t>
            </a:r>
            <a:br>
              <a:rPr lang="en-US" altLang="en-US" sz="4800" dirty="0" smtClean="0"/>
            </a:br>
            <a:endParaRPr lang="en-US" alt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Spring 2016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 Trees and Sorting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54038" y="1787525"/>
            <a:ext cx="7904162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Every sorting algorithm corresponds to a decision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Finds correct leaf by choosing edges to follow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i.e., by making comparisons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will focus on worst case run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Observations: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Worst case run time </a:t>
            </a:r>
            <a:r>
              <a:rPr lang="en-US" altLang="en-US" sz="2400" smtClean="0">
                <a:sym typeface="Symbol" pitchFamily="18" charset="2"/>
              </a:rPr>
              <a:t></a:t>
            </a:r>
            <a:r>
              <a:rPr lang="en-US" altLang="en-US" sz="2400" smtClean="0"/>
              <a:t> max number of comparisons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Max number of comparisons </a:t>
            </a:r>
            <a:br>
              <a:rPr lang="en-US" altLang="en-US" sz="2400" smtClean="0"/>
            </a:br>
            <a:r>
              <a:rPr lang="en-US" altLang="en-US" sz="2400" smtClean="0"/>
              <a:t>	= length of the longest path in the decision tree </a:t>
            </a:r>
            <a:br>
              <a:rPr lang="en-US" altLang="en-US" sz="2400" smtClean="0"/>
            </a:br>
            <a:r>
              <a:rPr lang="en-US" altLang="en-US" sz="2400" smtClean="0"/>
              <a:t>	= tree height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961B44-7AA3-4E33-A75B-5906473F2D1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many leaves on a tree?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181975" cy="5105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 smtClean="0"/>
              <a:t>Suppose you have a binary tree of </a:t>
            </a:r>
            <a:r>
              <a:rPr lang="en-US" altLang="en-US" sz="2800" dirty="0" smtClean="0">
                <a:solidFill>
                  <a:srgbClr val="0000FF"/>
                </a:solidFill>
              </a:rPr>
              <a:t>height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h</a:t>
            </a:r>
            <a:r>
              <a:rPr lang="en-US" altLang="en-US" sz="2800" dirty="0" smtClean="0"/>
              <a:t>. How many leaves in a perfect tree?</a:t>
            </a:r>
          </a:p>
          <a:p>
            <a:pPr marL="0" indent="0" eaLnBrk="1" hangingPunct="1"/>
            <a:endParaRPr lang="en-US" altLang="en-US" sz="2800" dirty="0" smtClean="0"/>
          </a:p>
          <a:p>
            <a:pPr marL="0" indent="0" eaLnBrk="1" hangingPunct="1"/>
            <a:endParaRPr lang="en-US" altLang="en-US" sz="2800" dirty="0" smtClean="0"/>
          </a:p>
          <a:p>
            <a:pPr marL="0" indent="0" eaLnBrk="1" hangingPunct="1"/>
            <a:endParaRPr lang="en-US" altLang="en-US" sz="2800" dirty="0" smtClean="0"/>
          </a:p>
          <a:p>
            <a:pPr marL="0" indent="0" eaLnBrk="1" hangingPunct="1"/>
            <a:endParaRPr lang="en-US" altLang="en-US" sz="2800" dirty="0" smtClean="0"/>
          </a:p>
          <a:p>
            <a:pPr marL="0" indent="0" eaLnBrk="1" hangingPunct="1"/>
            <a:endParaRPr lang="en-US" altLang="en-US" sz="2800" dirty="0" smtClean="0"/>
          </a:p>
          <a:p>
            <a:pPr marL="0" indent="0" eaLnBrk="1" hangingPunct="1"/>
            <a:endParaRPr lang="en-US" altLang="en-US" sz="2800" dirty="0" smtClean="0"/>
          </a:p>
          <a:p>
            <a:pPr marL="0" indent="0" eaLnBrk="1" hangingPunct="1">
              <a:buFontTx/>
              <a:buNone/>
            </a:pPr>
            <a:r>
              <a:rPr lang="en-US" altLang="en-US" sz="2800" dirty="0" smtClean="0"/>
              <a:t>We can prune a perfect tree to make any binary tree of same height.  Can # of leaves increase?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3F5777-241D-4233-B201-739D69435D8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grpSp>
        <p:nvGrpSpPr>
          <p:cNvPr id="12293" name="Group 5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971800" y="3276600"/>
            <a:ext cx="1806575" cy="1265238"/>
            <a:chOff x="1440" y="2448"/>
            <a:chExt cx="1440" cy="1008"/>
          </a:xfrm>
        </p:grpSpPr>
        <p:sp>
          <p:nvSpPr>
            <p:cNvPr id="12331" name="Oval 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016" y="24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2" name="Oval 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32" y="278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3" name="Oval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400" y="278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4" name="Oval 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0" y="3168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35" name="Oval 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824" y="3168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36" name="AutoShape 9"/>
            <p:cNvCxnSpPr>
              <a:cxnSpLocks noChangeShapeType="1"/>
              <a:stCxn id="12331" idx="3"/>
              <a:endCxn id="12332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1776" y="2694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7" name="AutoShape 10"/>
            <p:cNvCxnSpPr>
              <a:cxnSpLocks noChangeShapeType="1"/>
              <a:stCxn id="12331" idx="5"/>
              <a:endCxn id="12333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2262" y="2694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8" name="AutoShape 11"/>
            <p:cNvCxnSpPr>
              <a:cxnSpLocks noChangeShapeType="1"/>
              <a:stCxn id="12332" idx="5"/>
              <a:endCxn id="12335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1878" y="3030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9" name="AutoShape 12"/>
            <p:cNvCxnSpPr>
              <a:cxnSpLocks noChangeShapeType="1"/>
              <a:stCxn id="12332" idx="3"/>
              <a:endCxn id="12334" idx="0"/>
            </p:cNvCxnSpPr>
            <p:nvPr>
              <p:custDataLst>
                <p:tags r:id="rId49"/>
              </p:custDataLst>
            </p:nvPr>
          </p:nvCxnSpPr>
          <p:spPr bwMode="auto">
            <a:xfrm flipH="1">
              <a:off x="1584" y="3030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40" name="Oval 1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208" y="3162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41" name="Oval 1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592" y="3162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42" name="AutoShape 15"/>
            <p:cNvCxnSpPr>
              <a:cxnSpLocks noChangeShapeType="1"/>
              <a:stCxn id="12333" idx="5"/>
              <a:endCxn id="12341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2646" y="3030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43" name="AutoShape 16"/>
            <p:cNvCxnSpPr>
              <a:cxnSpLocks noChangeShapeType="1"/>
              <a:stCxn id="12333" idx="3"/>
              <a:endCxn id="12340" idx="0"/>
            </p:cNvCxnSpPr>
            <p:nvPr>
              <p:custDataLst>
                <p:tags r:id="rId53"/>
              </p:custDataLst>
            </p:nvPr>
          </p:nvCxnSpPr>
          <p:spPr bwMode="auto">
            <a:xfrm flipH="1">
              <a:off x="2352" y="3030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94" name="Group 5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95400" y="3276600"/>
            <a:ext cx="1325563" cy="782638"/>
            <a:chOff x="192" y="2400"/>
            <a:chExt cx="1056" cy="624"/>
          </a:xfrm>
        </p:grpSpPr>
        <p:sp>
          <p:nvSpPr>
            <p:cNvPr id="12326" name="Oval 1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76" y="240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27" name="Oval 1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2" y="2736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28" name="Oval 19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60" y="2736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29" name="AutoShape 20"/>
            <p:cNvCxnSpPr>
              <a:cxnSpLocks noChangeShapeType="1"/>
              <a:stCxn id="12326" idx="3"/>
              <a:endCxn id="12327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36" y="264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0" name="AutoShape 21"/>
            <p:cNvCxnSpPr>
              <a:cxnSpLocks noChangeShapeType="1"/>
              <a:stCxn id="12326" idx="5"/>
              <a:endCxn id="12328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822" y="264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95" name="Group 5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029200" y="3352800"/>
            <a:ext cx="3733800" cy="1685925"/>
            <a:chOff x="2880" y="2544"/>
            <a:chExt cx="2976" cy="1344"/>
          </a:xfrm>
        </p:grpSpPr>
        <p:sp>
          <p:nvSpPr>
            <p:cNvPr id="12297" name="Oval 2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298" name="Oval 2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299" name="Oval 2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00" name="Oval 2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01" name="Oval 2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02" name="AutoShape 27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3" name="AutoShape 28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4" name="AutoShape 29"/>
            <p:cNvCxnSpPr>
              <a:cxnSpLocks noChangeShapeType="1"/>
              <a:stCxn id="12298" idx="5"/>
              <a:endCxn id="1230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5" name="AutoShape 30"/>
            <p:cNvCxnSpPr>
              <a:cxnSpLocks noChangeShapeType="1"/>
              <a:stCxn id="12298" idx="3"/>
              <a:endCxn id="12300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06" name="Oval 3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07" name="Oval 3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08" name="AutoShape 33"/>
            <p:cNvCxnSpPr>
              <a:cxnSpLocks noChangeShapeType="1"/>
              <a:stCxn id="12299" idx="5"/>
              <a:endCxn id="12307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9" name="AutoShape 34"/>
            <p:cNvCxnSpPr>
              <a:cxnSpLocks noChangeShapeType="1"/>
              <a:stCxn id="12299" idx="3"/>
              <a:endCxn id="12306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0" name="Oval 3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1" name="Oval 3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2" name="Oval 3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3" name="Oval 3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14" name="Oval 3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15" name="AutoShape 40"/>
            <p:cNvCxnSpPr>
              <a:cxnSpLocks noChangeShapeType="1"/>
              <a:stCxn id="12310" idx="3"/>
              <a:endCxn id="12311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16" name="AutoShape 41"/>
            <p:cNvCxnSpPr>
              <a:cxnSpLocks noChangeShapeType="1"/>
              <a:stCxn id="12310" idx="5"/>
              <a:endCxn id="12312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17" name="AutoShape 42"/>
            <p:cNvCxnSpPr>
              <a:cxnSpLocks noChangeShapeType="1"/>
              <a:stCxn id="12311" idx="5"/>
              <a:endCxn id="123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18" name="AutoShape 43"/>
            <p:cNvCxnSpPr>
              <a:cxnSpLocks noChangeShapeType="1"/>
              <a:stCxn id="12311" idx="3"/>
              <a:endCxn id="12313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9" name="Oval 4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2320" name="Oval 4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21" name="AutoShape 46"/>
            <p:cNvCxnSpPr>
              <a:cxnSpLocks noChangeShapeType="1"/>
              <a:stCxn id="12312" idx="5"/>
              <a:endCxn id="123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22" name="AutoShape 47"/>
            <p:cNvCxnSpPr>
              <a:cxnSpLocks noChangeShapeType="1"/>
              <a:stCxn id="12312" idx="3"/>
              <a:endCxn id="12319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23" name="Oval 4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cxnSp>
          <p:nvCxnSpPr>
            <p:cNvPr id="12324" name="AutoShape 49"/>
            <p:cNvCxnSpPr>
              <a:cxnSpLocks noChangeShapeType="1"/>
              <a:stCxn id="12323" idx="5"/>
              <a:endCxn id="12310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25" name="AutoShape 50"/>
            <p:cNvCxnSpPr>
              <a:cxnSpLocks noChangeShapeType="1"/>
              <a:stCxn id="12323" idx="3"/>
              <a:endCxn id="12297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96" name="Oval 6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3276600"/>
            <a:ext cx="361950" cy="3619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Lower bound on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A binary tree of height h has at most 2</a:t>
            </a:r>
            <a:r>
              <a:rPr lang="en-US" altLang="en-US" sz="2800" i="1" baseline="30000" dirty="0" smtClean="0"/>
              <a:t>h</a:t>
            </a:r>
            <a:r>
              <a:rPr lang="en-US" altLang="en-US" sz="2800" dirty="0" smtClean="0"/>
              <a:t> leaves</a:t>
            </a:r>
            <a:endParaRPr lang="en-US" altLang="en-US" sz="2800" u="sng" dirty="0" smtClean="0"/>
          </a:p>
          <a:p>
            <a:pPr lvl="1"/>
            <a:r>
              <a:rPr lang="en-US" altLang="en-US" sz="2400" dirty="0" smtClean="0"/>
              <a:t>Can prove by induction</a:t>
            </a:r>
          </a:p>
          <a:p>
            <a:r>
              <a:rPr lang="en-US" altLang="en-US" sz="2800" dirty="0" smtClean="0"/>
              <a:t>A decision tree has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! leaves.  What is its minimum height?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03423-9F7C-4D0F-B6CA-C08086C564D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1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Alternative Explanation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81000" y="1417638"/>
            <a:ext cx="8305800" cy="4983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At each decision point, one branch has </a:t>
            </a:r>
            <a:r>
              <a:rPr lang="en-US" altLang="en-US" sz="2400" smtClean="0">
                <a:cs typeface="Arial" charset="0"/>
              </a:rPr>
              <a:t>≤</a:t>
            </a:r>
            <a:r>
              <a:rPr lang="en-US" altLang="en-US" sz="2400" smtClean="0"/>
              <a:t> ½ of the options remaining, the other has </a:t>
            </a:r>
            <a:r>
              <a:rPr lang="en-US" altLang="en-US" sz="2400" smtClean="0">
                <a:cs typeface="Arial" charset="0"/>
              </a:rPr>
              <a:t>≥</a:t>
            </a:r>
            <a:r>
              <a:rPr lang="en-US" altLang="en-US" sz="2400" smtClean="0"/>
              <a:t> ½ remaining.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Worst case: we always end up with </a:t>
            </a:r>
            <a:r>
              <a:rPr lang="en-US" altLang="en-US" sz="2400" smtClean="0">
                <a:cs typeface="Arial" charset="0"/>
              </a:rPr>
              <a:t>≥</a:t>
            </a:r>
            <a:r>
              <a:rPr lang="en-US" altLang="en-US" sz="2400" smtClean="0"/>
              <a:t> ½ remaining. 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Best algorithm, in the worst case: we always end up with </a:t>
            </a:r>
            <a:r>
              <a:rPr lang="en-US" altLang="en-US" sz="2400" i="1" smtClean="0"/>
              <a:t>exactly</a:t>
            </a:r>
            <a:r>
              <a:rPr lang="en-US" altLang="en-US" sz="2400" smtClean="0"/>
              <a:t> ½ remaining.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Thus, in the worst case, the best we can hope for is halving the space </a:t>
            </a:r>
            <a:r>
              <a:rPr lang="en-US" altLang="en-US" sz="2400" i="1" smtClean="0"/>
              <a:t>d</a:t>
            </a:r>
            <a:r>
              <a:rPr lang="en-US" altLang="en-US" sz="2400" smtClean="0"/>
              <a:t> times (with </a:t>
            </a:r>
            <a:r>
              <a:rPr lang="en-US" altLang="en-US" sz="2400" i="1" smtClean="0"/>
              <a:t>d</a:t>
            </a:r>
            <a:r>
              <a:rPr lang="en-US" altLang="en-US" sz="2400" smtClean="0"/>
              <a:t> comparisons), until we have an answer, i.e., until the space is reduced to size = 1.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The space starts at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! in size, and halving </a:t>
            </a:r>
            <a:r>
              <a:rPr lang="en-US" altLang="en-US" sz="2400" i="1" smtClean="0"/>
              <a:t>d</a:t>
            </a:r>
            <a:r>
              <a:rPr lang="en-US" altLang="en-US" sz="2400" smtClean="0"/>
              <a:t> times means multiplying by 1/2</a:t>
            </a:r>
            <a:r>
              <a:rPr lang="en-US" altLang="en-US" sz="2400" i="1" baseline="30000" smtClean="0"/>
              <a:t>d</a:t>
            </a:r>
            <a:r>
              <a:rPr lang="en-US" altLang="en-US" sz="2400" smtClean="0"/>
              <a:t>, giving us a lower bound on the worst case: 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C51D4D-225C-40D1-B62D-AD8C39CA327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766888" y="5638800"/>
          <a:ext cx="568801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7" imgW="2298700" imgH="393700" progId="Equation.DSMT4">
                  <p:embed/>
                </p:oleObj>
              </mc:Choice>
              <mc:Fallback>
                <p:oleObj name="Equation" r:id="rId7" imgW="22987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5638800"/>
                        <a:ext cx="568801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ym typeface="Symbol" pitchFamily="18" charset="2"/>
              </a:rPr>
              <a:t>Lower Bound on log(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!)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18EB39-8D29-4B25-A259-E10F7397128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graphicFrame>
        <p:nvGraphicFramePr>
          <p:cNvPr id="15364" name="Object 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840413" y="1295400"/>
          <a:ext cx="3303587" cy="531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6" imgW="2197100" imgH="3530600" progId="Equation.DSMT4">
                  <p:embed/>
                </p:oleObj>
              </mc:Choice>
              <mc:Fallback>
                <p:oleObj name="Equation" r:id="rId6" imgW="2197100" imgH="3530600" progId="Equation.DSMT4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295400"/>
                        <a:ext cx="3303587" cy="531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31363"/>
            <a:ext cx="2385711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400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Stirling’s</a:t>
            </a:r>
            <a:r>
              <a:rPr lang="en-US" dirty="0" smtClean="0"/>
              <a:t> approximation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>
                <a:sym typeface="Symbol" pitchFamily="18" charset="2"/>
              </a:rPr>
              <a:t>(</a:t>
            </a:r>
            <a:r>
              <a:rPr lang="en-US" altLang="en-US" sz="4800" i="1" dirty="0" smtClean="0">
                <a:sym typeface="Symbol" pitchFamily="18" charset="2"/>
              </a:rPr>
              <a:t>N</a:t>
            </a:r>
            <a:r>
              <a:rPr lang="en-US" altLang="en-US" sz="4800" dirty="0" smtClean="0">
                <a:sym typeface="Symbol" pitchFamily="18" charset="2"/>
              </a:rPr>
              <a:t> log </a:t>
            </a:r>
            <a:r>
              <a:rPr lang="en-US" altLang="en-US" sz="4800" i="1" dirty="0" smtClean="0">
                <a:sym typeface="Symbol" pitchFamily="18" charset="2"/>
              </a:rPr>
              <a:t>N</a:t>
            </a:r>
            <a:r>
              <a:rPr lang="en-US" altLang="en-US" sz="4800" dirty="0" smtClean="0">
                <a:sym typeface="Symbol" pitchFamily="18" charset="2"/>
              </a:rPr>
              <a:t>)</a:t>
            </a:r>
            <a:endParaRPr lang="en-US" altLang="en-US" sz="4800" b="1" dirty="0" smtClean="0">
              <a:sym typeface="Symbol" pitchFamily="18" charset="2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8305800" cy="4384675"/>
          </a:xfrm>
        </p:spPr>
        <p:txBody>
          <a:bodyPr/>
          <a:lstStyle/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sym typeface="Symbol" pitchFamily="18" charset="2"/>
              </a:rPr>
              <a:t>Worst</a:t>
            </a:r>
            <a:r>
              <a:rPr lang="en-US" altLang="en-US" sz="2800" dirty="0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sym typeface="Symbol" pitchFamily="18" charset="2"/>
              </a:rPr>
              <a:t>case</a:t>
            </a:r>
            <a:r>
              <a:rPr lang="en-US" altLang="en-US" sz="2800" dirty="0" smtClean="0">
                <a:solidFill>
                  <a:srgbClr val="0000FF"/>
                </a:solidFill>
                <a:sym typeface="Symbol" pitchFamily="18" charset="2"/>
              </a:rPr>
              <a:t> run time of any comparison-based sorting algorithm is </a:t>
            </a:r>
            <a:r>
              <a:rPr lang="en-US" altLang="en-US" sz="2800" b="1" dirty="0" smtClean="0">
                <a:solidFill>
                  <a:srgbClr val="0000FF"/>
                </a:solidFill>
                <a:sym typeface="Symbol" pitchFamily="18" charset="2"/>
              </a:rPr>
              <a:t>(</a:t>
            </a:r>
            <a:r>
              <a:rPr lang="en-US" altLang="en-US" sz="2800" b="1" i="1" dirty="0" smtClean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altLang="en-US" sz="2800" b="1" dirty="0" smtClean="0">
                <a:solidFill>
                  <a:srgbClr val="0000FF"/>
                </a:solidFill>
                <a:sym typeface="Symbol" pitchFamily="18" charset="2"/>
              </a:rPr>
              <a:t> log </a:t>
            </a:r>
            <a:r>
              <a:rPr lang="en-US" altLang="en-US" sz="2800" b="1" i="1" dirty="0" smtClean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altLang="en-US" sz="2800" b="1" dirty="0" smtClean="0">
                <a:solidFill>
                  <a:srgbClr val="0000FF"/>
                </a:solidFill>
                <a:sym typeface="Symbol" pitchFamily="18" charset="2"/>
              </a:rPr>
              <a:t>) </a:t>
            </a:r>
            <a:r>
              <a:rPr lang="en-US" altLang="en-US" sz="2800" dirty="0" smtClean="0">
                <a:solidFill>
                  <a:srgbClr val="0000FF"/>
                </a:solidFill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endParaRPr lang="en-US" altLang="en-US" sz="2800" dirty="0" smtClean="0">
              <a:solidFill>
                <a:srgbClr val="0000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dirty="0" smtClean="0">
                <a:sym typeface="Symbol" pitchFamily="18" charset="2"/>
              </a:rPr>
              <a:t>Can also show that </a:t>
            </a:r>
            <a:r>
              <a:rPr lang="en-US" altLang="en-US" sz="2800" b="1" dirty="0" smtClean="0">
                <a:sym typeface="Symbol" pitchFamily="18" charset="2"/>
              </a:rPr>
              <a:t>average</a:t>
            </a:r>
            <a:r>
              <a:rPr lang="en-US" altLang="en-US" sz="2800" dirty="0" smtClean="0">
                <a:sym typeface="Symbol" pitchFamily="18" charset="2"/>
              </a:rPr>
              <a:t> </a:t>
            </a:r>
            <a:r>
              <a:rPr lang="en-US" altLang="en-US" sz="2800" b="1" dirty="0" smtClean="0">
                <a:sym typeface="Symbol" pitchFamily="18" charset="2"/>
              </a:rPr>
              <a:t>case</a:t>
            </a:r>
            <a:r>
              <a:rPr lang="en-US" altLang="en-US" sz="2800" dirty="0" smtClean="0">
                <a:sym typeface="Symbol" pitchFamily="18" charset="2"/>
              </a:rPr>
              <a:t> run time is also </a:t>
            </a:r>
            <a:r>
              <a:rPr lang="en-US" altLang="en-US" sz="2800" b="1" dirty="0" smtClean="0">
                <a:sym typeface="Symbol" pitchFamily="18" charset="2"/>
              </a:rPr>
              <a:t>(</a:t>
            </a:r>
            <a:r>
              <a:rPr lang="en-US" altLang="en-US" sz="2800" b="1" i="1" dirty="0" smtClean="0">
                <a:sym typeface="Symbol" pitchFamily="18" charset="2"/>
              </a:rPr>
              <a:t>N</a:t>
            </a:r>
            <a:r>
              <a:rPr lang="en-US" altLang="en-US" sz="2800" b="1" dirty="0" smtClean="0">
                <a:sym typeface="Symbol" pitchFamily="18" charset="2"/>
              </a:rPr>
              <a:t> log </a:t>
            </a:r>
            <a:r>
              <a:rPr lang="en-US" altLang="en-US" sz="2800" b="1" i="1" dirty="0" smtClean="0">
                <a:sym typeface="Symbol" pitchFamily="18" charset="2"/>
              </a:rPr>
              <a:t>N</a:t>
            </a:r>
            <a:r>
              <a:rPr lang="en-US" altLang="en-US" sz="2800" b="1" dirty="0" smtClean="0">
                <a:sym typeface="Symbol" pitchFamily="18" charset="2"/>
              </a:rPr>
              <a:t>) </a:t>
            </a:r>
            <a:r>
              <a:rPr lang="en-US" altLang="en-US" sz="28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15000"/>
              </a:spcBef>
            </a:pPr>
            <a:endParaRPr lang="en-US" alt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dirty="0" smtClean="0">
                <a:sym typeface="Symbol" pitchFamily="18" charset="2"/>
              </a:rPr>
              <a:t>Can we do better if we don’t use comparisons?  (Huh?)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155A88-DF4C-4EBD-8A31-B59BA88B5AF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we sort in O(n)?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Suppose keys are integers between 0 and 1000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8AEF49-FFD0-4918-982B-F83104E156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BucketSort (aka BinSort)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295400"/>
            <a:ext cx="7135813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	If all values to be sorted are integers between </a:t>
            </a:r>
            <a:r>
              <a:rPr lang="en-US" altLang="en-US" sz="2400" smtClean="0">
                <a:solidFill>
                  <a:schemeClr val="accent2"/>
                </a:solidFill>
              </a:rPr>
              <a:t>1 </a:t>
            </a:r>
            <a:r>
              <a:rPr lang="en-US" altLang="en-US" sz="2400" smtClean="0"/>
              <a:t>and</a:t>
            </a:r>
            <a:r>
              <a:rPr lang="en-US" altLang="en-US" sz="2400" smtClean="0">
                <a:solidFill>
                  <a:schemeClr val="accent2"/>
                </a:solidFill>
              </a:rPr>
              <a:t> </a:t>
            </a:r>
            <a:r>
              <a:rPr lang="en-US" altLang="en-US" sz="2400" i="1" smtClean="0">
                <a:solidFill>
                  <a:schemeClr val="accent2"/>
                </a:solidFill>
              </a:rPr>
              <a:t>B</a:t>
            </a:r>
            <a:r>
              <a:rPr lang="en-US" altLang="en-US" sz="2400" smtClean="0">
                <a:solidFill>
                  <a:schemeClr val="accent2"/>
                </a:solidFill>
              </a:rPr>
              <a:t>,</a:t>
            </a:r>
            <a:r>
              <a:rPr lang="en-US" altLang="en-US" sz="2400" smtClean="0"/>
              <a:t> create an array </a:t>
            </a:r>
            <a:r>
              <a:rPr lang="en-US" altLang="en-US" sz="2400" b="1" smtClean="0">
                <a:latin typeface="Courier New" pitchFamily="49" charset="0"/>
              </a:rPr>
              <a:t>count</a:t>
            </a:r>
            <a:r>
              <a:rPr lang="en-US" altLang="en-US" sz="2400" smtClean="0"/>
              <a:t> of size </a:t>
            </a:r>
            <a:r>
              <a:rPr lang="en-US" altLang="en-US" sz="2400" i="1" smtClean="0">
                <a:solidFill>
                  <a:schemeClr val="accent2"/>
                </a:solidFill>
              </a:rPr>
              <a:t>B</a:t>
            </a:r>
            <a:r>
              <a:rPr lang="en-US" altLang="en-US" sz="2400" smtClean="0"/>
              <a:t>, </a:t>
            </a:r>
            <a:r>
              <a:rPr lang="en-US" altLang="en-US" sz="2400" b="1" smtClean="0"/>
              <a:t>increment</a:t>
            </a:r>
            <a:r>
              <a:rPr lang="en-US" altLang="en-US" sz="2400" smtClean="0"/>
              <a:t> counts while traversing the input, and finally output the result.</a:t>
            </a:r>
          </a:p>
          <a:p>
            <a:pPr eaLnBrk="1" hangingPunct="1">
              <a:buFontTx/>
              <a:buNone/>
            </a:pPr>
            <a:endParaRPr lang="en-US" altLang="en-US" sz="1600" b="1" smtClean="0"/>
          </a:p>
          <a:p>
            <a:pPr eaLnBrk="1" hangingPunct="1">
              <a:buFontTx/>
              <a:buNone/>
            </a:pPr>
            <a:r>
              <a:rPr lang="en-US" altLang="en-US" sz="2400" b="1" smtClean="0"/>
              <a:t>Example</a:t>
            </a:r>
            <a:r>
              <a:rPr lang="en-US" altLang="en-US" sz="2400" smtClean="0"/>
              <a:t>   </a:t>
            </a:r>
            <a:r>
              <a:rPr lang="en-US" altLang="en-US" sz="2400" i="1" smtClean="0">
                <a:solidFill>
                  <a:schemeClr val="accent2"/>
                </a:solidFill>
              </a:rPr>
              <a:t>B</a:t>
            </a:r>
            <a:r>
              <a:rPr lang="en-US" altLang="en-US" sz="2400" smtClean="0"/>
              <a:t>=5.   Input = (5,1,3,4,3,2,1,1,5,4,5)</a:t>
            </a:r>
          </a:p>
        </p:txBody>
      </p:sp>
      <p:pic>
        <p:nvPicPr>
          <p:cNvPr id="18463" name="Picture 30" descr="dufxtki3[1]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89825" y="2732088"/>
            <a:ext cx="1196975" cy="1465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CD8E29-8726-440C-A83B-2D06FEF9042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graphicFrame>
        <p:nvGraphicFramePr>
          <p:cNvPr id="601092" name="Group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81000" y="3581400"/>
          <a:ext cx="2286000" cy="3108756"/>
        </p:xfrm>
        <a:graphic>
          <a:graphicData uri="http://schemas.openxmlformats.org/drawingml/2006/table">
            <a:tbl>
              <a:tblPr/>
              <a:tblGrid>
                <a:gridCol w="857250"/>
                <a:gridCol w="1428750"/>
              </a:tblGrid>
              <a:tr h="51805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9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352800" y="4572000"/>
            <a:ext cx="1295400" cy="0"/>
          </a:xfrm>
          <a:prstGeom prst="line">
            <a:avLst/>
          </a:prstGeom>
          <a:noFill/>
          <a:ln w="1905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AutoShape 2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876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Sorted list: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1,1,1,2,3,3,4,4,5,5,5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24325" y="5486400"/>
            <a:ext cx="405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+mj-lt"/>
              </a:rPr>
              <a:t>Running time to sort n items?</a:t>
            </a:r>
          </a:p>
        </p:txBody>
      </p:sp>
      <p:sp>
        <p:nvSpPr>
          <p:cNvPr id="18462" name="AutoShape 29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63246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+</a:t>
            </a:r>
            <a:r>
              <a:rPr lang="en-US" altLang="en-US" sz="2400" i="1">
                <a:latin typeface="Times New Roman" pitchFamily="18" charset="0"/>
              </a:rPr>
              <a:t>K</a:t>
            </a:r>
            <a:r>
              <a:rPr lang="en-US" altLang="en-US" sz="2400">
                <a:latin typeface="Times New Roman" pitchFamily="18" charset="0"/>
              </a:rPr>
              <a:t>)</a:t>
            </a:r>
          </a:p>
        </p:txBody>
      </p:sp>
      <p:sp>
        <p:nvSpPr>
          <p:cNvPr id="18464" name="Text Box 3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0"/>
            <a:ext cx="1676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n items, </a:t>
            </a:r>
            <a:b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-constant(??) time to insert, </a:t>
            </a:r>
            <a:b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-traverse bins to print out list (n+K)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about our </a:t>
            </a:r>
            <a:r>
              <a:rPr lang="en-US" altLang="en-US" sz="4000" smtClean="0">
                <a:sym typeface="Symbol" pitchFamily="18" charset="2"/>
              </a:rPr>
              <a:t>(</a:t>
            </a:r>
            <a:r>
              <a:rPr lang="en-US" altLang="en-US" sz="4000" smtClean="0"/>
              <a:t>n log n) bound?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4D2E93-1AAF-4626-9DFF-72AEC7D9064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153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Dependence on </a:t>
            </a:r>
            <a:r>
              <a:rPr lang="en-US" altLang="en-US" i="1" smtClean="0"/>
              <a:t>B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What if </a:t>
            </a:r>
            <a:r>
              <a:rPr lang="en-US" altLang="en-US" i="1" smtClean="0">
                <a:solidFill>
                  <a:srgbClr val="0000FF"/>
                </a:solidFill>
              </a:rPr>
              <a:t>B</a:t>
            </a:r>
            <a:r>
              <a:rPr lang="en-US" altLang="en-US" smtClean="0"/>
              <a:t> is very large (e.g., 2</a:t>
            </a:r>
            <a:r>
              <a:rPr lang="en-US" altLang="en-US" baseline="30000" smtClean="0"/>
              <a:t>64</a:t>
            </a:r>
            <a:r>
              <a:rPr lang="en-US" altLang="en-US" smtClean="0"/>
              <a:t>)?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06D5A3-54A2-4F03-9627-9CE9137D564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048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5334000"/>
            <a:ext cx="20574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Impractical!</a:t>
            </a:r>
          </a:p>
        </p:txBody>
      </p:sp>
      <p:sp>
        <p:nvSpPr>
          <p:cNvPr id="20486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00800" y="2057400"/>
            <a:ext cx="251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We can’t always use BucketSort – don't always know K ahead of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Midterm Friday</a:t>
            </a:r>
          </a:p>
          <a:p>
            <a:pPr lvl="1"/>
            <a:r>
              <a:rPr lang="en-US" altLang="en-US" dirty="0" smtClean="0"/>
              <a:t>50 minutes, closed book</a:t>
            </a:r>
          </a:p>
          <a:p>
            <a:pPr lvl="1"/>
            <a:r>
              <a:rPr lang="en-US" altLang="en-US" dirty="0" smtClean="0"/>
              <a:t>Old exam linked from 332  web page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3604857-81A2-4F40-BDB5-B5E2265DDFE6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Fixing impracticality: RadixSort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RadixSort: generalization of BucketSort for large integer keys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Origins go back to the 1890 census.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Radix = “The base of a number system”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We’ll use 10 for convenience, but could be anything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u="sng" smtClean="0"/>
              <a:t>Idea</a:t>
            </a:r>
            <a:r>
              <a:rPr lang="en-US" altLang="en-US" sz="280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BucketSort on one digit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After k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sort, the last k digits are sorted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Set number of buckets: </a:t>
            </a:r>
            <a:r>
              <a:rPr lang="en-US" altLang="en-US" sz="2400" i="1" smtClean="0">
                <a:solidFill>
                  <a:srgbClr val="0000FF"/>
                </a:solidFill>
              </a:rPr>
              <a:t>B</a:t>
            </a:r>
            <a:r>
              <a:rPr lang="en-US" altLang="en-US" sz="2400" smtClean="0"/>
              <a:t> = radix.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2694C2-BAE1-4822-9E21-A1F51CE723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Radix Sort Example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962AFE-DC6A-4EB6-B9C1-80ABA31DF55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grpSp>
        <p:nvGrpSpPr>
          <p:cNvPr id="22531" name="Group 3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905000" y="1676400"/>
            <a:ext cx="6934200" cy="1066800"/>
            <a:chOff x="1440" y="1776"/>
            <a:chExt cx="2880" cy="768"/>
          </a:xfrm>
        </p:grpSpPr>
        <p:sp>
          <p:nvSpPr>
            <p:cNvPr id="22580" name="Text Box 1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81" name="Text Box 1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2" name="Text Box 1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83" name="Text Box 1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4" name="Text Box 1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85" name="Text Box 1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6" name="Text Box 1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87" name="Text Box 1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8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89" name="Text Box 2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0" name="Text Box 2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91" name="Text Box 2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2" name="Text Box 2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93" name="Text Box 2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4" name="Text Box 2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95" name="Text Box 2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96" name="Text Box 2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97" name="Text Box 2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8" name="Text Box 2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99" name="Text Box 3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grpSp>
        <p:nvGrpSpPr>
          <p:cNvPr id="22533" name="Group 3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05000" y="3048000"/>
            <a:ext cx="6934200" cy="1066800"/>
            <a:chOff x="1440" y="1776"/>
            <a:chExt cx="2880" cy="768"/>
          </a:xfrm>
        </p:grpSpPr>
        <p:sp>
          <p:nvSpPr>
            <p:cNvPr id="22560" name="Text Box 3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61" name="Text Box 4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2" name="Text Box 4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63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4" name="Text Box 43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65" name="Text Box 4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6" name="Text Box 4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67" name="Text Box 4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8" name="Text Box 4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69" name="Text Box 4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0" name="Text Box 4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71" name="Text Box 50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2" name="Text Box 51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73" name="Text Box 52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4" name="Text Box 53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75" name="Text Box 54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76" name="Text Box 55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77" name="Text Box 56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8" name="Text Box 57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79" name="Text Box 58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sp>
        <p:nvSpPr>
          <p:cNvPr id="22534" name="Text Box 5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1863" y="990600"/>
            <a:ext cx="526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Input: 478, 537, 9, 721, 3, 38, 123, 67</a:t>
            </a:r>
          </a:p>
        </p:txBody>
      </p:sp>
      <p:sp>
        <p:nvSpPr>
          <p:cNvPr id="22535" name="Text Box 6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18288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1’s</a:t>
            </a:r>
          </a:p>
        </p:txBody>
      </p:sp>
      <p:grpSp>
        <p:nvGrpSpPr>
          <p:cNvPr id="22536" name="Group 6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05000" y="4419600"/>
            <a:ext cx="6934200" cy="1447800"/>
            <a:chOff x="1440" y="1776"/>
            <a:chExt cx="2880" cy="768"/>
          </a:xfrm>
        </p:grpSpPr>
        <p:sp>
          <p:nvSpPr>
            <p:cNvPr id="22540" name="Text Box 6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41" name="Text Box 6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2" name="Text Box 6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43" name="Text Box 6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4" name="Text Box 6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45" name="Text Box 6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6" name="Text Box 6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47" name="Text Box 6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8" name="Text Box 7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49" name="Text Box 7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0" name="Text Box 72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51" name="Text Box 73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2" name="Text Box 74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53" name="Text Box 75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4" name="Text Box 76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55" name="Text Box 7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56" name="Text Box 7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57" name="Text Box 7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8" name="Text Box 8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59" name="Text Box 81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sp>
        <p:nvSpPr>
          <p:cNvPr id="22537" name="Text Box 8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32004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10’s</a:t>
            </a:r>
          </a:p>
        </p:txBody>
      </p:sp>
      <p:sp>
        <p:nvSpPr>
          <p:cNvPr id="22538" name="Text Box 8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48768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100’s</a:t>
            </a:r>
          </a:p>
        </p:txBody>
      </p:sp>
      <p:sp>
        <p:nvSpPr>
          <p:cNvPr id="22539" name="Text Box 8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7800" y="61722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Output: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Rectangle 3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Radix Sort Example (1</a:t>
            </a:r>
            <a:r>
              <a:rPr lang="en-US" altLang="en-US" baseline="30000" smtClean="0"/>
              <a:t>st</a:t>
            </a:r>
            <a:r>
              <a:rPr lang="en-US" altLang="en-US" smtClean="0"/>
              <a:t> pass)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D5EA9A-8F23-413E-85BD-BC732D8D81A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82663" y="39322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67</a:t>
            </a:r>
          </a:p>
        </p:txBody>
      </p:sp>
      <p:sp>
        <p:nvSpPr>
          <p:cNvPr id="23556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82663" y="37036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123</a:t>
            </a:r>
          </a:p>
        </p:txBody>
      </p:sp>
      <p:sp>
        <p:nvSpPr>
          <p:cNvPr id="2355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82663" y="34750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38</a:t>
            </a:r>
          </a:p>
        </p:txBody>
      </p:sp>
      <p:sp>
        <p:nvSpPr>
          <p:cNvPr id="2355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82663" y="32464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23559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82663" y="30178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721</a:t>
            </a:r>
          </a:p>
        </p:txBody>
      </p:sp>
      <p:sp>
        <p:nvSpPr>
          <p:cNvPr id="2356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82663" y="27892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356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82663" y="25606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537</a:t>
            </a:r>
          </a:p>
        </p:txBody>
      </p:sp>
      <p:sp>
        <p:nvSpPr>
          <p:cNvPr id="23562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82663" y="23320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86200" y="1447800"/>
            <a:ext cx="1235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1’s digit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432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72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004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0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12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148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148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720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0292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864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53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6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9436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436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47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8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3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8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008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3583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08013" y="1905000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Input data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95600" y="5410200"/>
            <a:ext cx="3657600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This example uses B=10 and base 10 digits for simplicity of demonstration.  Larger bucket counts should be used in an actual implementation.</a:t>
            </a:r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73938" y="2270125"/>
            <a:ext cx="5238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681788" y="1828800"/>
            <a:ext cx="166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1</a:t>
            </a:r>
            <a:r>
              <a:rPr lang="en-US" altLang="en-US" sz="2000" baseline="30000"/>
              <a:t>st</a:t>
            </a:r>
            <a:r>
              <a:rPr lang="en-US" altLang="en-US" sz="2000"/>
              <a:t> pass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0" name="Rectangle 2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Radix Sort Example (2</a:t>
            </a:r>
            <a:r>
              <a:rPr lang="en-US" altLang="en-US" baseline="30000" smtClean="0"/>
              <a:t>nd</a:t>
            </a:r>
            <a:r>
              <a:rPr lang="en-US" altLang="en-US" smtClean="0"/>
              <a:t> pass)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E41EC8-9EFE-49AA-9FAD-CD1867DA8C4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4579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33800" y="1905000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10’s digit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9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7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 sz="1400">
                <a:latin typeface="Times New Roman" pitchFamily="18" charset="0"/>
              </a:rPr>
              <a:t>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1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 sz="1400">
                <a:latin typeface="Times New Roman" pitchFamily="18" charset="0"/>
              </a:rPr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05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5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altLang="en-US" sz="1400">
                <a:latin typeface="Times New Roman" pitchFamily="18" charset="0"/>
              </a:rPr>
              <a:t>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alt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62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0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19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19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4593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en-US" altLang="en-US" sz="1400">
                <a:latin typeface="Times New Roman" pitchFamily="18" charset="0"/>
              </a:rPr>
              <a:t>7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34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4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US" alt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24596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91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8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48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4599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248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60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6950" y="2498725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2057400"/>
            <a:ext cx="166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1</a:t>
            </a:r>
            <a:r>
              <a:rPr lang="en-US" altLang="en-US" sz="2000" baseline="30000"/>
              <a:t>st</a:t>
            </a:r>
            <a:r>
              <a:rPr lang="en-US" altLang="en-US" sz="2000"/>
              <a:t> pass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05625" y="2057400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2</a:t>
            </a:r>
            <a:r>
              <a:rPr lang="en-US" altLang="en-US" sz="2000" baseline="30000"/>
              <a:t>nd</a:t>
            </a:r>
            <a:r>
              <a:rPr lang="en-US" altLang="en-US" sz="2000"/>
              <a:t> pass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4" name="Rectangle 2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Radix Sort Example (3</a:t>
            </a:r>
            <a:r>
              <a:rPr lang="en-US" altLang="en-US" baseline="30000" smtClean="0"/>
              <a:t>rd</a:t>
            </a:r>
            <a:r>
              <a:rPr lang="en-US" altLang="en-US" smtClean="0"/>
              <a:t> pass)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D2896F-5AB5-495E-94FD-66E9DE0B269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5603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81400" y="1981200"/>
            <a:ext cx="129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100’s digit</a:t>
            </a:r>
          </a:p>
        </p:txBody>
      </p:sp>
      <p:sp>
        <p:nvSpPr>
          <p:cNvPr id="25604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560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03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09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67</a:t>
            </a:r>
          </a:p>
        </p:txBody>
      </p:sp>
      <p:sp>
        <p:nvSpPr>
          <p:cNvPr id="2560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14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5607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14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altLang="en-US" sz="1400">
                <a:latin typeface="Times New Roman" pitchFamily="18" charset="0"/>
              </a:rPr>
              <a:t>23</a:t>
            </a:r>
          </a:p>
        </p:txBody>
      </p:sp>
      <p:sp>
        <p:nvSpPr>
          <p:cNvPr id="2560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560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86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  <a:r>
              <a:rPr lang="en-US" altLang="en-US" sz="1400">
                <a:latin typeface="Times New Roman" pitchFamily="18" charset="0"/>
              </a:rPr>
              <a:t>78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3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lang="en-US" altLang="en-US" sz="1400">
                <a:latin typeface="Times New Roman" pitchFamily="18" charset="0"/>
              </a:rPr>
              <a:t>37</a:t>
            </a:r>
          </a:p>
        </p:txBody>
      </p:sp>
      <p:sp>
        <p:nvSpPr>
          <p:cNvPr id="25616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0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00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8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5619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US" altLang="en-US" sz="1400">
                <a:latin typeface="Times New Roman" pitchFamily="18" charset="0"/>
              </a:rPr>
              <a:t>21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15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5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22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72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5623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2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2425" y="2057400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2</a:t>
            </a:r>
            <a:r>
              <a:rPr lang="en-US" altLang="en-US" sz="2000" baseline="30000"/>
              <a:t>nd</a:t>
            </a:r>
            <a:r>
              <a:rPr lang="en-US" altLang="en-US" sz="2000"/>
              <a:t> pass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2057400"/>
            <a:ext cx="168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3</a:t>
            </a:r>
            <a:r>
              <a:rPr lang="en-US" altLang="en-US" sz="2000" baseline="30000"/>
              <a:t>rd</a:t>
            </a:r>
            <a:r>
              <a:rPr lang="en-US" altLang="en-US" sz="2000"/>
              <a:t> pass</a:t>
            </a:r>
          </a:p>
        </p:txBody>
      </p:sp>
      <p:sp>
        <p:nvSpPr>
          <p:cNvPr id="2562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</p:txBody>
      </p:sp>
      <p:sp>
        <p:nvSpPr>
          <p:cNvPr id="2562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953000"/>
            <a:ext cx="663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Invariant</a:t>
            </a:r>
            <a:r>
              <a:rPr lang="en-US" altLang="en-US" sz="2000"/>
              <a:t>: after k passes the low order k digits are sorted.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Radixsort: Complexity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In our examples, we had: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Input size, 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Number of buckets, B = 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Maximum value, M </a:t>
            </a:r>
            <a:r>
              <a:rPr lang="en-US" altLang="en-US" sz="2400" smtClean="0">
                <a:cs typeface="Arial" charset="0"/>
              </a:rPr>
              <a:t>&lt;</a:t>
            </a:r>
            <a:r>
              <a:rPr lang="en-US" altLang="en-US" sz="2400" smtClean="0"/>
              <a:t> 10</a:t>
            </a:r>
            <a:r>
              <a:rPr lang="en-US" altLang="en-US" sz="2400" baseline="30000" smtClean="0"/>
              <a:t>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Number of passes, P =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How much work per pass? 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Total time?</a:t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11610-4B09-4926-AC50-9C48175525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26629" name="AutoShape 5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828800"/>
            <a:ext cx="2133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P</a:t>
            </a:r>
            <a:r>
              <a:rPr lang="en-US" altLang="en-US" sz="2000">
                <a:latin typeface="Times New Roman" pitchFamily="18" charset="0"/>
              </a:rPr>
              <a:t> = log</a:t>
            </a:r>
            <a:r>
              <a:rPr lang="en-US" altLang="en-US" sz="2000" i="1" baseline="-25000">
                <a:latin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</a:rPr>
              <a:t>(M)</a:t>
            </a:r>
          </a:p>
        </p:txBody>
      </p:sp>
      <p:sp>
        <p:nvSpPr>
          <p:cNvPr id="26630" name="AutoShape 6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81800" y="4114800"/>
            <a:ext cx="19812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2000">
                <a:latin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</a:rPr>
              <a:t>N+B</a:t>
            </a:r>
            <a:r>
              <a:rPr lang="en-US" altLang="en-US" sz="2000">
                <a:latin typeface="Times New Roman" pitchFamily="18" charset="0"/>
              </a:rPr>
              <a:t>) when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using BucketSort</a:t>
            </a:r>
          </a:p>
        </p:txBody>
      </p:sp>
      <p:sp>
        <p:nvSpPr>
          <p:cNvPr id="26631" name="AutoShape 7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5867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P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+</a:t>
            </a:r>
            <a:r>
              <a:rPr lang="en-US" altLang="en-US" sz="2400" i="1">
                <a:latin typeface="Times New Roman" pitchFamily="18" charset="0"/>
              </a:rPr>
              <a:t>B</a:t>
            </a:r>
            <a:r>
              <a:rPr lang="en-US" altLang="en-US" sz="2400">
                <a:latin typeface="Times New Roman" pitchFamily="18" charset="0"/>
              </a:rPr>
              <a:t>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-152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Choosing the Radix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762000"/>
            <a:ext cx="8305800" cy="5715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Run time is roughly proportional to:</a:t>
            </a:r>
          </a:p>
          <a:p>
            <a:pPr marL="0" indent="0" algn="ctr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i="1" smtClean="0"/>
              <a:t>P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+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= log</a:t>
            </a:r>
            <a:r>
              <a:rPr lang="en-US" altLang="en-US" sz="2400" i="1" baseline="-25000" smtClean="0"/>
              <a:t>B</a:t>
            </a:r>
            <a:r>
              <a:rPr lang="en-US" altLang="en-US" sz="2400" i="1" smtClean="0"/>
              <a:t>M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+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Can show that this is minimized when:</a:t>
            </a:r>
          </a:p>
          <a:p>
            <a:pPr marL="0" indent="0" algn="ctr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i="1" smtClean="0"/>
              <a:t>B</a:t>
            </a:r>
            <a:r>
              <a:rPr lang="en-US" altLang="en-US" sz="2400" smtClean="0"/>
              <a:t> log</a:t>
            </a:r>
            <a:r>
              <a:rPr lang="en-US" altLang="en-US" sz="2400" i="1" baseline="-25000" smtClean="0"/>
              <a:t>e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 </a:t>
            </a:r>
            <a:r>
              <a:rPr lang="en-US" altLang="en-US" sz="2400" smtClean="0">
                <a:cs typeface="Arial" charset="0"/>
              </a:rPr>
              <a:t>≈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N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In theory, then, the best base (radix) depends only on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.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For fast computation, prefer 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 = 2</a:t>
            </a:r>
            <a:r>
              <a:rPr lang="en-US" altLang="en-US" sz="2400" i="1" baseline="30000" smtClean="0"/>
              <a:t>b</a:t>
            </a:r>
            <a:r>
              <a:rPr lang="en-US" altLang="en-US" sz="2400" smtClean="0"/>
              <a:t>.  Then best 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 is:</a:t>
            </a:r>
          </a:p>
          <a:p>
            <a:pPr marL="0" indent="0" algn="ctr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i="1" smtClean="0"/>
              <a:t>b</a:t>
            </a:r>
            <a:r>
              <a:rPr lang="en-US" altLang="en-US" sz="2400" smtClean="0"/>
              <a:t> + log</a:t>
            </a:r>
            <a:r>
              <a:rPr lang="en-US" altLang="en-US" sz="2400" i="1" baseline="-25000" smtClean="0"/>
              <a:t>2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 </a:t>
            </a:r>
            <a:r>
              <a:rPr lang="en-US" altLang="en-US" sz="2400" smtClean="0">
                <a:cs typeface="Arial" charset="0"/>
              </a:rPr>
              <a:t>≈</a:t>
            </a:r>
            <a:r>
              <a:rPr lang="en-US" altLang="en-US" sz="2400" smtClean="0"/>
              <a:t> log</a:t>
            </a:r>
            <a:r>
              <a:rPr lang="en-US" altLang="en-US" sz="2400" i="1" baseline="-25000" smtClean="0"/>
              <a:t>2</a:t>
            </a:r>
            <a:r>
              <a:rPr lang="en-US" altLang="en-US" sz="2400" i="1" smtClean="0"/>
              <a:t>N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Example: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i="1" smtClean="0"/>
              <a:t>N</a:t>
            </a:r>
            <a:r>
              <a:rPr lang="en-US" altLang="en-US" sz="2400" smtClean="0"/>
              <a:t> = 1 million (i.e., ~2</a:t>
            </a:r>
            <a:r>
              <a:rPr lang="en-US" altLang="en-US" sz="2400" baseline="30000" smtClean="0"/>
              <a:t>20</a:t>
            </a:r>
            <a:r>
              <a:rPr lang="en-US" altLang="en-US" sz="2400" smtClean="0"/>
              <a:t> ) 64 bit numbers,  </a:t>
            </a:r>
            <a:r>
              <a:rPr lang="en-US" altLang="en-US" sz="2400" i="1" smtClean="0"/>
              <a:t>M </a:t>
            </a:r>
            <a:r>
              <a:rPr lang="en-US" altLang="en-US" sz="2400" smtClean="0"/>
              <a:t>= 2</a:t>
            </a:r>
            <a:r>
              <a:rPr lang="en-US" altLang="en-US" sz="2400" baseline="30000" smtClean="0"/>
              <a:t>64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smtClean="0"/>
              <a:t>log</a:t>
            </a:r>
            <a:r>
              <a:rPr lang="en-US" altLang="en-US" sz="2400" i="1" baseline="-25000" smtClean="0"/>
              <a:t>2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</a:t>
            </a:r>
            <a:r>
              <a:rPr lang="en-US" altLang="en-US" sz="2400" smtClean="0">
                <a:cs typeface="Arial" charset="0"/>
              </a:rPr>
              <a:t>≈</a:t>
            </a:r>
            <a:r>
              <a:rPr lang="en-US" altLang="en-US" sz="2400" smtClean="0"/>
              <a:t> 20 </a:t>
            </a:r>
            <a:r>
              <a:rPr lang="en-US" altLang="en-US" sz="2400" smtClean="0">
                <a:cs typeface="Arial" charset="0"/>
              </a:rPr>
              <a:t>→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b</a:t>
            </a:r>
            <a:r>
              <a:rPr lang="en-US" altLang="en-US" sz="2400" smtClean="0"/>
              <a:t> = 16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 i="1" smtClean="0"/>
              <a:t>B</a:t>
            </a:r>
            <a:r>
              <a:rPr lang="en-US" altLang="en-US" sz="2400" smtClean="0"/>
              <a:t> = 2</a:t>
            </a:r>
            <a:r>
              <a:rPr lang="en-US" altLang="en-US" sz="2400" baseline="30000" smtClean="0"/>
              <a:t>16</a:t>
            </a:r>
            <a:r>
              <a:rPr lang="en-US" altLang="en-US" sz="2400" smtClean="0"/>
              <a:t> = 65,536 and </a:t>
            </a:r>
            <a:r>
              <a:rPr lang="en-US" altLang="en-US" sz="2400" i="1" smtClean="0"/>
              <a:t>P</a:t>
            </a:r>
            <a:r>
              <a:rPr lang="en-US" altLang="en-US" sz="2400" smtClean="0"/>
              <a:t> = log</a:t>
            </a:r>
            <a:r>
              <a:rPr lang="en-US" altLang="en-US" sz="2400" baseline="-25000" smtClean="0"/>
              <a:t>(</a:t>
            </a:r>
            <a:r>
              <a:rPr lang="en-US" altLang="en-US" sz="2400" baseline="-30000" smtClean="0"/>
              <a:t>2</a:t>
            </a:r>
            <a:r>
              <a:rPr lang="en-US" altLang="en-US" sz="2400" baseline="-8000" smtClean="0"/>
              <a:t>16</a:t>
            </a:r>
            <a:r>
              <a:rPr lang="en-US" altLang="en-US" sz="2400" baseline="-20000" smtClean="0"/>
              <a:t>)</a:t>
            </a:r>
            <a:r>
              <a:rPr lang="en-US" altLang="en-US" sz="2400" smtClean="0"/>
              <a:t> 2</a:t>
            </a:r>
            <a:r>
              <a:rPr lang="en-US" altLang="en-US" sz="2400" baseline="30000" smtClean="0"/>
              <a:t>64</a:t>
            </a:r>
            <a:r>
              <a:rPr lang="en-US" altLang="en-US" sz="2400" smtClean="0"/>
              <a:t> = 4.</a:t>
            </a:r>
          </a:p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In practice, memory word sizes, space, other architectural considerations, are important in choosing the radix.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68CD35-C798-4F5E-A09D-18E12C9ED2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Big Data: External Sorting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924800" cy="4648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Goal:  </a:t>
            </a:r>
            <a:r>
              <a:rPr lang="en-US" sz="2400" b="1" u="sng" dirty="0" smtClean="0"/>
              <a:t>minimize disk/tape access </a:t>
            </a:r>
            <a:r>
              <a:rPr lang="en-US" sz="2400" dirty="0" smtClean="0"/>
              <a:t>time:</a:t>
            </a:r>
          </a:p>
          <a:p>
            <a:pPr eaLnBrk="1" hangingPunct="1">
              <a:defRPr/>
            </a:pPr>
            <a:r>
              <a:rPr lang="en-US" sz="2000" dirty="0" smtClean="0"/>
              <a:t>Quicksort and </a:t>
            </a:r>
            <a:r>
              <a:rPr lang="en-US" sz="2000" dirty="0" err="1" smtClean="0"/>
              <a:t>Heapsort</a:t>
            </a:r>
            <a:r>
              <a:rPr lang="en-US" sz="2000" dirty="0" smtClean="0"/>
              <a:t> both jump all over the array, leading to expensive random disk accesses</a:t>
            </a:r>
          </a:p>
          <a:p>
            <a:pPr eaLnBrk="1" hangingPunct="1">
              <a:defRPr/>
            </a:pPr>
            <a:r>
              <a:rPr lang="en-US" sz="2000" dirty="0" err="1" smtClean="0"/>
              <a:t>Mergesort</a:t>
            </a:r>
            <a:r>
              <a:rPr lang="en-US" sz="2000" dirty="0" smtClean="0"/>
              <a:t> scans linearly through arrays, leading to (relatively) efficient sequential disk access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Basic Idea:</a:t>
            </a:r>
          </a:p>
          <a:p>
            <a:pPr eaLnBrk="1" hangingPunct="1">
              <a:defRPr/>
            </a:pPr>
            <a:r>
              <a:rPr lang="en-US" sz="2000" dirty="0"/>
              <a:t>Load chunk of data into Memory, sort, store this “run” on disk/tape</a:t>
            </a:r>
          </a:p>
          <a:p>
            <a:pPr eaLnBrk="1" hangingPunct="1">
              <a:defRPr/>
            </a:pPr>
            <a:r>
              <a:rPr lang="en-US" sz="2000" dirty="0"/>
              <a:t>Use the Merge routine from </a:t>
            </a:r>
            <a:r>
              <a:rPr lang="en-US" sz="2000" dirty="0" err="1"/>
              <a:t>Mergesort</a:t>
            </a:r>
            <a:r>
              <a:rPr lang="en-US" sz="2000" dirty="0"/>
              <a:t> to merge runs</a:t>
            </a:r>
          </a:p>
          <a:p>
            <a:pPr eaLnBrk="1" hangingPunct="1">
              <a:defRPr/>
            </a:pPr>
            <a:r>
              <a:rPr lang="en-US" sz="2000" dirty="0"/>
              <a:t>Repeat until you have only one run (one sorted chunk</a:t>
            </a:r>
            <a:r>
              <a:rPr lang="en-US" sz="2000" dirty="0" smtClean="0"/>
              <a:t>)</a:t>
            </a:r>
          </a:p>
          <a:p>
            <a:pPr eaLnBrk="1" hangingPunct="1">
              <a:defRPr/>
            </a:pPr>
            <a:r>
              <a:rPr lang="en-US" sz="2000" dirty="0" err="1" smtClean="0"/>
              <a:t>Mergesort</a:t>
            </a:r>
            <a:r>
              <a:rPr lang="en-US" sz="2000" dirty="0" smtClean="0"/>
              <a:t> can leverage multiple disks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000" dirty="0" smtClean="0"/>
              <a:t>Weiss gives </a:t>
            </a:r>
            <a:r>
              <a:rPr lang="en-US" sz="2000" dirty="0"/>
              <a:t>some examples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28676" name="Rectangle 4" hidden="1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10/23/2013</a:t>
            </a:r>
          </a:p>
        </p:txBody>
      </p:sp>
      <p:sp>
        <p:nvSpPr>
          <p:cNvPr id="28677" name="Rectangle 6" hidden="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C0E8B-91CA-454A-9085-5950748CE1C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2867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7F4EA7F-AECD-4EEC-936D-7E98C90A6B1C}" type="slidenum">
              <a:rPr lang="en-US" altLang="en-US" sz="1400">
                <a:latin typeface="Times New Roman" pitchFamily="18" charset="0"/>
              </a:rPr>
              <a:pPr algn="r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-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Sorting Summary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762000"/>
            <a:ext cx="8991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smtClean="0">
                <a:solidFill>
                  <a:srgbClr val="0000FF"/>
                </a:solidFill>
              </a:rPr>
              <a:t>  O</a:t>
            </a:r>
            <a:r>
              <a:rPr lang="en-US" altLang="en-US" sz="2400" smtClean="0">
                <a:solidFill>
                  <a:srgbClr val="0000FF"/>
                </a:solidFill>
              </a:rPr>
              <a:t>(</a:t>
            </a:r>
            <a:r>
              <a:rPr lang="en-US" altLang="en-US" sz="2400" i="1" smtClean="0">
                <a:solidFill>
                  <a:srgbClr val="0000FF"/>
                </a:solidFill>
              </a:rPr>
              <a:t>N</a:t>
            </a:r>
            <a:r>
              <a:rPr lang="en-US" altLang="en-US" sz="2400" i="1" baseline="30000" smtClean="0">
                <a:solidFill>
                  <a:srgbClr val="0000FF"/>
                </a:solidFill>
              </a:rPr>
              <a:t>2</a:t>
            </a:r>
            <a:r>
              <a:rPr lang="en-US" altLang="en-US" sz="2400" smtClean="0">
                <a:solidFill>
                  <a:srgbClr val="0000FF"/>
                </a:solidFill>
              </a:rPr>
              <a:t>)</a:t>
            </a:r>
            <a:r>
              <a:rPr lang="en-US" altLang="en-US" sz="2400" smtClean="0"/>
              <a:t> average, worst case: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Selection Sort</a:t>
            </a:r>
            <a:r>
              <a:rPr lang="en-US" altLang="en-US" sz="2400" smtClean="0"/>
              <a:t>, </a:t>
            </a:r>
            <a:r>
              <a:rPr lang="en-US" altLang="en-US" sz="2400" b="1" smtClean="0"/>
              <a:t>Bubblesort</a:t>
            </a:r>
            <a:r>
              <a:rPr lang="en-US" altLang="en-US" sz="2400" smtClean="0"/>
              <a:t>, </a:t>
            </a:r>
            <a:r>
              <a:rPr lang="en-US" altLang="en-US" sz="2400" b="1" smtClean="0"/>
              <a:t>Insertion Sort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smtClean="0">
                <a:solidFill>
                  <a:srgbClr val="0000FF"/>
                </a:solidFill>
              </a:rPr>
              <a:t>O</a:t>
            </a:r>
            <a:r>
              <a:rPr lang="en-US" altLang="en-US" sz="2400" smtClean="0">
                <a:solidFill>
                  <a:srgbClr val="0000FF"/>
                </a:solidFill>
              </a:rPr>
              <a:t>(</a:t>
            </a:r>
            <a:r>
              <a:rPr lang="en-US" altLang="en-US" sz="2400" i="1" smtClean="0">
                <a:solidFill>
                  <a:srgbClr val="0000FF"/>
                </a:solidFill>
              </a:rPr>
              <a:t>N log N</a:t>
            </a:r>
            <a:r>
              <a:rPr lang="en-US" altLang="en-US" sz="2400" smtClean="0">
                <a:solidFill>
                  <a:srgbClr val="0000FF"/>
                </a:solidFill>
              </a:rPr>
              <a:t>)</a:t>
            </a:r>
            <a:r>
              <a:rPr lang="en-US" altLang="en-US" sz="2400" smtClean="0"/>
              <a:t> average case: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Heapsort</a:t>
            </a:r>
            <a:r>
              <a:rPr lang="en-US" altLang="en-US" sz="2400" smtClean="0"/>
              <a:t>: In-place, not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BST Sort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O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extra space (including tree pointers, possibly poor memory locality),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Mergesort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O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extra space,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Quicksort</a:t>
            </a:r>
            <a:r>
              <a:rPr lang="en-US" altLang="en-US" sz="2400" smtClean="0"/>
              <a:t>: claimed fastest in practice, but </a:t>
            </a:r>
            <a:r>
              <a:rPr lang="en-US" altLang="en-US" sz="2400" i="1" smtClean="0"/>
              <a:t>O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i="1" baseline="30000" smtClean="0"/>
              <a:t>2</a:t>
            </a:r>
            <a:r>
              <a:rPr lang="en-US" altLang="en-US" sz="2400" smtClean="0"/>
              <a:t>) worst case. Recursion/stack requirement. Not stable.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  </a:t>
            </a:r>
            <a:r>
              <a:rPr lang="en-US" altLang="en-US" sz="2400" smtClean="0">
                <a:solidFill>
                  <a:srgbClr val="0000FF"/>
                </a:solidFill>
              </a:rPr>
              <a:t>(</a:t>
            </a:r>
            <a:r>
              <a:rPr lang="en-US" altLang="en-US" sz="2400" i="1" smtClean="0">
                <a:solidFill>
                  <a:srgbClr val="0000FF"/>
                </a:solidFill>
              </a:rPr>
              <a:t>N log N</a:t>
            </a:r>
            <a:r>
              <a:rPr lang="en-US" altLang="en-US" sz="2400" smtClean="0">
                <a:solidFill>
                  <a:srgbClr val="0000FF"/>
                </a:solidFill>
              </a:rPr>
              <a:t>)</a:t>
            </a:r>
            <a:r>
              <a:rPr lang="en-US" altLang="en-US" sz="2400" smtClean="0"/>
              <a:t> worst and average case:</a:t>
            </a:r>
            <a:endParaRPr lang="en-US" alt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Any comparison-based sorting algorithm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smtClean="0">
                <a:solidFill>
                  <a:srgbClr val="0000FF"/>
                </a:solidFill>
              </a:rPr>
              <a:t>  O</a:t>
            </a:r>
            <a:r>
              <a:rPr lang="en-US" altLang="en-US" sz="2400" smtClean="0">
                <a:solidFill>
                  <a:srgbClr val="0000FF"/>
                </a:solidFill>
              </a:rPr>
              <a:t>(</a:t>
            </a:r>
            <a:r>
              <a:rPr lang="en-US" altLang="en-US" sz="2400" i="1" smtClean="0">
                <a:solidFill>
                  <a:srgbClr val="0000FF"/>
                </a:solidFill>
              </a:rPr>
              <a:t>N</a:t>
            </a:r>
            <a:r>
              <a:rPr lang="en-US" altLang="en-US" sz="2400" smtClean="0">
                <a:solidFill>
                  <a:srgbClr val="0000FF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Radix Sort</a:t>
            </a:r>
            <a:r>
              <a:rPr lang="en-US" altLang="en-US" sz="2400" smtClean="0"/>
              <a:t>: fast and stable. Not comparison based. Not in-place.  Poor memory locality can undercut performance.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269D3F-88F5-484A-B0B6-E10CE974709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fast can we sort?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smtClean="0"/>
              <a:t>Heapsort, Mergesort, Heapsort, AVL sort all have O(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log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 </a:t>
            </a:r>
            <a:r>
              <a:rPr lang="en-US" altLang="en-US" sz="2800" b="1" smtClean="0"/>
              <a:t>worst</a:t>
            </a:r>
            <a:r>
              <a:rPr lang="en-US" altLang="en-US" sz="2800" smtClean="0"/>
              <a:t> case running time.</a:t>
            </a:r>
          </a:p>
          <a:p>
            <a:pPr marL="0" indent="0" eaLnBrk="1" hangingPunct="1">
              <a:buFontTx/>
              <a:buNone/>
            </a:pPr>
            <a:endParaRPr lang="en-US" altLang="en-US" sz="2800" smtClean="0"/>
          </a:p>
          <a:p>
            <a:pPr marL="0" indent="0" eaLnBrk="1" hangingPunct="1">
              <a:buFontTx/>
              <a:buNone/>
            </a:pPr>
            <a:r>
              <a:rPr lang="en-US" altLang="en-US" sz="2800" smtClean="0"/>
              <a:t>These algorithms, along with Quicksort, also have O(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log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 </a:t>
            </a:r>
            <a:r>
              <a:rPr lang="en-US" altLang="en-US" sz="2800" b="1" smtClean="0"/>
              <a:t>average</a:t>
            </a:r>
            <a:r>
              <a:rPr lang="en-US" altLang="en-US" sz="2800" smtClean="0"/>
              <a:t> case running time.</a:t>
            </a:r>
          </a:p>
          <a:p>
            <a:pPr marL="0" indent="0" eaLnBrk="1" hangingPunct="1">
              <a:buFontTx/>
              <a:buNone/>
            </a:pPr>
            <a:endParaRPr lang="en-US" altLang="en-US" sz="2800" smtClean="0"/>
          </a:p>
          <a:p>
            <a:pPr marL="0" indent="0" eaLnBrk="1" hangingPunct="1">
              <a:buFontTx/>
              <a:buNone/>
            </a:pPr>
            <a:r>
              <a:rPr lang="en-US" altLang="en-US" sz="2800" smtClean="0"/>
              <a:t>Can we do any better?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D374CF-3362-4950-8B15-B064C703C0C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 smtClean="0"/>
              <a:t>Permutations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Suppose you are given </a:t>
            </a:r>
            <a:r>
              <a:rPr lang="en-US" altLang="en-US" i="1" smtClean="0"/>
              <a:t>N</a:t>
            </a:r>
            <a:r>
              <a:rPr lang="en-US" altLang="en-US" smtClean="0"/>
              <a:t> elements</a:t>
            </a:r>
          </a:p>
          <a:p>
            <a:pPr lvl="1" eaLnBrk="1" hangingPunct="1"/>
            <a:r>
              <a:rPr lang="en-US" altLang="en-US" smtClean="0"/>
              <a:t>Assume no duplicates</a:t>
            </a:r>
          </a:p>
          <a:p>
            <a:pPr eaLnBrk="1" hangingPunct="1"/>
            <a:r>
              <a:rPr lang="en-US" altLang="en-US" smtClean="0"/>
              <a:t>How many possible orderings can you get?</a:t>
            </a:r>
          </a:p>
          <a:p>
            <a:pPr lvl="1" eaLnBrk="1" hangingPunct="1"/>
            <a:r>
              <a:rPr lang="en-US" altLang="en-US" smtClean="0"/>
              <a:t>Example: a, b, c  (</a:t>
            </a:r>
            <a:r>
              <a:rPr lang="en-US" altLang="en-US" i="1" smtClean="0"/>
              <a:t>N</a:t>
            </a:r>
            <a:r>
              <a:rPr lang="en-US" altLang="en-US" smtClean="0"/>
              <a:t> = 3)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42A774-37EE-4392-8BE1-87D1627583D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 smtClean="0"/>
              <a:t>Permutations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many possible orderings can you get?</a:t>
            </a:r>
          </a:p>
          <a:p>
            <a:pPr lvl="1" eaLnBrk="1" hangingPunct="1"/>
            <a:r>
              <a:rPr lang="en-US" altLang="en-US" sz="2400" smtClean="0"/>
              <a:t>Example: a, b, c  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= 3)</a:t>
            </a:r>
          </a:p>
          <a:p>
            <a:pPr lvl="1" eaLnBrk="1" hangingPunct="1"/>
            <a:r>
              <a:rPr lang="en-US" altLang="en-US" sz="2400" smtClean="0"/>
              <a:t>(a b c), (a c b), (b a c), (b c a), (c a b), (c b a)   </a:t>
            </a:r>
          </a:p>
          <a:p>
            <a:pPr lvl="1" eaLnBrk="1" hangingPunct="1"/>
            <a:r>
              <a:rPr lang="en-US" altLang="en-US" sz="2400" smtClean="0"/>
              <a:t>6 orderings = 3</a:t>
            </a:r>
            <a:r>
              <a:rPr lang="en-US" altLang="en-US" sz="1600" smtClean="0">
                <a:cs typeface="Times New Roman" pitchFamily="18" charset="0"/>
              </a:rPr>
              <a:t>•</a:t>
            </a:r>
            <a:r>
              <a:rPr lang="en-US" altLang="en-US" sz="2400" smtClean="0">
                <a:cs typeface="Times New Roman" pitchFamily="18" charset="0"/>
              </a:rPr>
              <a:t>2</a:t>
            </a:r>
            <a:r>
              <a:rPr lang="en-US" altLang="en-US" sz="1600" smtClean="0">
                <a:cs typeface="Times New Roman" pitchFamily="18" charset="0"/>
              </a:rPr>
              <a:t>•</a:t>
            </a:r>
            <a:r>
              <a:rPr lang="en-US" altLang="en-US" sz="2400" smtClean="0">
                <a:cs typeface="Times New Roman" pitchFamily="18" charset="0"/>
              </a:rPr>
              <a:t>1 = 3!   (i.e., “3 factorial”)</a:t>
            </a:r>
          </a:p>
          <a:p>
            <a:pPr lvl="1" eaLnBrk="1" hangingPunct="1"/>
            <a:endParaRPr lang="en-US" altLang="en-US" sz="2400" smtClean="0">
              <a:cs typeface="Times New Roman" pitchFamily="18" charset="0"/>
            </a:endParaRPr>
          </a:p>
          <a:p>
            <a:pPr eaLnBrk="1" hangingPunct="1"/>
            <a:r>
              <a:rPr lang="en-US" altLang="en-US" sz="2800" smtClean="0">
                <a:cs typeface="Times New Roman" pitchFamily="18" charset="0"/>
              </a:rPr>
              <a:t>For </a:t>
            </a:r>
            <a:r>
              <a:rPr lang="en-US" altLang="en-US" sz="2800" i="1" smtClean="0">
                <a:cs typeface="Times New Roman" pitchFamily="18" charset="0"/>
              </a:rPr>
              <a:t>N</a:t>
            </a:r>
            <a:r>
              <a:rPr lang="en-US" altLang="en-US" sz="2800" smtClean="0">
                <a:cs typeface="Times New Roman" pitchFamily="18" charset="0"/>
              </a:rPr>
              <a:t> elements</a:t>
            </a:r>
          </a:p>
          <a:p>
            <a:pPr lvl="1" eaLnBrk="1" hangingPunct="1"/>
            <a:r>
              <a:rPr lang="en-US" altLang="en-US" sz="2400" i="1" smtClean="0">
                <a:cs typeface="Times New Roman" pitchFamily="18" charset="0"/>
              </a:rPr>
              <a:t>N</a:t>
            </a:r>
            <a:r>
              <a:rPr lang="en-US" altLang="en-US" sz="2400" smtClean="0">
                <a:cs typeface="Times New Roman" pitchFamily="18" charset="0"/>
              </a:rPr>
              <a:t> choices for the first position, (</a:t>
            </a:r>
            <a:r>
              <a:rPr lang="en-US" altLang="en-US" sz="2400" i="1" smtClean="0">
                <a:cs typeface="Times New Roman" pitchFamily="18" charset="0"/>
              </a:rPr>
              <a:t>N</a:t>
            </a:r>
            <a:r>
              <a:rPr lang="en-US" altLang="en-US" sz="2400" smtClean="0">
                <a:cs typeface="Times New Roman" pitchFamily="18" charset="0"/>
              </a:rPr>
              <a:t>-1) choices for the second position, …, (2) choices, 1 choice</a:t>
            </a:r>
          </a:p>
          <a:p>
            <a:pPr lvl="1" eaLnBrk="1" hangingPunct="1"/>
            <a:r>
              <a:rPr lang="en-US" altLang="en-US" sz="2400" i="1" smtClean="0">
                <a:cs typeface="Times New Roman" pitchFamily="18" charset="0"/>
              </a:rPr>
              <a:t>N</a:t>
            </a:r>
            <a:r>
              <a:rPr lang="en-US" altLang="en-US" sz="2400" smtClean="0">
                <a:cs typeface="Times New Roman" pitchFamily="18" charset="0"/>
              </a:rPr>
              <a:t>(</a:t>
            </a:r>
            <a:r>
              <a:rPr lang="en-US" altLang="en-US" sz="2400" i="1" smtClean="0">
                <a:cs typeface="Times New Roman" pitchFamily="18" charset="0"/>
              </a:rPr>
              <a:t>N</a:t>
            </a:r>
            <a:r>
              <a:rPr lang="en-US" altLang="en-US" sz="2400" smtClean="0">
                <a:cs typeface="Times New Roman" pitchFamily="18" charset="0"/>
              </a:rPr>
              <a:t>-1)(</a:t>
            </a:r>
            <a:r>
              <a:rPr lang="en-US" altLang="en-US" sz="2400" i="1" smtClean="0">
                <a:cs typeface="Times New Roman" pitchFamily="18" charset="0"/>
              </a:rPr>
              <a:t>N</a:t>
            </a:r>
            <a:r>
              <a:rPr lang="en-US" altLang="en-US" sz="2400" smtClean="0">
                <a:cs typeface="Times New Roman" pitchFamily="18" charset="0"/>
              </a:rPr>
              <a:t>-2)</a:t>
            </a:r>
            <a:r>
              <a:rPr lang="en-US" altLang="en-US" sz="2400" smtClean="0">
                <a:cs typeface="Times New Roman" pitchFamily="18" charset="0"/>
                <a:sym typeface="MT Extra" pitchFamily="18" charset="2"/>
              </a:rPr>
              <a:t>(2)(1)</a:t>
            </a:r>
            <a:r>
              <a:rPr lang="en-US" altLang="en-US" sz="2400" smtClean="0">
                <a:cs typeface="Times New Roman" pitchFamily="18" charset="0"/>
              </a:rPr>
              <a:t>= </a:t>
            </a:r>
            <a:r>
              <a:rPr lang="en-US" altLang="en-US" sz="2400" i="1" u="sng" smtClean="0">
                <a:cs typeface="Times New Roman" pitchFamily="18" charset="0"/>
              </a:rPr>
              <a:t>N</a:t>
            </a:r>
            <a:r>
              <a:rPr lang="en-US" altLang="en-US" sz="2400" u="sng" smtClean="0">
                <a:cs typeface="Times New Roman" pitchFamily="18" charset="0"/>
              </a:rPr>
              <a:t>! possible orderings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50537-FCB3-4C48-B456-F52CFC6A1D6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 smtClean="0"/>
              <a:t>Sorting Model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Recall our basic sorting assumption: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We can only compare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two elements at a time.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These comparisons prune the space of possible orderings.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We can represent these concepts in a…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5812A3-C793-41C3-8461-46B42805577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1219200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 Tree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4A7CC9-0885-42C3-B234-C0431C2D1F4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48088" y="1466850"/>
            <a:ext cx="2032000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c,  b &lt; c &lt; a,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b,  a &lt; c &lt; b,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c,  c &lt; b &lt; a </a:t>
            </a:r>
          </a:p>
        </p:txBody>
      </p:sp>
      <p:sp>
        <p:nvSpPr>
          <p:cNvPr id="81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4188" y="2571750"/>
            <a:ext cx="1000125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819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18300" y="2582863"/>
            <a:ext cx="1114425" cy="928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8199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62063" y="4010025"/>
            <a:ext cx="10001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820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41588" y="4021138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</p:txBody>
      </p:sp>
      <p:sp>
        <p:nvSpPr>
          <p:cNvPr id="820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8" y="5178425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</p:txBody>
      </p:sp>
      <p:sp>
        <p:nvSpPr>
          <p:cNvPr id="820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55800" y="5148263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820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0463" y="4052888"/>
            <a:ext cx="11144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</p:txBody>
      </p:sp>
      <p:sp>
        <p:nvSpPr>
          <p:cNvPr id="820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15238" y="3994150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8205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11813" y="5251450"/>
            <a:ext cx="105727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 </a:t>
            </a:r>
          </a:p>
        </p:txBody>
      </p:sp>
      <p:sp>
        <p:nvSpPr>
          <p:cNvPr id="820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3113" y="5254625"/>
            <a:ext cx="105727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 </a:t>
            </a:r>
          </a:p>
        </p:txBody>
      </p:sp>
      <p:sp>
        <p:nvSpPr>
          <p:cNvPr id="8207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14638" y="2408238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rot="13048408" flipH="1">
            <a:off x="5811838" y="2386013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797050" y="3527425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60600" y="3538538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89025" y="4678363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736725" y="4678363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172200" y="4760913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819900" y="4760913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819900" y="3535363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83450" y="3546475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3725" y="2511425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8218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18163" y="2478088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8219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46350" y="35179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8220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309688" y="35179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8221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1988" y="4654550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8222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5813" y="4664075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8223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356350" y="347980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8224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24750" y="349885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8225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89613" y="47037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8226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143750" y="47228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8227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85800" y="6019800"/>
            <a:ext cx="754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The leaves contain all the possible orderings of a, b, c.</a:t>
            </a:r>
          </a:p>
        </p:txBody>
      </p:sp>
      <p:sp>
        <p:nvSpPr>
          <p:cNvPr id="8228" name="Text Box 35" hidden="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3733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-Binary tree,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-node = </a:t>
            </a:r>
            <a:r>
              <a:rPr lang="en-US" altLang="en-US" sz="2000" u="sng">
                <a:solidFill>
                  <a:schemeClr val="hlink"/>
                </a:solidFill>
                <a:latin typeface="Times New Roman" pitchFamily="18" charset="0"/>
              </a:rPr>
              <a:t>set</a:t>
            </a: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 of possible orderings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-leaf = 1ordering,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-each edge = 1 comparison. 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-How many leaves? = n!  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-Only one leaf has the desired (sorted) ordering</a:t>
            </a:r>
          </a:p>
        </p:txBody>
      </p:sp>
      <p:sp>
        <p:nvSpPr>
          <p:cNvPr id="8229" name="Text Box 36" hidden="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72200" y="0"/>
            <a:ext cx="2971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-Every sorting alg corresps to a decision tree: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-finds correct leaf by choosing edges to follow (making comparisons)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- each decision reduces the space by half</a:t>
            </a:r>
          </a:p>
        </p:txBody>
      </p:sp>
      <p:sp>
        <p:nvSpPr>
          <p:cNvPr id="8230" name="Text Box 37" hidden="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810000" y="3810000"/>
            <a:ext cx="198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Max # of comparisons?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= longest path</a:t>
            </a:r>
            <a:b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= height of tree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 Trees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554038" y="1752600"/>
            <a:ext cx="779938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Decision Tree is a Binary Tree such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Each node = a set of orderings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i.e., the remaining solution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Each edge = 1 comparison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Each leaf = 1 unique ordering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How many leaves for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distinct elements?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Only 1 leaf has the ordering that is the desired correctly sorted arrangement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AA7876-F8B2-4AD5-B959-4FB898B29C1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graphicFrame>
        <p:nvGraphicFramePr>
          <p:cNvPr id="594948" name="Object 4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7696200" y="4343400"/>
          <a:ext cx="10556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431613" imgH="203112" progId="Equation.DSMT4">
                  <p:embed/>
                </p:oleObj>
              </mc:Choice>
              <mc:Fallback>
                <p:oleObj name="Equation" r:id="rId7" imgW="431613" imgH="203112" progId="Equation.DSMT4">
                  <p:embed/>
                  <p:pic>
                    <p:nvPicPr>
                      <p:cNvPr id="0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343400"/>
                        <a:ext cx="105568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 Tree Example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690A0B-5ED6-4F7A-84E7-96AA2D485E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41738" y="1941513"/>
            <a:ext cx="2044700" cy="9413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c,  b &lt; c &lt; a,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b,  a &lt; c &lt; b,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c,  c &lt; b &lt; a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47838" y="3046413"/>
            <a:ext cx="1012825" cy="9413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46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18300" y="3057525"/>
            <a:ext cx="1114425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0247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55713" y="4484688"/>
            <a:ext cx="1012825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48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41588" y="4495800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</p:txBody>
      </p:sp>
      <p:sp>
        <p:nvSpPr>
          <p:cNvPr id="10249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8" y="5653088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</p:txBody>
      </p:sp>
      <p:sp>
        <p:nvSpPr>
          <p:cNvPr id="10250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49450" y="5622925"/>
            <a:ext cx="1012825" cy="392113"/>
          </a:xfrm>
          <a:prstGeom prst="rect">
            <a:avLst/>
          </a:prstGeom>
          <a:solidFill>
            <a:srgbClr val="CCEC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0463" y="4527550"/>
            <a:ext cx="11144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</p:txBody>
      </p:sp>
      <p:sp>
        <p:nvSpPr>
          <p:cNvPr id="10252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15238" y="4468813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11813" y="5729288"/>
            <a:ext cx="105727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 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3113" y="5732463"/>
            <a:ext cx="105727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 </a:t>
            </a:r>
          </a:p>
        </p:txBody>
      </p:sp>
      <p:sp>
        <p:nvSpPr>
          <p:cNvPr id="1025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14638" y="2882900"/>
            <a:ext cx="852487" cy="298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rot="13048408" flipH="1">
            <a:off x="5811838" y="2860675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797050" y="4002088"/>
            <a:ext cx="452438" cy="4524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60600" y="401320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89025" y="5153025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736725" y="5153025"/>
            <a:ext cx="615950" cy="48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172200" y="5238750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819900" y="5238750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819900" y="4010025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83450" y="4021138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3725" y="2986088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1026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18163" y="295275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1026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46350" y="399256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1026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309688" y="399256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1026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1988" y="5129213"/>
            <a:ext cx="65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1027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5813" y="5138738"/>
            <a:ext cx="65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10271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356350" y="39544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10272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24750" y="3973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10273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89613" y="518160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10274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143750" y="520065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400800" y="2057400"/>
            <a:ext cx="1412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10276" name="AutoShape 35"/>
          <p:cNvCxnSpPr>
            <a:cxnSpLocks noChangeShapeType="1"/>
            <a:stCxn id="10275" idx="1"/>
            <a:endCxn id="10244" idx="3"/>
          </p:cNvCxnSpPr>
          <p:nvPr>
            <p:custDataLst>
              <p:tags r:id="rId34"/>
            </p:custDataLst>
          </p:nvPr>
        </p:nvCxnSpPr>
        <p:spPr bwMode="auto">
          <a:xfrm rot="10800000" flipV="1">
            <a:off x="5799138" y="2225675"/>
            <a:ext cx="601662" cy="187325"/>
          </a:xfrm>
          <a:prstGeom prst="curvedConnector3">
            <a:avLst>
              <a:gd name="adj1" fmla="val 5092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7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5486400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actual order</a:t>
            </a:r>
          </a:p>
        </p:txBody>
      </p:sp>
      <p:cxnSp>
        <p:nvCxnSpPr>
          <p:cNvPr id="10278" name="AutoShape 37"/>
          <p:cNvCxnSpPr>
            <a:cxnSpLocks noChangeShapeType="1"/>
            <a:stCxn id="10277" idx="1"/>
            <a:endCxn id="10250" idx="3"/>
          </p:cNvCxnSpPr>
          <p:nvPr>
            <p:custDataLst>
              <p:tags r:id="rId36"/>
            </p:custDataLst>
          </p:nvPr>
        </p:nvCxnSpPr>
        <p:spPr bwMode="auto">
          <a:xfrm rot="10800000" flipV="1">
            <a:off x="2974975" y="5654675"/>
            <a:ext cx="606425" cy="165100"/>
          </a:xfrm>
          <a:prstGeom prst="curvedConnector3">
            <a:avLst>
              <a:gd name="adj1" fmla="val 510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27780</TotalTime>
  <Words>1818</Words>
  <Application>Microsoft Office PowerPoint</Application>
  <PresentationFormat>On-screen Show (4:3)</PresentationFormat>
  <Paragraphs>445</Paragraphs>
  <Slides>28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CSE 332: Sorting lower bound  Radix sort  </vt:lpstr>
      <vt:lpstr>Announcements</vt:lpstr>
      <vt:lpstr>How fast can we sort?</vt:lpstr>
      <vt:lpstr>Permutations</vt:lpstr>
      <vt:lpstr>Permutations</vt:lpstr>
      <vt:lpstr>Sorting Model</vt:lpstr>
      <vt:lpstr>Decision Tree</vt:lpstr>
      <vt:lpstr>Decision Trees</vt:lpstr>
      <vt:lpstr>Decision Tree Example</vt:lpstr>
      <vt:lpstr>Decision Trees and Sorting</vt:lpstr>
      <vt:lpstr>How many leaves on a tree?</vt:lpstr>
      <vt:lpstr>Lower bound on Height</vt:lpstr>
      <vt:lpstr>An Alternative Explanation</vt:lpstr>
      <vt:lpstr>Lower Bound on log(N!)</vt:lpstr>
      <vt:lpstr>(N log N)</vt:lpstr>
      <vt:lpstr>Can we sort in O(n)?</vt:lpstr>
      <vt:lpstr>BucketSort (aka BinSort)</vt:lpstr>
      <vt:lpstr>What about our (n log n) bound?</vt:lpstr>
      <vt:lpstr>Dependence on B</vt:lpstr>
      <vt:lpstr>Fixing impracticality: RadixSort</vt:lpstr>
      <vt:lpstr>Radix Sort Example</vt:lpstr>
      <vt:lpstr>Radix Sort Example (1st pass)</vt:lpstr>
      <vt:lpstr>Radix Sort Example (2nd pass)</vt:lpstr>
      <vt:lpstr>Radix Sort Example (3rd pass)</vt:lpstr>
      <vt:lpstr>Radixsort: Complexity</vt:lpstr>
      <vt:lpstr>Choosing the Radix</vt:lpstr>
      <vt:lpstr>Big Data: External Sorting</vt:lpstr>
      <vt:lpstr>Sorting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Heaps</dc:title>
  <dc:creator>Douglas Johnson</dc:creator>
  <cp:lastModifiedBy>Richard Anderson</cp:lastModifiedBy>
  <cp:revision>242</cp:revision>
  <cp:lastPrinted>2001-12-07T01:39:00Z</cp:lastPrinted>
  <dcterms:created xsi:type="dcterms:W3CDTF">2002-04-22T16:21:26Z</dcterms:created>
  <dcterms:modified xsi:type="dcterms:W3CDTF">2016-04-27T17:04:31Z</dcterms:modified>
</cp:coreProperties>
</file>