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7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8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9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0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1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1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4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5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7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8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9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20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21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notesSlides/notesSlide22.xml" ContentType="application/vnd.openxmlformats-officedocument.presentationml.notesSlide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notesSlides/notesSlide23.xml" ContentType="application/vnd.openxmlformats-officedocument.presentationml.notesSlide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4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notesSlides/notesSlide25.xml" ContentType="application/vnd.openxmlformats-officedocument.presentationml.notesSlide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26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27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notesSlides/notesSlide28.xml" ContentType="application/vnd.openxmlformats-officedocument.presentationml.notesSlide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29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notesSlides/notesSlide30.xml" ContentType="application/vnd.openxmlformats-officedocument.presentationml.notesSlide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31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32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notesSlides/notesSlide33.xml" ContentType="application/vnd.openxmlformats-officedocument.presentationml.notesSlide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notesSlides/notesSlide34.xml" ContentType="application/vnd.openxmlformats-officedocument.presentationml.notesSlide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467" r:id="rId2"/>
    <p:sldId id="468" r:id="rId3"/>
    <p:sldId id="479" r:id="rId4"/>
    <p:sldId id="480" r:id="rId5"/>
    <p:sldId id="481" r:id="rId6"/>
    <p:sldId id="482" r:id="rId7"/>
    <p:sldId id="514" r:id="rId8"/>
    <p:sldId id="483" r:id="rId9"/>
    <p:sldId id="401" r:id="rId10"/>
    <p:sldId id="518" r:id="rId11"/>
    <p:sldId id="406" r:id="rId12"/>
    <p:sldId id="408" r:id="rId13"/>
    <p:sldId id="407" r:id="rId14"/>
    <p:sldId id="504" r:id="rId15"/>
    <p:sldId id="497" r:id="rId16"/>
    <p:sldId id="498" r:id="rId17"/>
    <p:sldId id="502" r:id="rId18"/>
    <p:sldId id="501" r:id="rId19"/>
    <p:sldId id="515" r:id="rId20"/>
    <p:sldId id="516" r:id="rId21"/>
    <p:sldId id="409" r:id="rId22"/>
    <p:sldId id="517" r:id="rId23"/>
    <p:sldId id="507" r:id="rId24"/>
    <p:sldId id="540" r:id="rId25"/>
    <p:sldId id="541" r:id="rId26"/>
    <p:sldId id="542" r:id="rId27"/>
    <p:sldId id="543" r:id="rId28"/>
    <p:sldId id="544" r:id="rId29"/>
    <p:sldId id="545" r:id="rId30"/>
    <p:sldId id="546" r:id="rId31"/>
    <p:sldId id="547" r:id="rId32"/>
    <p:sldId id="548" r:id="rId33"/>
    <p:sldId id="549" r:id="rId34"/>
    <p:sldId id="550" r:id="rId35"/>
    <p:sldId id="551" r:id="rId36"/>
    <p:sldId id="552" r:id="rId37"/>
    <p:sldId id="553" r:id="rId38"/>
  </p:sldIdLst>
  <p:sldSz cx="9144000" cy="6858000" type="screen4x3"/>
  <p:notesSz cx="7315200" cy="9601200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6410" autoAdjust="0"/>
  </p:normalViewPr>
  <p:slideViewPr>
    <p:cSldViewPr>
      <p:cViewPr>
        <p:scale>
          <a:sx n="102" d="100"/>
          <a:sy n="102" d="100"/>
        </p:scale>
        <p:origin x="-1200" y="-72"/>
      </p:cViewPr>
      <p:guideLst>
        <p:guide orient="horz" pos="24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09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1150" y="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t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6700"/>
            <a:ext cx="320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1150" y="9156700"/>
            <a:ext cx="320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49" tIns="45374" rIns="90749" bIns="45374" numCol="1" anchor="b" anchorCtr="0" compatLnSpc="1">
            <a:prstTxWarp prst="textNoShape">
              <a:avLst/>
            </a:prstTxWarp>
          </a:bodyPr>
          <a:lstStyle>
            <a:lvl1pPr algn="r" defTabSz="90805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7F90A992-6186-44DB-B727-B108E80782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41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03200" y="0"/>
            <a:ext cx="7721600" cy="5791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5791200"/>
            <a:ext cx="70104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7" tIns="47888" rIns="95777" bIns="47888" numCol="1" anchor="b" anchorCtr="0" compatLnSpc="1">
            <a:prstTxWarp prst="textNoShape">
              <a:avLst/>
            </a:prstTxWarp>
          </a:bodyPr>
          <a:lstStyle>
            <a:lvl1pPr algn="r" defTabSz="9572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90311F4-5169-43C9-B783-9753BEA1B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1654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8914AD6-5010-4C1D-AB49-07C487E2D993}" type="slidenum">
              <a:rPr lang="en-US" altLang="en-US" sz="1200" smtClean="0">
                <a:latin typeface="Times New Roman" pitchFamily="18" charset="0"/>
              </a:rPr>
              <a:pPr/>
              <a:t>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4EBAB2-B513-4A14-99D8-871B5365D4D3}" type="slidenum">
              <a:rPr lang="en-US" altLang="en-US" sz="1200" smtClean="0">
                <a:latin typeface="Times New Roman" pitchFamily="18" charset="0"/>
              </a:rPr>
              <a:pPr/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9DEB090-C209-4A13-94AB-4B54B7F243EC}" type="slidenum">
              <a:rPr lang="en-US" altLang="en-US" sz="1200" smtClean="0">
                <a:latin typeface="Times New Roman" pitchFamily="18" charset="0"/>
              </a:rPr>
              <a:pPr/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27864B1-AF1D-485E-8224-8E7248F1CCCC}" type="slidenum">
              <a:rPr lang="en-US" altLang="en-US" sz="1200" smtClean="0">
                <a:latin typeface="Times New Roman" pitchFamily="18" charset="0"/>
              </a:rPr>
              <a:pPr/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620B4CE-F1E2-462E-ACCA-5DD0CFA841B4}" type="slidenum">
              <a:rPr lang="en-US" altLang="en-US" sz="1200" smtClean="0">
                <a:latin typeface="Times New Roman" pitchFamily="18" charset="0"/>
              </a:rPr>
              <a:pPr/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95B38C1-44E5-42E6-BBE2-0E0FAAC28EB9}" type="slidenum">
              <a:rPr lang="en-US" altLang="en-US" sz="1200" smtClean="0">
                <a:latin typeface="Times New Roman" pitchFamily="18" charset="0"/>
              </a:rPr>
              <a:pPr/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870B783-1151-40B3-83B6-5D9B6F99FC07}" type="slidenum">
              <a:rPr lang="en-US" altLang="en-US" sz="1200" smtClean="0">
                <a:latin typeface="Times New Roman" pitchFamily="18" charset="0"/>
              </a:rPr>
              <a:pPr/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8DF0133-4908-41F0-89D9-39D430B34EA5}" type="slidenum">
              <a:rPr lang="en-US" altLang="en-US" sz="1200" smtClean="0">
                <a:latin typeface="Times New Roman" pitchFamily="18" charset="0"/>
              </a:rPr>
              <a:pPr/>
              <a:t>17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443DDC9-CA07-4D13-92A4-A70891088E18}" type="slidenum">
              <a:rPr lang="en-US" altLang="en-US" sz="1200" smtClean="0">
                <a:latin typeface="Times New Roman" pitchFamily="18" charset="0"/>
              </a:rPr>
              <a:pPr/>
              <a:t>18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251713-D2C1-42B0-9ECC-1A2EE0A99104}" type="slidenum">
              <a:rPr lang="en-US" altLang="en-US" sz="1200" smtClean="0">
                <a:latin typeface="Times New Roman" pitchFamily="18" charset="0"/>
              </a:rPr>
              <a:pPr/>
              <a:t>20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9D829C3-0541-456F-851C-8DB02410DE4A}" type="slidenum">
              <a:rPr lang="en-US" altLang="en-US" sz="1200" smtClean="0">
                <a:latin typeface="Times New Roman" pitchFamily="18" charset="0"/>
              </a:rPr>
              <a:pPr/>
              <a:t>21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9B5D4D2-0090-4AF7-9B6D-2F1EF6D610FD}" type="slidenum">
              <a:rPr lang="en-US" altLang="en-US" sz="1200" smtClean="0">
                <a:latin typeface="Times New Roman" pitchFamily="18" charset="0"/>
              </a:rPr>
              <a:pPr/>
              <a:t>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But this reverses the list.  How would you solve fix this?</a:t>
            </a:r>
          </a:p>
          <a:p>
            <a:r>
              <a:rPr lang="en-US" altLang="en-US" smtClean="0"/>
              <a:t>  - max instead of min heap.  Or final pass to reverse n/2 swaps.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758C218-0FCC-4A5E-BD30-26F92C8D5D34}" type="slidenum">
              <a:rPr lang="en-US" altLang="en-US" sz="1200" smtClean="0">
                <a:latin typeface="Times New Roman" pitchFamily="18" charset="0"/>
              </a:rPr>
              <a:pPr/>
              <a:t>22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EF32DF5-6957-4D4B-A457-418448A1820D}" type="slidenum">
              <a:rPr lang="en-US" altLang="en-US" sz="1200" smtClean="0">
                <a:latin typeface="Times New Roman" pitchFamily="18" charset="0"/>
              </a:rPr>
              <a:pPr/>
              <a:t>23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230C49-F301-4431-B63A-9379E9778E39}" type="slidenum">
              <a:rPr lang="en-US" altLang="en-US" sz="1200" smtClean="0">
                <a:latin typeface="Times New Roman" pitchFamily="18" charset="0"/>
              </a:rPr>
              <a:pPr/>
              <a:t>24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46C085-B171-418E-827F-4E5A8D6B1EEF}" type="slidenum">
              <a:rPr lang="en-US" altLang="en-US" sz="1200" smtClean="0">
                <a:latin typeface="Times New Roman" pitchFamily="18" charset="0"/>
              </a:rPr>
              <a:pPr/>
              <a:t>25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5F4277F-80D1-46C7-9522-21A701B301F8}" type="slidenum">
              <a:rPr lang="en-US" altLang="en-US" sz="1200" smtClean="0">
                <a:latin typeface="Times New Roman" pitchFamily="18" charset="0"/>
              </a:rPr>
              <a:pPr/>
              <a:t>26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C52FE2E-4548-4591-B47B-F34B1DB9F709}" type="slidenum">
              <a:rPr lang="en-US" altLang="en-US" sz="1200" smtClean="0">
                <a:latin typeface="Times New Roman" pitchFamily="18" charset="0"/>
              </a:rPr>
              <a:pPr/>
              <a:t>27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7AAA07E-9E54-4695-A488-B7AA67469580}" type="slidenum">
              <a:rPr lang="en-US" altLang="en-US" sz="1200" smtClean="0">
                <a:latin typeface="Times New Roman" pitchFamily="18" charset="0"/>
              </a:rPr>
              <a:pPr/>
              <a:t>28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6CFC825-7A9A-4005-A802-1978BC675364}" type="slidenum">
              <a:rPr lang="en-US" altLang="en-US" sz="1200" smtClean="0">
                <a:latin typeface="Times New Roman" pitchFamily="18" charset="0"/>
              </a:rPr>
              <a:pPr/>
              <a:t>29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4CCFA01-16A4-4234-A660-9105BFDF3180}" type="slidenum">
              <a:rPr lang="en-US" altLang="en-US" sz="1200" smtClean="0">
                <a:latin typeface="Times New Roman" pitchFamily="18" charset="0"/>
              </a:rPr>
              <a:pPr/>
              <a:t>30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324FAC2-4390-4D17-B184-D69DA53CC82D}" type="slidenum">
              <a:rPr lang="en-US" altLang="en-US" sz="1200" smtClean="0">
                <a:latin typeface="Times New Roman" pitchFamily="18" charset="0"/>
              </a:rPr>
              <a:pPr/>
              <a:t>31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EF07839-E971-4C4C-864A-AFB48A552F2E}" type="slidenum">
              <a:rPr lang="en-US" altLang="en-US" sz="1200" smtClean="0">
                <a:latin typeface="Times New Roman" pitchFamily="18" charset="0"/>
              </a:rPr>
              <a:pPr/>
              <a:t>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CF9707E-42C6-4A64-BB99-B451F39ADBCB}" type="slidenum">
              <a:rPr lang="en-US" altLang="en-US" sz="1200" smtClean="0">
                <a:latin typeface="Times New Roman" pitchFamily="18" charset="0"/>
              </a:rPr>
              <a:pPr/>
              <a:t>32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BDF6C8E-0535-423F-B15B-A8E98E8DFEF3}" type="slidenum">
              <a:rPr lang="en-US" altLang="en-US" sz="1200" smtClean="0">
                <a:latin typeface="Times New Roman" pitchFamily="18" charset="0"/>
              </a:rPr>
              <a:pPr/>
              <a:t>33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3E252B9-2732-460C-8880-38DF0B91BB7C}" type="slidenum">
              <a:rPr lang="en-US" altLang="en-US" sz="1200" smtClean="0">
                <a:latin typeface="Times New Roman" pitchFamily="18" charset="0"/>
              </a:rPr>
              <a:pPr/>
              <a:t>34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" y="152400"/>
            <a:ext cx="7010400" cy="52578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486400"/>
            <a:ext cx="7010400" cy="350520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2C2527-F033-4A3F-B91E-C3744FA01384}" type="slidenum">
              <a:rPr lang="en-US" altLang="en-US" sz="1200" smtClean="0">
                <a:latin typeface="Times New Roman" pitchFamily="18" charset="0"/>
              </a:rPr>
              <a:pPr/>
              <a:t>35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F4AE8B3-0442-4614-BB59-535237301E72}" type="slidenum">
              <a:rPr lang="en-US" altLang="en-US" sz="1200" smtClean="0">
                <a:latin typeface="Times New Roman" pitchFamily="18" charset="0"/>
              </a:rPr>
              <a:pPr/>
              <a:t>36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046782-879E-452A-8DF3-F4FC50E05C6E}" type="slidenum">
              <a:rPr lang="en-US" altLang="en-US" sz="1200" smtClean="0">
                <a:latin typeface="Times New Roman" pitchFamily="18" charset="0"/>
              </a:rPr>
              <a:pPr/>
              <a:t>37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Mergesort generally does fewer comparisons: when an array is sorted, only check half the elements, then copy the rest.</a:t>
            </a:r>
          </a:p>
          <a:p>
            <a:endParaRPr lang="en-US" altLang="en-US" smtClean="0"/>
          </a:p>
          <a:p>
            <a:r>
              <a:rPr lang="en-US" altLang="en-US" smtClean="0"/>
              <a:t>Later, we get quicksort: more comparisons, but no extra space needed.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3E82E0A-B7F9-4F1F-ABB2-5C2DE9C07347}" type="slidenum">
              <a:rPr lang="en-US" altLang="en-US" sz="1200" smtClean="0">
                <a:latin typeface="Times New Roman" pitchFamily="18" charset="0"/>
              </a:rPr>
              <a:pPr/>
              <a:t>4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2D98312-1CBF-453D-9E70-7A9DF93247A1}" type="slidenum">
              <a:rPr lang="en-US" altLang="en-US" sz="1200" smtClean="0">
                <a:latin typeface="Times New Roman" pitchFamily="18" charset="0"/>
              </a:rPr>
              <a:pPr/>
              <a:t>5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O(log n)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DA2DFB5-0500-417E-981F-AFA63563FFBE}" type="slidenum">
              <a:rPr lang="en-US" altLang="en-US" sz="1200" smtClean="0">
                <a:latin typeface="Times New Roman" pitchFamily="18" charset="0"/>
              </a:rPr>
              <a:pPr/>
              <a:t>6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26323BF-F7A8-4483-A33B-681E91E4FC46}" type="slidenum">
              <a:rPr lang="en-US" altLang="en-US" sz="1200" smtClean="0">
                <a:latin typeface="Times New Roman" pitchFamily="18" charset="0"/>
              </a:rPr>
              <a:pPr/>
              <a:t>7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C0CC33A-5211-473F-ACD6-A167235DED8A}" type="slidenum">
              <a:rPr lang="en-US" altLang="en-US" sz="1200" smtClean="0">
                <a:latin typeface="Times New Roman" pitchFamily="18" charset="0"/>
              </a:rPr>
              <a:pPr/>
              <a:t>8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263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7263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7263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D58334F-62B5-45D7-BFBC-55AA8B9D8208}" type="slidenum">
              <a:rPr lang="en-US" altLang="en-US" sz="1200" smtClean="0">
                <a:latin typeface="Times New Roman" pitchFamily="18" charset="0"/>
              </a:rPr>
              <a:pPr/>
              <a:t>9</a:t>
            </a:fld>
            <a:endParaRPr lang="en-US" altLang="en-US" sz="1200" smtClean="0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3A8F-1D2C-4F9B-89EB-647B7945E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9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41060-3DE4-473A-9117-89A9D7D55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95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EC43-C6C1-4C1C-8C01-FB7B76806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67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332A-12EE-444D-9698-BE656060C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722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88EB1-3B90-44AC-8CF8-81BA37C96F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5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7F4B3-D463-479E-A814-08DB94F8D4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1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948C-59DC-49C8-BFD0-427BE25086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66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B988C-1ED8-4B22-A6CB-303D33F4D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62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C394-DD3A-4ACC-BC7A-C0B73B2C23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256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B8865-B3E1-40FD-BF30-F0AB0E6F0E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596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5261-0F45-4170-B6F5-E623DC96D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85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CSE 332, Spring 2016</a:t>
            </a:r>
            <a:endParaRPr lang="en-US" altLang="en-US"/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90EDB23-4741-4B75-B78A-BE9EF2D543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kPRA0W1kEC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10" Type="http://schemas.openxmlformats.org/officeDocument/2006/relationships/notesSlide" Target="../notesSlides/notesSlide17.xml"/><Relationship Id="rId4" Type="http://schemas.openxmlformats.org/officeDocument/2006/relationships/tags" Target="../tags/tag56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2" Type="http://schemas.openxmlformats.org/officeDocument/2006/relationships/tags" Target="../tags/tag62.xml"/><Relationship Id="rId16" Type="http://schemas.openxmlformats.org/officeDocument/2006/relationships/notesSlide" Target="../notesSlides/notesSlide18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5" Type="http://schemas.openxmlformats.org/officeDocument/2006/relationships/tags" Target="../tags/tag6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70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9.xml"/><Relationship Id="rId4" Type="http://schemas.openxmlformats.org/officeDocument/2006/relationships/tags" Target="../tags/tag78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9" Type="http://schemas.openxmlformats.org/officeDocument/2006/relationships/tags" Target="../tags/tag118.xml"/><Relationship Id="rId21" Type="http://schemas.openxmlformats.org/officeDocument/2006/relationships/tags" Target="../tags/tag100.xml"/><Relationship Id="rId34" Type="http://schemas.openxmlformats.org/officeDocument/2006/relationships/tags" Target="../tags/tag113.xml"/><Relationship Id="rId42" Type="http://schemas.openxmlformats.org/officeDocument/2006/relationships/tags" Target="../tags/tag121.xml"/><Relationship Id="rId47" Type="http://schemas.openxmlformats.org/officeDocument/2006/relationships/tags" Target="../tags/tag126.xml"/><Relationship Id="rId50" Type="http://schemas.openxmlformats.org/officeDocument/2006/relationships/tags" Target="../tags/tag129.xml"/><Relationship Id="rId55" Type="http://schemas.openxmlformats.org/officeDocument/2006/relationships/notesSlide" Target="../notesSlides/notesSlide20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46" Type="http://schemas.openxmlformats.org/officeDocument/2006/relationships/tags" Target="../tags/tag125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41" Type="http://schemas.openxmlformats.org/officeDocument/2006/relationships/tags" Target="../tags/tag120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40" Type="http://schemas.openxmlformats.org/officeDocument/2006/relationships/tags" Target="../tags/tag119.xml"/><Relationship Id="rId45" Type="http://schemas.openxmlformats.org/officeDocument/2006/relationships/tags" Target="../tags/tag124.xml"/><Relationship Id="rId53" Type="http://schemas.openxmlformats.org/officeDocument/2006/relationships/tags" Target="../tags/tag132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49" Type="http://schemas.openxmlformats.org/officeDocument/2006/relationships/tags" Target="../tags/tag128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4" Type="http://schemas.openxmlformats.org/officeDocument/2006/relationships/tags" Target="../tags/tag123.xml"/><Relationship Id="rId52" Type="http://schemas.openxmlformats.org/officeDocument/2006/relationships/tags" Target="../tags/tag131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43" Type="http://schemas.openxmlformats.org/officeDocument/2006/relationships/tags" Target="../tags/tag122.xml"/><Relationship Id="rId48" Type="http://schemas.openxmlformats.org/officeDocument/2006/relationships/tags" Target="../tags/tag127.xml"/><Relationship Id="rId8" Type="http://schemas.openxmlformats.org/officeDocument/2006/relationships/tags" Target="../tags/tag87.xml"/><Relationship Id="rId51" Type="http://schemas.openxmlformats.org/officeDocument/2006/relationships/tags" Target="../tags/tag130.xml"/><Relationship Id="rId3" Type="http://schemas.openxmlformats.org/officeDocument/2006/relationships/tags" Target="../tags/tag8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notesSlide" Target="../notesSlides/notesSlide2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4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tags" Target="../tags/tag150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Relationship Id="rId14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3" Type="http://schemas.openxmlformats.org/officeDocument/2006/relationships/tags" Target="../tags/tag163.xml"/><Relationship Id="rId18" Type="http://schemas.openxmlformats.org/officeDocument/2006/relationships/tags" Target="../tags/tag168.xml"/><Relationship Id="rId26" Type="http://schemas.openxmlformats.org/officeDocument/2006/relationships/tags" Target="../tags/tag176.xml"/><Relationship Id="rId39" Type="http://schemas.openxmlformats.org/officeDocument/2006/relationships/tags" Target="../tags/tag189.xml"/><Relationship Id="rId21" Type="http://schemas.openxmlformats.org/officeDocument/2006/relationships/tags" Target="../tags/tag171.xml"/><Relationship Id="rId34" Type="http://schemas.openxmlformats.org/officeDocument/2006/relationships/tags" Target="../tags/tag184.xml"/><Relationship Id="rId42" Type="http://schemas.openxmlformats.org/officeDocument/2006/relationships/tags" Target="../tags/tag192.xml"/><Relationship Id="rId47" Type="http://schemas.openxmlformats.org/officeDocument/2006/relationships/tags" Target="../tags/tag197.xml"/><Relationship Id="rId50" Type="http://schemas.openxmlformats.org/officeDocument/2006/relationships/tags" Target="../tags/tag200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57.xml"/><Relationship Id="rId12" Type="http://schemas.openxmlformats.org/officeDocument/2006/relationships/tags" Target="../tags/tag162.xml"/><Relationship Id="rId17" Type="http://schemas.openxmlformats.org/officeDocument/2006/relationships/tags" Target="../tags/tag167.xml"/><Relationship Id="rId25" Type="http://schemas.openxmlformats.org/officeDocument/2006/relationships/tags" Target="../tags/tag175.xml"/><Relationship Id="rId33" Type="http://schemas.openxmlformats.org/officeDocument/2006/relationships/tags" Target="../tags/tag183.xml"/><Relationship Id="rId38" Type="http://schemas.openxmlformats.org/officeDocument/2006/relationships/tags" Target="../tags/tag188.xml"/><Relationship Id="rId46" Type="http://schemas.openxmlformats.org/officeDocument/2006/relationships/tags" Target="../tags/tag196.xml"/><Relationship Id="rId2" Type="http://schemas.openxmlformats.org/officeDocument/2006/relationships/tags" Target="../tags/tag152.xml"/><Relationship Id="rId16" Type="http://schemas.openxmlformats.org/officeDocument/2006/relationships/tags" Target="../tags/tag166.xml"/><Relationship Id="rId20" Type="http://schemas.openxmlformats.org/officeDocument/2006/relationships/tags" Target="../tags/tag170.xml"/><Relationship Id="rId29" Type="http://schemas.openxmlformats.org/officeDocument/2006/relationships/tags" Target="../tags/tag179.xml"/><Relationship Id="rId41" Type="http://schemas.openxmlformats.org/officeDocument/2006/relationships/tags" Target="../tags/tag191.xml"/><Relationship Id="rId54" Type="http://schemas.openxmlformats.org/officeDocument/2006/relationships/tags" Target="../tags/tag204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tags" Target="../tags/tag161.xml"/><Relationship Id="rId24" Type="http://schemas.openxmlformats.org/officeDocument/2006/relationships/tags" Target="../tags/tag174.xml"/><Relationship Id="rId32" Type="http://schemas.openxmlformats.org/officeDocument/2006/relationships/tags" Target="../tags/tag182.xml"/><Relationship Id="rId37" Type="http://schemas.openxmlformats.org/officeDocument/2006/relationships/tags" Target="../tags/tag187.xml"/><Relationship Id="rId40" Type="http://schemas.openxmlformats.org/officeDocument/2006/relationships/tags" Target="../tags/tag190.xml"/><Relationship Id="rId45" Type="http://schemas.openxmlformats.org/officeDocument/2006/relationships/tags" Target="../tags/tag195.xml"/><Relationship Id="rId53" Type="http://schemas.openxmlformats.org/officeDocument/2006/relationships/tags" Target="../tags/tag203.xml"/><Relationship Id="rId5" Type="http://schemas.openxmlformats.org/officeDocument/2006/relationships/tags" Target="../tags/tag155.xml"/><Relationship Id="rId15" Type="http://schemas.openxmlformats.org/officeDocument/2006/relationships/tags" Target="../tags/tag165.xml"/><Relationship Id="rId23" Type="http://schemas.openxmlformats.org/officeDocument/2006/relationships/tags" Target="../tags/tag173.xml"/><Relationship Id="rId28" Type="http://schemas.openxmlformats.org/officeDocument/2006/relationships/tags" Target="../tags/tag178.xml"/><Relationship Id="rId36" Type="http://schemas.openxmlformats.org/officeDocument/2006/relationships/tags" Target="../tags/tag186.xml"/><Relationship Id="rId49" Type="http://schemas.openxmlformats.org/officeDocument/2006/relationships/tags" Target="../tags/tag199.xml"/><Relationship Id="rId10" Type="http://schemas.openxmlformats.org/officeDocument/2006/relationships/tags" Target="../tags/tag160.xml"/><Relationship Id="rId19" Type="http://schemas.openxmlformats.org/officeDocument/2006/relationships/tags" Target="../tags/tag169.xml"/><Relationship Id="rId31" Type="http://schemas.openxmlformats.org/officeDocument/2006/relationships/tags" Target="../tags/tag181.xml"/><Relationship Id="rId44" Type="http://schemas.openxmlformats.org/officeDocument/2006/relationships/tags" Target="../tags/tag194.xml"/><Relationship Id="rId52" Type="http://schemas.openxmlformats.org/officeDocument/2006/relationships/tags" Target="../tags/tag20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tags" Target="../tags/tag164.xml"/><Relationship Id="rId22" Type="http://schemas.openxmlformats.org/officeDocument/2006/relationships/tags" Target="../tags/tag172.xml"/><Relationship Id="rId27" Type="http://schemas.openxmlformats.org/officeDocument/2006/relationships/tags" Target="../tags/tag177.xml"/><Relationship Id="rId30" Type="http://schemas.openxmlformats.org/officeDocument/2006/relationships/tags" Target="../tags/tag180.xml"/><Relationship Id="rId35" Type="http://schemas.openxmlformats.org/officeDocument/2006/relationships/tags" Target="../tags/tag185.xml"/><Relationship Id="rId43" Type="http://schemas.openxmlformats.org/officeDocument/2006/relationships/tags" Target="../tags/tag193.xml"/><Relationship Id="rId48" Type="http://schemas.openxmlformats.org/officeDocument/2006/relationships/tags" Target="../tags/tag198.xml"/><Relationship Id="rId56" Type="http://schemas.openxmlformats.org/officeDocument/2006/relationships/notesSlide" Target="../notesSlides/notesSlide24.xml"/><Relationship Id="rId8" Type="http://schemas.openxmlformats.org/officeDocument/2006/relationships/tags" Target="../tags/tag158.xml"/><Relationship Id="rId51" Type="http://schemas.openxmlformats.org/officeDocument/2006/relationships/tags" Target="../tags/tag201.xml"/><Relationship Id="rId3" Type="http://schemas.openxmlformats.org/officeDocument/2006/relationships/tags" Target="../tags/tag15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12.xml"/><Relationship Id="rId13" Type="http://schemas.openxmlformats.org/officeDocument/2006/relationships/tags" Target="../tags/tag217.xml"/><Relationship Id="rId18" Type="http://schemas.openxmlformats.org/officeDocument/2006/relationships/tags" Target="../tags/tag22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07.xml"/><Relationship Id="rId21" Type="http://schemas.openxmlformats.org/officeDocument/2006/relationships/tags" Target="../tags/tag225.xml"/><Relationship Id="rId7" Type="http://schemas.openxmlformats.org/officeDocument/2006/relationships/tags" Target="../tags/tag211.xml"/><Relationship Id="rId12" Type="http://schemas.openxmlformats.org/officeDocument/2006/relationships/tags" Target="../tags/tag216.xml"/><Relationship Id="rId17" Type="http://schemas.openxmlformats.org/officeDocument/2006/relationships/tags" Target="../tags/tag221.xml"/><Relationship Id="rId25" Type="http://schemas.openxmlformats.org/officeDocument/2006/relationships/tags" Target="../tags/tag229.xml"/><Relationship Id="rId2" Type="http://schemas.openxmlformats.org/officeDocument/2006/relationships/tags" Target="../tags/tag206.xml"/><Relationship Id="rId16" Type="http://schemas.openxmlformats.org/officeDocument/2006/relationships/tags" Target="../tags/tag220.xml"/><Relationship Id="rId20" Type="http://schemas.openxmlformats.org/officeDocument/2006/relationships/tags" Target="../tags/tag224.xml"/><Relationship Id="rId1" Type="http://schemas.openxmlformats.org/officeDocument/2006/relationships/tags" Target="../tags/tag205.xml"/><Relationship Id="rId6" Type="http://schemas.openxmlformats.org/officeDocument/2006/relationships/tags" Target="../tags/tag210.xml"/><Relationship Id="rId11" Type="http://schemas.openxmlformats.org/officeDocument/2006/relationships/tags" Target="../tags/tag215.xml"/><Relationship Id="rId24" Type="http://schemas.openxmlformats.org/officeDocument/2006/relationships/tags" Target="../tags/tag228.xml"/><Relationship Id="rId5" Type="http://schemas.openxmlformats.org/officeDocument/2006/relationships/tags" Target="../tags/tag209.xml"/><Relationship Id="rId15" Type="http://schemas.openxmlformats.org/officeDocument/2006/relationships/tags" Target="../tags/tag219.xml"/><Relationship Id="rId23" Type="http://schemas.openxmlformats.org/officeDocument/2006/relationships/tags" Target="../tags/tag227.xml"/><Relationship Id="rId10" Type="http://schemas.openxmlformats.org/officeDocument/2006/relationships/tags" Target="../tags/tag214.xml"/><Relationship Id="rId19" Type="http://schemas.openxmlformats.org/officeDocument/2006/relationships/tags" Target="../tags/tag223.xml"/><Relationship Id="rId4" Type="http://schemas.openxmlformats.org/officeDocument/2006/relationships/tags" Target="../tags/tag208.xml"/><Relationship Id="rId9" Type="http://schemas.openxmlformats.org/officeDocument/2006/relationships/tags" Target="../tags/tag213.xml"/><Relationship Id="rId14" Type="http://schemas.openxmlformats.org/officeDocument/2006/relationships/tags" Target="../tags/tag218.xml"/><Relationship Id="rId22" Type="http://schemas.openxmlformats.org/officeDocument/2006/relationships/tags" Target="../tags/tag226.xml"/><Relationship Id="rId27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37.xml"/><Relationship Id="rId13" Type="http://schemas.openxmlformats.org/officeDocument/2006/relationships/tags" Target="../tags/tag242.xml"/><Relationship Id="rId18" Type="http://schemas.openxmlformats.org/officeDocument/2006/relationships/tags" Target="../tags/tag247.xml"/><Relationship Id="rId3" Type="http://schemas.openxmlformats.org/officeDocument/2006/relationships/tags" Target="../tags/tag232.xml"/><Relationship Id="rId21" Type="http://schemas.openxmlformats.org/officeDocument/2006/relationships/tags" Target="../tags/tag250.xml"/><Relationship Id="rId7" Type="http://schemas.openxmlformats.org/officeDocument/2006/relationships/tags" Target="../tags/tag236.xml"/><Relationship Id="rId12" Type="http://schemas.openxmlformats.org/officeDocument/2006/relationships/tags" Target="../tags/tag241.xml"/><Relationship Id="rId17" Type="http://schemas.openxmlformats.org/officeDocument/2006/relationships/tags" Target="../tags/tag246.xml"/><Relationship Id="rId25" Type="http://schemas.openxmlformats.org/officeDocument/2006/relationships/notesSlide" Target="../notesSlides/notesSlide26.xml"/><Relationship Id="rId2" Type="http://schemas.openxmlformats.org/officeDocument/2006/relationships/tags" Target="../tags/tag231.xml"/><Relationship Id="rId16" Type="http://schemas.openxmlformats.org/officeDocument/2006/relationships/tags" Target="../tags/tag245.xml"/><Relationship Id="rId20" Type="http://schemas.openxmlformats.org/officeDocument/2006/relationships/tags" Target="../tags/tag249.xml"/><Relationship Id="rId1" Type="http://schemas.openxmlformats.org/officeDocument/2006/relationships/tags" Target="../tags/tag230.xml"/><Relationship Id="rId6" Type="http://schemas.openxmlformats.org/officeDocument/2006/relationships/tags" Target="../tags/tag235.xml"/><Relationship Id="rId11" Type="http://schemas.openxmlformats.org/officeDocument/2006/relationships/tags" Target="../tags/tag240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34.xml"/><Relationship Id="rId15" Type="http://schemas.openxmlformats.org/officeDocument/2006/relationships/tags" Target="../tags/tag244.xml"/><Relationship Id="rId23" Type="http://schemas.openxmlformats.org/officeDocument/2006/relationships/tags" Target="../tags/tag252.xml"/><Relationship Id="rId10" Type="http://schemas.openxmlformats.org/officeDocument/2006/relationships/tags" Target="../tags/tag239.xml"/><Relationship Id="rId19" Type="http://schemas.openxmlformats.org/officeDocument/2006/relationships/tags" Target="../tags/tag248.xml"/><Relationship Id="rId4" Type="http://schemas.openxmlformats.org/officeDocument/2006/relationships/tags" Target="../tags/tag233.xml"/><Relationship Id="rId9" Type="http://schemas.openxmlformats.org/officeDocument/2006/relationships/tags" Target="../tags/tag238.xml"/><Relationship Id="rId14" Type="http://schemas.openxmlformats.org/officeDocument/2006/relationships/tags" Target="../tags/tag243.xml"/><Relationship Id="rId22" Type="http://schemas.openxmlformats.org/officeDocument/2006/relationships/tags" Target="../tags/tag25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0.xml"/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3" Type="http://schemas.openxmlformats.org/officeDocument/2006/relationships/tags" Target="../tags/tag255.xml"/><Relationship Id="rId21" Type="http://schemas.openxmlformats.org/officeDocument/2006/relationships/tags" Target="../tags/tag273.xml"/><Relationship Id="rId7" Type="http://schemas.openxmlformats.org/officeDocument/2006/relationships/tags" Target="../tags/tag259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5" Type="http://schemas.openxmlformats.org/officeDocument/2006/relationships/notesSlide" Target="../notesSlides/notesSlide27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0" Type="http://schemas.openxmlformats.org/officeDocument/2006/relationships/tags" Target="../tags/tag272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1" Type="http://schemas.openxmlformats.org/officeDocument/2006/relationships/tags" Target="../tags/tag263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57.xml"/><Relationship Id="rId15" Type="http://schemas.openxmlformats.org/officeDocument/2006/relationships/tags" Target="../tags/tag267.xml"/><Relationship Id="rId23" Type="http://schemas.openxmlformats.org/officeDocument/2006/relationships/tags" Target="../tags/tag275.xml"/><Relationship Id="rId10" Type="http://schemas.openxmlformats.org/officeDocument/2006/relationships/tags" Target="../tags/tag262.xml"/><Relationship Id="rId19" Type="http://schemas.openxmlformats.org/officeDocument/2006/relationships/tags" Target="../tags/tag271.xml"/><Relationship Id="rId4" Type="http://schemas.openxmlformats.org/officeDocument/2006/relationships/tags" Target="../tags/tag256.xml"/><Relationship Id="rId9" Type="http://schemas.openxmlformats.org/officeDocument/2006/relationships/tags" Target="../tags/tag261.xml"/><Relationship Id="rId14" Type="http://schemas.openxmlformats.org/officeDocument/2006/relationships/tags" Target="../tags/tag266.xml"/><Relationship Id="rId22" Type="http://schemas.openxmlformats.org/officeDocument/2006/relationships/tags" Target="../tags/tag2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9" Type="http://schemas.openxmlformats.org/officeDocument/2006/relationships/tags" Target="../tags/tag314.xml"/><Relationship Id="rId3" Type="http://schemas.openxmlformats.org/officeDocument/2006/relationships/tags" Target="../tags/tag278.xml"/><Relationship Id="rId21" Type="http://schemas.openxmlformats.org/officeDocument/2006/relationships/tags" Target="../tags/tag296.xml"/><Relationship Id="rId34" Type="http://schemas.openxmlformats.org/officeDocument/2006/relationships/tags" Target="../tags/tag309.xml"/><Relationship Id="rId42" Type="http://schemas.openxmlformats.org/officeDocument/2006/relationships/tags" Target="../tags/tag317.xml"/><Relationship Id="rId47" Type="http://schemas.openxmlformats.org/officeDocument/2006/relationships/tags" Target="../tags/tag322.xml"/><Relationship Id="rId50" Type="http://schemas.openxmlformats.org/officeDocument/2006/relationships/notesSlide" Target="../notesSlides/notesSlide28.xml"/><Relationship Id="rId7" Type="http://schemas.openxmlformats.org/officeDocument/2006/relationships/tags" Target="../tags/tag282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tags" Target="../tags/tag321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0" Type="http://schemas.openxmlformats.org/officeDocument/2006/relationships/tags" Target="../tags/tag295.xml"/><Relationship Id="rId29" Type="http://schemas.openxmlformats.org/officeDocument/2006/relationships/tags" Target="../tags/tag304.xml"/><Relationship Id="rId41" Type="http://schemas.openxmlformats.org/officeDocument/2006/relationships/tags" Target="../tags/tag316.xml"/><Relationship Id="rId1" Type="http://schemas.openxmlformats.org/officeDocument/2006/relationships/tags" Target="../tags/tag276.xml"/><Relationship Id="rId6" Type="http://schemas.openxmlformats.org/officeDocument/2006/relationships/tags" Target="../tags/tag281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tags" Target="../tags/tag320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slideLayout" Target="../slideLayouts/slideLayout6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tags" Target="../tags/tag323.xml"/><Relationship Id="rId8" Type="http://schemas.openxmlformats.org/officeDocument/2006/relationships/tags" Target="../tags/tag283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31.xml"/><Relationship Id="rId13" Type="http://schemas.openxmlformats.org/officeDocument/2006/relationships/tags" Target="../tags/tag336.xml"/><Relationship Id="rId18" Type="http://schemas.openxmlformats.org/officeDocument/2006/relationships/tags" Target="../tags/tag341.xml"/><Relationship Id="rId3" Type="http://schemas.openxmlformats.org/officeDocument/2006/relationships/tags" Target="../tags/tag326.xml"/><Relationship Id="rId21" Type="http://schemas.openxmlformats.org/officeDocument/2006/relationships/tags" Target="../tags/tag344.xml"/><Relationship Id="rId7" Type="http://schemas.openxmlformats.org/officeDocument/2006/relationships/tags" Target="../tags/tag330.xml"/><Relationship Id="rId12" Type="http://schemas.openxmlformats.org/officeDocument/2006/relationships/tags" Target="../tags/tag335.xml"/><Relationship Id="rId17" Type="http://schemas.openxmlformats.org/officeDocument/2006/relationships/tags" Target="../tags/tag340.xml"/><Relationship Id="rId2" Type="http://schemas.openxmlformats.org/officeDocument/2006/relationships/tags" Target="../tags/tag325.xml"/><Relationship Id="rId16" Type="http://schemas.openxmlformats.org/officeDocument/2006/relationships/tags" Target="../tags/tag339.xml"/><Relationship Id="rId20" Type="http://schemas.openxmlformats.org/officeDocument/2006/relationships/tags" Target="../tags/tag343.xml"/><Relationship Id="rId1" Type="http://schemas.openxmlformats.org/officeDocument/2006/relationships/tags" Target="../tags/tag324.xml"/><Relationship Id="rId6" Type="http://schemas.openxmlformats.org/officeDocument/2006/relationships/tags" Target="../tags/tag329.xml"/><Relationship Id="rId11" Type="http://schemas.openxmlformats.org/officeDocument/2006/relationships/tags" Target="../tags/tag334.xml"/><Relationship Id="rId5" Type="http://schemas.openxmlformats.org/officeDocument/2006/relationships/tags" Target="../tags/tag328.xml"/><Relationship Id="rId15" Type="http://schemas.openxmlformats.org/officeDocument/2006/relationships/tags" Target="../tags/tag338.xml"/><Relationship Id="rId23" Type="http://schemas.openxmlformats.org/officeDocument/2006/relationships/notesSlide" Target="../notesSlides/notesSlide29.xml"/><Relationship Id="rId10" Type="http://schemas.openxmlformats.org/officeDocument/2006/relationships/tags" Target="../tags/tag333.xml"/><Relationship Id="rId19" Type="http://schemas.openxmlformats.org/officeDocument/2006/relationships/tags" Target="../tags/tag342.xml"/><Relationship Id="rId4" Type="http://schemas.openxmlformats.org/officeDocument/2006/relationships/tags" Target="../tags/tag327.xml"/><Relationship Id="rId9" Type="http://schemas.openxmlformats.org/officeDocument/2006/relationships/tags" Target="../tags/tag332.xml"/><Relationship Id="rId14" Type="http://schemas.openxmlformats.org/officeDocument/2006/relationships/tags" Target="../tags/tag337.xml"/><Relationship Id="rId2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350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notesSlide" Target="../notesSlides/notesSlide31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5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4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3" Type="http://schemas.openxmlformats.org/officeDocument/2006/relationships/tags" Target="../tags/tag366.xml"/><Relationship Id="rId18" Type="http://schemas.openxmlformats.org/officeDocument/2006/relationships/tags" Target="../tags/tag371.xml"/><Relationship Id="rId26" Type="http://schemas.openxmlformats.org/officeDocument/2006/relationships/tags" Target="../tags/tag379.xml"/><Relationship Id="rId39" Type="http://schemas.openxmlformats.org/officeDocument/2006/relationships/tags" Target="../tags/tag392.xml"/><Relationship Id="rId21" Type="http://schemas.openxmlformats.org/officeDocument/2006/relationships/tags" Target="../tags/tag374.xml"/><Relationship Id="rId34" Type="http://schemas.openxmlformats.org/officeDocument/2006/relationships/tags" Target="../tags/tag387.xml"/><Relationship Id="rId42" Type="http://schemas.openxmlformats.org/officeDocument/2006/relationships/tags" Target="../tags/tag395.xml"/><Relationship Id="rId47" Type="http://schemas.openxmlformats.org/officeDocument/2006/relationships/tags" Target="../tags/tag400.xml"/><Relationship Id="rId50" Type="http://schemas.openxmlformats.org/officeDocument/2006/relationships/tags" Target="../tags/tag403.xml"/><Relationship Id="rId55" Type="http://schemas.openxmlformats.org/officeDocument/2006/relationships/tags" Target="../tags/tag408.xml"/><Relationship Id="rId63" Type="http://schemas.openxmlformats.org/officeDocument/2006/relationships/tags" Target="../tags/tag416.xml"/><Relationship Id="rId7" Type="http://schemas.openxmlformats.org/officeDocument/2006/relationships/tags" Target="../tags/tag360.xml"/><Relationship Id="rId2" Type="http://schemas.openxmlformats.org/officeDocument/2006/relationships/tags" Target="../tags/tag355.xml"/><Relationship Id="rId16" Type="http://schemas.openxmlformats.org/officeDocument/2006/relationships/tags" Target="../tags/tag369.xml"/><Relationship Id="rId20" Type="http://schemas.openxmlformats.org/officeDocument/2006/relationships/tags" Target="../tags/tag373.xml"/><Relationship Id="rId29" Type="http://schemas.openxmlformats.org/officeDocument/2006/relationships/tags" Target="../tags/tag382.xml"/><Relationship Id="rId41" Type="http://schemas.openxmlformats.org/officeDocument/2006/relationships/tags" Target="../tags/tag394.xml"/><Relationship Id="rId54" Type="http://schemas.openxmlformats.org/officeDocument/2006/relationships/tags" Target="../tags/tag407.xml"/><Relationship Id="rId62" Type="http://schemas.openxmlformats.org/officeDocument/2006/relationships/tags" Target="../tags/tag415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11" Type="http://schemas.openxmlformats.org/officeDocument/2006/relationships/tags" Target="../tags/tag364.xml"/><Relationship Id="rId24" Type="http://schemas.openxmlformats.org/officeDocument/2006/relationships/tags" Target="../tags/tag377.xml"/><Relationship Id="rId32" Type="http://schemas.openxmlformats.org/officeDocument/2006/relationships/tags" Target="../tags/tag385.xml"/><Relationship Id="rId37" Type="http://schemas.openxmlformats.org/officeDocument/2006/relationships/tags" Target="../tags/tag390.xml"/><Relationship Id="rId40" Type="http://schemas.openxmlformats.org/officeDocument/2006/relationships/tags" Target="../tags/tag393.xml"/><Relationship Id="rId45" Type="http://schemas.openxmlformats.org/officeDocument/2006/relationships/tags" Target="../tags/tag398.xml"/><Relationship Id="rId53" Type="http://schemas.openxmlformats.org/officeDocument/2006/relationships/tags" Target="../tags/tag406.xml"/><Relationship Id="rId58" Type="http://schemas.openxmlformats.org/officeDocument/2006/relationships/tags" Target="../tags/tag411.xml"/><Relationship Id="rId5" Type="http://schemas.openxmlformats.org/officeDocument/2006/relationships/tags" Target="../tags/tag358.xml"/><Relationship Id="rId15" Type="http://schemas.openxmlformats.org/officeDocument/2006/relationships/tags" Target="../tags/tag368.xml"/><Relationship Id="rId23" Type="http://schemas.openxmlformats.org/officeDocument/2006/relationships/tags" Target="../tags/tag376.xml"/><Relationship Id="rId28" Type="http://schemas.openxmlformats.org/officeDocument/2006/relationships/tags" Target="../tags/tag381.xml"/><Relationship Id="rId36" Type="http://schemas.openxmlformats.org/officeDocument/2006/relationships/tags" Target="../tags/tag389.xml"/><Relationship Id="rId49" Type="http://schemas.openxmlformats.org/officeDocument/2006/relationships/tags" Target="../tags/tag402.xml"/><Relationship Id="rId57" Type="http://schemas.openxmlformats.org/officeDocument/2006/relationships/tags" Target="../tags/tag410.xml"/><Relationship Id="rId61" Type="http://schemas.openxmlformats.org/officeDocument/2006/relationships/tags" Target="../tags/tag414.xml"/><Relationship Id="rId10" Type="http://schemas.openxmlformats.org/officeDocument/2006/relationships/tags" Target="../tags/tag363.xml"/><Relationship Id="rId19" Type="http://schemas.openxmlformats.org/officeDocument/2006/relationships/tags" Target="../tags/tag372.xml"/><Relationship Id="rId31" Type="http://schemas.openxmlformats.org/officeDocument/2006/relationships/tags" Target="../tags/tag384.xml"/><Relationship Id="rId44" Type="http://schemas.openxmlformats.org/officeDocument/2006/relationships/tags" Target="../tags/tag397.xml"/><Relationship Id="rId52" Type="http://schemas.openxmlformats.org/officeDocument/2006/relationships/tags" Target="../tags/tag405.xml"/><Relationship Id="rId60" Type="http://schemas.openxmlformats.org/officeDocument/2006/relationships/tags" Target="../tags/tag413.xml"/><Relationship Id="rId65" Type="http://schemas.openxmlformats.org/officeDocument/2006/relationships/notesSlide" Target="../notesSlides/notesSlide33.xml"/><Relationship Id="rId4" Type="http://schemas.openxmlformats.org/officeDocument/2006/relationships/tags" Target="../tags/tag357.xml"/><Relationship Id="rId9" Type="http://schemas.openxmlformats.org/officeDocument/2006/relationships/tags" Target="../tags/tag362.xml"/><Relationship Id="rId14" Type="http://schemas.openxmlformats.org/officeDocument/2006/relationships/tags" Target="../tags/tag367.xml"/><Relationship Id="rId22" Type="http://schemas.openxmlformats.org/officeDocument/2006/relationships/tags" Target="../tags/tag375.xml"/><Relationship Id="rId27" Type="http://schemas.openxmlformats.org/officeDocument/2006/relationships/tags" Target="../tags/tag380.xml"/><Relationship Id="rId30" Type="http://schemas.openxmlformats.org/officeDocument/2006/relationships/tags" Target="../tags/tag383.xml"/><Relationship Id="rId35" Type="http://schemas.openxmlformats.org/officeDocument/2006/relationships/tags" Target="../tags/tag388.xml"/><Relationship Id="rId43" Type="http://schemas.openxmlformats.org/officeDocument/2006/relationships/tags" Target="../tags/tag396.xml"/><Relationship Id="rId48" Type="http://schemas.openxmlformats.org/officeDocument/2006/relationships/tags" Target="../tags/tag401.xml"/><Relationship Id="rId56" Type="http://schemas.openxmlformats.org/officeDocument/2006/relationships/tags" Target="../tags/tag409.xml"/><Relationship Id="rId64" Type="http://schemas.openxmlformats.org/officeDocument/2006/relationships/slideLayout" Target="../slideLayouts/slideLayout6.xml"/><Relationship Id="rId8" Type="http://schemas.openxmlformats.org/officeDocument/2006/relationships/tags" Target="../tags/tag361.xml"/><Relationship Id="rId51" Type="http://schemas.openxmlformats.org/officeDocument/2006/relationships/tags" Target="../tags/tag404.xml"/><Relationship Id="rId3" Type="http://schemas.openxmlformats.org/officeDocument/2006/relationships/tags" Target="../tags/tag356.xml"/><Relationship Id="rId12" Type="http://schemas.openxmlformats.org/officeDocument/2006/relationships/tags" Target="../tags/tag365.xml"/><Relationship Id="rId17" Type="http://schemas.openxmlformats.org/officeDocument/2006/relationships/tags" Target="../tags/tag370.xml"/><Relationship Id="rId25" Type="http://schemas.openxmlformats.org/officeDocument/2006/relationships/tags" Target="../tags/tag378.xml"/><Relationship Id="rId33" Type="http://schemas.openxmlformats.org/officeDocument/2006/relationships/tags" Target="../tags/tag386.xml"/><Relationship Id="rId38" Type="http://schemas.openxmlformats.org/officeDocument/2006/relationships/tags" Target="../tags/tag391.xml"/><Relationship Id="rId46" Type="http://schemas.openxmlformats.org/officeDocument/2006/relationships/tags" Target="../tags/tag399.xml"/><Relationship Id="rId59" Type="http://schemas.openxmlformats.org/officeDocument/2006/relationships/tags" Target="../tags/tag412.xml"/></Relationships>
</file>

<file path=ppt/slides/_rels/slide36.xml.rels><?xml version="1.0" encoding="UTF-8" standalone="yes"?>
<Relationships xmlns="http://schemas.openxmlformats.org/package/2006/relationships"><Relationship Id="rId26" Type="http://schemas.openxmlformats.org/officeDocument/2006/relationships/tags" Target="../tags/tag442.xml"/><Relationship Id="rId117" Type="http://schemas.openxmlformats.org/officeDocument/2006/relationships/tags" Target="../tags/tag533.xml"/><Relationship Id="rId21" Type="http://schemas.openxmlformats.org/officeDocument/2006/relationships/tags" Target="../tags/tag437.xml"/><Relationship Id="rId42" Type="http://schemas.openxmlformats.org/officeDocument/2006/relationships/tags" Target="../tags/tag458.xml"/><Relationship Id="rId47" Type="http://schemas.openxmlformats.org/officeDocument/2006/relationships/tags" Target="../tags/tag463.xml"/><Relationship Id="rId63" Type="http://schemas.openxmlformats.org/officeDocument/2006/relationships/tags" Target="../tags/tag479.xml"/><Relationship Id="rId68" Type="http://schemas.openxmlformats.org/officeDocument/2006/relationships/tags" Target="../tags/tag484.xml"/><Relationship Id="rId84" Type="http://schemas.openxmlformats.org/officeDocument/2006/relationships/tags" Target="../tags/tag500.xml"/><Relationship Id="rId89" Type="http://schemas.openxmlformats.org/officeDocument/2006/relationships/tags" Target="../tags/tag505.xml"/><Relationship Id="rId112" Type="http://schemas.openxmlformats.org/officeDocument/2006/relationships/tags" Target="../tags/tag528.xml"/><Relationship Id="rId133" Type="http://schemas.openxmlformats.org/officeDocument/2006/relationships/notesSlide" Target="../notesSlides/notesSlide34.xml"/><Relationship Id="rId16" Type="http://schemas.openxmlformats.org/officeDocument/2006/relationships/tags" Target="../tags/tag432.xml"/><Relationship Id="rId107" Type="http://schemas.openxmlformats.org/officeDocument/2006/relationships/tags" Target="../tags/tag523.xml"/><Relationship Id="rId11" Type="http://schemas.openxmlformats.org/officeDocument/2006/relationships/tags" Target="../tags/tag427.xml"/><Relationship Id="rId32" Type="http://schemas.openxmlformats.org/officeDocument/2006/relationships/tags" Target="../tags/tag448.xml"/><Relationship Id="rId37" Type="http://schemas.openxmlformats.org/officeDocument/2006/relationships/tags" Target="../tags/tag453.xml"/><Relationship Id="rId53" Type="http://schemas.openxmlformats.org/officeDocument/2006/relationships/tags" Target="../tags/tag469.xml"/><Relationship Id="rId58" Type="http://schemas.openxmlformats.org/officeDocument/2006/relationships/tags" Target="../tags/tag474.xml"/><Relationship Id="rId74" Type="http://schemas.openxmlformats.org/officeDocument/2006/relationships/tags" Target="../tags/tag490.xml"/><Relationship Id="rId79" Type="http://schemas.openxmlformats.org/officeDocument/2006/relationships/tags" Target="../tags/tag495.xml"/><Relationship Id="rId102" Type="http://schemas.openxmlformats.org/officeDocument/2006/relationships/tags" Target="../tags/tag518.xml"/><Relationship Id="rId123" Type="http://schemas.openxmlformats.org/officeDocument/2006/relationships/tags" Target="../tags/tag539.xml"/><Relationship Id="rId128" Type="http://schemas.openxmlformats.org/officeDocument/2006/relationships/tags" Target="../tags/tag544.xml"/><Relationship Id="rId5" Type="http://schemas.openxmlformats.org/officeDocument/2006/relationships/tags" Target="../tags/tag421.xml"/><Relationship Id="rId90" Type="http://schemas.openxmlformats.org/officeDocument/2006/relationships/tags" Target="../tags/tag506.xml"/><Relationship Id="rId95" Type="http://schemas.openxmlformats.org/officeDocument/2006/relationships/tags" Target="../tags/tag511.xml"/><Relationship Id="rId14" Type="http://schemas.openxmlformats.org/officeDocument/2006/relationships/tags" Target="../tags/tag430.xml"/><Relationship Id="rId22" Type="http://schemas.openxmlformats.org/officeDocument/2006/relationships/tags" Target="../tags/tag438.xml"/><Relationship Id="rId27" Type="http://schemas.openxmlformats.org/officeDocument/2006/relationships/tags" Target="../tags/tag443.xml"/><Relationship Id="rId30" Type="http://schemas.openxmlformats.org/officeDocument/2006/relationships/tags" Target="../tags/tag446.xml"/><Relationship Id="rId35" Type="http://schemas.openxmlformats.org/officeDocument/2006/relationships/tags" Target="../tags/tag451.xml"/><Relationship Id="rId43" Type="http://schemas.openxmlformats.org/officeDocument/2006/relationships/tags" Target="../tags/tag459.xml"/><Relationship Id="rId48" Type="http://schemas.openxmlformats.org/officeDocument/2006/relationships/tags" Target="../tags/tag464.xml"/><Relationship Id="rId56" Type="http://schemas.openxmlformats.org/officeDocument/2006/relationships/tags" Target="../tags/tag472.xml"/><Relationship Id="rId64" Type="http://schemas.openxmlformats.org/officeDocument/2006/relationships/tags" Target="../tags/tag480.xml"/><Relationship Id="rId69" Type="http://schemas.openxmlformats.org/officeDocument/2006/relationships/tags" Target="../tags/tag485.xml"/><Relationship Id="rId77" Type="http://schemas.openxmlformats.org/officeDocument/2006/relationships/tags" Target="../tags/tag493.xml"/><Relationship Id="rId100" Type="http://schemas.openxmlformats.org/officeDocument/2006/relationships/tags" Target="../tags/tag516.xml"/><Relationship Id="rId105" Type="http://schemas.openxmlformats.org/officeDocument/2006/relationships/tags" Target="../tags/tag521.xml"/><Relationship Id="rId113" Type="http://schemas.openxmlformats.org/officeDocument/2006/relationships/tags" Target="../tags/tag529.xml"/><Relationship Id="rId118" Type="http://schemas.openxmlformats.org/officeDocument/2006/relationships/tags" Target="../tags/tag534.xml"/><Relationship Id="rId126" Type="http://schemas.openxmlformats.org/officeDocument/2006/relationships/tags" Target="../tags/tag542.xml"/><Relationship Id="rId8" Type="http://schemas.openxmlformats.org/officeDocument/2006/relationships/tags" Target="../tags/tag424.xml"/><Relationship Id="rId51" Type="http://schemas.openxmlformats.org/officeDocument/2006/relationships/tags" Target="../tags/tag467.xml"/><Relationship Id="rId72" Type="http://schemas.openxmlformats.org/officeDocument/2006/relationships/tags" Target="../tags/tag488.xml"/><Relationship Id="rId80" Type="http://schemas.openxmlformats.org/officeDocument/2006/relationships/tags" Target="../tags/tag496.xml"/><Relationship Id="rId85" Type="http://schemas.openxmlformats.org/officeDocument/2006/relationships/tags" Target="../tags/tag501.xml"/><Relationship Id="rId93" Type="http://schemas.openxmlformats.org/officeDocument/2006/relationships/tags" Target="../tags/tag509.xml"/><Relationship Id="rId98" Type="http://schemas.openxmlformats.org/officeDocument/2006/relationships/tags" Target="../tags/tag514.xml"/><Relationship Id="rId121" Type="http://schemas.openxmlformats.org/officeDocument/2006/relationships/tags" Target="../tags/tag537.xml"/><Relationship Id="rId3" Type="http://schemas.openxmlformats.org/officeDocument/2006/relationships/tags" Target="../tags/tag419.xml"/><Relationship Id="rId12" Type="http://schemas.openxmlformats.org/officeDocument/2006/relationships/tags" Target="../tags/tag428.xml"/><Relationship Id="rId17" Type="http://schemas.openxmlformats.org/officeDocument/2006/relationships/tags" Target="../tags/tag433.xml"/><Relationship Id="rId25" Type="http://schemas.openxmlformats.org/officeDocument/2006/relationships/tags" Target="../tags/tag441.xml"/><Relationship Id="rId33" Type="http://schemas.openxmlformats.org/officeDocument/2006/relationships/tags" Target="../tags/tag449.xml"/><Relationship Id="rId38" Type="http://schemas.openxmlformats.org/officeDocument/2006/relationships/tags" Target="../tags/tag454.xml"/><Relationship Id="rId46" Type="http://schemas.openxmlformats.org/officeDocument/2006/relationships/tags" Target="../tags/tag462.xml"/><Relationship Id="rId59" Type="http://schemas.openxmlformats.org/officeDocument/2006/relationships/tags" Target="../tags/tag475.xml"/><Relationship Id="rId67" Type="http://schemas.openxmlformats.org/officeDocument/2006/relationships/tags" Target="../tags/tag483.xml"/><Relationship Id="rId103" Type="http://schemas.openxmlformats.org/officeDocument/2006/relationships/tags" Target="../tags/tag519.xml"/><Relationship Id="rId108" Type="http://schemas.openxmlformats.org/officeDocument/2006/relationships/tags" Target="../tags/tag524.xml"/><Relationship Id="rId116" Type="http://schemas.openxmlformats.org/officeDocument/2006/relationships/tags" Target="../tags/tag532.xml"/><Relationship Id="rId124" Type="http://schemas.openxmlformats.org/officeDocument/2006/relationships/tags" Target="../tags/tag540.xml"/><Relationship Id="rId129" Type="http://schemas.openxmlformats.org/officeDocument/2006/relationships/tags" Target="../tags/tag545.xml"/><Relationship Id="rId20" Type="http://schemas.openxmlformats.org/officeDocument/2006/relationships/tags" Target="../tags/tag436.xml"/><Relationship Id="rId41" Type="http://schemas.openxmlformats.org/officeDocument/2006/relationships/tags" Target="../tags/tag457.xml"/><Relationship Id="rId54" Type="http://schemas.openxmlformats.org/officeDocument/2006/relationships/tags" Target="../tags/tag470.xml"/><Relationship Id="rId62" Type="http://schemas.openxmlformats.org/officeDocument/2006/relationships/tags" Target="../tags/tag478.xml"/><Relationship Id="rId70" Type="http://schemas.openxmlformats.org/officeDocument/2006/relationships/tags" Target="../tags/tag486.xml"/><Relationship Id="rId75" Type="http://schemas.openxmlformats.org/officeDocument/2006/relationships/tags" Target="../tags/tag491.xml"/><Relationship Id="rId83" Type="http://schemas.openxmlformats.org/officeDocument/2006/relationships/tags" Target="../tags/tag499.xml"/><Relationship Id="rId88" Type="http://schemas.openxmlformats.org/officeDocument/2006/relationships/tags" Target="../tags/tag504.xml"/><Relationship Id="rId91" Type="http://schemas.openxmlformats.org/officeDocument/2006/relationships/tags" Target="../tags/tag507.xml"/><Relationship Id="rId96" Type="http://schemas.openxmlformats.org/officeDocument/2006/relationships/tags" Target="../tags/tag512.xml"/><Relationship Id="rId111" Type="http://schemas.openxmlformats.org/officeDocument/2006/relationships/tags" Target="../tags/tag527.xml"/><Relationship Id="rId132" Type="http://schemas.openxmlformats.org/officeDocument/2006/relationships/slideLayout" Target="../slideLayouts/slideLayout6.xml"/><Relationship Id="rId1" Type="http://schemas.openxmlformats.org/officeDocument/2006/relationships/tags" Target="../tags/tag417.xml"/><Relationship Id="rId6" Type="http://schemas.openxmlformats.org/officeDocument/2006/relationships/tags" Target="../tags/tag422.xml"/><Relationship Id="rId15" Type="http://schemas.openxmlformats.org/officeDocument/2006/relationships/tags" Target="../tags/tag431.xml"/><Relationship Id="rId23" Type="http://schemas.openxmlformats.org/officeDocument/2006/relationships/tags" Target="../tags/tag439.xml"/><Relationship Id="rId28" Type="http://schemas.openxmlformats.org/officeDocument/2006/relationships/tags" Target="../tags/tag444.xml"/><Relationship Id="rId36" Type="http://schemas.openxmlformats.org/officeDocument/2006/relationships/tags" Target="../tags/tag452.xml"/><Relationship Id="rId49" Type="http://schemas.openxmlformats.org/officeDocument/2006/relationships/tags" Target="../tags/tag465.xml"/><Relationship Id="rId57" Type="http://schemas.openxmlformats.org/officeDocument/2006/relationships/tags" Target="../tags/tag473.xml"/><Relationship Id="rId106" Type="http://schemas.openxmlformats.org/officeDocument/2006/relationships/tags" Target="../tags/tag522.xml"/><Relationship Id="rId114" Type="http://schemas.openxmlformats.org/officeDocument/2006/relationships/tags" Target="../tags/tag530.xml"/><Relationship Id="rId119" Type="http://schemas.openxmlformats.org/officeDocument/2006/relationships/tags" Target="../tags/tag535.xml"/><Relationship Id="rId127" Type="http://schemas.openxmlformats.org/officeDocument/2006/relationships/tags" Target="../tags/tag543.xml"/><Relationship Id="rId10" Type="http://schemas.openxmlformats.org/officeDocument/2006/relationships/tags" Target="../tags/tag426.xml"/><Relationship Id="rId31" Type="http://schemas.openxmlformats.org/officeDocument/2006/relationships/tags" Target="../tags/tag447.xml"/><Relationship Id="rId44" Type="http://schemas.openxmlformats.org/officeDocument/2006/relationships/tags" Target="../tags/tag460.xml"/><Relationship Id="rId52" Type="http://schemas.openxmlformats.org/officeDocument/2006/relationships/tags" Target="../tags/tag468.xml"/><Relationship Id="rId60" Type="http://schemas.openxmlformats.org/officeDocument/2006/relationships/tags" Target="../tags/tag476.xml"/><Relationship Id="rId65" Type="http://schemas.openxmlformats.org/officeDocument/2006/relationships/tags" Target="../tags/tag481.xml"/><Relationship Id="rId73" Type="http://schemas.openxmlformats.org/officeDocument/2006/relationships/tags" Target="../tags/tag489.xml"/><Relationship Id="rId78" Type="http://schemas.openxmlformats.org/officeDocument/2006/relationships/tags" Target="../tags/tag494.xml"/><Relationship Id="rId81" Type="http://schemas.openxmlformats.org/officeDocument/2006/relationships/tags" Target="../tags/tag497.xml"/><Relationship Id="rId86" Type="http://schemas.openxmlformats.org/officeDocument/2006/relationships/tags" Target="../tags/tag502.xml"/><Relationship Id="rId94" Type="http://schemas.openxmlformats.org/officeDocument/2006/relationships/tags" Target="../tags/tag510.xml"/><Relationship Id="rId99" Type="http://schemas.openxmlformats.org/officeDocument/2006/relationships/tags" Target="../tags/tag515.xml"/><Relationship Id="rId101" Type="http://schemas.openxmlformats.org/officeDocument/2006/relationships/tags" Target="../tags/tag517.xml"/><Relationship Id="rId122" Type="http://schemas.openxmlformats.org/officeDocument/2006/relationships/tags" Target="../tags/tag538.xml"/><Relationship Id="rId130" Type="http://schemas.openxmlformats.org/officeDocument/2006/relationships/tags" Target="../tags/tag546.xml"/><Relationship Id="rId4" Type="http://schemas.openxmlformats.org/officeDocument/2006/relationships/tags" Target="../tags/tag420.xml"/><Relationship Id="rId9" Type="http://schemas.openxmlformats.org/officeDocument/2006/relationships/tags" Target="../tags/tag425.xml"/><Relationship Id="rId13" Type="http://schemas.openxmlformats.org/officeDocument/2006/relationships/tags" Target="../tags/tag429.xml"/><Relationship Id="rId18" Type="http://schemas.openxmlformats.org/officeDocument/2006/relationships/tags" Target="../tags/tag434.xml"/><Relationship Id="rId39" Type="http://schemas.openxmlformats.org/officeDocument/2006/relationships/tags" Target="../tags/tag455.xml"/><Relationship Id="rId109" Type="http://schemas.openxmlformats.org/officeDocument/2006/relationships/tags" Target="../tags/tag525.xml"/><Relationship Id="rId34" Type="http://schemas.openxmlformats.org/officeDocument/2006/relationships/tags" Target="../tags/tag450.xml"/><Relationship Id="rId50" Type="http://schemas.openxmlformats.org/officeDocument/2006/relationships/tags" Target="../tags/tag466.xml"/><Relationship Id="rId55" Type="http://schemas.openxmlformats.org/officeDocument/2006/relationships/tags" Target="../tags/tag471.xml"/><Relationship Id="rId76" Type="http://schemas.openxmlformats.org/officeDocument/2006/relationships/tags" Target="../tags/tag492.xml"/><Relationship Id="rId97" Type="http://schemas.openxmlformats.org/officeDocument/2006/relationships/tags" Target="../tags/tag513.xml"/><Relationship Id="rId104" Type="http://schemas.openxmlformats.org/officeDocument/2006/relationships/tags" Target="../tags/tag520.xml"/><Relationship Id="rId120" Type="http://schemas.openxmlformats.org/officeDocument/2006/relationships/tags" Target="../tags/tag536.xml"/><Relationship Id="rId125" Type="http://schemas.openxmlformats.org/officeDocument/2006/relationships/tags" Target="../tags/tag541.xml"/><Relationship Id="rId7" Type="http://schemas.openxmlformats.org/officeDocument/2006/relationships/tags" Target="../tags/tag423.xml"/><Relationship Id="rId71" Type="http://schemas.openxmlformats.org/officeDocument/2006/relationships/tags" Target="../tags/tag487.xml"/><Relationship Id="rId92" Type="http://schemas.openxmlformats.org/officeDocument/2006/relationships/tags" Target="../tags/tag508.xml"/><Relationship Id="rId2" Type="http://schemas.openxmlformats.org/officeDocument/2006/relationships/tags" Target="../tags/tag418.xml"/><Relationship Id="rId29" Type="http://schemas.openxmlformats.org/officeDocument/2006/relationships/tags" Target="../tags/tag445.xml"/><Relationship Id="rId24" Type="http://schemas.openxmlformats.org/officeDocument/2006/relationships/tags" Target="../tags/tag440.xml"/><Relationship Id="rId40" Type="http://schemas.openxmlformats.org/officeDocument/2006/relationships/tags" Target="../tags/tag456.xml"/><Relationship Id="rId45" Type="http://schemas.openxmlformats.org/officeDocument/2006/relationships/tags" Target="../tags/tag461.xml"/><Relationship Id="rId66" Type="http://schemas.openxmlformats.org/officeDocument/2006/relationships/tags" Target="../tags/tag482.xml"/><Relationship Id="rId87" Type="http://schemas.openxmlformats.org/officeDocument/2006/relationships/tags" Target="../tags/tag503.xml"/><Relationship Id="rId110" Type="http://schemas.openxmlformats.org/officeDocument/2006/relationships/tags" Target="../tags/tag526.xml"/><Relationship Id="rId115" Type="http://schemas.openxmlformats.org/officeDocument/2006/relationships/tags" Target="../tags/tag531.xml"/><Relationship Id="rId131" Type="http://schemas.openxmlformats.org/officeDocument/2006/relationships/tags" Target="../tags/tag547.xml"/><Relationship Id="rId61" Type="http://schemas.openxmlformats.org/officeDocument/2006/relationships/tags" Target="../tags/tag477.xml"/><Relationship Id="rId82" Type="http://schemas.openxmlformats.org/officeDocument/2006/relationships/tags" Target="../tags/tag498.xml"/><Relationship Id="rId19" Type="http://schemas.openxmlformats.org/officeDocument/2006/relationships/tags" Target="../tags/tag4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49.xml"/><Relationship Id="rId1" Type="http://schemas.openxmlformats.org/officeDocument/2006/relationships/tags" Target="../tags/tag548.xml"/><Relationship Id="rId4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2133600"/>
            <a:ext cx="8534400" cy="1470025"/>
          </a:xfrm>
          <a:noFill/>
        </p:spPr>
        <p:txBody>
          <a:bodyPr/>
          <a:lstStyle/>
          <a:p>
            <a:pPr eaLnBrk="1" hangingPunct="1"/>
            <a:r>
              <a:rPr lang="en-US" altLang="en-US" sz="4800" dirty="0" smtClean="0"/>
              <a:t>CSE 332:  Data Abstractions </a:t>
            </a:r>
            <a:br>
              <a:rPr lang="en-US" altLang="en-US" sz="4800" dirty="0" smtClean="0"/>
            </a:br>
            <a:r>
              <a:rPr lang="en-US" altLang="en-US" sz="4800" dirty="0" smtClean="0"/>
              <a:t>Sorting I</a:t>
            </a:r>
            <a:endParaRPr lang="en-US" altLang="en-US" sz="36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800" y="3886200"/>
            <a:ext cx="84582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Spring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Demo </a:t>
            </a:r>
            <a:r>
              <a:rPr lang="en-US" altLang="en-US" sz="3200" smtClean="0"/>
              <a:t>(with sound!)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hlinkClick r:id="rId2"/>
              </a:rPr>
              <a:t>http://www.youtube.com/watch?v=kPRA0W1kECg</a:t>
            </a:r>
            <a:r>
              <a:rPr lang="en-US" altLang="en-US" sz="2400" dirty="0" smtClean="0"/>
              <a:t> 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2CF11B-E93F-4D50-AC33-7DFA72B2DE8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61722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29B5310-5161-408D-9D22-F3FD7726409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Selection Sort: idea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63775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Find the smallest element, put it 1</a:t>
            </a:r>
            <a:r>
              <a:rPr lang="en-US" altLang="en-US" sz="2800" baseline="30000" smtClean="0"/>
              <a:t>st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Find the next smallest element, put it 2</a:t>
            </a:r>
            <a:r>
              <a:rPr lang="en-US" altLang="en-US" sz="2800" baseline="30000" smtClean="0"/>
              <a:t>nd</a:t>
            </a:r>
            <a:endParaRPr lang="en-US" altLang="en-US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Find the next smallest, put it 3</a:t>
            </a:r>
            <a:r>
              <a:rPr lang="en-US" altLang="en-US" sz="2800" baseline="30000" smtClean="0"/>
              <a:t>rd</a:t>
            </a:r>
            <a:endParaRPr lang="en-US" altLang="en-US" sz="2800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And so on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42AED4-ED71-4FFD-BCC9-4683D28A901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Try it out: Selection Sort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31, 16, 54, 4, 2, 17, 6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7129D7-2B62-407A-BEFA-C5B17830A15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30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Selection Sort: Code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1905000"/>
            <a:ext cx="673735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void</a:t>
            </a:r>
            <a:r>
              <a:rPr lang="en-US" altLang="en-US" sz="2000">
                <a:latin typeface="Courier New" pitchFamily="49" charset="0"/>
              </a:rPr>
              <a:t> SelectionSort (Array a[0..</a:t>
            </a:r>
            <a:r>
              <a:rPr lang="en-US" altLang="en-US" sz="2000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en-US" sz="2000">
                <a:latin typeface="Courier New" pitchFamily="49" charset="0"/>
              </a:rPr>
              <a:t>-1])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for (i=0; i&lt;</a:t>
            </a:r>
            <a:r>
              <a:rPr lang="en-US" altLang="en-US" sz="2000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en-US" sz="2000">
                <a:latin typeface="Courier New" pitchFamily="49" charset="0"/>
              </a:rPr>
              <a:t>; ++i)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</a:t>
            </a: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altLang="en-US" sz="2000">
                <a:latin typeface="Courier New" pitchFamily="49" charset="0"/>
              </a:rPr>
              <a:t> = Find index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        smallest entry in a[i..</a:t>
            </a:r>
            <a:r>
              <a:rPr lang="en-US" altLang="en-US" sz="2000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en-US" sz="2000">
                <a:latin typeface="Courier New" pitchFamily="49" charset="0"/>
              </a:rPr>
              <a:t>-1]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Swap(a[i],a[</a:t>
            </a: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j</a:t>
            </a:r>
            <a:r>
              <a:rPr lang="en-US" altLang="en-US" sz="2000">
                <a:latin typeface="Courier New" pitchFamily="49" charset="0"/>
              </a:rPr>
              <a:t>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}</a:t>
            </a:r>
          </a:p>
        </p:txBody>
      </p:sp>
      <p:sp>
        <p:nvSpPr>
          <p:cNvPr id="1843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03325" y="5076825"/>
            <a:ext cx="3962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accent2"/>
                </a:solidFill>
                <a:latin typeface="+mn-lt"/>
              </a:rPr>
              <a:t>Runtime: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n-lt"/>
              </a:rPr>
              <a:t>	worst case     	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n-lt"/>
              </a:rPr>
              <a:t>	best case   	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n-lt"/>
              </a:rPr>
              <a:t>	average case 	:</a:t>
            </a:r>
          </a:p>
        </p:txBody>
      </p:sp>
      <p:sp>
        <p:nvSpPr>
          <p:cNvPr id="18438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5556250"/>
            <a:ext cx="3581400" cy="13017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) : must select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            in linear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Even when already sorted!</a:t>
            </a:r>
          </a:p>
        </p:txBody>
      </p:sp>
      <p:sp>
        <p:nvSpPr>
          <p:cNvPr id="18439" name="AutoShape 7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3352800"/>
            <a:ext cx="3048000" cy="768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One good feature: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  does at most 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 swaps</a:t>
            </a:r>
          </a:p>
        </p:txBody>
      </p:sp>
      <p:sp>
        <p:nvSpPr>
          <p:cNvPr id="18440" name="AutoShape 8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62600" y="4191000"/>
            <a:ext cx="3581400" cy="13017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For stability: if there are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duplicate smallest elements,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choose the first.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A08AA-363D-4FEE-B5A4-FE00A185654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Bubble Sort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Take a pass through the array</a:t>
            </a:r>
          </a:p>
          <a:p>
            <a:pPr lvl="1" eaLnBrk="1" hangingPunct="1"/>
            <a:r>
              <a:rPr lang="en-US" altLang="en-US" sz="2400" smtClean="0"/>
              <a:t>If neighboring elements are out of order, swap them.</a:t>
            </a:r>
          </a:p>
          <a:p>
            <a:pPr eaLnBrk="1" hangingPunct="1"/>
            <a:r>
              <a:rPr lang="en-US" altLang="en-US" smtClean="0"/>
              <a:t>Repeat until no swaps needed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Wost &amp; avg case: 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</a:t>
            </a:r>
          </a:p>
          <a:p>
            <a:pPr lvl="1" eaLnBrk="1" hangingPunct="1"/>
            <a:r>
              <a:rPr lang="en-US" altLang="en-US" sz="2400" smtClean="0"/>
              <a:t>pretty much no reason to ever use this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8FAD37-ACEB-4343-ABD5-AC592CD6DF6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Insertion Sort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Sort first 2 elements.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Insert 3</a:t>
            </a:r>
            <a:r>
              <a:rPr lang="en-US" altLang="en-US" sz="2800" baseline="30000" smtClean="0"/>
              <a:t>rd</a:t>
            </a:r>
            <a:r>
              <a:rPr lang="en-US" altLang="en-US" sz="2800" smtClean="0"/>
              <a:t> element in order.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2400" smtClean="0"/>
              <a:t>(First 3 elements are now sorted.)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Insert 4</a:t>
            </a:r>
            <a:r>
              <a:rPr lang="en-US" altLang="en-US" sz="2800" baseline="30000" smtClean="0"/>
              <a:t>th</a:t>
            </a:r>
            <a:r>
              <a:rPr lang="en-US" altLang="en-US" sz="2800" smtClean="0"/>
              <a:t> element in order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altLang="en-US" sz="2400" smtClean="0"/>
              <a:t>(First 4 elements are now sorted.)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smtClean="0"/>
              <a:t>And so 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302FCA-047F-42F0-9348-BDC9F3286F5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How to do the insertion?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smtClean="0"/>
              <a:t>Suppose my sequence is: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     16, 31, 54, 78, 32, 17, 6</a:t>
            </a:r>
          </a:p>
          <a:p>
            <a:pPr eaLnBrk="1" hangingPunct="1"/>
            <a:endParaRPr lang="en-US" altLang="en-US" sz="2800" smtClean="0"/>
          </a:p>
          <a:p>
            <a:pPr eaLnBrk="1" hangingPunct="1">
              <a:buFontTx/>
              <a:buNone/>
            </a:pPr>
            <a:r>
              <a:rPr lang="en-US" altLang="en-US" sz="2800" smtClean="0"/>
              <a:t>And I’ve already sorted up to 78.  How to insert 32?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A79B68-34F3-4E4D-B489-20392984AD9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Try it out: Insertion sort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31, 16, 54, 4, 2, 17, 6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EA52DA-F406-45F8-903E-826E415E87B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Insertion Sort: Code</a:t>
            </a:r>
          </a:p>
        </p:txBody>
      </p:sp>
      <p:sp>
        <p:nvSpPr>
          <p:cNvPr id="2355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447800"/>
            <a:ext cx="78486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void</a:t>
            </a:r>
            <a:r>
              <a:rPr lang="en-US" altLang="en-US" sz="2000">
                <a:latin typeface="Courier New" pitchFamily="49" charset="0"/>
              </a:rPr>
              <a:t> InsertionSort (Array a[0..</a:t>
            </a:r>
            <a:r>
              <a:rPr lang="en-US" altLang="en-US" sz="2000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en-US" sz="2000">
                <a:latin typeface="Courier New" pitchFamily="49" charset="0"/>
              </a:rPr>
              <a:t>-1])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for (i=1; i&lt;</a:t>
            </a:r>
            <a:r>
              <a:rPr lang="en-US" altLang="en-US" sz="2000">
                <a:solidFill>
                  <a:srgbClr val="FF3300"/>
                </a:solidFill>
                <a:latin typeface="Courier New" pitchFamily="49" charset="0"/>
              </a:rPr>
              <a:t>n</a:t>
            </a:r>
            <a:r>
              <a:rPr lang="en-US" altLang="en-US" sz="2000">
                <a:latin typeface="Courier New" pitchFamily="49" charset="0"/>
              </a:rPr>
              <a:t>; i++)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for (j=i; j&gt;0; j--)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    if (a[j] &lt; a[j-1])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		    Swap(a[j],a[</a:t>
            </a: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j-1</a:t>
            </a:r>
            <a:r>
              <a:rPr lang="en-US" altLang="en-US" sz="2000">
                <a:latin typeface="Courier New" pitchFamily="49" charset="0"/>
              </a:rPr>
              <a:t>])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    else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                break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>
              <a:latin typeface="Courier New" pitchFamily="49" charset="0"/>
            </a:endParaRPr>
          </a:p>
        </p:txBody>
      </p:sp>
      <p:sp>
        <p:nvSpPr>
          <p:cNvPr id="2355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32313" y="4685886"/>
            <a:ext cx="3962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+mn-lt"/>
              </a:rPr>
              <a:t>Runtime: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n-lt"/>
              </a:rPr>
              <a:t>	worst case     	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n-lt"/>
              </a:rPr>
              <a:t>	best case   	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n-lt"/>
              </a:rPr>
              <a:t>	average case 	</a:t>
            </a:r>
            <a:r>
              <a:rPr lang="en-US" altLang="en-US" sz="2400" dirty="0">
                <a:solidFill>
                  <a:schemeClr val="accent2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3558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0" y="2971800"/>
            <a:ext cx="2743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) : reverse input</a:t>
            </a:r>
          </a:p>
        </p:txBody>
      </p:sp>
      <p:sp>
        <p:nvSpPr>
          <p:cNvPr id="23559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00800" y="3429000"/>
            <a:ext cx="27432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) : sorted input</a:t>
            </a:r>
          </a:p>
        </p:txBody>
      </p:sp>
      <p:sp>
        <p:nvSpPr>
          <p:cNvPr id="23560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3886200"/>
            <a:ext cx="3276600" cy="381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en-US" sz="2400" baseline="3000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) : move 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k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/2 in </a:t>
            </a:r>
            <a:r>
              <a:rPr lang="en-US" altLang="en-US" sz="2400" i="1">
                <a:latin typeface="Times New Roman" pitchFamily="18" charset="0"/>
                <a:sym typeface="Symbol" pitchFamily="18" charset="2"/>
              </a:rPr>
              <a:t>k</a:t>
            </a:r>
            <a:r>
              <a:rPr lang="en-US" altLang="en-US" sz="2400" baseline="30000">
                <a:latin typeface="Times New Roman" pitchFamily="18" charset="0"/>
                <a:sym typeface="Symbol" pitchFamily="18" charset="2"/>
              </a:rPr>
              <a:t>th</a:t>
            </a:r>
            <a:r>
              <a:rPr lang="en-US" altLang="en-US" sz="2400">
                <a:latin typeface="Times New Roman" pitchFamily="18" charset="0"/>
                <a:sym typeface="Symbol" pitchFamily="18" charset="2"/>
              </a:rPr>
              <a:t> step</a:t>
            </a:r>
          </a:p>
        </p:txBody>
      </p:sp>
      <p:sp>
        <p:nvSpPr>
          <p:cNvPr id="2356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4938" y="4848225"/>
            <a:ext cx="3979862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Note: can instead move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“hole” to minimize copying,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as with a binary heap.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23562" name="AutoShape 9" hidden="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48400" y="4343400"/>
            <a:ext cx="2895600" cy="6159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18" charset="2"/>
              </a:rPr>
              <a:t>But good for: 2,3,4,…1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Insertion Sort vs. Selection Sort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Same worst case, avg case complexity</a:t>
            </a:r>
          </a:p>
          <a:p>
            <a:pPr eaLnBrk="1" hangingPunct="1"/>
            <a:r>
              <a:rPr lang="en-US" altLang="en-US" sz="2800" smtClean="0"/>
              <a:t>Insertion better best-case</a:t>
            </a:r>
          </a:p>
          <a:p>
            <a:pPr lvl="1" eaLnBrk="1" hangingPunct="1"/>
            <a:r>
              <a:rPr lang="en-US" altLang="en-US" sz="2400" smtClean="0"/>
              <a:t>preferable when input is “almost sorted”</a:t>
            </a:r>
          </a:p>
          <a:p>
            <a:pPr lvl="2" eaLnBrk="1" hangingPunct="1"/>
            <a:r>
              <a:rPr lang="en-US" altLang="en-US" sz="2000" smtClean="0"/>
              <a:t>one of the best sorting algs for almost sorted case (also for small arrays)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2DDB0B-4120-4A21-9707-CF28D7711A9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B210852-216B-48FF-B183-F8F39B2B3306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Announcements</a:t>
            </a:r>
            <a:endParaRPr lang="en-US" altLang="en-U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3152B-45B6-467D-A67D-59C285FDF253}" type="slidenum">
              <a:rPr lang="en-US" altLang="en-US">
                <a:latin typeface="+mn-lt"/>
              </a:rPr>
              <a:pPr>
                <a:defRPr/>
              </a:pPr>
              <a:t>20</a:t>
            </a:fld>
            <a:endParaRPr lang="en-US" altLang="en-US">
              <a:latin typeface="+mn-lt"/>
            </a:endParaRP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Sorting: </a:t>
            </a:r>
            <a:r>
              <a:rPr lang="en-US" altLang="en-US" i="1" dirty="0" smtClean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12963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44925" y="2514600"/>
            <a:ext cx="16541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lower bound:</a:t>
            </a:r>
            <a:endParaRPr lang="en-US" altLang="en-US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2788" y="2514600"/>
            <a:ext cx="1498600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algorithms: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85075" y="2514600"/>
            <a:ext cx="1325563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Handling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huge data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sets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875" y="4102100"/>
            <a:ext cx="17383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4102100"/>
            <a:ext cx="19907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Quick sort (</a:t>
            </a:r>
            <a:r>
              <a:rPr lang="en-US" altLang="en-US" dirty="0" err="1">
                <a:latin typeface="+mn-lt"/>
              </a:rPr>
              <a:t>avg</a:t>
            </a:r>
            <a:r>
              <a:rPr lang="en-US" altLang="en-US" dirty="0"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3738" y="4102100"/>
            <a:ext cx="1465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Radix sort</a:t>
            </a:r>
          </a:p>
        </p:txBody>
      </p:sp>
      <p:sp>
        <p:nvSpPr>
          <p:cNvPr id="5427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4102100"/>
            <a:ext cx="1236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External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    sorting</a:t>
            </a:r>
          </a:p>
        </p:txBody>
      </p:sp>
      <p:cxnSp>
        <p:nvCxnSpPr>
          <p:cNvPr id="25613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11"/>
            </p:custDataLst>
          </p:nvPr>
        </p:nvCxnSpPr>
        <p:spPr bwMode="auto">
          <a:xfrm flipH="1">
            <a:off x="884238" y="3530600"/>
            <a:ext cx="2159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4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2"/>
            </p:custDataLst>
          </p:nvPr>
        </p:nvCxnSpPr>
        <p:spPr bwMode="auto">
          <a:xfrm flipH="1">
            <a:off x="6505575" y="3530600"/>
            <a:ext cx="36513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5" name="AutoShape 16"/>
          <p:cNvCxnSpPr>
            <a:cxnSpLocks noChangeShapeType="1"/>
            <a:stCxn id="542728" idx="2"/>
            <a:endCxn id="542732" idx="0"/>
          </p:cNvCxnSpPr>
          <p:nvPr>
            <p:custDataLst>
              <p:tags r:id="rId13"/>
            </p:custDataLst>
          </p:nvPr>
        </p:nvCxnSpPr>
        <p:spPr bwMode="auto">
          <a:xfrm flipH="1">
            <a:off x="8237538" y="3530600"/>
            <a:ext cx="952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16" name="AutoShape 20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2819400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3AF7E2-0EDE-4FA8-8CFD-7529750755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dirty="0" smtClean="0"/>
              <a:t>Heap Sort: Sort with a Binary Heap</a:t>
            </a:r>
          </a:p>
        </p:txBody>
      </p:sp>
      <p:sp>
        <p:nvSpPr>
          <p:cNvPr id="26628" name="AutoShape 5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0" y="5943600"/>
            <a:ext cx="28194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Worst, avg: O(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 log </a:t>
            </a:r>
            <a:r>
              <a:rPr lang="en-US" altLang="en-US" sz="2400" i="1">
                <a:latin typeface="Times New Roman" pitchFamily="18" charset="0"/>
              </a:rPr>
              <a:t>n)</a:t>
            </a:r>
          </a:p>
        </p:txBody>
      </p:sp>
      <p:sp>
        <p:nvSpPr>
          <p:cNvPr id="2662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9125" y="5791200"/>
            <a:ext cx="3110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+mn-lt"/>
              </a:rPr>
              <a:t>Worst Case Runtime:</a:t>
            </a:r>
          </a:p>
        </p:txBody>
      </p:sp>
      <p:sp>
        <p:nvSpPr>
          <p:cNvPr id="26630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172200" y="3962400"/>
            <a:ext cx="3124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Buildheap = 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Pull out mins = O(N log 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Can make it in-place by copying to end…use max heap</a:t>
            </a:r>
          </a:p>
        </p:txBody>
      </p:sp>
      <p:sp>
        <p:nvSpPr>
          <p:cNvPr id="26631" name="Text Box 8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76800" y="6461125"/>
            <a:ext cx="4032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Is this really better than shell sort?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In-place heap sort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76400"/>
            <a:ext cx="8229600" cy="1219200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Treat the initial array as a heap (via </a:t>
            </a:r>
            <a:r>
              <a:rPr lang="en-US" altLang="en-US" sz="2400" b="1" smtClean="0">
                <a:cs typeface="Courier New" pitchFamily="49" charset="0"/>
              </a:rPr>
              <a:t>buildHeap</a:t>
            </a:r>
            <a:r>
              <a:rPr lang="en-US" altLang="en-US" sz="2400" smtClean="0"/>
              <a:t>)</a:t>
            </a:r>
          </a:p>
          <a:p>
            <a:pPr lvl="1" eaLnBrk="1" hangingPunct="1"/>
            <a:r>
              <a:rPr lang="en-US" altLang="en-US" sz="2400" smtClean="0"/>
              <a:t>When you delete the </a:t>
            </a:r>
            <a:r>
              <a:rPr lang="en-US" altLang="en-US" sz="2400" b="1" smtClean="0">
                <a:cs typeface="Courier New" pitchFamily="49" charset="0"/>
              </a:rPr>
              <a:t>i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 element, put it at </a:t>
            </a:r>
            <a:r>
              <a:rPr lang="en-US" altLang="en-US" sz="2400" b="1" smtClean="0">
                <a:cs typeface="Courier New" pitchFamily="49" charset="0"/>
              </a:rPr>
              <a:t>arr[n-i]</a:t>
            </a:r>
          </a:p>
          <a:p>
            <a:pPr lvl="2" eaLnBrk="1" hangingPunct="1"/>
            <a:r>
              <a:rPr lang="en-US" altLang="en-US" smtClean="0"/>
              <a:t>It’s not part of the heap anymore!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3124200" y="6245225"/>
            <a:ext cx="2895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05B8DD20-B58D-4E02-AB3C-301213085919}" type="slidenum">
              <a:rPr lang="en-US" altLang="en-US" sz="1400" smtClean="0"/>
              <a:pPr algn="ctr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7654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5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6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7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8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59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0" name="Rectangle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1" name="Rectangle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2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63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6096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>
            <p:custDataLst>
              <p:tags r:id="rId15"/>
            </p:custDataLst>
          </p:nvPr>
        </p:nvSpPr>
        <p:spPr>
          <a:xfrm>
            <a:off x="1143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>
            <p:custDataLst>
              <p:tags r:id="rId16"/>
            </p:custDataLst>
          </p:nvPr>
        </p:nvSpPr>
        <p:spPr>
          <a:xfrm>
            <a:off x="17526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>
            <p:custDataLst>
              <p:tags r:id="rId17"/>
            </p:custDataLst>
          </p:nvPr>
        </p:nvSpPr>
        <p:spPr>
          <a:xfrm>
            <a:off x="2286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>
            <p:custDataLst>
              <p:tags r:id="rId18"/>
            </p:custDataLst>
          </p:nvPr>
        </p:nvSpPr>
        <p:spPr>
          <a:xfrm>
            <a:off x="27971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33305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>
            <p:custDataLst>
              <p:tags r:id="rId20"/>
            </p:custDataLst>
          </p:nvPr>
        </p:nvSpPr>
        <p:spPr>
          <a:xfrm>
            <a:off x="3810000" y="3276600"/>
            <a:ext cx="469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>
            <p:custDataLst>
              <p:tags r:id="rId21"/>
            </p:custDataLst>
          </p:nvPr>
        </p:nvSpPr>
        <p:spPr>
          <a:xfrm>
            <a:off x="43973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>
            <p:custDataLst>
              <p:tags r:id="rId22"/>
            </p:custDataLst>
          </p:nvPr>
        </p:nvSpPr>
        <p:spPr>
          <a:xfrm>
            <a:off x="4953000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>
            <p:custDataLst>
              <p:tags r:id="rId23"/>
            </p:custDataLst>
          </p:nvPr>
        </p:nvSpPr>
        <p:spPr>
          <a:xfrm>
            <a:off x="5464175" y="32766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7674" name="Right Brace 28"/>
          <p:cNvSpPr>
            <a:spLocks/>
          </p:cNvSpPr>
          <p:nvPr>
            <p:custDataLst>
              <p:tags r:id="rId24"/>
            </p:custDataLst>
          </p:nvPr>
        </p:nvSpPr>
        <p:spPr bwMode="auto">
          <a:xfrm rot="5400000">
            <a:off x="4914900" y="3162300"/>
            <a:ext cx="304800" cy="1447800"/>
          </a:xfrm>
          <a:prstGeom prst="rightBrace">
            <a:avLst>
              <a:gd name="adj1" fmla="val 8334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75" name="Right Brace 29"/>
          <p:cNvSpPr>
            <a:spLocks/>
          </p:cNvSpPr>
          <p:nvPr>
            <p:custDataLst>
              <p:tags r:id="rId25"/>
            </p:custDataLst>
          </p:nvPr>
        </p:nvSpPr>
        <p:spPr bwMode="auto">
          <a:xfrm rot="5400000">
            <a:off x="2247900" y="2019300"/>
            <a:ext cx="304800" cy="3733800"/>
          </a:xfrm>
          <a:prstGeom prst="rightBrace">
            <a:avLst>
              <a:gd name="adj1" fmla="val 8337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>
            <p:custDataLst>
              <p:tags r:id="rId26"/>
            </p:custDataLst>
          </p:nvPr>
        </p:nvSpPr>
        <p:spPr>
          <a:xfrm>
            <a:off x="4495800" y="4114800"/>
            <a:ext cx="14081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>
            <p:custDataLst>
              <p:tags r:id="rId27"/>
            </p:custDataLst>
          </p:nvPr>
        </p:nvSpPr>
        <p:spPr>
          <a:xfrm>
            <a:off x="1676400" y="4095750"/>
            <a:ext cx="1266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heap part</a:t>
            </a:r>
          </a:p>
        </p:txBody>
      </p:sp>
      <p:sp>
        <p:nvSpPr>
          <p:cNvPr id="27678" name="Right Arrow 3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62000" y="4953000"/>
            <a:ext cx="1295400" cy="457200"/>
          </a:xfrm>
          <a:prstGeom prst="rightArrow">
            <a:avLst>
              <a:gd name="adj1" fmla="val 50000"/>
              <a:gd name="adj2" fmla="val 50003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79" name="TextBox 33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81000" y="5410200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  <a:cs typeface="Courier New" pitchFamily="49" charset="0"/>
              </a:rPr>
              <a:t>arr[n-i]=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latin typeface="Courier New" pitchFamily="49" charset="0"/>
                <a:cs typeface="Courier New" pitchFamily="49" charset="0"/>
              </a:rPr>
              <a:t>deleteMin()</a:t>
            </a:r>
          </a:p>
        </p:txBody>
      </p:sp>
      <p:sp>
        <p:nvSpPr>
          <p:cNvPr id="27680" name="Rectangle 34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542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1" name="Rectangle 35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0876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2" name="Rectangle 36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6210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3" name="Rectangle 37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1544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4" name="Rectangle 38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6878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5" name="Rectangle 39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2212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6" name="Rectangle 40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7546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7" name="Rectangle 41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2880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8" name="Rectangle 42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8214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689" name="Rectangle 43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354888" y="4876800"/>
            <a:ext cx="533400" cy="381000"/>
          </a:xfrm>
          <a:prstGeom prst="rect">
            <a:avLst/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40"/>
            </p:custDataLst>
          </p:nvPr>
        </p:nvSpPr>
        <p:spPr>
          <a:xfrm>
            <a:off x="26304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>
            <p:custDataLst>
              <p:tags r:id="rId41"/>
            </p:custDataLst>
          </p:nvPr>
        </p:nvSpPr>
        <p:spPr>
          <a:xfrm>
            <a:off x="3163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>
            <p:custDataLst>
              <p:tags r:id="rId42"/>
            </p:custDataLst>
          </p:nvPr>
        </p:nvSpPr>
        <p:spPr>
          <a:xfrm>
            <a:off x="3711575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>
            <p:custDataLst>
              <p:tags r:id="rId43"/>
            </p:custDataLst>
          </p:nvPr>
        </p:nvSpPr>
        <p:spPr>
          <a:xfrm>
            <a:off x="4306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>
            <p:custDataLst>
              <p:tags r:id="rId44"/>
            </p:custDataLst>
          </p:nvPr>
        </p:nvSpPr>
        <p:spPr>
          <a:xfrm>
            <a:off x="48180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>
            <p:custDataLst>
              <p:tags r:id="rId45"/>
            </p:custDataLst>
          </p:nvPr>
        </p:nvSpPr>
        <p:spPr>
          <a:xfrm>
            <a:off x="5334000" y="4876800"/>
            <a:ext cx="469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>
            <p:custDataLst>
              <p:tags r:id="rId46"/>
            </p:custDataLst>
          </p:nvPr>
        </p:nvSpPr>
        <p:spPr>
          <a:xfrm>
            <a:off x="5830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>
            <p:custDataLst>
              <p:tags r:id="rId47"/>
            </p:custDataLst>
          </p:nvPr>
        </p:nvSpPr>
        <p:spPr>
          <a:xfrm>
            <a:off x="64182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>
            <p:custDataLst>
              <p:tags r:id="rId48"/>
            </p:custDataLst>
          </p:nvPr>
        </p:nvSpPr>
        <p:spPr>
          <a:xfrm>
            <a:off x="6973888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>
            <p:custDataLst>
              <p:tags r:id="rId49"/>
            </p:custDataLst>
          </p:nvPr>
        </p:nvSpPr>
        <p:spPr>
          <a:xfrm>
            <a:off x="7485063" y="4876800"/>
            <a:ext cx="3270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1</a:t>
            </a:r>
          </a:p>
        </p:txBody>
      </p:sp>
      <p:sp>
        <p:nvSpPr>
          <p:cNvPr id="27700" name="Right Brace 54"/>
          <p:cNvSpPr>
            <a:spLocks/>
          </p:cNvSpPr>
          <p:nvPr>
            <p:custDataLst>
              <p:tags r:id="rId50"/>
            </p:custDataLst>
          </p:nvPr>
        </p:nvSpPr>
        <p:spPr bwMode="auto">
          <a:xfrm rot="5400000">
            <a:off x="6687344" y="4514056"/>
            <a:ext cx="304800" cy="1944688"/>
          </a:xfrm>
          <a:prstGeom prst="rightBrace">
            <a:avLst>
              <a:gd name="adj1" fmla="val 8330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27701" name="Right Brace 55"/>
          <p:cNvSpPr>
            <a:spLocks/>
          </p:cNvSpPr>
          <p:nvPr>
            <p:custDataLst>
              <p:tags r:id="rId51"/>
            </p:custDataLst>
          </p:nvPr>
        </p:nvSpPr>
        <p:spPr bwMode="auto">
          <a:xfrm rot="5400000">
            <a:off x="3944144" y="3944144"/>
            <a:ext cx="381000" cy="3160712"/>
          </a:xfrm>
          <a:prstGeom prst="rightBrace">
            <a:avLst>
              <a:gd name="adj1" fmla="val 8334"/>
              <a:gd name="adj2" fmla="val 50000"/>
            </a:avLst>
          </a:prstGeom>
          <a:noFill/>
          <a:ln w="349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>
            <p:custDataLst>
              <p:tags r:id="rId52"/>
            </p:custDataLst>
          </p:nvPr>
        </p:nvSpPr>
        <p:spPr>
          <a:xfrm>
            <a:off x="6248400" y="5715000"/>
            <a:ext cx="140811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>
            <p:custDataLst>
              <p:tags r:id="rId53"/>
            </p:custDataLst>
          </p:nvPr>
        </p:nvSpPr>
        <p:spPr>
          <a:xfrm>
            <a:off x="3581400" y="5695950"/>
            <a:ext cx="126682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heap part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4FC19D-2C67-403D-BCF4-15CED6F28FE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304800"/>
            <a:ext cx="84582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 smtClean="0"/>
              <a:t>AVL Sort</a:t>
            </a:r>
          </a:p>
        </p:txBody>
      </p:sp>
      <p:sp>
        <p:nvSpPr>
          <p:cNvPr id="28676" name="AutoShape 3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62600" y="6172200"/>
            <a:ext cx="33528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Worst, best, avg: O(</a:t>
            </a:r>
            <a:r>
              <a:rPr lang="en-US" altLang="en-US" sz="2400" i="1">
                <a:latin typeface="Times New Roman" pitchFamily="18" charset="0"/>
              </a:rPr>
              <a:t>n</a:t>
            </a:r>
            <a:r>
              <a:rPr lang="en-US" altLang="en-US" sz="2400">
                <a:latin typeface="Times New Roman" pitchFamily="18" charset="0"/>
              </a:rPr>
              <a:t> log </a:t>
            </a:r>
            <a:r>
              <a:rPr lang="en-US" altLang="en-US" sz="2400" i="1">
                <a:latin typeface="Times New Roman" pitchFamily="18" charset="0"/>
              </a:rPr>
              <a:t>n)</a:t>
            </a:r>
          </a:p>
        </p:txBody>
      </p:sp>
      <p:sp>
        <p:nvSpPr>
          <p:cNvPr id="2867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9125" y="5791200"/>
            <a:ext cx="3110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accent2"/>
                </a:solidFill>
                <a:latin typeface="+mn-lt"/>
              </a:rPr>
              <a:t>Worst Case Runtime:</a:t>
            </a:r>
          </a:p>
        </p:txBody>
      </p:sp>
      <p:sp>
        <p:nvSpPr>
          <p:cNvPr id="28678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00800" y="3505200"/>
            <a:ext cx="2743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*Not* array-based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Good for later inserts (in logN time)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BuildTree = O(Nlog 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Traverse = O(N)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  <a:latin typeface="Times New Roman" pitchFamily="18" charset="0"/>
              </a:rPr>
              <a:t>[Opposite of heap sort!]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9125" y="1752600"/>
            <a:ext cx="8829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nodes into an AVL Tree</a:t>
            </a:r>
          </a:p>
          <a:p>
            <a:r>
              <a:rPr lang="en-US" dirty="0" smtClean="0"/>
              <a:t>Conduct an In-order traversal to extract nodes in sorted 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6F50CB-C81A-4023-9D41-5AA42762CC7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“Divide and Conquer”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n-US" altLang="en-US" sz="2800" smtClean="0"/>
              <a:t>Very important strategy in computer science: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smtClean="0"/>
              <a:t>Divide problem into smaller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smtClean="0"/>
              <a:t>Independently solve the parts</a:t>
            </a:r>
          </a:p>
          <a:p>
            <a:pPr marL="838200" lvl="1" indent="-381000">
              <a:lnSpc>
                <a:spcPct val="90000"/>
              </a:lnSpc>
            </a:pPr>
            <a:r>
              <a:rPr lang="en-US" altLang="en-US" sz="2400" smtClean="0"/>
              <a:t>Combine these solutions to get overall solution</a:t>
            </a:r>
            <a:br>
              <a:rPr lang="en-US" altLang="en-US" sz="2400" smtClean="0"/>
            </a:br>
            <a:endParaRPr lang="en-US" altLang="en-US" sz="2400" smtClean="0"/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smtClean="0">
                <a:solidFill>
                  <a:srgbClr val="0000FF"/>
                </a:solidFill>
              </a:rPr>
              <a:t>Idea 1</a:t>
            </a:r>
            <a:r>
              <a:rPr lang="en-US" altLang="en-US" sz="2400" smtClean="0"/>
              <a:t>: Divide array in half, </a:t>
            </a:r>
            <a:r>
              <a:rPr lang="en-US" altLang="en-US" sz="2400" i="1" smtClean="0"/>
              <a:t>recursively </a:t>
            </a:r>
            <a:r>
              <a:rPr lang="en-US" altLang="en-US" sz="2400" smtClean="0"/>
              <a:t>sort left and right halves, then </a:t>
            </a:r>
            <a:r>
              <a:rPr lang="en-US" altLang="en-US" sz="2400" i="1" smtClean="0"/>
              <a:t>merge</a:t>
            </a:r>
            <a:r>
              <a:rPr lang="en-US" altLang="en-US" sz="2400" smtClean="0"/>
              <a:t> two halves </a:t>
            </a:r>
            <a:br>
              <a:rPr lang="en-US" altLang="en-US" sz="2400" smtClean="0"/>
            </a:br>
            <a:r>
              <a:rPr lang="en-US" altLang="en-US" sz="2400" smtClean="0">
                <a:sym typeface="Wingdings" pitchFamily="2" charset="2"/>
              </a:rPr>
              <a:t> known as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Mergesort</a:t>
            </a:r>
            <a:b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</a:br>
            <a:endParaRPr lang="en-US" altLang="en-US" sz="2400" smtClean="0">
              <a:solidFill>
                <a:srgbClr val="FF0000"/>
              </a:solidFill>
              <a:sym typeface="Wingdings" pitchFamily="2" charset="2"/>
            </a:endParaRPr>
          </a:p>
          <a:p>
            <a:pPr marL="457200" indent="-457200">
              <a:lnSpc>
                <a:spcPct val="90000"/>
              </a:lnSpc>
            </a:pPr>
            <a:r>
              <a:rPr lang="en-US" altLang="en-US" sz="2400" b="1" smtClean="0">
                <a:solidFill>
                  <a:srgbClr val="0000FF"/>
                </a:solidFill>
                <a:sym typeface="Wingdings" pitchFamily="2" charset="2"/>
              </a:rPr>
              <a:t>Idea 2 : </a:t>
            </a:r>
            <a:r>
              <a:rPr lang="en-US" altLang="en-US" sz="2400" smtClean="0">
                <a:sym typeface="Wingdings" pitchFamily="2" charset="2"/>
              </a:rPr>
              <a:t>Partition array into small items and large items, then recursively sort the two sets </a:t>
            </a:r>
            <a:br>
              <a:rPr lang="en-US" altLang="en-US" sz="2400" smtClean="0">
                <a:sym typeface="Wingdings" pitchFamily="2" charset="2"/>
              </a:rPr>
            </a:br>
            <a:r>
              <a:rPr lang="en-US" altLang="en-US" sz="2400" smtClean="0">
                <a:sym typeface="Wingdings" pitchFamily="2" charset="2"/>
              </a:rPr>
              <a:t> known as </a:t>
            </a:r>
            <a:r>
              <a:rPr lang="en-US" altLang="en-US" sz="2400" smtClean="0">
                <a:solidFill>
                  <a:srgbClr val="FF0000"/>
                </a:solidFill>
                <a:sym typeface="Wingdings" pitchFamily="2" charset="2"/>
              </a:rPr>
              <a:t>Quicksort</a:t>
            </a:r>
            <a:r>
              <a:rPr lang="en-US" altLang="en-US" sz="2400" smtClean="0"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265B7-9E67-446E-9A54-1EEA4FC1D59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r>
              <a:rPr lang="en-US" altLang="en-US" dirty="0" err="1" smtClean="0"/>
              <a:t>Mergesort</a:t>
            </a:r>
            <a:endParaRPr lang="en-US" altLang="en-US" dirty="0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457200" indent="-457200"/>
            <a:endParaRPr lang="en-US" altLang="en-US" dirty="0" smtClean="0">
              <a:sym typeface="Wingdings" pitchFamily="2" charset="2"/>
            </a:endParaRPr>
          </a:p>
          <a:p>
            <a:pPr marL="457200" indent="-457200"/>
            <a:endParaRPr lang="en-US" altLang="en-US" dirty="0" smtClean="0">
              <a:sym typeface="Wingdings" pitchFamily="2" charset="2"/>
            </a:endParaRPr>
          </a:p>
          <a:p>
            <a:pPr marL="457200" indent="-457200"/>
            <a:endParaRPr lang="en-US" altLang="en-US" dirty="0" smtClean="0">
              <a:sym typeface="Wingdings" pitchFamily="2" charset="2"/>
            </a:endParaRPr>
          </a:p>
          <a:p>
            <a:pPr marL="457200" indent="-457200"/>
            <a:r>
              <a:rPr lang="en-US" altLang="en-US" sz="2800" dirty="0" smtClean="0"/>
              <a:t>Divide it in two at the midpoint</a:t>
            </a:r>
          </a:p>
          <a:p>
            <a:pPr marL="457200" indent="-457200"/>
            <a:r>
              <a:rPr lang="en-US" altLang="en-US" sz="2800" dirty="0" smtClean="0"/>
              <a:t>Sort each half (recursively)</a:t>
            </a:r>
          </a:p>
          <a:p>
            <a:pPr marL="457200" indent="-457200"/>
            <a:r>
              <a:rPr lang="en-US" altLang="en-US" sz="2800" dirty="0" smtClean="0"/>
              <a:t>Merge two halves together</a:t>
            </a:r>
          </a:p>
        </p:txBody>
      </p:sp>
      <p:sp>
        <p:nvSpPr>
          <p:cNvPr id="30725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4343400" y="28956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072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072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072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100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073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34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073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768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073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102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073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943600" y="2362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0734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343400" y="20574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B81F7-086E-4BE0-AB08-DE199B23CC64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dirty="0" err="1" smtClean="0"/>
              <a:t>Mergesort</a:t>
            </a:r>
            <a:r>
              <a:rPr lang="en-US" altLang="en-US" dirty="0" smtClean="0"/>
              <a:t> Example</a:t>
            </a:r>
          </a:p>
        </p:txBody>
      </p:sp>
      <p:sp>
        <p:nvSpPr>
          <p:cNvPr id="3174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524125" y="26114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3174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84863" y="2647950"/>
            <a:ext cx="1479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3175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58938" y="3252788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8   2</a:t>
            </a:r>
          </a:p>
        </p:txBody>
      </p:sp>
      <p:sp>
        <p:nvSpPr>
          <p:cNvPr id="3175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453313" y="32432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54400" y="324167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9   4</a:t>
            </a:r>
          </a:p>
        </p:txBody>
      </p:sp>
      <p:sp>
        <p:nvSpPr>
          <p:cNvPr id="3175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694363" y="3260725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5   3</a:t>
            </a:r>
          </a:p>
        </p:txBody>
      </p:sp>
      <p:sp>
        <p:nvSpPr>
          <p:cNvPr id="3175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544638" y="3889375"/>
            <a:ext cx="6813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u="sng">
                <a:latin typeface="Times New Roman" pitchFamily="18" charset="0"/>
              </a:rPr>
              <a:t>8</a:t>
            </a:r>
            <a:r>
              <a:rPr lang="en-US" altLang="en-US" sz="2400">
                <a:latin typeface="Times New Roman" pitchFamily="18" charset="0"/>
              </a:rPr>
              <a:t>     </a:t>
            </a:r>
            <a:r>
              <a:rPr lang="en-US" altLang="en-US" sz="2400" u="sng">
                <a:latin typeface="Times New Roman" pitchFamily="18" charset="0"/>
              </a:rPr>
              <a:t>2</a:t>
            </a:r>
            <a:r>
              <a:rPr lang="en-US" altLang="en-US" sz="2400">
                <a:latin typeface="Times New Roman" pitchFamily="18" charset="0"/>
              </a:rPr>
              <a:t>	           </a:t>
            </a:r>
            <a:r>
              <a:rPr lang="en-US" altLang="en-US" sz="2400" u="sng">
                <a:latin typeface="Times New Roman" pitchFamily="18" charset="0"/>
              </a:rPr>
              <a:t>9</a:t>
            </a: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4</a:t>
            </a:r>
            <a:r>
              <a:rPr lang="en-US" altLang="en-US" sz="2400">
                <a:latin typeface="Times New Roman" pitchFamily="18" charset="0"/>
              </a:rPr>
              <a:t>		    </a:t>
            </a:r>
            <a:r>
              <a:rPr lang="en-US" altLang="en-US" sz="2400" u="sng">
                <a:latin typeface="Times New Roman" pitchFamily="18" charset="0"/>
              </a:rPr>
              <a:t>5</a:t>
            </a:r>
            <a:r>
              <a:rPr lang="en-US" altLang="en-US" sz="2400">
                <a:latin typeface="Times New Roman" pitchFamily="18" charset="0"/>
              </a:rPr>
              <a:t>	</a:t>
            </a:r>
            <a:r>
              <a:rPr lang="en-US" altLang="en-US" sz="2400" u="sng">
                <a:latin typeface="Times New Roman" pitchFamily="18" charset="0"/>
              </a:rPr>
              <a:t>3</a:t>
            </a:r>
            <a:r>
              <a:rPr lang="en-US" altLang="en-US" sz="2400">
                <a:latin typeface="Times New Roman" pitchFamily="18" charset="0"/>
              </a:rPr>
              <a:t>	  </a:t>
            </a:r>
            <a:r>
              <a:rPr lang="en-US" altLang="en-US" sz="2400" u="sng">
                <a:latin typeface="Times New Roman" pitchFamily="18" charset="0"/>
              </a:rPr>
              <a:t>1</a:t>
            </a:r>
            <a:r>
              <a:rPr lang="en-US" altLang="en-US" sz="2400">
                <a:latin typeface="Times New Roman" pitchFamily="18" charset="0"/>
              </a:rPr>
              <a:t> 	 </a:t>
            </a:r>
            <a:r>
              <a:rPr lang="en-US" altLang="en-US" sz="2400" u="sng">
                <a:latin typeface="Times New Roman" pitchFamily="18" charset="0"/>
              </a:rPr>
              <a:t>6</a:t>
            </a:r>
          </a:p>
        </p:txBody>
      </p:sp>
      <p:sp>
        <p:nvSpPr>
          <p:cNvPr id="3175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41450" y="4533900"/>
            <a:ext cx="673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</a:t>
            </a:r>
            <a:r>
              <a:rPr lang="en-US" altLang="en-US" sz="2400" u="sng">
                <a:latin typeface="Times New Roman" pitchFamily="18" charset="0"/>
              </a:rPr>
              <a:t>2   8</a:t>
            </a:r>
            <a:r>
              <a:rPr lang="en-US" altLang="en-US" sz="2400">
                <a:latin typeface="Times New Roman" pitchFamily="18" charset="0"/>
              </a:rPr>
              <a:t>	               </a:t>
            </a:r>
            <a:r>
              <a:rPr lang="en-US" altLang="en-US" sz="2400" u="sng">
                <a:latin typeface="Times New Roman" pitchFamily="18" charset="0"/>
              </a:rPr>
              <a:t>4    9</a:t>
            </a:r>
            <a:r>
              <a:rPr lang="en-US" altLang="en-US" sz="2400">
                <a:latin typeface="Times New Roman" pitchFamily="18" charset="0"/>
              </a:rPr>
              <a:t>		        </a:t>
            </a:r>
            <a:r>
              <a:rPr lang="en-US" altLang="en-US" sz="2400" u="sng">
                <a:latin typeface="Times New Roman" pitchFamily="18" charset="0"/>
              </a:rPr>
              <a:t>3   5</a:t>
            </a:r>
            <a:r>
              <a:rPr lang="en-US" altLang="en-US" sz="2400">
                <a:latin typeface="Times New Roman" pitchFamily="18" charset="0"/>
              </a:rPr>
              <a:t>	       </a:t>
            </a:r>
            <a:r>
              <a:rPr lang="en-US" altLang="en-US" sz="2400" u="sng">
                <a:latin typeface="Times New Roman" pitchFamily="18" charset="0"/>
              </a:rPr>
              <a:t>1   6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574800" y="5232400"/>
            <a:ext cx="597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2   4   8   9</a:t>
            </a:r>
            <a:r>
              <a:rPr lang="en-US" altLang="en-US" sz="2400">
                <a:latin typeface="Times New Roman" pitchFamily="18" charset="0"/>
              </a:rPr>
              <a:t>		           </a:t>
            </a:r>
            <a:r>
              <a:rPr lang="en-US" altLang="en-US" sz="2400" u="sng">
                <a:latin typeface="Times New Roman" pitchFamily="18" charset="0"/>
              </a:rPr>
              <a:t>1   3   5   6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90850" y="5937250"/>
            <a:ext cx="361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        </a:t>
            </a:r>
            <a:r>
              <a:rPr lang="en-US" altLang="en-US" sz="24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3175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4356100" y="24241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34013" y="24241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568575" y="30829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328988" y="30622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6451600" y="31035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099300" y="31035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1808163" y="37195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6775" y="37401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3667125" y="37512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7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944938" y="37195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8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5824538" y="37512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9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02350" y="37401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7540625" y="37607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1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7931150" y="37607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684338" y="43164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054225" y="43164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532188" y="43148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902075" y="43148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719763" y="43053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6089650" y="43053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7486650" y="43243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7856538" y="43243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157413" y="49736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947988" y="49641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038850" y="49609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6829425" y="49514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2979738" y="56721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064125" y="56832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86" name="Text Box 41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76263" y="4376738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7" name="Text Box 42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004888" y="5041900"/>
            <a:ext cx="979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8" name="Text Box 43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14550" y="5783263"/>
            <a:ext cx="979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Merge</a:t>
            </a:r>
          </a:p>
        </p:txBody>
      </p:sp>
      <p:sp>
        <p:nvSpPr>
          <p:cNvPr id="31789" name="Text Box 44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58913" y="2279650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0" name="Text Box 45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985838" y="2852738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1" name="Text Box 46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04838" y="3440113"/>
            <a:ext cx="1012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Divide</a:t>
            </a:r>
          </a:p>
        </p:txBody>
      </p:sp>
      <p:sp>
        <p:nvSpPr>
          <p:cNvPr id="31792" name="Text Box 47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130175" y="3859213"/>
            <a:ext cx="1374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 element</a:t>
            </a:r>
          </a:p>
        </p:txBody>
      </p:sp>
      <p:sp>
        <p:nvSpPr>
          <p:cNvPr id="31793" name="Text Box 48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76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1794" name="Text Box 49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7338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1795" name="Text Box 50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1910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1796" name="Text Box 51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6482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1797" name="Text Box 52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1054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1798" name="Text Box 53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562600" y="19050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1799" name="Text Box 54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0198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1800" name="Text Box 55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77000" y="19050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A27AEB-4690-4EA9-9CB8-BE9D6DA987F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Merging: Two Pointer Method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dirty="0" smtClean="0"/>
              <a:t>Perform merge using an auxiliary array</a:t>
            </a:r>
          </a:p>
        </p:txBody>
      </p:sp>
      <p:sp>
        <p:nvSpPr>
          <p:cNvPr id="32773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2774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2775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2776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2777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2778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2779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2780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2781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2098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4196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85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86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87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88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89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90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91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2792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Auxiliary array</a:t>
            </a:r>
          </a:p>
        </p:txBody>
      </p:sp>
      <p:sp>
        <p:nvSpPr>
          <p:cNvPr id="32793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2098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94" name="Text Box 25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1143000"/>
            <a:ext cx="4159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(Or “Two *Finger* Method”)</a:t>
            </a:r>
          </a:p>
        </p:txBody>
      </p:sp>
      <p:sp>
        <p:nvSpPr>
          <p:cNvPr id="32795" name="Text Box 26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172200" y="5318125"/>
            <a:ext cx="3048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It takes constant time to decide which element goes in output and then copy it.  Thus, O(n).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DAAA33-BF1F-4720-B5CC-C3344982284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Merging: Two Pointer Method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>
                <a:solidFill>
                  <a:srgbClr val="000000"/>
                </a:solidFill>
              </a:rPr>
              <a:t>Perform merge using an auxiliary array</a:t>
            </a:r>
          </a:p>
        </p:txBody>
      </p:sp>
      <p:sp>
        <p:nvSpPr>
          <p:cNvPr id="3379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379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3799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380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380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3802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3803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3804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3805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2098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953000" y="3429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3809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0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1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2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3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4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3816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Auxiliary array</a:t>
            </a:r>
          </a:p>
        </p:txBody>
      </p:sp>
      <p:sp>
        <p:nvSpPr>
          <p:cNvPr id="33817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8194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FABDB0-572B-4D34-946B-1936C6E4F04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Merging: Two Pointer Method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>
                <a:solidFill>
                  <a:srgbClr val="000000"/>
                </a:solidFill>
              </a:rPr>
              <a:t>Perform merge using an auxiliary array</a:t>
            </a:r>
          </a:p>
        </p:txBody>
      </p:sp>
      <p:sp>
        <p:nvSpPr>
          <p:cNvPr id="348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4822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4823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4824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4825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4826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4827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4828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4829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3352800" y="3505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5943600" y="34290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4833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4834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4835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4836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4837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4838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4839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4840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Auxiliary array</a:t>
            </a:r>
          </a:p>
        </p:txBody>
      </p:sp>
      <p:sp>
        <p:nvSpPr>
          <p:cNvPr id="34841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953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C8361F-AF2E-4ECE-A128-DABC503CEBB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Sorting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14338" y="1524000"/>
            <a:ext cx="8548687" cy="42322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Input</a:t>
            </a:r>
          </a:p>
          <a:p>
            <a:pPr lvl="1" eaLnBrk="1" hangingPunct="1"/>
            <a:r>
              <a:rPr lang="en-US" altLang="en-US" sz="2400" dirty="0" smtClean="0"/>
              <a:t>an array A of data records</a:t>
            </a:r>
          </a:p>
          <a:p>
            <a:pPr lvl="1" eaLnBrk="1" hangingPunct="1"/>
            <a:r>
              <a:rPr lang="en-US" altLang="en-US" sz="2400" dirty="0" smtClean="0"/>
              <a:t>a key value in each data record</a:t>
            </a:r>
          </a:p>
          <a:p>
            <a:pPr lvl="1" eaLnBrk="1" hangingPunct="1"/>
            <a:r>
              <a:rPr lang="en-US" altLang="en-US" sz="2400" dirty="0" smtClean="0"/>
              <a:t>a comparison function which imposes a consistent ordering on the keys</a:t>
            </a:r>
          </a:p>
          <a:p>
            <a:pPr eaLnBrk="1" hangingPunct="1"/>
            <a:r>
              <a:rPr lang="en-US" altLang="en-US" dirty="0" smtClean="0"/>
              <a:t>Output</a:t>
            </a:r>
          </a:p>
          <a:p>
            <a:pPr lvl="1" eaLnBrk="1" hangingPunct="1"/>
            <a:r>
              <a:rPr lang="en-US" altLang="en-US" sz="2400" dirty="0" smtClean="0"/>
              <a:t>“sorted” array A such that</a:t>
            </a:r>
          </a:p>
          <a:p>
            <a:pPr lvl="2" eaLnBrk="1" hangingPunct="1"/>
            <a:r>
              <a:rPr lang="en-US" altLang="en-US" dirty="0" smtClean="0"/>
              <a:t>For any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and j, if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&lt; j then A[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] </a:t>
            </a:r>
            <a:r>
              <a:rPr lang="en-US" altLang="en-US" dirty="0" smtClean="0">
                <a:sym typeface="Symbol" pitchFamily="18" charset="2"/>
              </a:rPr>
              <a:t></a:t>
            </a:r>
            <a:r>
              <a:rPr lang="en-US" altLang="en-US" dirty="0" smtClean="0"/>
              <a:t> A[j]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A6FAE-F403-4773-89AC-273FDD18359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792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/>
              <a:t>Merging: Finishing Up</a:t>
            </a:r>
          </a:p>
        </p:txBody>
      </p:sp>
      <p:sp>
        <p:nvSpPr>
          <p:cNvPr id="35844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40100" y="1914525"/>
            <a:ext cx="2374900" cy="238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40100" y="1320800"/>
            <a:ext cx="1900238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40338" y="1320800"/>
            <a:ext cx="1900237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40100" y="1914525"/>
            <a:ext cx="3800475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84738" y="1320800"/>
            <a:ext cx="355600" cy="238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4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30925" y="1320800"/>
            <a:ext cx="1009650" cy="238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50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5240338" y="1143000"/>
            <a:ext cx="0" cy="534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05350" y="1558925"/>
            <a:ext cx="23812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597525" y="2152650"/>
            <a:ext cx="236538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5953125" y="1558925"/>
            <a:ext cx="23812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56113" y="1566863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5855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15000" y="1558925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j</a:t>
            </a:r>
          </a:p>
        </p:txBody>
      </p:sp>
      <p:sp>
        <p:nvSpPr>
          <p:cNvPr id="35856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299075" y="2330450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target</a:t>
            </a:r>
          </a:p>
        </p:txBody>
      </p:sp>
      <p:sp>
        <p:nvSpPr>
          <p:cNvPr id="35857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6900" y="1371600"/>
            <a:ext cx="2466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Starting from here…</a:t>
            </a:r>
          </a:p>
        </p:txBody>
      </p:sp>
      <p:sp>
        <p:nvSpPr>
          <p:cNvPr id="35858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340100" y="3241675"/>
            <a:ext cx="1900238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59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40338" y="3241675"/>
            <a:ext cx="1900237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340100" y="3835400"/>
            <a:ext cx="3800475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1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30925" y="3241675"/>
            <a:ext cx="1009650" cy="2381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2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240338" y="3063875"/>
            <a:ext cx="0" cy="5349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340100" y="3835400"/>
            <a:ext cx="2790825" cy="2381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64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5121275" y="3479800"/>
            <a:ext cx="23812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011863" y="4073525"/>
            <a:ext cx="23812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6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953125" y="3479800"/>
            <a:ext cx="238125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67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43475" y="3479800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5868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715000" y="3479800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j</a:t>
            </a:r>
          </a:p>
        </p:txBody>
      </p:sp>
      <p:sp>
        <p:nvSpPr>
          <p:cNvPr id="35869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59400" y="4251325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target</a:t>
            </a:r>
          </a:p>
        </p:txBody>
      </p:sp>
      <p:sp>
        <p:nvSpPr>
          <p:cNvPr id="35870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914400" y="3429000"/>
            <a:ext cx="1890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Left finishes up</a:t>
            </a:r>
          </a:p>
        </p:txBody>
      </p:sp>
      <p:sp>
        <p:nvSpPr>
          <p:cNvPr id="35871" name="AutoShap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587875" y="3538538"/>
            <a:ext cx="117475" cy="238125"/>
          </a:xfrm>
          <a:prstGeom prst="upArrow">
            <a:avLst>
              <a:gd name="adj1" fmla="val 50000"/>
              <a:gd name="adj2" fmla="val 5067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2" name="Text Box 3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022725" y="3525838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copy</a:t>
            </a:r>
          </a:p>
        </p:txBody>
      </p:sp>
      <p:sp>
        <p:nvSpPr>
          <p:cNvPr id="35873" name="Rectangle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340100" y="5426075"/>
            <a:ext cx="1900238" cy="236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4" name="Rectangle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240338" y="5426075"/>
            <a:ext cx="1900237" cy="236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5" name="Rectangle 3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340100" y="6019800"/>
            <a:ext cx="3787775" cy="236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6" name="Rectangle 39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884738" y="5426075"/>
            <a:ext cx="355600" cy="23653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7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240338" y="5246688"/>
            <a:ext cx="0" cy="5349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8" name="Rectangle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340100" y="6019800"/>
            <a:ext cx="3432175" cy="2365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79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4705350" y="5662613"/>
            <a:ext cx="23812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Line 43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6594475" y="6265863"/>
            <a:ext cx="236538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1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6962775" y="5662613"/>
            <a:ext cx="238125" cy="179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2" name="Text Box 4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4456113" y="5672138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i</a:t>
            </a:r>
          </a:p>
        </p:txBody>
      </p:sp>
      <p:sp>
        <p:nvSpPr>
          <p:cNvPr id="35883" name="Text Box 4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662613"/>
            <a:ext cx="24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j</a:t>
            </a:r>
          </a:p>
        </p:txBody>
      </p:sp>
      <p:sp>
        <p:nvSpPr>
          <p:cNvPr id="35884" name="Text Box 4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0425" y="6384925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target</a:t>
            </a:r>
          </a:p>
        </p:txBody>
      </p:sp>
      <p:sp>
        <p:nvSpPr>
          <p:cNvPr id="35885" name="AutoShape 49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4217988" y="5730875"/>
            <a:ext cx="119062" cy="238125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35886" name="AutoShape 5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991100" y="5137150"/>
            <a:ext cx="1958975" cy="357188"/>
          </a:xfrm>
          <a:custGeom>
            <a:avLst/>
            <a:gdLst>
              <a:gd name="T0" fmla="*/ 80476053 w 21600"/>
              <a:gd name="T1" fmla="*/ 12849 h 21600"/>
              <a:gd name="T2" fmla="*/ 4885829 w 21600"/>
              <a:gd name="T3" fmla="*/ 2953316 h 21600"/>
              <a:gd name="T4" fmla="*/ 81389063 w 21600"/>
              <a:gd name="T5" fmla="*/ 336352 h 21600"/>
              <a:gd name="T6" fmla="*/ 197908261 w 21600"/>
              <a:gd name="T7" fmla="*/ 2261744 h 21600"/>
              <a:gd name="T8" fmla="*/ 176366247 w 21600"/>
              <a:gd name="T9" fmla="*/ 3315366 h 21600"/>
              <a:gd name="T10" fmla="*/ 144674294 w 21600"/>
              <a:gd name="T11" fmla="*/ 259918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7" name="Text Box 5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878638" y="4946650"/>
            <a:ext cx="1574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first copy this…</a:t>
            </a:r>
          </a:p>
        </p:txBody>
      </p:sp>
      <p:sp>
        <p:nvSpPr>
          <p:cNvPr id="35888" name="Text Box 5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124200" y="5708650"/>
            <a:ext cx="1155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…then this</a:t>
            </a:r>
          </a:p>
        </p:txBody>
      </p:sp>
      <p:sp>
        <p:nvSpPr>
          <p:cNvPr id="35889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441960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or</a:t>
            </a:r>
          </a:p>
        </p:txBody>
      </p:sp>
      <p:sp>
        <p:nvSpPr>
          <p:cNvPr id="35890" name="Text Box 5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901700" y="5632450"/>
            <a:ext cx="206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Right finishes 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B7A8C6-E28F-4F63-A99D-D25DC23C120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400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Merging: Two Pointer Method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Final result</a:t>
            </a:r>
          </a:p>
        </p:txBody>
      </p:sp>
      <p:sp>
        <p:nvSpPr>
          <p:cNvPr id="3686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09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687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687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276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6872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6873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6874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768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6875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102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8</a:t>
            </a:r>
          </a:p>
        </p:txBody>
      </p:sp>
      <p:sp>
        <p:nvSpPr>
          <p:cNvPr id="3687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895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9</a:t>
            </a:r>
          </a:p>
        </p:txBody>
      </p:sp>
      <p:sp>
        <p:nvSpPr>
          <p:cNvPr id="3687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343400" y="26670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36879" name="Rectangle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43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2</a:t>
            </a:r>
          </a:p>
        </p:txBody>
      </p:sp>
      <p:sp>
        <p:nvSpPr>
          <p:cNvPr id="36880" name="Rectangle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76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3</a:t>
            </a:r>
          </a:p>
        </p:txBody>
      </p:sp>
      <p:sp>
        <p:nvSpPr>
          <p:cNvPr id="36881" name="Rectangle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100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4</a:t>
            </a:r>
          </a:p>
        </p:txBody>
      </p:sp>
      <p:sp>
        <p:nvSpPr>
          <p:cNvPr id="36882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5</a:t>
            </a:r>
          </a:p>
        </p:txBody>
      </p:sp>
      <p:sp>
        <p:nvSpPr>
          <p:cNvPr id="36883" name="Rectangle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768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itchFamily="18" charset="0"/>
              </a:rPr>
              <a:t>6</a:t>
            </a:r>
          </a:p>
        </p:txBody>
      </p:sp>
      <p:sp>
        <p:nvSpPr>
          <p:cNvPr id="36884" name="Rectangle 21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5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5720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36886" name="Text Box 2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765925" y="4506913"/>
            <a:ext cx="1793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Auxiliary array</a:t>
            </a:r>
          </a:p>
        </p:txBody>
      </p:sp>
      <p:sp>
        <p:nvSpPr>
          <p:cNvPr id="36887" name="Text Box 25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219200" y="5715000"/>
            <a:ext cx="6148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Complexity?                          Stability?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F6F7DC-1CEA-4444-8D1E-B5B22B11C46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400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-2362200" y="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r>
              <a:rPr lang="en-US" altLang="en-US" smtClean="0"/>
              <a:t>Merging</a:t>
            </a:r>
          </a:p>
        </p:txBody>
      </p:sp>
      <p:sp>
        <p:nvSpPr>
          <p:cNvPr id="37892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"/>
            <a:ext cx="5508625" cy="640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Merge(A[], Temp[], left, mid, right) 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Int i, j, k, l, target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j = mid + 1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target = left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while (i </a:t>
            </a:r>
            <a:r>
              <a:rPr lang="en-US" altLang="en-US" sz="1800" b="1" u="sng">
                <a:latin typeface="Courier New" pitchFamily="49" charset="0"/>
              </a:rPr>
              <a:t>&lt;</a:t>
            </a:r>
            <a:r>
              <a:rPr lang="en-US" altLang="en-US" sz="1800" b="1">
                <a:latin typeface="Courier New" pitchFamily="49" charset="0"/>
              </a:rPr>
              <a:t> mid &amp;&amp; j </a:t>
            </a:r>
            <a:r>
              <a:rPr lang="en-US" altLang="en-US" sz="1800" b="1" u="sng">
                <a:latin typeface="Courier New" pitchFamily="49" charset="0"/>
              </a:rPr>
              <a:t>&lt;</a:t>
            </a:r>
            <a:r>
              <a:rPr lang="en-US" altLang="en-US" sz="1800" b="1">
                <a:latin typeface="Courier New" pitchFamily="49" charset="0"/>
              </a:rPr>
              <a:t>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if (A[i] </a:t>
            </a:r>
            <a:r>
              <a:rPr lang="en-US" altLang="en-US" sz="1800" b="1" u="sng">
                <a:latin typeface="Courier New" pitchFamily="49" charset="0"/>
              </a:rPr>
              <a:t>&lt;</a:t>
            </a:r>
            <a:r>
              <a:rPr lang="en-US" altLang="en-US" sz="1800" b="1">
                <a:latin typeface="Courier New" pitchFamily="49" charset="0"/>
              </a:rPr>
              <a:t> A[j])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Temp[target] = A[i++]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else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Temp[target] = A[j++]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target++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(i &gt; mid) //left completed//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A[k] = Temp[k];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if (j &gt; right) //right completed//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k = mid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l = right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while (k </a:t>
            </a:r>
            <a:r>
              <a:rPr lang="en-US" altLang="en-US" sz="1800" b="1" u="sng">
                <a:latin typeface="Courier New" pitchFamily="49" charset="0"/>
              </a:rPr>
              <a:t>&gt;</a:t>
            </a:r>
            <a:r>
              <a:rPr lang="en-US" altLang="en-US" sz="1800" b="1">
                <a:latin typeface="Courier New" pitchFamily="49" charset="0"/>
              </a:rPr>
              <a:t> i)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A[l--] = A[k--]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for (k = left to target-1)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    A[k] = Temp[k]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37893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905000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chemeClr val="hlink"/>
                </a:solidFill>
              </a:rPr>
              <a:t>Ensures stability…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2A2494-3FA0-414D-A20E-01D5CD263D59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400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Recursive Mergesort</a:t>
            </a:r>
          </a:p>
        </p:txBody>
      </p:sp>
      <p:sp>
        <p:nvSpPr>
          <p:cNvPr id="38916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76400" y="1371600"/>
            <a:ext cx="5822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MainMergesort(A[1..n], n)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Array Temp[1..n]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Mergesort[A, Temp, 1, n]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Mergesort(A[], Temp[], left, right)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if (left &lt; right) {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mid = (left + right)/2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Mergesort(A, Temp, left, mid)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Mergesort(A, Temp, mid+1,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  Merge(A, Temp, left, mid, right)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  }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>
              <a:latin typeface="Courier New" pitchFamily="49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562600"/>
            <a:ext cx="450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What is the recurrence relation?</a:t>
            </a:r>
          </a:p>
        </p:txBody>
      </p:sp>
      <p:sp>
        <p:nvSpPr>
          <p:cNvPr id="38918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4953000"/>
            <a:ext cx="297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>
                <a:solidFill>
                  <a:schemeClr val="hlink"/>
                </a:solidFill>
                <a:latin typeface="Times New Roman" pitchFamily="18" charset="0"/>
              </a:rPr>
              <a:t>Base</a:t>
            </a:r>
            <a:r>
              <a:rPr lang="en-US" altLang="en-US" sz="2000" b="1">
                <a:solidFill>
                  <a:schemeClr val="hlink"/>
                </a:solidFill>
                <a:latin typeface="Times New Roman" pitchFamily="18" charset="0"/>
              </a:rPr>
              <a:t> case: T(1) = 1</a:t>
            </a:r>
            <a:br>
              <a:rPr lang="en-US" altLang="en-US" sz="2000" b="1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altLang="en-US" sz="2000" b="1">
                <a:solidFill>
                  <a:schemeClr val="hlink"/>
                </a:solidFill>
                <a:latin typeface="Times New Roman" pitchFamily="18" charset="0"/>
              </a:rPr>
              <a:t>T(n) = 2 T(n/2) +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2D3F9B-E21B-4450-935A-64770379BB21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400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dirty="0" err="1" smtClean="0"/>
              <a:t>Mergesort</a:t>
            </a:r>
            <a:r>
              <a:rPr lang="en-US" altLang="en-US" dirty="0" smtClean="0"/>
              <a:t>: Complexity</a:t>
            </a:r>
          </a:p>
        </p:txBody>
      </p:sp>
      <p:sp>
        <p:nvSpPr>
          <p:cNvPr id="39940" name="Text Box 6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23622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Want: n/2</a:t>
            </a:r>
            <a:r>
              <a:rPr lang="en-US" altLang="en-US" sz="2400" baseline="30000">
                <a:solidFill>
                  <a:srgbClr val="008000"/>
                </a:solidFill>
                <a:latin typeface="Times New Roman" pitchFamily="18" charset="0"/>
              </a:rPr>
              <a:t>k </a:t>
            </a: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= 1</a:t>
            </a:r>
            <a:b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n = 2</a:t>
            </a:r>
            <a:r>
              <a:rPr lang="en-US" altLang="en-US" sz="2400" baseline="30000">
                <a:solidFill>
                  <a:srgbClr val="008000"/>
                </a:solidFill>
                <a:latin typeface="Times New Roman" pitchFamily="18" charset="0"/>
              </a:rPr>
              <a:t>k</a:t>
            </a:r>
            <a:br>
              <a:rPr lang="en-US" altLang="en-US" sz="2400" baseline="30000">
                <a:solidFill>
                  <a:srgbClr val="008000"/>
                </a:solidFill>
                <a:latin typeface="Times New Roman" pitchFamily="18" charset="0"/>
              </a:rPr>
            </a:b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log n = 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Point to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“divide term”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and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8000"/>
                </a:solidFill>
                <a:latin typeface="Times New Roman" pitchFamily="18" charset="0"/>
              </a:rPr>
              <a:t>“conquer term”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0F98ED-CC4E-4AA8-8E9B-BC1508AC47A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4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Iterative Mergesort</a:t>
            </a:r>
          </a:p>
        </p:txBody>
      </p:sp>
      <p:sp>
        <p:nvSpPr>
          <p:cNvPr id="4096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90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8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76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69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05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0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733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1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962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2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191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3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419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4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5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76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6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05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7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334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8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562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79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791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0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62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1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19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2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276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3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733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4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91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5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6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05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7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62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0988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438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9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2590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0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895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3048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352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3505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810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5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3962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6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4267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7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4419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8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724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9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4876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0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5181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5334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2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638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3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91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4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3622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5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766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6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1910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7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054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08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590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9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971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0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5052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1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38862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343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3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4724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4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257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5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5638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6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622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7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10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18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28194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9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35814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0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46482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1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54102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2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2362200" y="4267200"/>
            <a:ext cx="365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023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32766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4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48768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5" name="Text Box 64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6248400" y="2387600"/>
            <a:ext cx="13271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Merge by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2369B3-0F26-4380-A374-AD2A22C479B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4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Iterative Mergesort</a:t>
            </a:r>
          </a:p>
        </p:txBody>
      </p:sp>
      <p:sp>
        <p:nvSpPr>
          <p:cNvPr id="4198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4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89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0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1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2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219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3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47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4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76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5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05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6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33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7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8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90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1999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1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76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05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33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219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7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676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8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33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09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590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10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1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05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12" name="Line 2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81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Line 28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33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38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990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6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295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7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1447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752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19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1905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0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209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1" name="Line 36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362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2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2667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2819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4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3124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5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3276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6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3581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7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3733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048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29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192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30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336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31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0480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32" name="Line 47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33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Line 48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914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Line 49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14478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5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H="1">
            <a:off x="18288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2860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7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26670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3200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39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H="1">
            <a:off x="3581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048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41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21336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42" name="Line 57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620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3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15240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4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25908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5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33528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6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04800" y="4267200"/>
            <a:ext cx="365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47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>
            <a:off x="12192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8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28194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49" name="Text Box 64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620000" y="2362200"/>
            <a:ext cx="1314450" cy="253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Merge by 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Merge by 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Merge by 4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Merge by 8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Merge by 16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/>
          </a:p>
        </p:txBody>
      </p:sp>
      <p:sp>
        <p:nvSpPr>
          <p:cNvPr id="42050" name="Rectangle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3962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1" name="Rectangle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191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2" name="Rectangle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419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3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4648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4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4876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5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105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6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334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7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5562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8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5791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59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019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0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248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1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4770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2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67056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3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69342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4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1628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5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7391400" y="2133600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6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3962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7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4419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8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4876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69" name="Rectangle 84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53340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70" name="Rectangle 85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57912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71" name="Rectangle 8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2484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72" name="Rectangle 87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67056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73" name="Rectangle 88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7162800" y="26670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74" name="Line 89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038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5" name="Line 90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H="1">
            <a:off x="4191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6" name="Line 91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4495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7" name="Line 92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H="1">
            <a:off x="4648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8" name="Line 93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953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79" name="Line 94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>
            <a:off x="5105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0" name="Line 95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54102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1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H="1">
            <a:off x="55626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2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8674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3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>
            <a:off x="60198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4" name="Line 99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246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5" name="Line 100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>
            <a:off x="64770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6" name="Line 101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67818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7" name="Line 102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69342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8" name="Line 103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7239000" y="2362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89" name="Line 104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>
            <a:off x="7391400" y="2362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0" name="Rectangle 105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39624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91" name="Rectangle 106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48768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92" name="Rectangle 107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57912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93" name="Rectangle 10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6705600" y="3200400"/>
            <a:ext cx="9144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094" name="Line 109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41910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5" name="Line 11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>
            <a:off x="45720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6" name="Line 111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51054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7" name="Line 112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>
            <a:off x="54864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8" name="Line 113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59436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99" name="Line 11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H="1">
            <a:off x="63246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0" name="Line 11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6858000" y="2895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1" name="Line 11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 flipH="1">
            <a:off x="7239000" y="2895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2" name="Rectangle 117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39624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103" name="Rectangle 118"/>
          <p:cNvSpPr>
            <a:spLocks noChangeArrowheads="1"/>
          </p:cNvSpPr>
          <p:nvPr>
            <p:custDataLst>
              <p:tags r:id="rId117"/>
            </p:custDataLst>
          </p:nvPr>
        </p:nvSpPr>
        <p:spPr bwMode="auto">
          <a:xfrm>
            <a:off x="5791200" y="37338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104" name="Line 119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>
            <a:off x="44196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5" name="Line 120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 flipH="1">
            <a:off x="51816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6" name="Line 121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6248400" y="3429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7" name="Line 122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H="1">
            <a:off x="7010400" y="3429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8" name="Rectangle 123"/>
          <p:cNvSpPr>
            <a:spLocks noChangeArrowheads="1"/>
          </p:cNvSpPr>
          <p:nvPr>
            <p:custDataLst>
              <p:tags r:id="rId122"/>
            </p:custDataLst>
          </p:nvPr>
        </p:nvSpPr>
        <p:spPr bwMode="auto">
          <a:xfrm>
            <a:off x="3962400" y="4267200"/>
            <a:ext cx="3657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109" name="Line 124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4876800" y="3962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0" name="Line 125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H="1">
            <a:off x="6477000" y="3962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1" name="Rectangle 126"/>
          <p:cNvSpPr>
            <a:spLocks noChangeArrowheads="1"/>
          </p:cNvSpPr>
          <p:nvPr>
            <p:custDataLst>
              <p:tags r:id="rId125"/>
            </p:custDataLst>
          </p:nvPr>
        </p:nvSpPr>
        <p:spPr bwMode="auto">
          <a:xfrm>
            <a:off x="304800" y="48006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112" name="Line 127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>
            <a:off x="1905000" y="4495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3" name="Line 128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 flipH="1">
            <a:off x="5638800" y="4495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4" name="Rectangle 129"/>
          <p:cNvSpPr>
            <a:spLocks noChangeArrowheads="1"/>
          </p:cNvSpPr>
          <p:nvPr>
            <p:custDataLst>
              <p:tags r:id="rId128"/>
            </p:custDataLst>
          </p:nvPr>
        </p:nvSpPr>
        <p:spPr bwMode="auto">
          <a:xfrm>
            <a:off x="304800" y="5410200"/>
            <a:ext cx="73152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2115" name="Line 130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>
            <a:off x="3886200" y="5105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16" name="Text Box 131"/>
          <p:cNvSpPr txBox="1">
            <a:spLocks noChangeArrowheads="1"/>
          </p:cNvSpPr>
          <p:nvPr>
            <p:custDataLst>
              <p:tags r:id="rId130"/>
            </p:custDataLst>
          </p:nvPr>
        </p:nvSpPr>
        <p:spPr bwMode="auto">
          <a:xfrm>
            <a:off x="4038600" y="5078413"/>
            <a:ext cx="612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/>
              <a:t>copy</a:t>
            </a:r>
          </a:p>
        </p:txBody>
      </p:sp>
      <p:sp>
        <p:nvSpPr>
          <p:cNvPr id="42117" name="Text Box 132"/>
          <p:cNvSpPr txBox="1">
            <a:spLocks noChangeArrowheads="1"/>
          </p:cNvSpPr>
          <p:nvPr>
            <p:custDataLst>
              <p:tags r:id="rId131"/>
            </p:custDataLst>
          </p:nvPr>
        </p:nvSpPr>
        <p:spPr bwMode="auto">
          <a:xfrm>
            <a:off x="1741488" y="5899150"/>
            <a:ext cx="5080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Iterative Mergesort reduces copying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Complexity?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2B0800-22EF-41B9-83C8-2C091CA1E18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400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Properties of Mergesort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 smtClean="0"/>
              <a:t>In-place?</a:t>
            </a:r>
          </a:p>
          <a:p>
            <a:r>
              <a:rPr lang="en-US" altLang="en-US" sz="2800" dirty="0" smtClean="0"/>
              <a:t>Stable?</a:t>
            </a:r>
          </a:p>
          <a:p>
            <a:r>
              <a:rPr lang="en-US" altLang="en-US" sz="2800" dirty="0" smtClean="0"/>
              <a:t>Sorted list complexity?</a:t>
            </a:r>
          </a:p>
          <a:p>
            <a:r>
              <a:rPr lang="en-US" altLang="en-US" sz="2800" dirty="0" smtClean="0"/>
              <a:t>Nicely extends to handle linked lists.</a:t>
            </a:r>
          </a:p>
          <a:p>
            <a:r>
              <a:rPr lang="en-US" altLang="en-US" sz="2800" dirty="0" smtClean="0"/>
              <a:t>Multi-way merge is basis of big data sorting.</a:t>
            </a:r>
          </a:p>
          <a:p>
            <a:r>
              <a:rPr lang="en-US" altLang="en-US" sz="2800" dirty="0" smtClean="0"/>
              <a:t>Java uses </a:t>
            </a:r>
            <a:r>
              <a:rPr lang="en-US" altLang="en-US" sz="2800" dirty="0" err="1" smtClean="0"/>
              <a:t>Mergesort</a:t>
            </a:r>
            <a:r>
              <a:rPr lang="en-US" altLang="en-US" sz="2800" dirty="0" smtClean="0"/>
              <a:t> on Collections and on Arrays of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C60EB8-DD8F-42F7-A0FD-877EBD328BD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Consistent Ordering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2016125"/>
            <a:ext cx="8305800" cy="4384675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comparison function must provide a </a:t>
            </a:r>
            <a:r>
              <a:rPr lang="en-US" altLang="en-US" sz="2400" b="1" i="1" smtClean="0"/>
              <a:t>consistent</a:t>
            </a:r>
            <a:r>
              <a:rPr lang="en-US" altLang="en-US" sz="2400" b="1" smtClean="0"/>
              <a:t> </a:t>
            </a:r>
            <a:r>
              <a:rPr lang="en-US" altLang="en-US" sz="2400" b="1" i="1" smtClean="0"/>
              <a:t>ordering</a:t>
            </a:r>
            <a:r>
              <a:rPr lang="en-US" altLang="en-US" sz="2400" smtClean="0"/>
              <a:t> on the set of possible keys</a:t>
            </a:r>
          </a:p>
          <a:p>
            <a:pPr lvl="1" eaLnBrk="1" hangingPunct="1"/>
            <a:r>
              <a:rPr lang="en-US" altLang="en-US" sz="2400" smtClean="0"/>
              <a:t>You can compare any two keys and get back an indication of  a &lt; b, a &gt; b, or a = b (trichotomy)</a:t>
            </a:r>
          </a:p>
          <a:p>
            <a:pPr lvl="1" eaLnBrk="1" hangingPunct="1"/>
            <a:r>
              <a:rPr lang="en-US" altLang="en-US" sz="2400" smtClean="0"/>
              <a:t>The comparison functions must be consistent</a:t>
            </a:r>
          </a:p>
          <a:p>
            <a:pPr lvl="2" eaLnBrk="1" hangingPunct="1"/>
            <a:r>
              <a:rPr lang="en-US" altLang="en-US" sz="2000" smtClean="0"/>
              <a:t>If </a:t>
            </a:r>
            <a:r>
              <a:rPr lang="en-US" altLang="en-US" sz="1600" b="1" smtClean="0">
                <a:latin typeface="Courier New" pitchFamily="49" charset="0"/>
              </a:rPr>
              <a:t>compare(a,b)</a:t>
            </a:r>
            <a:r>
              <a:rPr lang="en-US" altLang="en-US" sz="2000" smtClean="0"/>
              <a:t> says a&lt;b, then </a:t>
            </a:r>
            <a:r>
              <a:rPr lang="en-US" altLang="en-US" sz="1600" b="1" smtClean="0">
                <a:latin typeface="Courier New" pitchFamily="49" charset="0"/>
              </a:rPr>
              <a:t>compare(b,a)</a:t>
            </a:r>
            <a:r>
              <a:rPr lang="en-US" altLang="en-US" sz="2000" smtClean="0"/>
              <a:t> must say b&gt;a</a:t>
            </a:r>
          </a:p>
          <a:p>
            <a:pPr lvl="2" eaLnBrk="1" hangingPunct="1"/>
            <a:r>
              <a:rPr lang="en-US" altLang="en-US" sz="2000" smtClean="0"/>
              <a:t>If </a:t>
            </a:r>
            <a:r>
              <a:rPr lang="en-US" altLang="en-US" sz="1600" b="1" smtClean="0">
                <a:latin typeface="Courier New" pitchFamily="49" charset="0"/>
              </a:rPr>
              <a:t>compare(a,b)</a:t>
            </a:r>
            <a:r>
              <a:rPr lang="en-US" altLang="en-US" sz="2000" smtClean="0"/>
              <a:t> says a=b, then </a:t>
            </a:r>
            <a:r>
              <a:rPr lang="en-US" altLang="en-US" sz="1600" b="1" smtClean="0">
                <a:latin typeface="Courier New" pitchFamily="49" charset="0"/>
              </a:rPr>
              <a:t>compare(b,a)</a:t>
            </a:r>
            <a:r>
              <a:rPr lang="en-US" altLang="en-US" sz="2000" smtClean="0"/>
              <a:t> must say b=a </a:t>
            </a:r>
          </a:p>
          <a:p>
            <a:pPr lvl="2" eaLnBrk="1" hangingPunct="1"/>
            <a:r>
              <a:rPr lang="en-US" altLang="en-US" sz="2000" smtClean="0"/>
              <a:t>If </a:t>
            </a:r>
            <a:r>
              <a:rPr lang="en-US" altLang="en-US" sz="1600" b="1" smtClean="0">
                <a:latin typeface="Courier New" pitchFamily="49" charset="0"/>
              </a:rPr>
              <a:t>compare(a,b)</a:t>
            </a:r>
            <a:r>
              <a:rPr lang="en-US" altLang="en-US" sz="2000" smtClean="0"/>
              <a:t> says a=b, then </a:t>
            </a:r>
            <a:r>
              <a:rPr lang="en-US" altLang="en-US" sz="1600" b="1" smtClean="0">
                <a:latin typeface="Courier New" pitchFamily="49" charset="0"/>
              </a:rPr>
              <a:t>equals(a,b) and equals(b,a)</a:t>
            </a:r>
            <a:r>
              <a:rPr lang="en-US" altLang="en-US" sz="2000" smtClean="0"/>
              <a:t> must say a=b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27F771-0CE1-4173-8671-73066710FDD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Why Sort?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Provides fast search:  </a:t>
            </a:r>
          </a:p>
          <a:p>
            <a:pPr eaLnBrk="1" hangingPunct="1"/>
            <a:r>
              <a:rPr lang="en-US" altLang="en-US" sz="2400" smtClean="0"/>
              <a:t>Find </a:t>
            </a:r>
            <a:r>
              <a:rPr lang="en-US" altLang="en-US" sz="2400" i="1" smtClean="0"/>
              <a:t>k</a:t>
            </a:r>
            <a:r>
              <a:rPr lang="en-US" altLang="en-US" sz="2400" smtClean="0"/>
              <a:t>th largest element in:</a:t>
            </a:r>
            <a:endParaRPr lang="en-US" altLang="en-US" sz="2400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3F36B7-93DA-4074-AC39-098D9D4A869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Space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/>
              <a:t>How much space does the sorting algorithm require?</a:t>
            </a:r>
          </a:p>
          <a:p>
            <a:pPr lvl="1" eaLnBrk="1" hangingPunct="1"/>
            <a:r>
              <a:rPr lang="en-GB" altLang="en-US" sz="2000" smtClean="0"/>
              <a:t>In-place:  no more than the array or at most O(1) addition space</a:t>
            </a:r>
          </a:p>
          <a:p>
            <a:pPr lvl="1" eaLnBrk="1" hangingPunct="1"/>
            <a:r>
              <a:rPr lang="en-GB" altLang="en-US" sz="2000" smtClean="0"/>
              <a:t>out-of-place:  use separate data structures, copy back</a:t>
            </a:r>
            <a:endParaRPr lang="en-GB" altLang="en-US" smtClean="0"/>
          </a:p>
          <a:p>
            <a:pPr lvl="1" eaLnBrk="1" hangingPunct="1"/>
            <a:r>
              <a:rPr lang="en-GB" altLang="en-US" sz="2000" smtClean="0"/>
              <a:t>External memory sorting – data so large that does not fit in memory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012740-F6A9-43E0-A159-B5A7DFE6D037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Stability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4936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smtClean="0"/>
              <a:t>A sorting algorithm is </a:t>
            </a:r>
            <a:r>
              <a:rPr lang="en-GB" altLang="en-US" sz="2800" b="1" smtClean="0"/>
              <a:t>stable</a:t>
            </a:r>
            <a:r>
              <a:rPr lang="en-GB" altLang="en-US" sz="2800" smtClean="0"/>
              <a:t> if:</a:t>
            </a:r>
          </a:p>
          <a:p>
            <a:pPr lvl="1" eaLnBrk="1" hangingPunct="1"/>
            <a:r>
              <a:rPr lang="en-US" altLang="en-US" sz="2400" smtClean="0"/>
              <a:t>Items in the input with the same value end up in the same order as when they began.</a:t>
            </a:r>
          </a:p>
          <a:p>
            <a:pPr eaLnBrk="1" hangingPunct="1">
              <a:buFontTx/>
              <a:buNone/>
            </a:pPr>
            <a:endParaRPr lang="en-GB" altLang="en-US" sz="2800" smtClean="0"/>
          </a:p>
        </p:txBody>
      </p:sp>
      <p:sp>
        <p:nvSpPr>
          <p:cNvPr id="12293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7525" y="2895600"/>
            <a:ext cx="215423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/>
              <a:t>Input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Adams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Black	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Brown	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Jackson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Jones	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Smith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Thompson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Washington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White		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Wilson		3</a:t>
            </a:r>
          </a:p>
        </p:txBody>
      </p:sp>
      <p:sp>
        <p:nvSpPr>
          <p:cNvPr id="12294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55963" y="2895600"/>
            <a:ext cx="2154237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/>
              <a:t>Unstable 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Adams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Smith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Washington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Jackson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Black	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White		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Wilson		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Thompson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Brown	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Jones		4</a:t>
            </a:r>
          </a:p>
        </p:txBody>
      </p:sp>
      <p:sp>
        <p:nvSpPr>
          <p:cNvPr id="12295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96000" y="2895600"/>
            <a:ext cx="2154238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/>
              <a:t>Stable Sort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Adams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Smith		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Black	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Jackson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Washington	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White		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Wilson		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Brown	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Jones		4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Thompson	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B5026-609D-4057-8E29-11D6AA01688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Time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371600"/>
            <a:ext cx="8534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 smtClean="0"/>
              <a:t>How fast is the algorithm?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requirement:  for any 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&lt;j, A[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] </a:t>
            </a:r>
            <a:r>
              <a:rPr lang="en-US" altLang="en-US" sz="2400" u="sng" dirty="0" smtClean="0"/>
              <a:t>&lt;</a:t>
            </a:r>
            <a:r>
              <a:rPr lang="en-US" altLang="en-US" sz="2400" dirty="0" smtClean="0"/>
              <a:t> A[j]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This means that you need to at least check on each element at the very minimum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Complexity is at least: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And you could end up checking each element against every other element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smtClean="0"/>
              <a:t>Complexity could be as bad as: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The big question: How close to </a:t>
            </a:r>
            <a:r>
              <a:rPr lang="en-US" altLang="en-US" sz="2800" i="1" dirty="0" smtClean="0"/>
              <a:t>O</a:t>
            </a:r>
            <a:r>
              <a:rPr lang="en-US" altLang="en-US" sz="2800" dirty="0" smtClean="0"/>
              <a:t>(</a:t>
            </a:r>
            <a:r>
              <a:rPr lang="en-US" altLang="en-US" sz="2800" i="1" dirty="0" smtClean="0"/>
              <a:t>n</a:t>
            </a:r>
            <a:r>
              <a:rPr lang="en-US" altLang="en-US" sz="2800" dirty="0" smtClean="0"/>
              <a:t>) can you get?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60797-9D79-493C-A7CC-CCAB03D4D084}" type="slidenum">
              <a:rPr lang="en-US" altLang="en-US">
                <a:latin typeface="+mn-lt"/>
              </a:rPr>
              <a:pPr>
                <a:defRPr/>
              </a:pPr>
              <a:t>9</a:t>
            </a:fld>
            <a:endParaRPr lang="en-US" altLang="en-US">
              <a:latin typeface="+mn-lt"/>
            </a:endParaRP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381000"/>
            <a:ext cx="77724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n-lt"/>
              </a:rPr>
              <a:t>Sorting: </a:t>
            </a:r>
            <a:r>
              <a:rPr lang="en-US" altLang="en-US" i="1" dirty="0" smtClean="0">
                <a:latin typeface="+mn-lt"/>
              </a:rPr>
              <a:t>The Big Picture</a:t>
            </a:r>
          </a:p>
        </p:txBody>
      </p:sp>
      <p:sp>
        <p:nvSpPr>
          <p:cNvPr id="542724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Simple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baseline="30000" dirty="0"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12963" y="2514600"/>
            <a:ext cx="14382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Fancier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algorithms: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 log 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44925" y="2514600"/>
            <a:ext cx="1654175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Comparison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</a:rPr>
              <a:t>lower bound:</a:t>
            </a:r>
            <a:endParaRPr lang="en-US" altLang="en-US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(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 log </a:t>
            </a:r>
            <a:r>
              <a:rPr lang="en-US" altLang="en-US" i="1">
                <a:latin typeface="+mn-lt"/>
                <a:sym typeface="Symbol" pitchFamily="18" charset="2"/>
              </a:rPr>
              <a:t>n</a:t>
            </a:r>
            <a:r>
              <a:rPr lang="en-US" altLang="en-US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792788" y="2514600"/>
            <a:ext cx="1498600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Specialized</a:t>
            </a: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</a:rPr>
              <a:t>algorithms: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algn="ctr" eaLnBrk="1" hangingPunct="1">
              <a:defRPr/>
            </a:pPr>
            <a:r>
              <a:rPr lang="en-US" altLang="en-US" dirty="0">
                <a:latin typeface="+mn-lt"/>
                <a:sym typeface="Symbol" pitchFamily="18" charset="2"/>
              </a:rPr>
              <a:t>O(</a:t>
            </a:r>
            <a:r>
              <a:rPr lang="en-US" altLang="en-US" i="1" dirty="0">
                <a:latin typeface="+mn-lt"/>
                <a:sym typeface="Symbol" pitchFamily="18" charset="2"/>
              </a:rPr>
              <a:t>n</a:t>
            </a:r>
            <a:r>
              <a:rPr lang="en-US" altLang="en-US" dirty="0">
                <a:latin typeface="+mn-lt"/>
                <a:sym typeface="Symbol" pitchFamily="18" charset="2"/>
              </a:rPr>
              <a:t>)</a:t>
            </a:r>
          </a:p>
        </p:txBody>
      </p:sp>
      <p:sp>
        <p:nvSpPr>
          <p:cNvPr id="5427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85075" y="2514600"/>
            <a:ext cx="1325563" cy="10160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Handling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huge data</a:t>
            </a:r>
          </a:p>
          <a:p>
            <a:pPr algn="ctr" eaLnBrk="1" hangingPunct="1">
              <a:defRPr/>
            </a:pPr>
            <a:r>
              <a:rPr lang="en-US" altLang="en-US">
                <a:latin typeface="+mn-lt"/>
                <a:sym typeface="Symbol" pitchFamily="18" charset="2"/>
              </a:rPr>
              <a:t>sets</a:t>
            </a:r>
          </a:p>
        </p:txBody>
      </p:sp>
      <p:sp>
        <p:nvSpPr>
          <p:cNvPr id="5427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5875" y="4102100"/>
            <a:ext cx="17383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Insertion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Selection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0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286000" y="4102100"/>
            <a:ext cx="19907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Heap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Merge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Quick sort (</a:t>
            </a:r>
            <a:r>
              <a:rPr lang="en-US" altLang="en-US" dirty="0" err="1">
                <a:latin typeface="+mn-lt"/>
              </a:rPr>
              <a:t>avg</a:t>
            </a:r>
            <a:r>
              <a:rPr lang="en-US" altLang="en-US" dirty="0">
                <a:latin typeface="+mn-lt"/>
              </a:rPr>
              <a:t>)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…</a:t>
            </a:r>
          </a:p>
        </p:txBody>
      </p:sp>
      <p:sp>
        <p:nvSpPr>
          <p:cNvPr id="5427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73738" y="4102100"/>
            <a:ext cx="14652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Bucket sort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Radix sort</a:t>
            </a:r>
          </a:p>
        </p:txBody>
      </p:sp>
      <p:sp>
        <p:nvSpPr>
          <p:cNvPr id="5427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4102100"/>
            <a:ext cx="1236663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External</a:t>
            </a:r>
          </a:p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    sorting</a:t>
            </a:r>
          </a:p>
        </p:txBody>
      </p:sp>
      <p:cxnSp>
        <p:nvCxnSpPr>
          <p:cNvPr id="14349" name="AutoShape 13"/>
          <p:cNvCxnSpPr>
            <a:cxnSpLocks noChangeShapeType="1"/>
            <a:stCxn id="542724" idx="2"/>
            <a:endCxn id="542729" idx="0"/>
          </p:cNvCxnSpPr>
          <p:nvPr>
            <p:custDataLst>
              <p:tags r:id="rId11"/>
            </p:custDataLst>
          </p:nvPr>
        </p:nvCxnSpPr>
        <p:spPr bwMode="auto">
          <a:xfrm flipH="1">
            <a:off x="884238" y="3530600"/>
            <a:ext cx="215900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0" name="AutoShape 15"/>
          <p:cNvCxnSpPr>
            <a:cxnSpLocks noChangeShapeType="1"/>
            <a:stCxn id="542727" idx="2"/>
            <a:endCxn id="542731" idx="0"/>
          </p:cNvCxnSpPr>
          <p:nvPr>
            <p:custDataLst>
              <p:tags r:id="rId12"/>
            </p:custDataLst>
          </p:nvPr>
        </p:nvCxnSpPr>
        <p:spPr bwMode="auto">
          <a:xfrm flipH="1">
            <a:off x="6505575" y="3530600"/>
            <a:ext cx="36513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1" name="AutoShape 16"/>
          <p:cNvCxnSpPr>
            <a:cxnSpLocks noChangeShapeType="1"/>
            <a:stCxn id="542728" idx="2"/>
            <a:endCxn id="542732" idx="0"/>
          </p:cNvCxnSpPr>
          <p:nvPr>
            <p:custDataLst>
              <p:tags r:id="rId13"/>
            </p:custDataLst>
          </p:nvPr>
        </p:nvCxnSpPr>
        <p:spPr bwMode="auto">
          <a:xfrm flipH="1">
            <a:off x="8237538" y="3530600"/>
            <a:ext cx="9525" cy="571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2" name="AutoShape 20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>
            <a:off x="2819400" y="3532188"/>
            <a:ext cx="61913" cy="5810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26775</TotalTime>
  <Words>1749</Words>
  <Application>Microsoft Office PowerPoint</Application>
  <PresentationFormat>On-screen Show (4:3)</PresentationFormat>
  <Paragraphs>527</Paragraphs>
  <Slides>37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CSE 332:  Data Abstractions  Sorting I</vt:lpstr>
      <vt:lpstr>Announcements</vt:lpstr>
      <vt:lpstr>Sorting</vt:lpstr>
      <vt:lpstr>Consistent Ordering</vt:lpstr>
      <vt:lpstr>Why Sort?</vt:lpstr>
      <vt:lpstr>Space</vt:lpstr>
      <vt:lpstr>Stability</vt:lpstr>
      <vt:lpstr>Time</vt:lpstr>
      <vt:lpstr>Sorting: The Big Picture</vt:lpstr>
      <vt:lpstr>Demo (with sound!)</vt:lpstr>
      <vt:lpstr>Selection Sort: idea</vt:lpstr>
      <vt:lpstr>Try it out: Selection Sort</vt:lpstr>
      <vt:lpstr>Selection Sort: Code</vt:lpstr>
      <vt:lpstr>Bubble Sort</vt:lpstr>
      <vt:lpstr>Insertion Sort</vt:lpstr>
      <vt:lpstr>How to do the insertion?</vt:lpstr>
      <vt:lpstr>Try it out: Insertion sort</vt:lpstr>
      <vt:lpstr>Insertion Sort: Code</vt:lpstr>
      <vt:lpstr>Insertion Sort vs. Selection Sort</vt:lpstr>
      <vt:lpstr>Sorting: The Big Picture</vt:lpstr>
      <vt:lpstr>Heap Sort: Sort with a Binary Heap</vt:lpstr>
      <vt:lpstr>In-place heap sort</vt:lpstr>
      <vt:lpstr>AVL Sort</vt:lpstr>
      <vt:lpstr>“Divide and Conquer”</vt:lpstr>
      <vt:lpstr>Mergesort</vt:lpstr>
      <vt:lpstr>Mergesort Example</vt:lpstr>
      <vt:lpstr>Merging: Two Pointer Method</vt:lpstr>
      <vt:lpstr>Merging: Two Pointer Method</vt:lpstr>
      <vt:lpstr>Merging: Two Pointer Method</vt:lpstr>
      <vt:lpstr>Merging: Finishing Up</vt:lpstr>
      <vt:lpstr>Merging: Two Pointer Method</vt:lpstr>
      <vt:lpstr>Merging</vt:lpstr>
      <vt:lpstr>Recursive Mergesort</vt:lpstr>
      <vt:lpstr>Mergesort: Complexity</vt:lpstr>
      <vt:lpstr>Iterative Mergesort</vt:lpstr>
      <vt:lpstr>Iterative Mergesort</vt:lpstr>
      <vt:lpstr>Properties of Mergesort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Heaps</dc:title>
  <dc:creator>Douglas Johnson</dc:creator>
  <cp:lastModifiedBy>Richard Anderson</cp:lastModifiedBy>
  <cp:revision>152</cp:revision>
  <cp:lastPrinted>2001-12-07T01:39:00Z</cp:lastPrinted>
  <dcterms:created xsi:type="dcterms:W3CDTF">2002-04-22T16:21:26Z</dcterms:created>
  <dcterms:modified xsi:type="dcterms:W3CDTF">2016-04-13T23:11:20Z</dcterms:modified>
</cp:coreProperties>
</file>