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6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8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9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0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1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2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24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25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26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27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28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9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30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31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32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33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34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35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36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37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38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39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40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50" r:id="rId2"/>
    <p:sldId id="366" r:id="rId3"/>
    <p:sldId id="384" r:id="rId4"/>
    <p:sldId id="385" r:id="rId5"/>
    <p:sldId id="263" r:id="rId6"/>
    <p:sldId id="265" r:id="rId7"/>
    <p:sldId id="282" r:id="rId8"/>
    <p:sldId id="367" r:id="rId9"/>
    <p:sldId id="266" r:id="rId10"/>
    <p:sldId id="382" r:id="rId11"/>
    <p:sldId id="258" r:id="rId12"/>
    <p:sldId id="381" r:id="rId13"/>
    <p:sldId id="368" r:id="rId14"/>
    <p:sldId id="283" r:id="rId15"/>
    <p:sldId id="264" r:id="rId16"/>
    <p:sldId id="286" r:id="rId17"/>
    <p:sldId id="388" r:id="rId18"/>
    <p:sldId id="284" r:id="rId19"/>
    <p:sldId id="376" r:id="rId20"/>
    <p:sldId id="371" r:id="rId21"/>
    <p:sldId id="372" r:id="rId22"/>
    <p:sldId id="391" r:id="rId23"/>
    <p:sldId id="344" r:id="rId24"/>
    <p:sldId id="383" r:id="rId25"/>
    <p:sldId id="321" r:id="rId26"/>
    <p:sldId id="287" r:id="rId27"/>
    <p:sldId id="346" r:id="rId28"/>
    <p:sldId id="347" r:id="rId29"/>
    <p:sldId id="378" r:id="rId30"/>
    <p:sldId id="348" r:id="rId31"/>
    <p:sldId id="325" r:id="rId32"/>
    <p:sldId id="326" r:id="rId33"/>
    <p:sldId id="300" r:id="rId34"/>
    <p:sldId id="374" r:id="rId35"/>
    <p:sldId id="373" r:id="rId36"/>
    <p:sldId id="380" r:id="rId37"/>
    <p:sldId id="327" r:id="rId38"/>
    <p:sldId id="357" r:id="rId39"/>
    <p:sldId id="358" r:id="rId40"/>
    <p:sldId id="389" r:id="rId41"/>
    <p:sldId id="334" r:id="rId42"/>
    <p:sldId id="337" r:id="rId43"/>
    <p:sldId id="392" r:id="rId44"/>
  </p:sldIdLst>
  <p:sldSz cx="9144000" cy="6858000" type="screen4x3"/>
  <p:notesSz cx="7315200" cy="96012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65" autoAdjust="0"/>
    <p:restoredTop sz="87801" autoAdjust="0"/>
  </p:normalViewPr>
  <p:slideViewPr>
    <p:cSldViewPr>
      <p:cViewPr varScale="1">
        <p:scale>
          <a:sx n="97" d="100"/>
          <a:sy n="97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8"/>
    </p:cViewPr>
  </p:sorterViewPr>
  <p:notesViewPr>
    <p:cSldViewPr>
      <p:cViewPr varScale="1">
        <p:scale>
          <a:sx n="59" d="100"/>
          <a:sy n="59" d="100"/>
        </p:scale>
        <p:origin x="-1709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0AF3A156-8AF3-4F52-9B04-0BA678D3A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263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01600" y="0"/>
            <a:ext cx="7518400" cy="563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638800"/>
            <a:ext cx="693578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FC477118-CB92-4030-9FFF-B3D15930A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152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08C8FE-ABF7-491E-B1C2-5FDD0748B67B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1600" y="0"/>
            <a:ext cx="7523163" cy="56419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FCB830-5997-441A-9265-DDAFD4E51913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3) Takes the position of each character into account, like with a positional number system.</a:t>
            </a:r>
          </a:p>
          <a:p>
            <a:pPr eaLnBrk="1" hangingPunct="1"/>
            <a:r>
              <a:rPr lang="en-US" altLang="en-US" smtClean="0"/>
              <a:t>[s0 + s1*37 + s2*37^2+s3*37^3]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25B02E5-BE38-4954-8871-3475360D5299}" type="slidenum">
              <a:rPr lang="en-US" altLang="en-US" sz="1300"/>
              <a:pPr eaLnBrk="1" hangingPunct="1"/>
              <a:t>11</a:t>
            </a:fld>
            <a:endParaRPr lang="en-US" altLang="en-US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B9BF3-17B4-42A4-B33A-6E1FDF93996E}" type="slidenum">
              <a:rPr lang="en-US" altLang="en-US" sz="1300"/>
              <a:pPr eaLnBrk="1" hangingPunct="1"/>
              <a:t>12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C94013-5942-4E84-9B39-6B507A4C0AA3}" type="slidenum">
              <a:rPr lang="en-US" altLang="en-US" sz="1300"/>
              <a:pPr eaLnBrk="1" hangingPunct="1"/>
              <a:t>13</a:t>
            </a:fld>
            <a:endParaRPr lang="en-US" alt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0F0998-6498-46D4-ABD8-919FD57E7984}" type="slidenum">
              <a:rPr lang="en-US" altLang="en-US" sz="1300"/>
              <a:pPr eaLnBrk="1" hangingPunct="1"/>
              <a:t>14</a:t>
            </a:fld>
            <a:endParaRPr lang="en-US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BE9AD5-2D11-48B2-891D-6D21392EF8B0}" type="slidenum">
              <a:rPr lang="en-US" altLang="en-US" sz="1300"/>
              <a:pPr eaLnBrk="1" hangingPunct="1"/>
              <a:t>15</a:t>
            </a:fld>
            <a:endParaRPr lang="en-US" altLang="en-US" sz="13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C0B031-8AC4-42B9-9DC5-9A358431A269}" type="slidenum">
              <a:rPr lang="en-US" altLang="en-US" sz="1300"/>
              <a:pPr eaLnBrk="1" hangingPunct="1"/>
              <a:t>16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C0B031-8AC4-42B9-9DC5-9A358431A269}" type="slidenum">
              <a:rPr lang="en-US" altLang="en-US" sz="1300"/>
              <a:pPr eaLnBrk="1" hangingPunct="1"/>
              <a:t>17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93B9A2-6798-48AC-AFBB-5B292090304F}" type="slidenum">
              <a:rPr lang="en-US" altLang="en-US" sz="1300"/>
              <a:pPr eaLnBrk="1" hangingPunct="1"/>
              <a:t>18</a:t>
            </a:fld>
            <a:endParaRPr lang="en-US" altLang="en-US" sz="13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2A74C3-A7B1-40C2-BFEB-87F5842ABDED}" type="slidenum">
              <a:rPr lang="en-US" altLang="en-US" sz="1300"/>
              <a:pPr eaLnBrk="1" hangingPunct="1"/>
              <a:t>19</a:t>
            </a:fld>
            <a:endParaRPr lang="en-US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Add a function of I to the original hash value to resolve the collision.</a:t>
            </a:r>
          </a:p>
          <a:p>
            <a:pPr eaLnBrk="1" hangingPunct="1"/>
            <a:r>
              <a:rPr lang="en-US" altLang="en-US" smtClean="0"/>
              <a:t>Primary clustering – we notice this effect in the previous slide.</a:t>
            </a:r>
          </a:p>
          <a:p>
            <a:pPr eaLnBrk="1" hangingPunct="1"/>
            <a:r>
              <a:rPr lang="en-US" altLang="en-US" smtClean="0"/>
              <a:t>Any key that hashes into the cluster 1) will require several attempts to resolve collision and 2) will then add to the cluster. (Both 1 and 2 are bad)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5152FA-17B9-4814-A721-330556410408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EBFDE8-B94F-4AA4-8042-E9D2C7BE00A2}" type="slidenum">
              <a:rPr lang="en-US" altLang="en-US" sz="1300"/>
              <a:pPr eaLnBrk="1" hangingPunct="1"/>
              <a:t>20</a:t>
            </a:fld>
            <a:endParaRPr lang="en-US" altLang="en-US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Add a function of I to the original hash value to resolve the collision.</a:t>
            </a:r>
          </a:p>
          <a:p>
            <a:pPr eaLnBrk="1" hangingPunct="1"/>
            <a:r>
              <a:rPr lang="en-US" altLang="en-US" smtClean="0"/>
              <a:t>Primary clustering – we notice this effect in the previous slide.</a:t>
            </a:r>
          </a:p>
          <a:p>
            <a:pPr eaLnBrk="1" hangingPunct="1"/>
            <a:r>
              <a:rPr lang="en-US" altLang="en-US" smtClean="0"/>
              <a:t>Any key that hashes into the cluster 1) will require several attempts to resolve collision and 2) will then add to the cluster. (Both 1 and 2 are bad)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9A2801-68B6-4A5E-905A-B8E322409D7C}" type="slidenum">
              <a:rPr lang="en-US" altLang="en-US" sz="1300"/>
              <a:pPr eaLnBrk="1" hangingPunct="1"/>
              <a:t>21</a:t>
            </a:fld>
            <a:endParaRPr lang="en-US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991195-88DA-4B1A-A3BD-6C6D4F841DAF}" type="slidenum">
              <a:rPr lang="en-US" altLang="en-US" sz="1300"/>
              <a:pPr eaLnBrk="1" hangingPunct="1"/>
              <a:t>23</a:t>
            </a:fld>
            <a:endParaRPr lang="en-US" altLang="en-US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0013" y="-3175"/>
            <a:ext cx="7523163" cy="56419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5638800"/>
            <a:ext cx="6931025" cy="3430588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There’s some really nasty math that shows that (because of things like primary clustering), each successful search w/linear probing costs… </a:t>
            </a:r>
          </a:p>
          <a:p>
            <a:pPr eaLnBrk="1" hangingPunct="1"/>
            <a:r>
              <a:rPr lang="en-US" altLang="en-US" smtClean="0"/>
              <a:t>That’s 2.5 probes per unsuccessful search for lambda = 0.5.</a:t>
            </a:r>
          </a:p>
          <a:p>
            <a:pPr eaLnBrk="1" hangingPunct="1"/>
            <a:r>
              <a:rPr lang="en-US" altLang="en-US" smtClean="0"/>
              <a:t>50.5 comparisons for lambda = 0.9</a:t>
            </a:r>
          </a:p>
          <a:p>
            <a:pPr eaLnBrk="1" hangingPunct="1"/>
            <a:r>
              <a:rPr lang="en-US" altLang="en-US" smtClean="0"/>
              <a:t>We don’t want to let lambda get above 1/2 for linear probing.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2F99F2-8F77-4F14-950F-0F29A99B0D2B}" type="slidenum">
              <a:rPr lang="en-US" altLang="en-US" sz="1300"/>
              <a:pPr eaLnBrk="1" hangingPunct="1"/>
              <a:t>24</a:t>
            </a:fld>
            <a:endParaRPr lang="en-US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52720A-E91C-49C4-87B7-AE77FA6BE708}" type="slidenum">
              <a:rPr lang="en-US" altLang="en-US" sz="1300"/>
              <a:pPr eaLnBrk="1" hangingPunct="1"/>
              <a:t>25</a:t>
            </a:fld>
            <a:endParaRPr lang="en-US" altLang="en-US" sz="13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Add a function of I to the original hash value to resolve the collision.</a:t>
            </a:r>
          </a:p>
          <a:p>
            <a:pPr eaLnBrk="1" hangingPunct="1"/>
            <a:r>
              <a:rPr lang="en-US" altLang="en-US" smtClean="0"/>
              <a:t>Less likely to encounter primary clustering, but could run into secondary clustering.</a:t>
            </a:r>
          </a:p>
          <a:p>
            <a:pPr eaLnBrk="1" hangingPunct="1"/>
            <a:r>
              <a:rPr lang="en-US" altLang="en-US" smtClean="0"/>
              <a:t>Although keys that hash to the same initial location will still use the same sequence of probes (and conflict with each other).</a:t>
            </a:r>
          </a:p>
          <a:p>
            <a:pPr eaLnBrk="1" hangingPunct="1"/>
            <a:r>
              <a:rPr lang="en-US" altLang="en-US" smtClean="0"/>
              <a:t>How big to make hash table? Lambda = ½, (hash table is twice as big as the number of elements expected.)</a:t>
            </a:r>
          </a:p>
          <a:p>
            <a:pPr lvl="1" eaLnBrk="1" hangingPunct="1"/>
            <a:r>
              <a:rPr lang="en-US" altLang="en-US" smtClean="0"/>
              <a:t>Note: (i +1)</a:t>
            </a:r>
            <a:r>
              <a:rPr lang="en-US" altLang="en-US" baseline="30000" smtClean="0"/>
              <a:t>2 </a:t>
            </a:r>
            <a:r>
              <a:rPr lang="en-US" altLang="en-US" smtClean="0"/>
              <a:t>– i</a:t>
            </a:r>
            <a:r>
              <a:rPr lang="en-US" altLang="en-US" baseline="30000" smtClean="0"/>
              <a:t>2</a:t>
            </a:r>
            <a:r>
              <a:rPr lang="en-US" altLang="en-US" smtClean="0"/>
              <a:t> = 2i + 1  Thus, to get to the NEXT step, you can add 2* current value of i plus one.</a:t>
            </a:r>
            <a:endParaRPr lang="en-US" altLang="en-US" smtClean="0">
              <a:latin typeface="Courier New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8E3B12-D289-4981-B36D-EFAED02E68B3}" type="slidenum">
              <a:rPr lang="en-US" altLang="en-US" sz="1300"/>
              <a:pPr eaLnBrk="1" hangingPunct="1"/>
              <a:t>26</a:t>
            </a:fld>
            <a:endParaRPr lang="en-US" altLang="en-US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773ECD-3816-40C8-8866-B0BC753AE8A4}" type="slidenum">
              <a:rPr lang="en-US" altLang="en-US" sz="1300"/>
              <a:pPr eaLnBrk="1" hangingPunct="1"/>
              <a:t>27</a:t>
            </a:fld>
            <a:endParaRPr lang="en-US" altLang="en-US" sz="13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0013" y="-3175"/>
            <a:ext cx="7523163" cy="56419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5638800"/>
            <a:ext cx="6931025" cy="3430588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And, it works reasonably well.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Here it does fine until the table is more than half full.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take a closer look at what happens when the table is half full.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E8D13F-DFEB-4A28-9775-C66B303625F0}" type="slidenum">
              <a:rPr lang="en-US" altLang="en-US" sz="1300"/>
              <a:pPr eaLnBrk="1" hangingPunct="1"/>
              <a:t>28</a:t>
            </a:fld>
            <a:endParaRPr lang="en-US" altLang="en-US" sz="13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0013" y="-3175"/>
            <a:ext cx="7523163" cy="56419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5638800"/>
            <a:ext cx="6931025" cy="3430588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Well, we can guarantee that this succeeds for loads under 1/2.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And, in fact, for large tables it _usually_ succeeds as long as we’re not close to 1.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But, it’s not guaranteed!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8D639-0BF8-4971-B2CC-3384B7E63EF3}" type="slidenum">
              <a:rPr lang="en-US" altLang="en-US" sz="1300"/>
              <a:pPr eaLnBrk="1" hangingPunct="1"/>
              <a:t>29</a:t>
            </a:fld>
            <a:endParaRPr lang="en-US" altLang="en-US" sz="13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0013" y="-3175"/>
            <a:ext cx="7523163" cy="56419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5638800"/>
            <a:ext cx="6931025" cy="3430588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Well, we can guarantee that this succeeds for loads under 1/2.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And, in fact, for large tables it _usually_ succeeds as long as we’re not close to 1.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But, it’s not guaranteed!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012188-DBC1-4109-8EAA-1104F891C72A}" type="slidenum">
              <a:rPr lang="en-US" altLang="en-US" sz="1300"/>
              <a:pPr eaLnBrk="1" hangingPunct="1"/>
              <a:t>30</a:t>
            </a:fld>
            <a:endParaRPr lang="en-US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0013" y="-3175"/>
            <a:ext cx="7523163" cy="564197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5638800"/>
            <a:ext cx="6931025" cy="3430588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At lambda = 1/2 about 1.5 probes per successful search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That’s actually pretty close to perfect… but there are two problems.</a:t>
            </a:r>
          </a:p>
          <a:p>
            <a:pPr eaLnBrk="1" hangingPunct="1"/>
            <a:r>
              <a:rPr lang="en-US" altLang="en-US" smtClean="0"/>
              <a:t>First, we might fail if the load factor is above 1/2.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Second, quadratic probing still suffers from secondary clustering. That’s where multiple keys hashed to the same spot all follow the same probe sequence.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can we solve </a:t>
            </a:r>
            <a:r>
              <a:rPr lang="en-US" altLang="en-US" b="1" smtClean="0"/>
              <a:t>that</a:t>
            </a:r>
            <a:r>
              <a:rPr lang="en-US" altLang="en-US" smtClean="0"/>
              <a:t>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270B1A-AEBB-4B2A-9296-18C2139C2330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Just use an array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3AE60D-9542-460A-A430-FDD4EDB7CF8F}" type="slidenum">
              <a:rPr lang="en-US" altLang="en-US" sz="1300"/>
              <a:pPr eaLnBrk="1" hangingPunct="1"/>
              <a:t>31</a:t>
            </a:fld>
            <a:endParaRPr lang="en-US" altLang="en-US" sz="13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So the probe sequence is a function of the key in two different ways – for the original starting location (h(k) AND for the amount of offset you move out each time you have a collision (g(k)).  (as opposed to both linear probing and quadratic probing where the offset is independent of the key)</a:t>
            </a:r>
          </a:p>
          <a:p>
            <a:pPr eaLnBrk="1" hangingPunct="1"/>
            <a:r>
              <a:rPr lang="en-US" altLang="en-US" smtClean="0"/>
              <a:t>** In choosing g care must be taken so that  it never evaluates to 0.</a:t>
            </a:r>
          </a:p>
          <a:p>
            <a:pPr eaLnBrk="1" hangingPunct="1"/>
            <a:r>
              <a:rPr lang="en-US" altLang="en-US" smtClean="0"/>
              <a:t>A good choice for g is to choose a prime R &lt; TableSIze and let g(k) = R – (k mod R).</a:t>
            </a:r>
          </a:p>
          <a:p>
            <a:pPr eaLnBrk="1" hangingPunct="1"/>
            <a:r>
              <a:rPr lang="en-US" altLang="en-US" smtClean="0"/>
              <a:t>Double Hashing is Safe for </a:t>
            </a:r>
            <a:r>
              <a:rPr lang="en-US" altLang="en-US" smtClean="0">
                <a:sym typeface="Symbol" pitchFamily="18" charset="2"/>
              </a:rPr>
              <a:t> &lt; 1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7FC235-3113-4AAF-99A5-494DA7302868}" type="slidenum">
              <a:rPr lang="en-US" altLang="en-US" sz="1300"/>
              <a:pPr eaLnBrk="1" hangingPunct="1"/>
              <a:t>32</a:t>
            </a:fld>
            <a:endParaRPr lang="en-US" altLang="en-US" sz="13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A1488A-F55C-4790-984B-B33729870C9F}" type="slidenum">
              <a:rPr lang="en-US" altLang="en-US" sz="1300"/>
              <a:pPr eaLnBrk="1" hangingPunct="1"/>
              <a:t>33</a:t>
            </a:fld>
            <a:endParaRPr lang="en-US" altLang="en-US" sz="13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B4BA4B0-A913-4414-98CF-15FB2B885F12}" type="slidenum">
              <a:rPr lang="en-US" altLang="en-US" sz="1300"/>
              <a:pPr eaLnBrk="1" hangingPunct="1"/>
              <a:t>34</a:t>
            </a:fld>
            <a:endParaRPr lang="en-US" altLang="en-US" sz="13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7BCBB0-1D2F-4CE6-9F1F-1497E01D1282}" type="slidenum">
              <a:rPr lang="en-US" altLang="en-US" sz="1300"/>
              <a:pPr eaLnBrk="1" hangingPunct="1"/>
              <a:t>35</a:t>
            </a:fld>
            <a:endParaRPr lang="en-US" altLang="en-US" sz="13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EA1D99-2DD4-4A1C-AF3D-848E2290F512}" type="slidenum">
              <a:rPr lang="en-US" altLang="en-US" sz="1300"/>
              <a:pPr eaLnBrk="1" hangingPunct="1"/>
              <a:t>36</a:t>
            </a:fld>
            <a:endParaRPr lang="en-US" altLang="en-US" sz="13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998C5-5ADC-4A31-96DA-190AB128A39E}" type="slidenum">
              <a:rPr lang="en-US" altLang="en-US" sz="1300"/>
              <a:pPr eaLnBrk="1" hangingPunct="1"/>
              <a:t>37</a:t>
            </a:fld>
            <a:endParaRPr lang="en-US" altLang="en-US" sz="13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smtClean="0">
                <a:sym typeface="Wingdings" pitchFamily="2" charset="2"/>
              </a:rPr>
              <a:t>Go through old hash table, ignoring items marked deleted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Recompute hash value for each non-deleted key and put the item in new position in new table</a:t>
            </a:r>
          </a:p>
          <a:p>
            <a:pPr lvl="1" eaLnBrk="1" hangingPunct="1"/>
            <a:r>
              <a:rPr lang="en-US" altLang="en-US" smtClean="0"/>
              <a:t>Cannot just copy data from old table </a:t>
            </a:r>
            <a:r>
              <a:rPr lang="en-US" altLang="en-US" smtClean="0">
                <a:sym typeface="Wingdings" pitchFamily="2" charset="2"/>
              </a:rPr>
              <a:t>because the bigger table has a new hash function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Running time?? O(N) – but infrequent. But </a:t>
            </a:r>
            <a:r>
              <a:rPr lang="en-US" altLang="en-US" sz="1600" smtClean="0">
                <a:sym typeface="Wingdings" pitchFamily="2" charset="2"/>
              </a:rPr>
              <a:t>Not good for real-time safety critical applications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90EBB0-DC42-48B3-BB63-12B567640373}" type="slidenum">
              <a:rPr lang="en-US" altLang="en-US" sz="1300"/>
              <a:pPr eaLnBrk="1" hangingPunct="1"/>
              <a:t>38</a:t>
            </a:fld>
            <a:endParaRPr lang="en-US" altLang="en-US" sz="13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26CDFE-CC94-4EAE-AC31-D6A5AB166A89}" type="slidenum">
              <a:rPr lang="en-US" altLang="en-US" sz="1300"/>
              <a:pPr eaLnBrk="1" hangingPunct="1"/>
              <a:t>39</a:t>
            </a:fld>
            <a:endParaRPr lang="en-US" altLang="en-US" sz="13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9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49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79423"/>
            <a:fld id="{1699AE80-58D8-4953-99B2-00D15671EE95}" type="slidenum">
              <a:rPr lang="en-US" smtClean="0"/>
              <a:pPr defTabSz="979423"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B6E09B-9559-4AD9-91F0-A19F41805817}" type="slidenum">
              <a:rPr lang="en-US" altLang="en-US" sz="1300"/>
              <a:pPr eaLnBrk="1" hangingPunct="1"/>
              <a:t>41</a:t>
            </a:fld>
            <a:endParaRPr lang="en-US" altLang="en-US" sz="13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9A8520-AB0C-40D1-9575-89386E7DEEC9}" type="slidenum">
              <a:rPr lang="en-US" altLang="en-US" sz="1300"/>
              <a:pPr eaLnBrk="1" hangingPunct="1"/>
              <a:t>42</a:t>
            </a:fld>
            <a:endParaRPr lang="en-US" altLang="en-US" sz="13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824EF9-3691-4391-B54B-811EB62388D1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4C6579-8B9D-48C8-A27C-E0A99D14FB51}" type="slidenum">
              <a:rPr lang="en-US" altLang="en-US" sz="1300"/>
              <a:pPr eaLnBrk="1" hangingPunct="1"/>
              <a:t>6</a:t>
            </a:fld>
            <a:endParaRPr lang="en-US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754596-3B56-4395-80FB-11DAE4916FB5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9B8AC0-0876-4622-B0F1-A005918B89C9}" type="slidenum">
              <a:rPr lang="en-US" altLang="en-US" sz="1300"/>
              <a:pPr eaLnBrk="1" hangingPunct="1"/>
              <a:t>8</a:t>
            </a:fld>
            <a:endParaRPr lang="en-US" altLang="en-US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E.g., 80 mod 7?  80 = 70 + 10  -&gt; 0 + 3</a:t>
            </a:r>
          </a:p>
          <a:p>
            <a:pPr eaLnBrk="1" hangingPunct="1"/>
            <a:r>
              <a:rPr lang="en-US" altLang="en-US" smtClean="0"/>
              <a:t>81 mod 7?  81 = 9 * 9 -&gt; 2 * 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EFE507-5B1B-42C8-B396-63A0D38CBF53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3) Takes the position of each character into account, like with a positional number system.</a:t>
            </a:r>
          </a:p>
          <a:p>
            <a:pPr eaLnBrk="1" hangingPunct="1"/>
            <a:r>
              <a:rPr lang="en-US" altLang="en-US" smtClean="0"/>
              <a:t>[s0 + s1*37 + s2*37^2+s3*37^3]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9380-A595-4E3F-B991-068BD8084DF0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4463-B214-4257-9D2D-4AF020183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03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EBE15-8DC4-4E55-9B67-FB229E555290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9272-89E5-40F1-8CD0-8F1379C5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3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C196-FC1E-4D57-85D2-B88D96734D23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7699-6AB8-4F04-B389-720F5C6346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57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3949-FAD7-4D06-B1D1-834C297A9880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0EFA6-A81B-4840-A481-42B0CA67E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1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84928-9943-4399-9930-218E7C88FB3D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3906-DCE4-4A8B-B875-6672006D0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02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CC1A-9F3F-4A47-800D-16EBABCAF664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964BC-6729-49A7-90D9-88CA759BF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67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4C365-3099-46A3-98B6-EA11C72ACBB5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82F5-C67E-4102-841B-1078BE118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5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319E-C57C-4A63-A783-FFA164BAD7B9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7D3A6-C5DD-4886-86B0-4D3E8CEF9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FA0AD-F7FA-4B41-933F-98524ED39416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95BA5-EA2A-4CC4-8CD7-45A466EC5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32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78895-4EA3-40AC-8311-B850A71F4910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06FB-8029-4C2F-908D-1917D6028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60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FD7E7-25E8-4AB7-B79C-C12EC7D283B5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D3317-F26D-47D5-B463-1ECAF3112B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79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63E04-A4C0-4697-AE76-1540C20FDA33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DB2C-E6BB-44D8-9523-3DF4430962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8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E927C0-4698-450D-8F02-47A829C6DF65}" type="datetime1">
              <a:rPr lang="en-US" altLang="en-US" smtClean="0"/>
              <a:t>4/10/2016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443CE36-F401-49B0-83E7-25036D1E6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wmf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oleObject" Target="../embeddings/oleObject2.bin"/><Relationship Id="rId2" Type="http://schemas.openxmlformats.org/officeDocument/2006/relationships/tags" Target="../tags/tag31.xml"/><Relationship Id="rId1" Type="http://schemas.openxmlformats.org/officeDocument/2006/relationships/vmlDrawing" Target="../drawings/vmlDrawing1.vml"/><Relationship Id="rId6" Type="http://schemas.openxmlformats.org/officeDocument/2006/relationships/tags" Target="../tags/tag35.xml"/><Relationship Id="rId11" Type="http://schemas.openxmlformats.org/officeDocument/2006/relationships/image" Target="../media/image2.wmf"/><Relationship Id="rId5" Type="http://schemas.openxmlformats.org/officeDocument/2006/relationships/tags" Target="../tags/tag3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3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4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34" Type="http://schemas.openxmlformats.org/officeDocument/2006/relationships/image" Target="../media/image4.wmf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33" Type="http://schemas.openxmlformats.org/officeDocument/2006/relationships/oleObject" Target="../embeddings/oleObject3.bin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tags" Target="../tags/tag80.xml"/><Relationship Id="rId1" Type="http://schemas.openxmlformats.org/officeDocument/2006/relationships/vmlDrawing" Target="../drawings/vmlDrawing2.v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32" Type="http://schemas.openxmlformats.org/officeDocument/2006/relationships/notesSlide" Target="../notesSlides/notesSlide16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36" Type="http://schemas.openxmlformats.org/officeDocument/2006/relationships/image" Target="../media/image5.png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30" Type="http://schemas.openxmlformats.org/officeDocument/2006/relationships/tags" Target="../tags/tag81.xml"/><Relationship Id="rId35" Type="http://schemas.openxmlformats.org/officeDocument/2006/relationships/tags" Target="../tags/tag6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image" Target="../media/image4.wmf"/><Relationship Id="rId2" Type="http://schemas.openxmlformats.org/officeDocument/2006/relationships/tags" Target="../tags/tag82.xml"/><Relationship Id="rId1" Type="http://schemas.openxmlformats.org/officeDocument/2006/relationships/vmlDrawing" Target="../drawings/vmlDrawing3.vml"/><Relationship Id="rId6" Type="http://schemas.openxmlformats.org/officeDocument/2006/relationships/tags" Target="../tags/tag86.xml"/><Relationship Id="rId11" Type="http://schemas.openxmlformats.org/officeDocument/2006/relationships/oleObject" Target="../embeddings/oleObject4.bin"/><Relationship Id="rId5" Type="http://schemas.openxmlformats.org/officeDocument/2006/relationships/tags" Target="../tags/tag85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84.xml"/><Relationship Id="rId9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notesSlide" Target="../notesSlides/notesSlide21.xml"/><Relationship Id="rId5" Type="http://schemas.openxmlformats.org/officeDocument/2006/relationships/tags" Target="../tags/tag1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image" Target="../media/image6.png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119.xml"/><Relationship Id="rId10" Type="http://schemas.openxmlformats.org/officeDocument/2006/relationships/tags" Target="../tags/tag124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oleObject" Target="../embeddings/oleObject6.bin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image" Target="../media/image7.wmf"/><Relationship Id="rId2" Type="http://schemas.openxmlformats.org/officeDocument/2006/relationships/tags" Target="../tags/tag125.xml"/><Relationship Id="rId1" Type="http://schemas.openxmlformats.org/officeDocument/2006/relationships/vmlDrawing" Target="../drawings/vmlDrawing4.vml"/><Relationship Id="rId6" Type="http://schemas.openxmlformats.org/officeDocument/2006/relationships/tags" Target="../tags/tag129.xml"/><Relationship Id="rId11" Type="http://schemas.openxmlformats.org/officeDocument/2006/relationships/oleObject" Target="../embeddings/oleObject5.bin"/><Relationship Id="rId5" Type="http://schemas.openxmlformats.org/officeDocument/2006/relationships/tags" Target="../tags/tag128.xml"/><Relationship Id="rId10" Type="http://schemas.openxmlformats.org/officeDocument/2006/relationships/notesSlide" Target="../notesSlides/notesSlide22.xml"/><Relationship Id="rId4" Type="http://schemas.openxmlformats.org/officeDocument/2006/relationships/tags" Target="../tags/tag127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7" Type="http://schemas.openxmlformats.org/officeDocument/2006/relationships/image" Target="../media/image10.png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5" Type="http://schemas.openxmlformats.org/officeDocument/2006/relationships/notesSlide" Target="../notesSlides/notesSlide25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notesSlide" Target="../notesSlides/notesSlide26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notesSlide" Target="../notesSlides/notesSlide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10" Type="http://schemas.openxmlformats.org/officeDocument/2006/relationships/tags" Target="../tags/tag196.xml"/><Relationship Id="rId19" Type="http://schemas.openxmlformats.org/officeDocument/2006/relationships/notesSlide" Target="../notesSlides/notesSlide31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notesSlide" Target="../notesSlides/notesSlide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09.xml"/><Relationship Id="rId7" Type="http://schemas.openxmlformats.org/officeDocument/2006/relationships/notesSlide" Target="../notesSlides/notesSlide33.xml"/><Relationship Id="rId2" Type="http://schemas.openxmlformats.org/officeDocument/2006/relationships/tags" Target="../tags/tag20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2.wmf"/><Relationship Id="rId5" Type="http://schemas.openxmlformats.org/officeDocument/2006/relationships/tags" Target="../tags/tag211.xml"/><Relationship Id="rId10" Type="http://schemas.openxmlformats.org/officeDocument/2006/relationships/oleObject" Target="../embeddings/oleObject8.bin"/><Relationship Id="rId4" Type="http://schemas.openxmlformats.org/officeDocument/2006/relationships/tags" Target="../tags/tag210.xml"/><Relationship Id="rId9" Type="http://schemas.openxmlformats.org/officeDocument/2006/relationships/image" Target="../media/image1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4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3" Type="http://schemas.openxmlformats.org/officeDocument/2006/relationships/tags" Target="../tags/tag216.xml"/><Relationship Id="rId21" Type="http://schemas.openxmlformats.org/officeDocument/2006/relationships/notesSlide" Target="../notesSlides/notesSlide35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26" Type="http://schemas.openxmlformats.org/officeDocument/2006/relationships/tags" Target="../tags/tag261.xml"/><Relationship Id="rId39" Type="http://schemas.openxmlformats.org/officeDocument/2006/relationships/tags" Target="../tags/tag274.xml"/><Relationship Id="rId21" Type="http://schemas.openxmlformats.org/officeDocument/2006/relationships/tags" Target="../tags/tag256.xml"/><Relationship Id="rId34" Type="http://schemas.openxmlformats.org/officeDocument/2006/relationships/tags" Target="../tags/tag269.xml"/><Relationship Id="rId42" Type="http://schemas.openxmlformats.org/officeDocument/2006/relationships/tags" Target="../tags/tag277.xml"/><Relationship Id="rId47" Type="http://schemas.openxmlformats.org/officeDocument/2006/relationships/tags" Target="../tags/tag282.xml"/><Relationship Id="rId50" Type="http://schemas.openxmlformats.org/officeDocument/2006/relationships/tags" Target="../tags/tag285.xml"/><Relationship Id="rId55" Type="http://schemas.openxmlformats.org/officeDocument/2006/relationships/tags" Target="../tags/tag290.xml"/><Relationship Id="rId7" Type="http://schemas.openxmlformats.org/officeDocument/2006/relationships/tags" Target="../tags/tag242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29" Type="http://schemas.openxmlformats.org/officeDocument/2006/relationships/tags" Target="../tags/tag264.xml"/><Relationship Id="rId41" Type="http://schemas.openxmlformats.org/officeDocument/2006/relationships/tags" Target="../tags/tag276.xml"/><Relationship Id="rId54" Type="http://schemas.openxmlformats.org/officeDocument/2006/relationships/tags" Target="../tags/tag289.xml"/><Relationship Id="rId62" Type="http://schemas.openxmlformats.org/officeDocument/2006/relationships/notesSlide" Target="../notesSlides/notesSlide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24" Type="http://schemas.openxmlformats.org/officeDocument/2006/relationships/tags" Target="../tags/tag259.xml"/><Relationship Id="rId32" Type="http://schemas.openxmlformats.org/officeDocument/2006/relationships/tags" Target="../tags/tag267.xml"/><Relationship Id="rId37" Type="http://schemas.openxmlformats.org/officeDocument/2006/relationships/tags" Target="../tags/tag272.xml"/><Relationship Id="rId40" Type="http://schemas.openxmlformats.org/officeDocument/2006/relationships/tags" Target="../tags/tag275.xml"/><Relationship Id="rId45" Type="http://schemas.openxmlformats.org/officeDocument/2006/relationships/tags" Target="../tags/tag280.xml"/><Relationship Id="rId53" Type="http://schemas.openxmlformats.org/officeDocument/2006/relationships/tags" Target="../tags/tag288.xml"/><Relationship Id="rId58" Type="http://schemas.openxmlformats.org/officeDocument/2006/relationships/tags" Target="../tags/tag293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28" Type="http://schemas.openxmlformats.org/officeDocument/2006/relationships/tags" Target="../tags/tag263.xml"/><Relationship Id="rId36" Type="http://schemas.openxmlformats.org/officeDocument/2006/relationships/tags" Target="../tags/tag271.xml"/><Relationship Id="rId49" Type="http://schemas.openxmlformats.org/officeDocument/2006/relationships/tags" Target="../tags/tag284.xml"/><Relationship Id="rId57" Type="http://schemas.openxmlformats.org/officeDocument/2006/relationships/tags" Target="../tags/tag292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31" Type="http://schemas.openxmlformats.org/officeDocument/2006/relationships/tags" Target="../tags/tag266.xml"/><Relationship Id="rId44" Type="http://schemas.openxmlformats.org/officeDocument/2006/relationships/tags" Target="../tags/tag279.xml"/><Relationship Id="rId52" Type="http://schemas.openxmlformats.org/officeDocument/2006/relationships/tags" Target="../tags/tag287.xml"/><Relationship Id="rId60" Type="http://schemas.openxmlformats.org/officeDocument/2006/relationships/tags" Target="../tags/tag295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tags" Target="../tags/tag257.xml"/><Relationship Id="rId27" Type="http://schemas.openxmlformats.org/officeDocument/2006/relationships/tags" Target="../tags/tag262.xml"/><Relationship Id="rId30" Type="http://schemas.openxmlformats.org/officeDocument/2006/relationships/tags" Target="../tags/tag265.xml"/><Relationship Id="rId35" Type="http://schemas.openxmlformats.org/officeDocument/2006/relationships/tags" Target="../tags/tag270.xml"/><Relationship Id="rId43" Type="http://schemas.openxmlformats.org/officeDocument/2006/relationships/tags" Target="../tags/tag278.xml"/><Relationship Id="rId48" Type="http://schemas.openxmlformats.org/officeDocument/2006/relationships/tags" Target="../tags/tag283.xml"/><Relationship Id="rId56" Type="http://schemas.openxmlformats.org/officeDocument/2006/relationships/tags" Target="../tags/tag291.xml"/><Relationship Id="rId8" Type="http://schemas.openxmlformats.org/officeDocument/2006/relationships/tags" Target="../tags/tag243.xml"/><Relationship Id="rId51" Type="http://schemas.openxmlformats.org/officeDocument/2006/relationships/tags" Target="../tags/tag286.xml"/><Relationship Id="rId3" Type="http://schemas.openxmlformats.org/officeDocument/2006/relationships/tags" Target="../tags/tag238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5" Type="http://schemas.openxmlformats.org/officeDocument/2006/relationships/tags" Target="../tags/tag260.xml"/><Relationship Id="rId33" Type="http://schemas.openxmlformats.org/officeDocument/2006/relationships/tags" Target="../tags/tag268.xml"/><Relationship Id="rId38" Type="http://schemas.openxmlformats.org/officeDocument/2006/relationships/tags" Target="../tags/tag273.xml"/><Relationship Id="rId46" Type="http://schemas.openxmlformats.org/officeDocument/2006/relationships/tags" Target="../tags/tag281.xml"/><Relationship Id="rId59" Type="http://schemas.openxmlformats.org/officeDocument/2006/relationships/tags" Target="../tags/tag29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4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5" Type="http://schemas.openxmlformats.org/officeDocument/2006/relationships/notesSlide" Target="../notesSlides/notesSlide39.xml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4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4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20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3CAE7F-6F86-4CC3-9659-A90D2CDE464D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Arial" charset="0"/>
                <a:cs typeface="Arial" charset="0"/>
              </a:rPr>
              <a:t>CSE 332:</a:t>
            </a:r>
            <a:br>
              <a:rPr lang="en-US" altLang="en-US" sz="4800" smtClean="0">
                <a:latin typeface="Arial" charset="0"/>
                <a:cs typeface="Arial" charset="0"/>
              </a:rPr>
            </a:br>
            <a:r>
              <a:rPr lang="en-US" altLang="en-US" sz="4800" smtClean="0">
                <a:latin typeface="Arial" charset="0"/>
                <a:cs typeface="Arial" charset="0"/>
              </a:rPr>
              <a:t>Hash Tables</a:t>
            </a:r>
            <a:endParaRPr lang="en-US" altLang="en-US" sz="3600" smtClean="0">
              <a:latin typeface="Arial" charset="0"/>
              <a:cs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10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Hunter Zahn (for Richard Anderson)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163FE8-CE41-4388-A6C4-B7AB483B9514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10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Some String Hash Functions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85800" y="1524000"/>
            <a:ext cx="76962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key space = strings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   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K = s</a:t>
            </a:r>
            <a:r>
              <a:rPr lang="en-US" altLang="en-US" sz="2400" baseline="-25000" dirty="0" smtClean="0">
                <a:latin typeface="Arial" charset="0"/>
                <a:cs typeface="Arial" charset="0"/>
              </a:rPr>
              <a:t>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s</a:t>
            </a:r>
            <a:r>
              <a:rPr lang="en-US" altLang="en-US" sz="2400" baseline="-25000" dirty="0" smtClean="0">
                <a:latin typeface="Arial" charset="0"/>
                <a:cs typeface="Arial" charset="0"/>
              </a:rPr>
              <a:t>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s</a:t>
            </a:r>
            <a:r>
              <a:rPr lang="en-US" altLang="en-US" sz="2400" baseline="-25000" dirty="0" smtClean="0">
                <a:latin typeface="Arial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… s </a:t>
            </a:r>
            <a:r>
              <a:rPr lang="en-US" altLang="en-US" sz="2400" baseline="-25000" dirty="0" smtClean="0">
                <a:latin typeface="Arial" charset="0"/>
                <a:cs typeface="Arial" charset="0"/>
              </a:rPr>
              <a:t>m-1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(where </a:t>
            </a:r>
            <a:r>
              <a:rPr lang="en-US" altLang="en-US" sz="2000" dirty="0" err="1" smtClean="0">
                <a:latin typeface="Arial" charset="0"/>
                <a:cs typeface="Arial" charset="0"/>
              </a:rPr>
              <a:t>s</a:t>
            </a:r>
            <a:r>
              <a:rPr lang="en-US" altLang="en-US" sz="2000" baseline="-25000" dirty="0" err="1" smtClean="0">
                <a:latin typeface="Arial" charset="0"/>
                <a:cs typeface="Arial" charset="0"/>
              </a:rPr>
              <a:t>i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are chars:  </a:t>
            </a:r>
            <a:r>
              <a:rPr lang="en-US" altLang="en-US" sz="2000" dirty="0" err="1" smtClean="0">
                <a:latin typeface="Arial" charset="0"/>
                <a:cs typeface="Arial" charset="0"/>
              </a:rPr>
              <a:t>s</a:t>
            </a:r>
            <a:r>
              <a:rPr lang="en-US" altLang="en-US" sz="2000" baseline="-25000" dirty="0" err="1" smtClean="0">
                <a:latin typeface="Arial" charset="0"/>
                <a:cs typeface="Arial" charset="0"/>
              </a:rPr>
              <a:t>i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cs typeface="Arial" charset="0"/>
                <a:sym typeface="Symbol" pitchFamily="18" charset="2"/>
              </a:rPr>
              <a:t> [0, 128])</a:t>
            </a:r>
            <a:endParaRPr lang="en-US" altLang="en-US" sz="2000" baseline="-250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baseline="-250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 smtClean="0">
                <a:latin typeface="Arial" charset="0"/>
                <a:cs typeface="Arial" charset="0"/>
              </a:rPr>
              <a:t>h(K) = s</a:t>
            </a:r>
            <a:r>
              <a:rPr lang="en-US" altLang="en-US" sz="2800" baseline="-25000" dirty="0" smtClean="0">
                <a:latin typeface="Arial" charset="0"/>
                <a:cs typeface="Arial" charset="0"/>
              </a:rPr>
              <a:t>0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% </a:t>
            </a:r>
            <a:r>
              <a:rPr lang="en-US" altLang="en-US" sz="28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8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  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z="2800" dirty="0" smtClean="0">
                <a:latin typeface="Arial" charset="0"/>
                <a:cs typeface="Arial" charset="0"/>
              </a:rPr>
              <a:t>h(K) =                % </a:t>
            </a:r>
            <a:r>
              <a:rPr lang="en-US" altLang="en-US" sz="28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8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AutoNum type="arabicPeriod" startAt="2"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AutoNum type="arabicPeriod" startAt="3"/>
            </a:pPr>
            <a:r>
              <a:rPr lang="en-US" altLang="en-US" sz="2800" dirty="0" smtClean="0">
                <a:latin typeface="Arial" charset="0"/>
                <a:cs typeface="Arial" charset="0"/>
              </a:rPr>
              <a:t>h(K) =                     % </a:t>
            </a:r>
            <a:r>
              <a:rPr lang="en-US" altLang="en-US" sz="28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8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51908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438400" y="38084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10" imgW="482600" imgH="457200" progId="Equation.DSMT4">
                  <p:embed/>
                </p:oleObj>
              </mc:Choice>
              <mc:Fallback>
                <p:oleObj name="Equation" r:id="rId10" imgW="4826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08413"/>
                        <a:ext cx="1331913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09" name="Object 5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</p:nvPr>
        </p:nvGraphicFramePr>
        <p:xfrm>
          <a:off x="2451100" y="4791075"/>
          <a:ext cx="16938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12" imgW="838200" imgH="457200" progId="Equation.DSMT4">
                  <p:embed/>
                </p:oleObj>
              </mc:Choice>
              <mc:Fallback>
                <p:oleObj name="Equation" r:id="rId12" imgW="8382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791075"/>
                        <a:ext cx="16938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4495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spot, post, stop</a:t>
            </a:r>
          </a:p>
        </p:txBody>
      </p:sp>
      <p:sp>
        <p:nvSpPr>
          <p:cNvPr id="11272" name="Text Box 9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2000" y="6248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>
                <a:solidFill>
                  <a:schemeClr val="accent1"/>
                </a:solidFill>
              </a:rPr>
              <a:t>[s</a:t>
            </a:r>
            <a:r>
              <a:rPr lang="en-US" altLang="en-US" baseline="-25000">
                <a:solidFill>
                  <a:schemeClr val="accent1"/>
                </a:solidFill>
              </a:rPr>
              <a:t>0</a:t>
            </a:r>
            <a:r>
              <a:rPr lang="en-US" altLang="en-US">
                <a:solidFill>
                  <a:schemeClr val="accent1"/>
                </a:solidFill>
              </a:rPr>
              <a:t> + s</a:t>
            </a:r>
            <a:r>
              <a:rPr lang="en-US" altLang="en-US" baseline="-25000">
                <a:solidFill>
                  <a:schemeClr val="accent1"/>
                </a:solidFill>
              </a:rPr>
              <a:t>1</a:t>
            </a:r>
            <a:r>
              <a:rPr lang="en-US" altLang="en-US">
                <a:solidFill>
                  <a:schemeClr val="accent1"/>
                </a:solidFill>
              </a:rPr>
              <a:t>37 + s</a:t>
            </a:r>
            <a:r>
              <a:rPr lang="en-US" altLang="en-US" baseline="-25000">
                <a:solidFill>
                  <a:schemeClr val="accent1"/>
                </a:solidFill>
              </a:rPr>
              <a:t>2</a:t>
            </a:r>
            <a:r>
              <a:rPr lang="en-US" altLang="en-US">
                <a:solidFill>
                  <a:schemeClr val="accent1"/>
                </a:solidFill>
              </a:rPr>
              <a:t>37</a:t>
            </a:r>
            <a:r>
              <a:rPr lang="en-US" altLang="en-US" baseline="30000">
                <a:solidFill>
                  <a:schemeClr val="accent1"/>
                </a:solidFill>
              </a:rPr>
              <a:t>2</a:t>
            </a:r>
            <a:r>
              <a:rPr lang="en-US" altLang="en-US">
                <a:solidFill>
                  <a:schemeClr val="accent1"/>
                </a:solidFill>
              </a:rPr>
              <a:t>+s</a:t>
            </a:r>
            <a:r>
              <a:rPr lang="en-US" altLang="en-US" baseline="-25000">
                <a:solidFill>
                  <a:schemeClr val="accent1"/>
                </a:solidFill>
              </a:rPr>
              <a:t>3</a:t>
            </a:r>
            <a:r>
              <a:rPr lang="en-US" altLang="en-US">
                <a:solidFill>
                  <a:schemeClr val="accent1"/>
                </a:solidFill>
              </a:rPr>
              <a:t>37</a:t>
            </a:r>
            <a:r>
              <a:rPr lang="en-US" altLang="en-US" baseline="30000">
                <a:solidFill>
                  <a:schemeClr val="accent1"/>
                </a:solidFill>
              </a:rPr>
              <a:t>3</a:t>
            </a:r>
            <a:r>
              <a:rPr lang="en-US" altLang="en-US">
                <a:solidFill>
                  <a:schemeClr val="accent1"/>
                </a:solidFill>
              </a:rPr>
              <a:t>…]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DF09FF-A566-4280-8AF3-311BF2558714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11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57200"/>
            <a:ext cx="8026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Hash Function Desiderata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8458200" cy="51435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What are good properties for a hash function?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marL="609600" indent="-609600"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marL="609600" indent="-609600"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2293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4876800"/>
            <a:ext cx="3429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Fast to compute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Minimal collisions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Good spread (avoids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  primary clustering…)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CA09D2-9B43-429D-B6A4-446E9A8C6FA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12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Designing Hash Functions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Often based on </a:t>
            </a:r>
            <a:r>
              <a:rPr lang="en-US" altLang="en-US" sz="2400" b="1" smtClean="0">
                <a:latin typeface="Arial" charset="0"/>
                <a:cs typeface="Arial" charset="0"/>
              </a:rPr>
              <a:t>modular hashing</a:t>
            </a:r>
            <a:r>
              <a:rPr lang="en-US" altLang="en-US" sz="240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                            h(K) = f(K) % 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P is typically the TableSize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P is often chosen to be prime: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Arial" charset="0"/>
                <a:cs typeface="Arial" charset="0"/>
              </a:rPr>
              <a:t>Reduces likelihood of collisions due to patterns in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Arial" charset="0"/>
                <a:cs typeface="Arial" charset="0"/>
              </a:rPr>
              <a:t>Is useful for guarantees on certain hashing strategies </a:t>
            </a:r>
            <a:br>
              <a:rPr lang="en-US" altLang="en-US" sz="2000" smtClean="0">
                <a:latin typeface="Arial" charset="0"/>
                <a:cs typeface="Arial" charset="0"/>
              </a:rPr>
            </a:br>
            <a:r>
              <a:rPr lang="en-US" altLang="en-US" sz="2000" smtClean="0">
                <a:latin typeface="Arial" charset="0"/>
                <a:cs typeface="Arial" charset="0"/>
              </a:rPr>
              <a:t>(as we’ll see)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But what would be a more convenient value of P?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DFA693-0E75-4E36-9E3A-AC98260C1D38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13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 Fancier Hash Function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219200"/>
            <a:ext cx="8153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Some experimental results indicate that modular hash functions with prime tables sizes are not ideal. 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Lots of better solutions, e.g.,</a:t>
            </a:r>
          </a:p>
          <a:p>
            <a:pPr eaLnBrk="1" hangingPunct="1">
              <a:buFontTx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jenkinsOneAtATimeHash(String key, int keyLength) {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hash = 0; </a:t>
            </a:r>
          </a:p>
          <a:p>
            <a:pPr eaLnBrk="1" hangingPunct="1"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Arial" charset="0"/>
              </a:rPr>
              <a:t>	for</a:t>
            </a:r>
            <a:r>
              <a:rPr lang="en-US" altLang="en-US" sz="1600" smtClean="0">
                <a:latin typeface="Courier New" pitchFamily="49" charset="0"/>
                <a:cs typeface="Arial" charset="0"/>
              </a:rPr>
              <a:t> (i = 0; i &lt; key_len; i++) {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	hash += key[i];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	hash += (hash &lt;&lt; 10);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	hash ^= (hash &gt;&gt; 6);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}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hash += (hash &lt;&lt; 3);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hash ^= (hash &gt;&gt; 11);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	hash += (hash &lt;&lt; 15); </a:t>
            </a:r>
          </a:p>
          <a:p>
            <a:pPr eaLnBrk="1" hangingPunct="1">
              <a:buFontTx/>
              <a:buNone/>
            </a:pPr>
            <a:endParaRPr lang="en-US" altLang="en-US" sz="1600" smtClean="0">
              <a:latin typeface="Courier New" pitchFamily="49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1600" b="1" smtClean="0">
                <a:latin typeface="Courier New" pitchFamily="49" charset="0"/>
                <a:cs typeface="Arial" charset="0"/>
              </a:rPr>
              <a:t>	return</a:t>
            </a:r>
            <a:r>
              <a:rPr lang="en-US" altLang="en-US" sz="1600" smtClean="0">
                <a:latin typeface="Courier New" pitchFamily="49" charset="0"/>
                <a:cs typeface="Arial" charset="0"/>
              </a:rPr>
              <a:t> hash % TableSize; </a:t>
            </a:r>
          </a:p>
          <a:p>
            <a:pPr eaLnBrk="1" hangingPunct="1">
              <a:buFontTx/>
              <a:buNone/>
            </a:pPr>
            <a:r>
              <a:rPr lang="en-US" altLang="en-US" sz="1600" smtClean="0">
                <a:latin typeface="Courier New" pitchFamily="49" charset="0"/>
                <a:cs typeface="Arial" charset="0"/>
              </a:rPr>
              <a:t>}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75C7DC-B913-4AB1-8A46-C47C13A654A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14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Collision Resolution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Collision</a:t>
            </a:r>
            <a:r>
              <a:rPr lang="en-US" altLang="en-US" smtClean="0">
                <a:latin typeface="Arial" charset="0"/>
                <a:cs typeface="Arial" charset="0"/>
              </a:rPr>
              <a:t>: </a:t>
            </a:r>
            <a:r>
              <a:rPr lang="en-US" altLang="en-US" sz="2800" smtClean="0">
                <a:latin typeface="Arial" charset="0"/>
                <a:cs typeface="Arial" charset="0"/>
              </a:rPr>
              <a:t>when two keys map to the same location in the hash table. 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How handle this?</a:t>
            </a:r>
          </a:p>
        </p:txBody>
      </p:sp>
      <p:sp>
        <p:nvSpPr>
          <p:cNvPr id="15365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5883275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Separate chaining</a:t>
            </a:r>
          </a:p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Open addressing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F21B06-C8BC-4293-A34E-5F133930973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15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Separate Chaining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40263" y="3886200"/>
            <a:ext cx="4275137" cy="251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All keys that map to the same hash value are kept in a list (or “bucket”).</a:t>
            </a:r>
          </a:p>
        </p:txBody>
      </p:sp>
      <p:graphicFrame>
        <p:nvGraphicFramePr>
          <p:cNvPr id="11328" name="Group 6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219200" y="10668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3" name="Text Box 6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899400" y="685800"/>
            <a:ext cx="1244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10</a:t>
            </a:r>
          </a:p>
          <a:p>
            <a:pPr eaLnBrk="1" hangingPunct="1"/>
            <a:r>
              <a:rPr lang="en-US" altLang="en-US"/>
              <a:t>22</a:t>
            </a:r>
          </a:p>
          <a:p>
            <a:pPr eaLnBrk="1" hangingPunct="1"/>
            <a:r>
              <a:rPr lang="en-US" altLang="en-US"/>
              <a:t>107</a:t>
            </a:r>
          </a:p>
          <a:p>
            <a:pPr eaLnBrk="1" hangingPunct="1"/>
            <a:r>
              <a:rPr lang="en-US" altLang="en-US"/>
              <a:t>12</a:t>
            </a:r>
          </a:p>
          <a:p>
            <a:pPr eaLnBrk="1" hangingPunct="1"/>
            <a:r>
              <a:rPr lang="en-US" altLang="en-US"/>
              <a:t>42</a:t>
            </a:r>
          </a:p>
        </p:txBody>
      </p:sp>
      <p:sp>
        <p:nvSpPr>
          <p:cNvPr id="16424" name="Text Box 70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5715000"/>
            <a:ext cx="502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What is a bucket? </a:t>
            </a:r>
            <a:br>
              <a:rPr lang="en-US" altLang="en-US" sz="2000">
                <a:solidFill>
                  <a:schemeClr val="accent1"/>
                </a:solidFill>
              </a:rPr>
            </a:br>
            <a:r>
              <a:rPr lang="en-US" altLang="en-US" sz="2000">
                <a:solidFill>
                  <a:schemeClr val="accent1"/>
                </a:solidFill>
              </a:rPr>
              <a:t>- LL, handle like a splay tree, insert at front, </a:t>
            </a:r>
            <a:br>
              <a:rPr lang="en-US" altLang="en-US" sz="2000">
                <a:solidFill>
                  <a:schemeClr val="accent1"/>
                </a:solidFill>
              </a:rPr>
            </a:br>
            <a:r>
              <a:rPr lang="en-US" altLang="en-US" sz="2000">
                <a:solidFill>
                  <a:schemeClr val="accent1"/>
                </a:solidFill>
              </a:rPr>
              <a:t>- or any other dictionary. (BST, hash)</a:t>
            </a:r>
          </a:p>
        </p:txBody>
      </p:sp>
      <p:sp>
        <p:nvSpPr>
          <p:cNvPr id="16425" name="Text Box 71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5486400"/>
            <a:ext cx="1524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Find(42)</a:t>
            </a:r>
            <a:br>
              <a:rPr lang="en-US" altLang="en-US">
                <a:solidFill>
                  <a:schemeClr val="accent1"/>
                </a:solidFill>
              </a:rPr>
            </a:br>
            <a:r>
              <a:rPr lang="en-US" altLang="en-US">
                <a:solidFill>
                  <a:schemeClr val="accent1"/>
                </a:solidFill>
              </a:rPr>
              <a:t>Find(16)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Findmax()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9D1224-105D-48B2-AA82-682048AC5E99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16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Analysis of Separate Chaining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085850"/>
            <a:ext cx="8229600" cy="14473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alt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load factor,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i="1" dirty="0" smtClean="0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of a hash table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 smtClean="0">
                <a:latin typeface="Symbol" pitchFamily="18" charset="2"/>
                <a:cs typeface="Arial" charset="0"/>
              </a:rPr>
              <a:t>         l</a:t>
            </a:r>
            <a:r>
              <a:rPr lang="en-US" altLang="en-US" sz="2800" dirty="0" smtClean="0">
                <a:latin typeface="Symbol" pitchFamily="18" charset="2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=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average # of </a:t>
            </a:r>
            <a:r>
              <a:rPr lang="en-US" altLang="en-US" sz="2400" dirty="0" err="1" smtClean="0">
                <a:latin typeface="Arial" charset="0"/>
                <a:cs typeface="Arial" charset="0"/>
                <a:sym typeface="Symbol" pitchFamily="18" charset="2"/>
              </a:rPr>
              <a:t>elems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per bucket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Char char="l"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Arial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96799550"/>
              </p:ext>
            </p:extLst>
          </p:nvPr>
        </p:nvGraphicFramePr>
        <p:xfrm>
          <a:off x="6816196" y="94615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3" imgW="926698" imgH="393529" progId="Equation.DSMT4">
                  <p:embed/>
                </p:oleObj>
              </mc:Choice>
              <mc:Fallback>
                <p:oleObj name="Equation" r:id="rId33" imgW="926698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196" y="946150"/>
                        <a:ext cx="18827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4724400"/>
            <a:ext cx="80803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</a:t>
            </a:r>
          </a:p>
        </p:txBody>
      </p:sp>
      <p:sp>
        <p:nvSpPr>
          <p:cNvPr id="17416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55626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/2</a:t>
            </a: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7418" name="Text Box 11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63801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1"/>
                </a:solidFill>
              </a:rPr>
              <a:t>1</a:t>
            </a:r>
          </a:p>
        </p:txBody>
      </p:sp>
      <p:graphicFrame>
        <p:nvGraphicFramePr>
          <p:cNvPr id="11" name="Group 64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366252097"/>
              </p:ext>
            </p:extLst>
          </p:nvPr>
        </p:nvGraphicFramePr>
        <p:xfrm>
          <a:off x="1981200" y="2525534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>
            <p:custDataLst>
              <p:tags r:id="rId10"/>
            </p:custDataLst>
          </p:nvPr>
        </p:nvGrpSpPr>
        <p:grpSpPr>
          <a:xfrm>
            <a:off x="3028950" y="2533154"/>
            <a:ext cx="1114637" cy="365760"/>
            <a:chOff x="1657350" y="1455420"/>
            <a:chExt cx="1114637" cy="365760"/>
          </a:xfrm>
        </p:grpSpPr>
        <p:grpSp>
          <p:nvGrpSpPr>
            <p:cNvPr id="13" name="Group 12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5" name="Rectangle 14"/>
              <p:cNvSpPr/>
              <p:nvPr>
                <p:custDataLst>
                  <p:tags r:id="rId2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10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>
                <p:custDataLst>
                  <p:tags r:id="rId3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/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endCxn id="15" idx="1"/>
            </p:cNvCxnSpPr>
            <p:nvPr>
              <p:custDataLst>
                <p:tags r:id="rId2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>
            <p:custDataLst>
              <p:tags r:id="rId11"/>
            </p:custDataLst>
          </p:nvPr>
        </p:nvGrpSpPr>
        <p:grpSpPr>
          <a:xfrm>
            <a:off x="3028950" y="3314204"/>
            <a:ext cx="1114637" cy="365760"/>
            <a:chOff x="1657350" y="1455420"/>
            <a:chExt cx="1114637" cy="365760"/>
          </a:xfrm>
        </p:grpSpPr>
        <p:grpSp>
          <p:nvGrpSpPr>
            <p:cNvPr id="18" name="Group 17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0" name="Rectangle 19"/>
              <p:cNvSpPr/>
              <p:nvPr>
                <p:custDataLst>
                  <p:tags r:id="rId26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</a:t>
                </a:r>
                <a:r>
                  <a:rPr lang="en-US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Rectangle 20"/>
              <p:cNvSpPr/>
              <p:nvPr>
                <p:custDataLst>
                  <p:tags r:id="rId27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9" name="Straight Arrow Connector 18"/>
            <p:cNvCxnSpPr>
              <a:endCxn id="20" idx="1"/>
            </p:cNvCxnSpPr>
            <p:nvPr>
              <p:custDataLst>
                <p:tags r:id="rId25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>
            <p:custDataLst>
              <p:tags r:id="rId12"/>
            </p:custDataLst>
          </p:nvPr>
        </p:nvGrpSpPr>
        <p:grpSpPr>
          <a:xfrm>
            <a:off x="3028950" y="4809629"/>
            <a:ext cx="1114637" cy="365760"/>
            <a:chOff x="1657350" y="1455420"/>
            <a:chExt cx="1114637" cy="365760"/>
          </a:xfrm>
        </p:grpSpPr>
        <p:grpSp>
          <p:nvGrpSpPr>
            <p:cNvPr id="23" name="Group 22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5" name="Rectangle 24"/>
              <p:cNvSpPr/>
              <p:nvPr>
                <p:custDataLst>
                  <p:tags r:id="rId23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86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>
                <p:custDataLst>
                  <p:tags r:id="rId24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/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4" name="Straight Arrow Connector 23"/>
            <p:cNvCxnSpPr>
              <a:endCxn id="25" idx="1"/>
            </p:cNvCxnSpPr>
            <p:nvPr>
              <p:custDataLst>
                <p:tags r:id="rId22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>
            <p:custDataLst>
              <p:tags r:id="rId13"/>
            </p:custDataLst>
          </p:nvPr>
        </p:nvGrpSpPr>
        <p:grpSpPr>
          <a:xfrm>
            <a:off x="3960707" y="3314204"/>
            <a:ext cx="1114637" cy="365760"/>
            <a:chOff x="1657350" y="1455420"/>
            <a:chExt cx="1114637" cy="365760"/>
          </a:xfrm>
        </p:grpSpPr>
        <p:grpSp>
          <p:nvGrpSpPr>
            <p:cNvPr id="28" name="Group 27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0" name="Rectangle 29"/>
              <p:cNvSpPr/>
              <p:nvPr>
                <p:custDataLst>
                  <p:tags r:id="rId20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12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Rectangle 30"/>
              <p:cNvSpPr/>
              <p:nvPr>
                <p:custDataLst>
                  <p:tags r:id="rId21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9" name="Straight Arrow Connector 28"/>
            <p:cNvCxnSpPr>
              <a:endCxn id="30" idx="1"/>
            </p:cNvCxnSpPr>
            <p:nvPr>
              <p:custDataLst>
                <p:tags r:id="rId19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>
            <p:custDataLst>
              <p:tags r:id="rId14"/>
            </p:custDataLst>
          </p:nvPr>
        </p:nvGrpSpPr>
        <p:grpSpPr>
          <a:xfrm>
            <a:off x="4906223" y="3314204"/>
            <a:ext cx="1114637" cy="365760"/>
            <a:chOff x="1657350" y="1455420"/>
            <a:chExt cx="1114637" cy="365760"/>
          </a:xfrm>
        </p:grpSpPr>
        <p:grpSp>
          <p:nvGrpSpPr>
            <p:cNvPr id="33" name="Group 32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5" name="Rectangle 34"/>
              <p:cNvSpPr/>
              <p:nvPr>
                <p:custDataLst>
                  <p:tags r:id="rId17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</a:t>
                </a:r>
                <a:r>
                  <a:rPr lang="en-US" dirty="0" smtClean="0">
                    <a:solidFill>
                      <a:sysClr val="windowText" lastClr="000000"/>
                    </a:solidFill>
                  </a:rPr>
                  <a:t>2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6" name="Rectangle 35"/>
              <p:cNvSpPr/>
              <p:nvPr>
                <p:custDataLst>
                  <p:tags r:id="rId18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 smtClean="0">
                    <a:solidFill>
                      <a:sysClr val="windowText" lastClr="000000"/>
                    </a:solidFill>
                  </a:rPr>
                  <a:t>/</a:t>
                </a:r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34" name="Straight Arrow Connector 33"/>
            <p:cNvCxnSpPr>
              <a:endCxn id="35" idx="1"/>
            </p:cNvCxnSpPr>
            <p:nvPr>
              <p:custDataLst>
                <p:tags r:id="rId16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5472220" y="4883001"/>
                <a:ext cx="927626" cy="5847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𝜆</m:t>
                      </m:r>
                      <m:r>
                        <a:rPr lang="en-US" sz="320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5"/>
                </p:custDataLst>
              </p:nvPr>
            </p:nvSpPr>
            <p:spPr>
              <a:xfrm>
                <a:off x="5472220" y="4883001"/>
                <a:ext cx="927626" cy="584775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9D1224-105D-48B2-AA82-682048AC5E99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17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Analysis of Separate Chaining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08585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alt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load factor,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</a:t>
            </a:r>
            <a:r>
              <a:rPr lang="en-US" altLang="en-US" sz="2800" i="1" dirty="0" smtClean="0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of a hash table 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 smtClean="0">
                <a:latin typeface="Symbol" pitchFamily="18" charset="2"/>
                <a:cs typeface="Arial" charset="0"/>
              </a:rPr>
              <a:t>         l</a:t>
            </a:r>
            <a:r>
              <a:rPr lang="en-US" altLang="en-US" sz="2800" dirty="0" smtClean="0">
                <a:latin typeface="Symbol" pitchFamily="18" charset="2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=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average # of </a:t>
            </a:r>
            <a:r>
              <a:rPr lang="en-US" altLang="en-US" sz="2400" dirty="0" err="1" smtClean="0">
                <a:latin typeface="Arial" charset="0"/>
                <a:cs typeface="Arial" charset="0"/>
                <a:sym typeface="Symbol" pitchFamily="18" charset="2"/>
              </a:rPr>
              <a:t>elems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per bucket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Char char="l"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Average cost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Unsuccessful find?</a:t>
            </a:r>
            <a:endParaRPr lang="en-US" altLang="en-US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Successful find?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Insert?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Arial" charset="0"/>
              <a:cs typeface="Arial" charset="0"/>
              <a:sym typeface="Symbol" pitchFamily="18" charset="2"/>
            </a:endParaRP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60763671"/>
              </p:ext>
            </p:extLst>
          </p:nvPr>
        </p:nvGraphicFramePr>
        <p:xfrm>
          <a:off x="6816196" y="94615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0" name="Equation" r:id="rId11" imgW="926698" imgH="393529" progId="Equation.DSMT4">
                  <p:embed/>
                </p:oleObj>
              </mc:Choice>
              <mc:Fallback>
                <p:oleObj name="Equation" r:id="rId11" imgW="92669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196" y="946150"/>
                        <a:ext cx="18827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114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4724400"/>
            <a:ext cx="80803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</a:t>
            </a:r>
          </a:p>
        </p:txBody>
      </p:sp>
      <p:sp>
        <p:nvSpPr>
          <p:cNvPr id="17416" name="Text Box 8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0" y="55626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/2</a:t>
            </a:r>
            <a:endParaRPr lang="en-US" altLang="en-US" sz="2000" b="1">
              <a:solidFill>
                <a:schemeClr val="accent1"/>
              </a:solidFill>
            </a:endParaRPr>
          </a:p>
        </p:txBody>
      </p:sp>
      <p:sp>
        <p:nvSpPr>
          <p:cNvPr id="17418" name="Text Box 11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63801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6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3E61E9-8A25-45E9-8F93-246F2DA863D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18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Alternative: Use Empty Space in  the Table</a:t>
            </a: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828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0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762000"/>
            <a:ext cx="1244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38</a:t>
            </a:r>
          </a:p>
          <a:p>
            <a:pPr eaLnBrk="1" hangingPunct="1"/>
            <a:r>
              <a:rPr lang="en-US" altLang="en-US"/>
              <a:t>19</a:t>
            </a:r>
          </a:p>
          <a:p>
            <a:pPr eaLnBrk="1" hangingPunct="1"/>
            <a:r>
              <a:rPr lang="en-US" altLang="en-US"/>
              <a:t>8</a:t>
            </a:r>
          </a:p>
          <a:p>
            <a:pPr eaLnBrk="1" hangingPunct="1"/>
            <a:r>
              <a:rPr lang="en-US" altLang="en-US"/>
              <a:t>109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8471" name="Rectangle 51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410200" y="3962400"/>
            <a:ext cx="3505200" cy="2438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Try h(K).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If full, try h(K)+1.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If full, try h(K)+2.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If full, try h(K)+3.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Etc…</a:t>
            </a:r>
          </a:p>
        </p:txBody>
      </p:sp>
      <p:sp>
        <p:nvSpPr>
          <p:cNvPr id="18472" name="Text Box 5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137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18473" name="Text Box 53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386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109</a:t>
            </a:r>
          </a:p>
        </p:txBody>
      </p:sp>
      <p:sp>
        <p:nvSpPr>
          <p:cNvPr id="18474" name="Text Box 54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243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18475" name="Text Box 55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562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38</a:t>
            </a:r>
          </a:p>
        </p:txBody>
      </p:sp>
      <p:sp>
        <p:nvSpPr>
          <p:cNvPr id="18476" name="Text Box 56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6019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19</a:t>
            </a:r>
          </a:p>
        </p:txBody>
      </p:sp>
      <p:sp>
        <p:nvSpPr>
          <p:cNvPr id="18477" name="Text Box 57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2438400"/>
            <a:ext cx="1676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Find(8)</a:t>
            </a:r>
            <a:br>
              <a:rPr lang="en-US" altLang="en-US" sz="2000">
                <a:solidFill>
                  <a:schemeClr val="accent1"/>
                </a:solidFill>
              </a:rPr>
            </a:br>
            <a:r>
              <a:rPr lang="en-US" altLang="en-US" sz="2000">
                <a:solidFill>
                  <a:schemeClr val="accent1"/>
                </a:solidFill>
              </a:rPr>
              <a:t>Find(29)</a:t>
            </a:r>
            <a:br>
              <a:rPr lang="en-US" altLang="en-US" sz="2000">
                <a:solidFill>
                  <a:schemeClr val="accent1"/>
                </a:solidFill>
              </a:rPr>
            </a:br>
            <a:endParaRPr lang="en-US" altLang="en-US" sz="2000">
              <a:solidFill>
                <a:schemeClr val="accent1"/>
              </a:solidFill>
            </a:endParaRPr>
          </a:p>
        </p:txBody>
      </p:sp>
      <p:sp>
        <p:nvSpPr>
          <p:cNvPr id="18478" name="Text Box 5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0" y="3886200"/>
            <a:ext cx="2133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Could have bad hash that puts everything in same place.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But, even without that, can have clustering effect.</a:t>
            </a:r>
          </a:p>
        </p:txBody>
      </p:sp>
      <p:sp>
        <p:nvSpPr>
          <p:cNvPr id="18479" name="Text Box 59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25908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Indicate tableSize, hash!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B52F2A-0B61-464B-9E99-C3EE011B7175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19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Open Addressing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The approach on the previous slide is an example of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open addressing</a:t>
            </a:r>
            <a:r>
              <a:rPr lang="en-US" altLang="en-US" sz="2800" smtClean="0"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After a collision, try “next” spot.  If there’s another collision, try another, etc.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Finding the next available spot is called </a:t>
            </a:r>
            <a:r>
              <a:rPr lang="en-US" altLang="en-US" sz="2800" b="1" smtClean="0">
                <a:latin typeface="Arial" charset="0"/>
                <a:cs typeface="Arial" charset="0"/>
              </a:rPr>
              <a:t>probing</a:t>
            </a:r>
            <a:r>
              <a:rPr lang="en-US" altLang="en-US" sz="2800" smtClean="0">
                <a:latin typeface="Arial" charset="0"/>
                <a:cs typeface="Arial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0</a:t>
            </a:r>
            <a:r>
              <a:rPr lang="en-US" altLang="en-US" sz="2400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z="2400" smtClean="0">
                <a:latin typeface="Arial" charset="0"/>
                <a:cs typeface="Arial" charset="0"/>
              </a:rPr>
              <a:t> probe =  h(k) % TableSize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1</a:t>
            </a:r>
            <a:r>
              <a:rPr lang="en-US" altLang="en-US" sz="2400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z="2400" smtClean="0">
                <a:latin typeface="Arial" charset="0"/>
                <a:cs typeface="Arial" charset="0"/>
              </a:rPr>
              <a:t> probe = (h(k) + f(1)) % TableSize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2</a:t>
            </a:r>
            <a:r>
              <a:rPr lang="en-US" altLang="en-US" sz="2400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z="2400" smtClean="0">
                <a:latin typeface="Arial" charset="0"/>
                <a:cs typeface="Arial" charset="0"/>
              </a:rPr>
              <a:t> probe = (h(k) + f(2)) % TableSize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  . .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400" baseline="30000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altLang="en-US" sz="2400" smtClean="0">
                <a:solidFill>
                  <a:schemeClr val="accent2"/>
                </a:solidFill>
                <a:latin typeface="Arial" charset="0"/>
                <a:cs typeface="Arial" charset="0"/>
              </a:rPr>
              <a:t> probe = (h(k) + f(i)) % TableSize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f(i) is the probing function.  We’ll look at a few…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D6971B-B81A-4B85-87AD-95E4ED978CEA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Announcements 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796870-F474-4F42-80E6-A1FC1A3C86F2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20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Linear Probing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f(i) = i</a:t>
            </a:r>
            <a:b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</a:br>
            <a:endParaRPr lang="en-US" altLang="en-US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Probe sequence: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0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 h(K) % TableSize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1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(h(K) + 1) % TableSize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2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(h(K) + 2) % TableSize 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. . .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baseline="30000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 probe = (h(K) + i) % TableSize </a:t>
            </a:r>
          </a:p>
        </p:txBody>
      </p:sp>
      <p:sp>
        <p:nvSpPr>
          <p:cNvPr id="20485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2484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Go back to earlier slide to discuss primary clustering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CF3F6B-6606-41C1-87B5-09348C00122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21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145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" charset="0"/>
                <a:cs typeface="Arial" charset="0"/>
              </a:rPr>
              <a:t>Linear Probing</a:t>
            </a:r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320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2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1069975"/>
            <a:ext cx="1244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38</a:t>
            </a:r>
          </a:p>
          <a:p>
            <a:pPr eaLnBrk="1" hangingPunct="1"/>
            <a:r>
              <a:rPr lang="en-US" altLang="en-US"/>
              <a:t>19</a:t>
            </a:r>
          </a:p>
          <a:p>
            <a:pPr eaLnBrk="1" hangingPunct="1"/>
            <a:r>
              <a:rPr lang="en-US" altLang="en-US"/>
              <a:t>8</a:t>
            </a:r>
          </a:p>
          <a:p>
            <a:pPr eaLnBrk="1" hangingPunct="1"/>
            <a:r>
              <a:rPr lang="en-US" altLang="en-US"/>
              <a:t>109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1543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37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21544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109</a:t>
            </a:r>
          </a:p>
        </p:txBody>
      </p:sp>
      <p:sp>
        <p:nvSpPr>
          <p:cNvPr id="21545" name="Text Box 5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10</a:t>
            </a:r>
          </a:p>
        </p:txBody>
      </p:sp>
      <p:sp>
        <p:nvSpPr>
          <p:cNvPr id="21546" name="Text Box 5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5562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38</a:t>
            </a:r>
          </a:p>
        </p:txBody>
      </p:sp>
      <p:sp>
        <p:nvSpPr>
          <p:cNvPr id="21547" name="Text Box 5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6019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19</a:t>
            </a:r>
          </a:p>
        </p:txBody>
      </p:sp>
      <p:sp>
        <p:nvSpPr>
          <p:cNvPr id="21548" name="Rectangle 5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7200" y="3048000"/>
            <a:ext cx="3505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Try h(K)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If full, try h(K)+1.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If full, try h(K)+2.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If full, try h(K)+3.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itchFamily="18" charset="0"/>
              </a:rPr>
              <a:t>Etc…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Linear Probing – Clustering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95BA5-EA2A-4CC4-8CD7-45A466EC5665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4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834" y="1671202"/>
            <a:ext cx="569517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91200" y="6248400"/>
            <a:ext cx="142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5717" rIns="0" bIns="45717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/>
              <a:t>[R. Sedgewick]</a:t>
            </a:r>
            <a:endParaRPr lang="en-US" altLang="en-US" dirty="0"/>
          </a:p>
        </p:txBody>
      </p:sp>
      <p:sp>
        <p:nvSpPr>
          <p:cNvPr id="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245" y="2396131"/>
            <a:ext cx="1372834" cy="3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FF0000"/>
                </a:solidFill>
              </a:rPr>
              <a:t>no collision</a:t>
            </a:r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7869" y="2962481"/>
            <a:ext cx="1374576" cy="39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FF0000"/>
                </a:solidFill>
              </a:rPr>
              <a:t>no collision</a:t>
            </a: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561679" y="3180308"/>
            <a:ext cx="103311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67602" y="2617443"/>
            <a:ext cx="844955" cy="9235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410160" y="2655781"/>
            <a:ext cx="1470396" cy="70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FF0000"/>
                </a:solidFill>
              </a:rPr>
              <a:t>collision in </a:t>
            </a:r>
          </a:p>
          <a:p>
            <a:pPr algn="ctr"/>
            <a:r>
              <a:rPr lang="en-US" altLang="en-US" sz="2000" dirty="0">
                <a:solidFill>
                  <a:srgbClr val="FF0000"/>
                </a:solidFill>
              </a:rPr>
              <a:t>small cluster</a:t>
            </a:r>
          </a:p>
        </p:txBody>
      </p:sp>
      <p:sp>
        <p:nvSpPr>
          <p:cNvPr id="1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6070428" y="2992106"/>
            <a:ext cx="1315342" cy="18820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73925" y="4996116"/>
            <a:ext cx="1428583" cy="70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</a:rPr>
              <a:t>collision in </a:t>
            </a:r>
          </a:p>
          <a:p>
            <a:pPr algn="ctr"/>
            <a:r>
              <a:rPr lang="en-US" altLang="en-US" sz="2000">
                <a:solidFill>
                  <a:srgbClr val="FF0000"/>
                </a:solidFill>
              </a:rPr>
              <a:t>large cluster</a:t>
            </a:r>
          </a:p>
        </p:txBody>
      </p:sp>
      <p:sp>
        <p:nvSpPr>
          <p:cNvPr id="1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5695860" y="5341154"/>
            <a:ext cx="1783987" cy="28230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410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2B3AC6-5C11-4CD5-B0DC-0E79831810AD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23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Analysis of Linear Probing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47800"/>
            <a:ext cx="8458200" cy="3922713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Arial" charset="0"/>
                <a:cs typeface="Arial" charset="0"/>
              </a:rPr>
              <a:t>For </a:t>
            </a:r>
            <a:r>
              <a:rPr lang="en-US" altLang="en-US" sz="2600" i="1" smtClean="0">
                <a:latin typeface="Arial" charset="0"/>
                <a:cs typeface="Arial" charset="0"/>
              </a:rPr>
              <a:t>any</a:t>
            </a:r>
            <a:r>
              <a:rPr lang="en-US" altLang="en-US" sz="2600" smtClean="0">
                <a:latin typeface="Arial" charset="0"/>
                <a:cs typeface="Arial" charset="0"/>
              </a:rPr>
              <a:t> </a:t>
            </a:r>
            <a:r>
              <a:rPr lang="en-US" altLang="en-US" sz="2600" smtClean="0">
                <a:latin typeface="Arial" charset="0"/>
                <a:cs typeface="Arial" charset="0"/>
                <a:sym typeface="Symbol" pitchFamily="18" charset="2"/>
              </a:rPr>
              <a:t> &lt; 1, linear probing </a:t>
            </a:r>
            <a:r>
              <a:rPr lang="en-US" altLang="en-US" sz="2600" i="1" smtClean="0">
                <a:latin typeface="Arial" charset="0"/>
                <a:cs typeface="Arial" charset="0"/>
                <a:sym typeface="Symbol" pitchFamily="18" charset="2"/>
              </a:rPr>
              <a:t>will</a:t>
            </a:r>
            <a:r>
              <a:rPr lang="en-US" altLang="en-US" sz="2600" smtClean="0">
                <a:latin typeface="Arial" charset="0"/>
                <a:cs typeface="Arial" charset="0"/>
                <a:sym typeface="Symbol" pitchFamily="18" charset="2"/>
              </a:rPr>
              <a:t> find an empty slot</a:t>
            </a:r>
          </a:p>
          <a:p>
            <a:pPr eaLnBrk="1" hangingPunct="1"/>
            <a:r>
              <a:rPr lang="en-US" altLang="en-US" sz="2600" smtClean="0">
                <a:latin typeface="Arial" charset="0"/>
                <a:cs typeface="Arial" charset="0"/>
                <a:sym typeface="Symbol" pitchFamily="18" charset="2"/>
              </a:rPr>
              <a:t>Expected # of probes (for large table sizes)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  <a:sym typeface="Symbol" pitchFamily="18" charset="2"/>
              </a:rPr>
              <a:t>unsuccessful search: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successful search: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Linear probing suffers from </a:t>
            </a:r>
            <a:r>
              <a:rPr lang="en-US" altLang="en-US" sz="2400" b="1" i="1" smtClean="0">
                <a:solidFill>
                  <a:srgbClr val="FF0000"/>
                </a:solidFill>
                <a:latin typeface="Arial" charset="0"/>
                <a:cs typeface="Arial" charset="0"/>
              </a:rPr>
              <a:t>primary clustering</a:t>
            </a:r>
            <a:endParaRPr lang="en-US" altLang="en-US" sz="2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Performance quickly degrades for 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 &gt; 1/2</a:t>
            </a:r>
          </a:p>
        </p:txBody>
      </p:sp>
      <p:graphicFrame>
        <p:nvGraphicFramePr>
          <p:cNvPr id="23557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419600" y="25146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11" imgW="965200" imgH="482600" progId="Equation.3">
                  <p:embed/>
                </p:oleObj>
              </mc:Choice>
              <mc:Fallback>
                <p:oleObj name="Equation" r:id="rId11" imgW="9652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14600"/>
                        <a:ext cx="17526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5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419600" y="37338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13" imgW="901700" imgH="457200" progId="Equation.3">
                  <p:embed/>
                </p:oleObj>
              </mc:Choice>
              <mc:Fallback>
                <p:oleObj name="Equation" r:id="rId13" imgW="9017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1752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AutoShape 6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200" y="0"/>
            <a:ext cx="33528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Math complex b/c of clustering</a:t>
            </a:r>
          </a:p>
        </p:txBody>
      </p:sp>
      <p:sp>
        <p:nvSpPr>
          <p:cNvPr id="23560" name="AutoShape 7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3810000"/>
            <a:ext cx="2209800" cy="838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Probes = 2.5 for </a:t>
            </a:r>
            <a:r>
              <a:rPr lang="en-US" altLang="en-US" sz="2000">
                <a:sym typeface="Symbol" pitchFamily="18" charset="2"/>
              </a:rPr>
              <a:t></a:t>
            </a:r>
            <a:r>
              <a:rPr lang="en-US" altLang="en-US" sz="2000"/>
              <a:t> = 0.5</a:t>
            </a:r>
          </a:p>
          <a:p>
            <a:pPr algn="ctr" eaLnBrk="1" hangingPunct="1"/>
            <a:r>
              <a:rPr lang="en-US" altLang="en-US" sz="2000"/>
              <a:t>Probes = 50.5 for </a:t>
            </a:r>
            <a:r>
              <a:rPr lang="en-US" altLang="en-US" sz="2000">
                <a:sym typeface="Symbol" pitchFamily="18" charset="2"/>
              </a:rPr>
              <a:t></a:t>
            </a:r>
            <a:r>
              <a:rPr lang="en-US" altLang="en-US" sz="2000"/>
              <a:t> = 0.9</a:t>
            </a:r>
          </a:p>
        </p:txBody>
      </p:sp>
      <p:sp>
        <p:nvSpPr>
          <p:cNvPr id="23561" name="Text Box 9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19200" y="4191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Also insertions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5A77C6-AFA3-4E82-A38A-0E1BDBD87834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24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4579" name="Rectangle 2" hidden="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pic>
        <p:nvPicPr>
          <p:cNvPr id="24580" name="Picture 8" hidden="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63725"/>
            <a:ext cx="64008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760538"/>
            <a:ext cx="5153025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1A5F87-D182-4BC7-8B5E-F87199B14F52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25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Quadratic Probing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f(i) = i</a:t>
            </a:r>
            <a:r>
              <a:rPr lang="en-US" altLang="en-US" baseline="3000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baseline="3000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Probe sequence: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  0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 h(K) % TableSize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1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(h(K) + 1) % TableSize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2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(h(K) + 4) % TableSize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3</a:t>
            </a:r>
            <a:r>
              <a:rPr lang="en-US" altLang="en-US" baseline="30000" smtClean="0"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latin typeface="Arial" charset="0"/>
                <a:cs typeface="Arial" charset="0"/>
              </a:rPr>
              <a:t> probe = (h(K) + 9) % TableSize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. .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	i</a:t>
            </a:r>
            <a:r>
              <a:rPr lang="en-US" altLang="en-US" baseline="30000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 probe = (h(K) + i</a:t>
            </a:r>
            <a:r>
              <a:rPr lang="en-US" altLang="en-US" baseline="3000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rPr>
              <a:t>) % TableSize </a:t>
            </a:r>
          </a:p>
        </p:txBody>
      </p:sp>
      <p:sp>
        <p:nvSpPr>
          <p:cNvPr id="25605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381000"/>
            <a:ext cx="18288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Less likely to encounter Primary Clustering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F39AB3-9955-4C32-8C38-B8E46CE010BE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26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Quadratic Probing Example</a:t>
            </a: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320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2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1447800"/>
            <a:ext cx="139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Insert: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58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</a:p>
        </p:txBody>
      </p:sp>
      <p:sp>
        <p:nvSpPr>
          <p:cNvPr id="26663" name="Text Box 5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89</a:t>
            </a:r>
          </a:p>
        </p:txBody>
      </p:sp>
      <p:sp>
        <p:nvSpPr>
          <p:cNvPr id="26664" name="Text Box 5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5562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18</a:t>
            </a:r>
          </a:p>
        </p:txBody>
      </p:sp>
      <p:sp>
        <p:nvSpPr>
          <p:cNvPr id="26665" name="Text Box 53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601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49 + 0</a:t>
            </a:r>
          </a:p>
        </p:txBody>
      </p:sp>
      <p:sp>
        <p:nvSpPr>
          <p:cNvPr id="26666" name="Text Box 54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37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49 + 1</a:t>
            </a:r>
          </a:p>
        </p:txBody>
      </p:sp>
      <p:sp>
        <p:nvSpPr>
          <p:cNvPr id="26667" name="Text Box 55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05200" y="5562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58 + 0</a:t>
            </a:r>
          </a:p>
        </p:txBody>
      </p:sp>
      <p:sp>
        <p:nvSpPr>
          <p:cNvPr id="26668" name="Text Box 56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601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58 + 1</a:t>
            </a:r>
          </a:p>
        </p:txBody>
      </p:sp>
      <p:sp>
        <p:nvSpPr>
          <p:cNvPr id="26669" name="Text Box 57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438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58 + 4</a:t>
            </a:r>
          </a:p>
        </p:txBody>
      </p:sp>
      <p:sp>
        <p:nvSpPr>
          <p:cNvPr id="26670" name="Text Box 58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6019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79 + 0</a:t>
            </a:r>
          </a:p>
        </p:txBody>
      </p:sp>
      <p:sp>
        <p:nvSpPr>
          <p:cNvPr id="26671" name="Text Box 60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137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79 + 1</a:t>
            </a:r>
          </a:p>
        </p:txBody>
      </p:sp>
      <p:sp>
        <p:nvSpPr>
          <p:cNvPr id="26672" name="Text Box 61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57400" y="2971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79 + 4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C3DA72-A384-4662-A9F5-8230BEA17524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27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" charset="0"/>
                <a:cs typeface="Arial" charset="0"/>
              </a:rPr>
              <a:t>Another Quadratic Probing Example</a:t>
            </a:r>
          </a:p>
        </p:txBody>
      </p:sp>
      <p:sp>
        <p:nvSpPr>
          <p:cNvPr id="27652" name="Text Box 1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1295400"/>
            <a:ext cx="3733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TableSize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7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h(K) = K % 7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  76 % 7 =6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  40 % 7 =5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  48 % 7 =6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      5 % 7 =5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  55 % 7 =6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insert(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   47 % 7 =5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653" name="Group 3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38200" y="1371600"/>
            <a:ext cx="1889125" cy="4572000"/>
            <a:chOff x="1011" y="1374"/>
            <a:chExt cx="949" cy="2298"/>
          </a:xfrm>
        </p:grpSpPr>
        <p:sp>
          <p:nvSpPr>
            <p:cNvPr id="27660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313" y="1374"/>
              <a:ext cx="647" cy="3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1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13" y="1702"/>
              <a:ext cx="647" cy="3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2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313" y="2028"/>
              <a:ext cx="647" cy="3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3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313" y="2688"/>
              <a:ext cx="647" cy="3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4" name="Rectangle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313" y="3016"/>
              <a:ext cx="647" cy="3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5" name="Rectangle 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313" y="3343"/>
              <a:ext cx="647" cy="3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6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13" y="2360"/>
              <a:ext cx="647" cy="3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7667" name="Text Box 11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019" y="2374"/>
              <a:ext cx="16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27668" name="Text Box 12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019" y="2043"/>
              <a:ext cx="169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27669" name="Text Box 13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019" y="1718"/>
              <a:ext cx="16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27670" name="Text Box 14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019" y="1392"/>
              <a:ext cx="16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27671" name="Text Box 15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011" y="3351"/>
              <a:ext cx="16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6</a:t>
              </a:r>
            </a:p>
          </p:txBody>
        </p:sp>
        <p:sp>
          <p:nvSpPr>
            <p:cNvPr id="27672" name="Text Box 16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011" y="3025"/>
              <a:ext cx="16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27673" name="Text Box 17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011" y="2699"/>
              <a:ext cx="16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</p:grpSp>
      <p:sp>
        <p:nvSpPr>
          <p:cNvPr id="27654" name="AutoShape 24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3038" y="4800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40</a:t>
            </a:r>
          </a:p>
        </p:txBody>
      </p:sp>
      <p:sp>
        <p:nvSpPr>
          <p:cNvPr id="27655" name="AutoShape 25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3038" y="15240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48</a:t>
            </a:r>
          </a:p>
        </p:txBody>
      </p:sp>
      <p:sp>
        <p:nvSpPr>
          <p:cNvPr id="27656" name="AutoShape 26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3038" y="2819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5</a:t>
            </a:r>
          </a:p>
        </p:txBody>
      </p:sp>
      <p:sp>
        <p:nvSpPr>
          <p:cNvPr id="27657" name="AutoShape 27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3038" y="34290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55</a:t>
            </a:r>
          </a:p>
        </p:txBody>
      </p:sp>
      <p:sp>
        <p:nvSpPr>
          <p:cNvPr id="27658" name="AutoShape 30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5486400"/>
            <a:ext cx="61722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47 never finds spot! </a:t>
            </a:r>
          </a:p>
          <a:p>
            <a:pPr eaLnBrk="1" hangingPunct="1"/>
            <a:r>
              <a:rPr lang="en-US" altLang="en-US" sz="2000"/>
              <a:t>i%7 can only be 0,1,2,3,4,5,6, </a:t>
            </a:r>
          </a:p>
          <a:p>
            <a:pPr eaLnBrk="1" hangingPunct="1"/>
            <a:r>
              <a:rPr lang="en-US" altLang="en-US" sz="2000"/>
              <a:t>so i</a:t>
            </a:r>
            <a:r>
              <a:rPr lang="en-US" altLang="en-US" sz="2000" baseline="30000"/>
              <a:t>2</a:t>
            </a:r>
            <a:r>
              <a:rPr lang="en-US" altLang="en-US" sz="2000"/>
              <a:t>%7 can only be 0,1,4,9,15,25,36 </a:t>
            </a:r>
            <a:r>
              <a:rPr lang="en-US" altLang="en-US" sz="2000">
                <a:sym typeface="Symbol" pitchFamily="18" charset="2"/>
              </a:rPr>
              <a:t> </a:t>
            </a:r>
            <a:r>
              <a:rPr lang="en-US" altLang="en-US" sz="2000"/>
              <a:t>0,1,4,2,1,4,1</a:t>
            </a:r>
          </a:p>
          <a:p>
            <a:pPr eaLnBrk="1" hangingPunct="1"/>
            <a:r>
              <a:rPr lang="en-US" altLang="en-US" sz="2000"/>
              <a:t>so 47 can only go to 5,6,2,0,6,2,6</a:t>
            </a:r>
          </a:p>
        </p:txBody>
      </p:sp>
      <p:sp>
        <p:nvSpPr>
          <p:cNvPr id="27659" name="AutoShape 33" hidden="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3038" y="54102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76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A24CFC-20EE-406C-8BA2-2A5362339B2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28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Quadratic Probing: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sz="3600" dirty="0" smtClean="0">
                <a:latin typeface="Arial" charset="0"/>
                <a:cs typeface="Arial" charset="0"/>
              </a:rPr>
              <a:t>Success guarantee for </a:t>
            </a:r>
            <a:r>
              <a:rPr lang="en-US" altLang="en-US" sz="3600" dirty="0" smtClean="0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3600" dirty="0" smtClean="0"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latin typeface="Arial" charset="0"/>
                <a:cs typeface="Arial" charset="0"/>
                <a:sym typeface="Symbol" pitchFamily="18" charset="2"/>
              </a:rPr>
              <a:t>&lt;</a:t>
            </a:r>
            <a:r>
              <a:rPr lang="en-US" altLang="en-US" sz="3600" dirty="0" smtClean="0"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latin typeface="Arial" charset="0"/>
                <a:cs typeface="Arial" charset="0"/>
                <a:sym typeface="Bookshelf Symbol 2" pitchFamily="2" charset="2"/>
              </a:rPr>
              <a:t>½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8305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Assertion #1: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If T =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TableSize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is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prime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and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&lt; </a:t>
            </a: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½, then quadratic probing will find an empty slot in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 </a:t>
            </a: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T/2 probes</a:t>
            </a:r>
            <a:endParaRPr lang="en-US" altLang="en-US" sz="28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  <a:sym typeface="Bookshelf Symbol 2" pitchFamily="2" charset="2"/>
              </a:rPr>
              <a:t>Assertion #2: </a:t>
            </a: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For prime T and all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0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 </a:t>
            </a:r>
            <a:r>
              <a:rPr lang="en-US" altLang="en-US" sz="2400" b="1" dirty="0" err="1" smtClean="0">
                <a:latin typeface="Courier New" pitchFamily="49" charset="0"/>
                <a:cs typeface="Arial" charset="0"/>
                <a:sym typeface="Symbol" pitchFamily="18" charset="2"/>
              </a:rPr>
              <a:t>i,j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  T/2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and </a:t>
            </a:r>
            <a:r>
              <a:rPr lang="en-US" altLang="en-US" sz="2400" b="1" dirty="0" err="1" smtClean="0">
                <a:latin typeface="Courier New" pitchFamily="49" charset="0"/>
                <a:cs typeface="Arial" charset="0"/>
                <a:sym typeface="Symbol" pitchFamily="18" charset="2"/>
              </a:rPr>
              <a:t>i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  j</a:t>
            </a:r>
            <a:r>
              <a:rPr lang="en-US" altLang="en-US" sz="2400" b="1" dirty="0" smtClean="0">
                <a:latin typeface="Arial" charset="0"/>
                <a:cs typeface="Arial" charset="0"/>
                <a:sym typeface="Symbol" pitchFamily="18" charset="2"/>
              </a:rPr>
              <a:t>,</a:t>
            </a:r>
            <a:endParaRPr lang="en-US" altLang="en-US" sz="24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  <a:sym typeface="Bookshelf Symbol 2" pitchFamily="2" charset="2"/>
              </a:rPr>
              <a:t>		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(h(K) + i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) %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T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 (h(K) + j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) % T</a:t>
            </a:r>
          </a:p>
          <a:p>
            <a:pPr eaLnBrk="1" hangingPunct="1">
              <a:buFontTx/>
              <a:buNone/>
            </a:pPr>
            <a:endParaRPr lang="en-US" altLang="en-US" sz="2800" b="1" dirty="0" smtClean="0">
              <a:latin typeface="Courier New" pitchFamily="49" charset="0"/>
              <a:cs typeface="Arial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Assertion #3: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Assertion #2 proves assertion #1.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EC2A57-8622-4E33-B33F-C8AB64682A52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29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Quadratic Probing: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sz="3600" dirty="0" smtClean="0">
                <a:latin typeface="Arial" charset="0"/>
                <a:cs typeface="Arial" charset="0"/>
              </a:rPr>
              <a:t>Success guarantee for </a:t>
            </a:r>
            <a:r>
              <a:rPr lang="en-US" altLang="en-US" sz="3600" dirty="0" smtClean="0">
                <a:latin typeface="Arial" charset="0"/>
                <a:cs typeface="Arial" charset="0"/>
                <a:sym typeface="Symbol" pitchFamily="18" charset="2"/>
              </a:rPr>
              <a:t></a:t>
            </a:r>
            <a:r>
              <a:rPr lang="en-US" altLang="en-US" sz="3600" dirty="0" smtClean="0"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latin typeface="Arial" charset="0"/>
                <a:cs typeface="Arial" charset="0"/>
                <a:sym typeface="Symbol" pitchFamily="18" charset="2"/>
              </a:rPr>
              <a:t>&lt;</a:t>
            </a:r>
            <a:r>
              <a:rPr lang="en-US" altLang="en-US" sz="3600" dirty="0" smtClean="0">
                <a:latin typeface="Arial" charset="0"/>
                <a:cs typeface="Arial" charset="0"/>
              </a:rPr>
              <a:t> </a:t>
            </a:r>
            <a:r>
              <a:rPr lang="en-US" altLang="en-US" sz="3600" dirty="0" smtClean="0">
                <a:latin typeface="Arial" charset="0"/>
                <a:cs typeface="Arial" charset="0"/>
                <a:sym typeface="Bookshelf Symbol 2" pitchFamily="2" charset="2"/>
              </a:rPr>
              <a:t>½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0"/>
            <a:ext cx="8534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We can prove assertion #2 by contradiction.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S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uppose that for some </a:t>
            </a:r>
            <a:r>
              <a:rPr lang="en-US" altLang="en-US" sz="2800" dirty="0" err="1" smtClean="0">
                <a:latin typeface="Arial" charset="0"/>
                <a:cs typeface="Arial" charset="0"/>
                <a:sym typeface="Symbol" pitchFamily="18" charset="2"/>
              </a:rPr>
              <a:t>i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altLang="en-US" sz="28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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 j,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0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 </a:t>
            </a:r>
            <a:r>
              <a:rPr lang="en-US" altLang="en-US" sz="2400" b="1" dirty="0" err="1" smtClean="0">
                <a:latin typeface="Courier New" pitchFamily="49" charset="0"/>
                <a:cs typeface="Arial" charset="0"/>
                <a:sym typeface="Symbol" pitchFamily="18" charset="2"/>
              </a:rPr>
              <a:t>i,j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  T/2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, </a:t>
            </a: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prime T:</a:t>
            </a:r>
            <a:endParaRPr lang="en-US" altLang="en-US" sz="2800" dirty="0" smtClean="0">
              <a:latin typeface="Arial" charset="0"/>
              <a:cs typeface="Arial" charset="0"/>
              <a:sym typeface="Bookshelf Symbol 2" pitchFamily="2" charset="2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Arial" charset="0"/>
                <a:cs typeface="Arial" charset="0"/>
                <a:sym typeface="Bookshelf Symbol 2" pitchFamily="2" charset="2"/>
              </a:rPr>
              <a:t>		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(h(K) + i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) %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T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Bookshelf Symbol 2" pitchFamily="2" charset="2"/>
              </a:rPr>
              <a:t> 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= (h(K) + j</a:t>
            </a:r>
            <a:r>
              <a:rPr lang="en-US" altLang="en-US" sz="2400" b="1" baseline="30000" dirty="0" smtClean="0">
                <a:latin typeface="Courier New" pitchFamily="49" charset="0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 smtClean="0">
                <a:latin typeface="Courier New" pitchFamily="49" charset="0"/>
                <a:cs typeface="Arial" charset="0"/>
                <a:sym typeface="Symbol" pitchFamily="18" charset="2"/>
              </a:rPr>
              <a:t>) % T</a:t>
            </a:r>
          </a:p>
        </p:txBody>
      </p:sp>
      <p:sp>
        <p:nvSpPr>
          <p:cNvPr id="29701" name="Text Box 9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035675"/>
            <a:ext cx="899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Since T is prime, it must be that one of these terms is zero or T.</a:t>
            </a:r>
          </a:p>
          <a:p>
            <a:pPr lvl="1" eaLnBrk="1" hangingPunct="1"/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But how can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 +/- j = 0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 or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 +/- j = size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 when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  j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 and </a:t>
            </a:r>
            <a:r>
              <a:rPr lang="en-US" altLang="en-US" b="1">
                <a:solidFill>
                  <a:schemeClr val="accent1"/>
                </a:solidFill>
                <a:sym typeface="Symbol" pitchFamily="18" charset="2"/>
              </a:rPr>
              <a:t>i,j  size/2</a:t>
            </a:r>
            <a:r>
              <a:rPr lang="en-US" altLang="en-US">
                <a:solidFill>
                  <a:schemeClr val="accent1"/>
                </a:solidFill>
                <a:sym typeface="Symbol" pitchFamily="18" charset="2"/>
              </a:rPr>
              <a:t>?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87BDB3-C06F-4044-BBCA-557794FDC31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AVL find, insert, delete:  O(log n)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>
                <a:latin typeface="Arial" charset="0"/>
                <a:cs typeface="Arial" charset="0"/>
              </a:rPr>
              <a:t>Suppose (unique) keys between 0 and 1000.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Can we do better than O(log n)?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35BCE0-1765-486D-A477-5481E890581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30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Quadratic Probing: Properties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676400"/>
            <a:ext cx="7848600" cy="38735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For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any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&lt; ½, quadratic probing will find an empty slot; for bigger , quadratic probing </a:t>
            </a:r>
            <a:r>
              <a:rPr lang="en-US" altLang="en-US" sz="2400" i="1" dirty="0" smtClean="0">
                <a:latin typeface="Arial" charset="0"/>
                <a:cs typeface="Arial" charset="0"/>
                <a:sym typeface="Symbol" pitchFamily="18" charset="2"/>
              </a:rPr>
              <a:t>may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 find a slot.</a:t>
            </a:r>
          </a:p>
          <a:p>
            <a:pPr eaLnBrk="1" hangingPunct="1"/>
            <a:endParaRPr lang="en-US" altLang="en-US" sz="28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Quadratic probing does not suffer from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primary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clustering: keys hashing to the same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area</a:t>
            </a:r>
            <a:r>
              <a:rPr lang="en-US" altLang="en-US" sz="2400" dirty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is ok</a:t>
            </a:r>
          </a:p>
          <a:p>
            <a:pPr eaLnBrk="1" hangingPunct="1"/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But what about keys that hash to the same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 slot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?</a:t>
            </a:r>
          </a:p>
          <a:p>
            <a:pPr lvl="1" eaLnBrk="1" hangingPunct="1"/>
            <a:r>
              <a:rPr lang="en-US" altLang="en-US" sz="24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Secondary Clustering!</a:t>
            </a:r>
          </a:p>
        </p:txBody>
      </p:sp>
      <p:sp>
        <p:nvSpPr>
          <p:cNvPr id="3072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572000"/>
            <a:ext cx="3733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 b="1"/>
              <a:t>Secondary clustering.</a:t>
            </a:r>
          </a:p>
          <a:p>
            <a:pPr algn="ctr" eaLnBrk="1" hangingPunct="1"/>
            <a:r>
              <a:rPr lang="en-US" altLang="en-US" sz="2000"/>
              <a:t>Not obvious from looking at table.</a:t>
            </a:r>
          </a:p>
        </p:txBody>
      </p:sp>
      <p:sp>
        <p:nvSpPr>
          <p:cNvPr id="30726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6400800"/>
            <a:ext cx="868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multiple keys hashed to the same spot all follow the same probe sequence.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A9C6D0-25C7-4ACC-A8D3-FE1DD9C599E1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31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Double Hashing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Idea: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given two different (good) hash functions h(K) and g(K), it is unlikely for two keys to collide with both of them.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So…let’s try probing with a second hash function: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f(</a:t>
            </a:r>
            <a:r>
              <a:rPr lang="en-US" altLang="en-US" sz="2800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) = </a:t>
            </a:r>
            <a:r>
              <a:rPr lang="en-US" altLang="en-US" sz="2800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8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* g(K)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</a:t>
            </a:r>
            <a:br>
              <a:rPr lang="en-US" altLang="en-US" sz="2800" dirty="0" smtClean="0">
                <a:latin typeface="Arial" charset="0"/>
                <a:cs typeface="Arial" charset="0"/>
              </a:rPr>
            </a:b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 smtClean="0">
                <a:latin typeface="Arial" charset="0"/>
                <a:cs typeface="Arial" charset="0"/>
              </a:rPr>
              <a:t>Probe sequence: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   0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probe =  h(K) %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1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probe = (h(K) + g(K)) %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probe = (h(K) + 2*g(K)) %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TableSize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3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probe = (h(K) + 3*g(K)) %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. . 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US" altLang="en-US" sz="2400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400" baseline="30000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probe = (h(K) +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*g(K)) %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TableSize</a:t>
            </a:r>
            <a:r>
              <a:rPr lang="en-US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1749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24600" y="22098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g(k) should not evaluate to 0</a:t>
            </a:r>
          </a:p>
        </p:txBody>
      </p:sp>
      <p:sp>
        <p:nvSpPr>
          <p:cNvPr id="31750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600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chemeClr val="accent1"/>
                </a:solidFill>
              </a:rPr>
              <a:t>Probe sequence depends on k – for orig location AND for resolving collisions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318CF7-7B55-462E-9EC9-CCD260AA0D19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32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Double Hashing Example</a:t>
            </a:r>
          </a:p>
        </p:txBody>
      </p:sp>
      <p:sp>
        <p:nvSpPr>
          <p:cNvPr id="32772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9138" y="1981200"/>
            <a:ext cx="5762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0</a:t>
            </a:r>
          </a:p>
        </p:txBody>
      </p:sp>
      <p:sp>
        <p:nvSpPr>
          <p:cNvPr id="3277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9138" y="2557463"/>
            <a:ext cx="576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1</a:t>
            </a:r>
          </a:p>
        </p:txBody>
      </p:sp>
      <p:sp>
        <p:nvSpPr>
          <p:cNvPr id="3277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9138" y="3135313"/>
            <a:ext cx="576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2</a:t>
            </a:r>
          </a:p>
        </p:txBody>
      </p:sp>
      <p:sp>
        <p:nvSpPr>
          <p:cNvPr id="3277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9138" y="3711575"/>
            <a:ext cx="576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3</a:t>
            </a:r>
          </a:p>
        </p:txBody>
      </p:sp>
      <p:sp>
        <p:nvSpPr>
          <p:cNvPr id="32776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9138" y="4289425"/>
            <a:ext cx="5762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4</a:t>
            </a:r>
          </a:p>
        </p:txBody>
      </p:sp>
      <p:sp>
        <p:nvSpPr>
          <p:cNvPr id="32777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9138" y="4865688"/>
            <a:ext cx="5762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5</a:t>
            </a:r>
          </a:p>
        </p:txBody>
      </p:sp>
      <p:sp>
        <p:nvSpPr>
          <p:cNvPr id="32778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138" y="5443538"/>
            <a:ext cx="576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/>
              <a:t>6</a:t>
            </a:r>
          </a:p>
        </p:txBody>
      </p:sp>
      <p:sp>
        <p:nvSpPr>
          <p:cNvPr id="32779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25550" y="1981200"/>
            <a:ext cx="8080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0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25550" y="2557463"/>
            <a:ext cx="808038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1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25550" y="3135313"/>
            <a:ext cx="8080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2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25550" y="3711575"/>
            <a:ext cx="808038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3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25550" y="4289425"/>
            <a:ext cx="8080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4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25550" y="4865688"/>
            <a:ext cx="808038" cy="57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5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225550" y="5443538"/>
            <a:ext cx="8080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32786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67000" y="3657600"/>
            <a:ext cx="6019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Insert(76)  76 % 7 = 6  and  5 - 76 % 5 =</a:t>
            </a:r>
          </a:p>
          <a:p>
            <a:pPr eaLnBrk="1" hangingPunct="1"/>
            <a:r>
              <a:rPr lang="en-US" altLang="en-US" dirty="0"/>
              <a:t>Insert(93)  93 % 7 = 2  and  5 - 93 % 5 =</a:t>
            </a:r>
          </a:p>
          <a:p>
            <a:pPr eaLnBrk="1" hangingPunct="1"/>
            <a:r>
              <a:rPr lang="en-US" altLang="en-US" dirty="0"/>
              <a:t>Insert(40)  40 % 7 = 5  and  5 - 40 % 5 = </a:t>
            </a:r>
          </a:p>
          <a:p>
            <a:pPr eaLnBrk="1" hangingPunct="1"/>
            <a:r>
              <a:rPr lang="en-US" altLang="en-US" dirty="0"/>
              <a:t>Insert(47)  47 % 7 = 5  and  5 - 47 % 5 =</a:t>
            </a:r>
          </a:p>
          <a:p>
            <a:pPr eaLnBrk="1" hangingPunct="1"/>
            <a:r>
              <a:rPr lang="en-US" altLang="en-US" dirty="0"/>
              <a:t>Insert(10)  10 % 7 = 3  and  5 - 10 % 5 =</a:t>
            </a:r>
          </a:p>
          <a:p>
            <a:pPr eaLnBrk="1" hangingPunct="1"/>
            <a:r>
              <a:rPr lang="en-US" altLang="en-US" dirty="0"/>
              <a:t>Insert(55)  55 % 7 = 6  and  5 - 55 % 5 =</a:t>
            </a:r>
          </a:p>
        </p:txBody>
      </p:sp>
      <p:sp>
        <p:nvSpPr>
          <p:cNvPr id="32787" name="Text Box 9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2008188"/>
            <a:ext cx="2524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TableSize = 7</a:t>
            </a:r>
          </a:p>
          <a:p>
            <a:pPr eaLnBrk="1" hangingPunct="1"/>
            <a:r>
              <a:rPr lang="en-US" altLang="en-US"/>
              <a:t>h(K) = K % 7</a:t>
            </a:r>
          </a:p>
          <a:p>
            <a:pPr eaLnBrk="1" hangingPunct="1"/>
            <a:r>
              <a:rPr lang="en-US" altLang="en-US"/>
              <a:t>g(K) = 5 – (K % 5)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DA5DD9-989C-446B-98BA-50EB5DEB2F7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33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71450"/>
            <a:ext cx="8839200" cy="6858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  <a:cs typeface="Arial" charset="0"/>
              </a:rPr>
              <a:t>Another Example of Double Hashing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320800" y="9144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0" name="Text Box 4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3048000"/>
            <a:ext cx="4343400" cy="31511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Insert these values into the hash table in this order.  Resolve any collisions with double hashing: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147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33831" name="Rectangle 50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419600" y="914400"/>
            <a:ext cx="4495800" cy="17526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u="sng" smtClean="0">
                <a:latin typeface="Arial" charset="0"/>
                <a:cs typeface="Arial" charset="0"/>
              </a:rPr>
              <a:t>Hash Functions</a:t>
            </a:r>
            <a:r>
              <a:rPr lang="en-US" altLang="en-US" sz="2400" smtClean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  T = TableSize = 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  h(K) = K % 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  g(K) = 1 + (K/T) % (T-1)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E05020-758A-4BE9-993E-C03AA031A071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34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" charset="0"/>
                <a:cs typeface="Arial" charset="0"/>
              </a:rPr>
              <a:t>Analysis of Double Hashing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Double hashing is safe for </a:t>
            </a:r>
            <a:r>
              <a:rPr lang="en-US" altLang="en-US" sz="2800" i="1" dirty="0" smtClean="0">
                <a:latin typeface="Symbol" pitchFamily="18" charset="2"/>
                <a:cs typeface="Arial" charset="0"/>
              </a:rPr>
              <a:t>l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&lt; 1 for this case: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h(k) = k %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g(k) = q – (k % q)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2 &lt; q &lt; p,  and p, q are primes</a:t>
            </a:r>
            <a:br>
              <a:rPr lang="en-US" altLang="en-US" sz="2400" dirty="0" smtClean="0">
                <a:latin typeface="Arial" charset="0"/>
                <a:cs typeface="Arial" charset="0"/>
              </a:rPr>
            </a:b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Expected # of probes (for large table sizes)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unsuccessful search: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successful search: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724400" y="44196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8" imgW="342751" imgH="393529" progId="Equation.DSMT4">
                  <p:embed/>
                </p:oleObj>
              </mc:Choice>
              <mc:Fallback>
                <p:oleObj name="Equation" r:id="rId8" imgW="342751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9600"/>
                        <a:ext cx="798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5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267200" y="56388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10" imgW="901309" imgH="431613" progId="Equation.DSMT4">
                  <p:embed/>
                </p:oleObj>
              </mc:Choice>
              <mc:Fallback>
                <p:oleObj name="Equation" r:id="rId10" imgW="901309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38800"/>
                        <a:ext cx="186531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573BDB-93BF-409D-8083-B501F3C9778A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35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Deletion in Separate Chaining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How do we delete an element with separate chaining?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0437C1-F613-4E8E-A06D-4BDDAEE98451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36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Deletion in Open Addressing</a:t>
            </a:r>
          </a:p>
        </p:txBody>
      </p:sp>
      <p:grpSp>
        <p:nvGrpSpPr>
          <p:cNvPr id="36869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1371600" y="2144712"/>
            <a:ext cx="1363663" cy="3875088"/>
            <a:chOff x="3264" y="1632"/>
            <a:chExt cx="859" cy="2441"/>
          </a:xfrm>
        </p:grpSpPr>
        <p:sp>
          <p:nvSpPr>
            <p:cNvPr id="36872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1632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0</a:t>
              </a:r>
            </a:p>
          </p:txBody>
        </p:sp>
        <p:sp>
          <p:nvSpPr>
            <p:cNvPr id="36873" name="Rectangle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264" y="1981"/>
              <a:ext cx="349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</a:t>
              </a:r>
            </a:p>
          </p:txBody>
        </p:sp>
        <p:sp>
          <p:nvSpPr>
            <p:cNvPr id="36874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64" y="2329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</a:t>
              </a:r>
            </a:p>
          </p:txBody>
        </p:sp>
        <p:sp>
          <p:nvSpPr>
            <p:cNvPr id="36875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64" y="2678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3</a:t>
              </a:r>
            </a:p>
          </p:txBody>
        </p:sp>
        <p:sp>
          <p:nvSpPr>
            <p:cNvPr id="36876" name="Rectangle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64" y="3027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4</a:t>
              </a:r>
            </a:p>
          </p:txBody>
        </p:sp>
        <p:sp>
          <p:nvSpPr>
            <p:cNvPr id="36877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264" y="3376"/>
              <a:ext cx="349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</a:t>
              </a:r>
            </a:p>
          </p:txBody>
        </p:sp>
        <p:sp>
          <p:nvSpPr>
            <p:cNvPr id="36878" name="Rectangle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64" y="3724"/>
              <a:ext cx="349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6</a:t>
              </a:r>
            </a:p>
          </p:txBody>
        </p:sp>
        <p:sp>
          <p:nvSpPr>
            <p:cNvPr id="36879" name="Rectangle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35" y="1632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0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35" y="1981"/>
              <a:ext cx="488" cy="3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1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35" y="2329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16</a:t>
              </a:r>
            </a:p>
          </p:txBody>
        </p:sp>
        <p:sp>
          <p:nvSpPr>
            <p:cNvPr id="36882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35" y="2678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23</a:t>
              </a:r>
            </a:p>
          </p:txBody>
        </p:sp>
        <p:sp>
          <p:nvSpPr>
            <p:cNvPr id="36883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635" y="3027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59</a:t>
              </a:r>
            </a:p>
          </p:txBody>
        </p:sp>
        <p:sp>
          <p:nvSpPr>
            <p:cNvPr id="36884" name="Rectangl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635" y="3376"/>
              <a:ext cx="488" cy="3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36885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35" y="3724"/>
              <a:ext cx="488" cy="3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/>
                <a:t>76</a:t>
              </a:r>
            </a:p>
          </p:txBody>
        </p:sp>
      </p:grpSp>
      <p:sp>
        <p:nvSpPr>
          <p:cNvPr id="36870" name="Text Box 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1458912"/>
            <a:ext cx="20018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h(k) = k % 7</a:t>
            </a:r>
          </a:p>
          <a:p>
            <a:pPr eaLnBrk="1" hangingPunct="1"/>
            <a:r>
              <a:rPr lang="en-US" altLang="en-US"/>
              <a:t>Linear probing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Delete(23)</a:t>
            </a:r>
          </a:p>
          <a:p>
            <a:pPr eaLnBrk="1" hangingPunct="1"/>
            <a:r>
              <a:rPr lang="en-US" altLang="en-US"/>
              <a:t>Find(59)</a:t>
            </a:r>
          </a:p>
          <a:p>
            <a:pPr eaLnBrk="1" hangingPunct="1"/>
            <a:r>
              <a:rPr lang="en-US" altLang="en-US"/>
              <a:t>Insert(30)</a:t>
            </a:r>
          </a:p>
        </p:txBody>
      </p:sp>
      <p:sp>
        <p:nvSpPr>
          <p:cNvPr id="36871" name="AutoShape 20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" y="5791200"/>
            <a:ext cx="5410200" cy="99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b="1"/>
              <a:t>Can you keep track of first empty slot and </a:t>
            </a:r>
          </a:p>
          <a:p>
            <a:pPr eaLnBrk="1" hangingPunct="1"/>
            <a:r>
              <a:rPr lang="en-US" altLang="en-US" sz="2000" b="1"/>
              <a:t>copy back into it? No! The place you’re copying </a:t>
            </a:r>
          </a:p>
          <a:p>
            <a:pPr eaLnBrk="1" hangingPunct="1"/>
            <a:r>
              <a:rPr lang="en-US" altLang="en-US" sz="2000" b="1"/>
              <a:t>from may be part of some other probe chain.</a:t>
            </a:r>
            <a:endParaRPr lang="en-US" altLang="en-US" sz="2000"/>
          </a:p>
        </p:txBody>
      </p:sp>
      <p:sp>
        <p:nvSpPr>
          <p:cNvPr id="2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5193548"/>
            <a:ext cx="3810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kern="0" dirty="0" smtClean="0">
                <a:latin typeface="Arial" charset="0"/>
                <a:cs typeface="Arial" charset="0"/>
              </a:rPr>
              <a:t>Need to keep track of deleted items... leave a “marker”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kern="0" dirty="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C1940D-AABC-4B48-9191-CF6C1E67008B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37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11200" y="120015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When the table gets too full, create a bigger table (usually 2x as large) and hash all the items from the original table into the new table.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When to rehash?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Separate chaining: full (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= 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Open addressing: half full (</a:t>
            </a: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 = 0.5)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When an insertion fails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Arial" charset="0"/>
                <a:cs typeface="Arial" charset="0"/>
                <a:sym typeface="Symbol" pitchFamily="18" charset="2"/>
              </a:rPr>
              <a:t>Some other threshold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charset="0"/>
                <a:cs typeface="Arial" charset="0"/>
                <a:sym typeface="Symbol" pitchFamily="18" charset="2"/>
              </a:rPr>
              <a:t>Cost of a single rehashing?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17145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Rehashing</a:t>
            </a:r>
          </a:p>
        </p:txBody>
      </p:sp>
      <p:sp>
        <p:nvSpPr>
          <p:cNvPr id="37893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00600" y="5715000"/>
            <a:ext cx="160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O(N) but infrequent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12BF74-3E47-46CE-8CED-9EB3B594506C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38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Rehashing Picture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Starting with table of size 2, double when load factor &gt; 1.</a:t>
            </a: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52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57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81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1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95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3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05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5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15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7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19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8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24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9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29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0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9342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1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2390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2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438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153400" y="55626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050925" y="5699125"/>
            <a:ext cx="749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latin typeface="Arial" charset="0"/>
              </a:rPr>
              <a:t> 1    2   3    4   5    6   7    8  9   10  11 12 13 14  15  16 17 18  19 20  21 23 24  25</a:t>
            </a:r>
          </a:p>
        </p:txBody>
      </p:sp>
      <p:sp>
        <p:nvSpPr>
          <p:cNvPr id="39966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526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7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526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8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3622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69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3622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0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3622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1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3622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2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3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4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5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814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6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581400" y="4800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7" name="Rectangl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1400" y="4648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8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4495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79" name="Rectangl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5814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0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019800" y="5410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1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019800" y="5257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2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019800" y="5105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3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19800" y="4953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4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019800" y="4800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5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019800" y="4648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6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019800" y="4495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7" name="Rectangle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0198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8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019800" y="4191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89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19800" y="4038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0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019800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1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3733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2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019800" y="3581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3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6019800" y="3429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4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6019800" y="3276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5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019800" y="3124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6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143000" y="31242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7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143000" y="3429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98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447800" y="2971800"/>
            <a:ext cx="122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>
                <a:latin typeface="Arial" charset="0"/>
              </a:rPr>
              <a:t>hashes</a:t>
            </a:r>
          </a:p>
          <a:p>
            <a:r>
              <a:rPr lang="en-US" altLang="en-US" sz="2000">
                <a:latin typeface="Arial" charset="0"/>
              </a:rPr>
              <a:t>rehashes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D4DAD8-5B58-464B-B333-536EE4CDB473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39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Amortized Analysis of Rehashing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Cost of inserting n keys is &lt; 3n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suppose 2</a:t>
            </a:r>
            <a:r>
              <a:rPr lang="en-US" altLang="en-US" sz="2800" baseline="30000" dirty="0" smtClean="0">
                <a:latin typeface="Arial" charset="0"/>
                <a:cs typeface="Arial" charset="0"/>
              </a:rPr>
              <a:t>k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+ 1 </a:t>
            </a:r>
            <a:r>
              <a:rPr lang="en-US" altLang="en-US" sz="2800" u="sng" dirty="0" smtClean="0">
                <a:latin typeface="Arial" charset="0"/>
                <a:cs typeface="Arial" charset="0"/>
              </a:rPr>
              <a:t>&lt;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n </a:t>
            </a:r>
            <a:r>
              <a:rPr lang="en-US" altLang="en-US" sz="2800" u="sng" dirty="0" smtClean="0">
                <a:latin typeface="Arial" charset="0"/>
                <a:cs typeface="Arial" charset="0"/>
              </a:rPr>
              <a:t>&lt;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2</a:t>
            </a:r>
            <a:r>
              <a:rPr lang="en-US" altLang="en-US" sz="2800" baseline="30000" dirty="0" smtClean="0">
                <a:latin typeface="Arial" charset="0"/>
                <a:cs typeface="Arial" charset="0"/>
              </a:rPr>
              <a:t>k+1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Hashes = n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Rehashes = 2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2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+ …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=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k+1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2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Total = n + 2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k+1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– 2 &lt; 3n</a:t>
            </a:r>
            <a:br>
              <a:rPr lang="en-US" altLang="en-US" sz="2400" dirty="0" smtClean="0">
                <a:latin typeface="Arial" charset="0"/>
                <a:cs typeface="Arial" charset="0"/>
              </a:rPr>
            </a:br>
            <a:endParaRPr lang="en-US" alt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n = 33, Total = 33 + 64 –2 = 95 &lt; 99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4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Arrays for Dictionaries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Now suppose keys are first, last names</a:t>
            </a:r>
            <a:endParaRPr lang="en-US" altLang="en-US" sz="2800" baseline="300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how big is the key space?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But </a:t>
            </a:r>
            <a:r>
              <a:rPr lang="en-US" altLang="en-US" sz="2800" dirty="0" err="1" smtClean="0">
                <a:latin typeface="Arial" charset="0"/>
                <a:cs typeface="Arial" charset="0"/>
              </a:rPr>
              <a:t>keyspace</a:t>
            </a:r>
            <a:r>
              <a:rPr lang="en-US" altLang="en-US" sz="2800" dirty="0" smtClean="0">
                <a:latin typeface="Arial" charset="0"/>
                <a:cs typeface="Arial" charset="0"/>
              </a:rPr>
              <a:t> is sparsely populated</a:t>
            </a:r>
            <a:endParaRPr lang="en-US" altLang="en-US" sz="2800" baseline="30000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&lt;10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5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active students</a:t>
            </a:r>
          </a:p>
          <a:p>
            <a:pPr eaLnBrk="1" hangingPunct="1">
              <a:buFontTx/>
              <a:buNone/>
            </a:pPr>
            <a:endParaRPr lang="en-US" altLang="en-US" sz="2800" baseline="30000" dirty="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Equal objects must hash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Java library (and your project hash table) make a very important assumption that clients must satisfy…</a:t>
            </a:r>
            <a:endParaRPr lang="en-US" sz="2400" dirty="0" smtClean="0"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800" dirty="0" smtClean="0">
                <a:solidFill>
                  <a:schemeClr val="accent2"/>
                </a:solidFill>
                <a:cs typeface="Courier New" pitchFamily="49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cs typeface="Courier New" pitchFamily="49" charset="0"/>
              </a:rPr>
              <a:t> If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c.compare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sz="2400" dirty="0" smtClean="0">
                <a:solidFill>
                  <a:schemeClr val="accent2"/>
                </a:solidFill>
                <a:cs typeface="Courier New" pitchFamily="49" charset="0"/>
              </a:rPr>
              <a:t>, then we require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cs typeface="Courier New" pitchFamily="49" charset="0"/>
              </a:rPr>
              <a:t>       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(a) ==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b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cs typeface="Courier New" pitchFamily="49" charset="0"/>
            </a:endParaRPr>
          </a:p>
          <a:p>
            <a:r>
              <a:rPr lang="en-US" sz="2400" dirty="0"/>
              <a:t>If you ever override equals</a:t>
            </a:r>
          </a:p>
          <a:p>
            <a:pPr lvl="1"/>
            <a:r>
              <a:rPr lang="en-US" sz="1800" dirty="0"/>
              <a:t>You need to override </a:t>
            </a:r>
            <a:r>
              <a:rPr lang="en-US" sz="1800" dirty="0" err="1"/>
              <a:t>hashCode</a:t>
            </a:r>
            <a:r>
              <a:rPr lang="en-US" sz="1800" dirty="0"/>
              <a:t> also in a consistent way</a:t>
            </a:r>
          </a:p>
          <a:p>
            <a:pPr lvl="1"/>
            <a:r>
              <a:rPr lang="en-US" sz="1800" dirty="0"/>
              <a:t>See </a:t>
            </a:r>
            <a:r>
              <a:rPr lang="en-US" sz="1800" dirty="0" err="1"/>
              <a:t>CoreJava</a:t>
            </a:r>
            <a:r>
              <a:rPr lang="en-US" sz="1800" dirty="0"/>
              <a:t> book, Chapter 5 for other "gotchas" with equals</a:t>
            </a:r>
          </a:p>
          <a:p>
            <a:pPr lvl="1"/>
            <a:endParaRPr lang="en-US" sz="2400" dirty="0"/>
          </a:p>
        </p:txBody>
      </p:sp>
      <p:sp>
        <p:nvSpPr>
          <p:cNvPr id="148484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81090100-0AA1-4F79-A419-DEB5725069D4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75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2BEAD9-6A86-4AB4-A8A9-FEC8F18173F8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41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Hashing 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219200"/>
            <a:ext cx="8991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Hashing is one of the most important data structures.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Hashing has many applications where operations are limited to find, insert, and delete.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But what is the cost of doing, e.g.,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findMin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Can use: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Separate chaining (easiest)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Open hashing (memory conservation, no linked list management)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latin typeface="Arial" charset="0"/>
                <a:cs typeface="Arial" charset="0"/>
              </a:rPr>
              <a:t>Java uses separate chaining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Rehashing has good amortized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charset="0"/>
                <a:cs typeface="Arial" charset="0"/>
              </a:rPr>
              <a:t>Also has a big data version to minimize disk accesses: extendible hashing.  (See book.)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174185-4F06-4FF5-942D-2D33BB6759AA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42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Terminology Alert!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4582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We (and the book) use the terms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“chaining” or “separate chaining”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“open addressing”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Very confusingly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“open hashing” is a synonym for “chaining”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“closed hashing” is a synonym for “open addressing”</a:t>
            </a:r>
          </a:p>
          <a:p>
            <a:pPr eaLnBrk="1" hangingPunct="1"/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vs. 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of Hash Tables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Advantages of AVL Trees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F3906-DCE4-4A8B-B875-6672006D0476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88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61763A-F609-483E-BDA5-54FCA4AF654A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5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Hash Tables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8051800" cy="21717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Map keys to a smaller array called a </a:t>
            </a:r>
            <a:r>
              <a:rPr lang="en-US" altLang="en-US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hash table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via a</a:t>
            </a:r>
            <a:r>
              <a:rPr lang="en-US" altLang="en-US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 hash function h(K)</a:t>
            </a:r>
          </a:p>
          <a:p>
            <a:pPr lvl="1" eaLnBrk="1" hangingPunct="1"/>
            <a:r>
              <a:rPr lang="en-US" altLang="en-US" sz="2400" smtClean="0">
                <a:latin typeface="Arial" charset="0"/>
                <a:cs typeface="Arial" charset="0"/>
              </a:rPr>
              <a:t>Find, insert, delete: O(1) on average!</a:t>
            </a:r>
          </a:p>
        </p:txBody>
      </p:sp>
      <p:sp>
        <p:nvSpPr>
          <p:cNvPr id="614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6096000"/>
            <a:ext cx="160655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hash table</a:t>
            </a:r>
          </a:p>
        </p:txBody>
      </p:sp>
      <p:pic>
        <p:nvPicPr>
          <p:cNvPr id="6150" name="Picture 98" descr="http://upload.wikimedia.org/wikipedia/commons/thumb/7/7d/Hash_table_3_1_1_0_1_0_0_SP.svg/315px-Hash_table_3_1_1_0_1_0_0_SP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2514600"/>
            <a:ext cx="5008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94EB15-64CF-4E2D-B897-0114D7DA9E8A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6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Arial" charset="0"/>
                <a:cs typeface="Arial" charset="0"/>
              </a:rPr>
              <a:t>Simple Integer Hash Functions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key space K = integers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TableSize = 10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h(K) = 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b="1" smtClean="0">
                <a:latin typeface="Arial" charset="0"/>
                <a:cs typeface="Arial" charset="0"/>
              </a:rPr>
              <a:t>Insert</a:t>
            </a:r>
            <a:r>
              <a:rPr lang="en-US" altLang="en-US" smtClean="0">
                <a:latin typeface="Arial" charset="0"/>
                <a:cs typeface="Arial" charset="0"/>
              </a:rPr>
              <a:t>: 7, 18, 41, 34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12361" name="Group 7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172200" y="9144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7" name="Text Box 79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35194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</a:rPr>
              <a:t>K mod 10   ( K % 10)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7417DD-49C4-46CC-8137-5A1B271EC317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7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Arial" charset="0"/>
                <a:cs typeface="Arial" charset="0"/>
              </a:rPr>
              <a:t>Simple Integer Hash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key space K = integers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TableSize = 7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h(K) = K % 7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b="1" smtClean="0">
                <a:latin typeface="Arial" charset="0"/>
                <a:cs typeface="Arial" charset="0"/>
              </a:rPr>
              <a:t>Insert</a:t>
            </a:r>
            <a:r>
              <a:rPr lang="en-US" altLang="en-US" smtClean="0">
                <a:latin typeface="Arial" charset="0"/>
                <a:cs typeface="Arial" charset="0"/>
              </a:rPr>
              <a:t>: 7, 18, 41, 34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42052" name="Group 68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96000" y="1371600"/>
          <a:ext cx="2133600" cy="3627435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Text Box 6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81800" y="3962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223" name="Text Box 6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4" name="Text Box 69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058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8225" name="Text Box 70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18</a:t>
            </a:r>
          </a:p>
        </p:txBody>
      </p:sp>
      <p:sp>
        <p:nvSpPr>
          <p:cNvPr id="8226" name="Text Box 71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29600" y="4495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41,34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E7EF8D-AAB9-48EB-8A73-0B0C1D8A373A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8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Aside: Properties of Mod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391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To keep hashed values within the size of the table, we will generally do: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h(K) = function(K) % </a:t>
            </a:r>
            <a:r>
              <a:rPr lang="en-US" altLang="en-US" sz="2800" dirty="0" err="1" smtClean="0">
                <a:latin typeface="Arial" charset="0"/>
                <a:cs typeface="Arial" charset="0"/>
              </a:rPr>
              <a:t>TableSize</a:t>
            </a: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(In the previous examples, function(K) = K.)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Useful properties of mod: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(a + b) % c = [(a % c) + (b % c)] % c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(a b) % c = [(a % c) (b % c)] % c</a:t>
            </a:r>
          </a:p>
          <a:p>
            <a:pPr lvl="1"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a % c = b % c  </a:t>
            </a:r>
            <a:r>
              <a:rPr lang="en-US" altLang="en-US" sz="2400" dirty="0" smtClean="0">
                <a:latin typeface="Arial" charset="0"/>
                <a:cs typeface="Times New Roman" pitchFamily="18" charset="0"/>
              </a:rPr>
              <a:t>→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(a – b) % c = 0</a:t>
            </a:r>
          </a:p>
        </p:txBody>
      </p:sp>
      <p:sp>
        <p:nvSpPr>
          <p:cNvPr id="9221" name="Text Box 37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Text Box 3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Show 24 +/* 57 = 4 +/ 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258D88-D402-478B-843F-716E8B4E8871}" type="slidenum">
              <a:rPr lang="en-US" altLang="en-US" sz="1400">
                <a:latin typeface="Arial" charset="0"/>
                <a:cs typeface="Arial" charset="0"/>
              </a:rPr>
              <a:pPr eaLnBrk="1" hangingPunct="1"/>
              <a:t>9</a:t>
            </a:fld>
            <a:endParaRPr lang="en-US" altLang="en-US" sz="1400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String Hash Functions?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524000"/>
            <a:ext cx="82296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Arial" charset="0"/>
                <a:cs typeface="Arial" charset="0"/>
              </a:rPr>
              <a:t>What’s a good hash function for a string?</a:t>
            </a:r>
          </a:p>
          <a:p>
            <a:pPr marL="609600" indent="-609600" eaLnBrk="1" hangingPunct="1">
              <a:buFontTx/>
              <a:buNone/>
            </a:pPr>
            <a:endParaRPr lang="en-US" altLang="en-US" sz="2000" baseline="-25000" dirty="0" smtClean="0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Default Desig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3106</Words>
  <Application>Microsoft Office PowerPoint</Application>
  <PresentationFormat>On-screen Show (4:3)</PresentationFormat>
  <Paragraphs>698</Paragraphs>
  <Slides>43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Equation</vt:lpstr>
      <vt:lpstr>CSE 332: Hash Tables</vt:lpstr>
      <vt:lpstr>Announcements  </vt:lpstr>
      <vt:lpstr>AVL find, insert, delete:  O(log n)</vt:lpstr>
      <vt:lpstr>Arrays for Dictionaries</vt:lpstr>
      <vt:lpstr>Hash Tables</vt:lpstr>
      <vt:lpstr>Simple Integer Hash Functions</vt:lpstr>
      <vt:lpstr>Simple Integer Hash Functions</vt:lpstr>
      <vt:lpstr>Aside: Properties of Mod</vt:lpstr>
      <vt:lpstr>String Hash Functions?</vt:lpstr>
      <vt:lpstr>Some String Hash Functions</vt:lpstr>
      <vt:lpstr>Hash Function Desiderata</vt:lpstr>
      <vt:lpstr>Designing Hash Functions</vt:lpstr>
      <vt:lpstr>A Fancier Hash Function</vt:lpstr>
      <vt:lpstr>Collision Resolution</vt:lpstr>
      <vt:lpstr>Separate Chaining</vt:lpstr>
      <vt:lpstr>Analysis of Separate Chaining</vt:lpstr>
      <vt:lpstr>Analysis of Separate Chaining</vt:lpstr>
      <vt:lpstr>Alternative: Use Empty Space in  the Table</vt:lpstr>
      <vt:lpstr>Open Addressing</vt:lpstr>
      <vt:lpstr>Linear Probing</vt:lpstr>
      <vt:lpstr>Linear Probing</vt:lpstr>
      <vt:lpstr>Linear Probing – Clustering </vt:lpstr>
      <vt:lpstr>Analysis of Linear Probing</vt:lpstr>
      <vt:lpstr>PowerPoint Presentation</vt:lpstr>
      <vt:lpstr>Quadratic Probing</vt:lpstr>
      <vt:lpstr>Quadratic Probing Example</vt:lpstr>
      <vt:lpstr>Another Quadratic Probing Example</vt:lpstr>
      <vt:lpstr>Quadratic Probing: Success guarantee for  &lt; ½</vt:lpstr>
      <vt:lpstr>Quadratic Probing: Success guarantee for  &lt; ½</vt:lpstr>
      <vt:lpstr>Quadratic Probing: Properties</vt:lpstr>
      <vt:lpstr>Double Hashing</vt:lpstr>
      <vt:lpstr>Double Hashing Example</vt:lpstr>
      <vt:lpstr>Another Example of Double Hashing</vt:lpstr>
      <vt:lpstr>Analysis of Double Hashing </vt:lpstr>
      <vt:lpstr>Deletion in Separate Chaining</vt:lpstr>
      <vt:lpstr>Deletion in Open Addressing</vt:lpstr>
      <vt:lpstr>Rehashing</vt:lpstr>
      <vt:lpstr>Rehashing Picture</vt:lpstr>
      <vt:lpstr>Amortized Analysis of Rehashing</vt:lpstr>
      <vt:lpstr>Equal objects must hash the same</vt:lpstr>
      <vt:lpstr>Hashing Summary</vt:lpstr>
      <vt:lpstr>Terminology Alert!</vt:lpstr>
      <vt:lpstr>Hashing vs. AVL Trees</vt:lpstr>
    </vt:vector>
  </TitlesOfParts>
  <Company>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</dc:creator>
  <cp:lastModifiedBy>Richard Anderson</cp:lastModifiedBy>
  <cp:revision>344</cp:revision>
  <dcterms:created xsi:type="dcterms:W3CDTF">2001-10-04T17:40:38Z</dcterms:created>
  <dcterms:modified xsi:type="dcterms:W3CDTF">2016-04-11T01:05:28Z</dcterms:modified>
</cp:coreProperties>
</file>