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9A784-091C-4FA1-AFA7-B39425DE7A9A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C2734-A10B-4EEE-80F4-0E33A50C1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7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0A14F3-FC46-4CCD-B557-41659BB8F88A}" type="datetime1">
              <a:rPr lang="en-US" altLang="en-US" sz="1200"/>
              <a:pPr/>
              <a:t>4/12/2016</a:t>
            </a:fld>
            <a:endParaRPr lang="en-US" altLang="en-US" sz="1200"/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C2ACEF4-9EBD-4CD8-910A-E426502E341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1597-49B5-43C7-988D-1F07A595E44C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B3B6-588D-4542-BE09-C7FBE809ED79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0D0-969B-4C59-9CE4-D7A097DE220B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8A1-5B1D-423C-B294-739576AE4C0E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D367-BEDA-4746-AD33-E5073A187A4D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0DF8-5D5C-4706-B6B1-5572BAD8867D}" type="datetime1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6EB1-CAAF-4D15-8DD7-758D75445767}" type="datetime1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536F-69B8-427D-BA4F-2B0A0618DA5D}" type="datetime1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5098-5F0B-4E86-9B54-88C8655FE3F9}" type="datetime1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6796-541D-4D22-9850-59A103E2D081}" type="datetime1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B526-DE55-48CC-9332-819141996E83}" type="datetime1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0DF7-95C6-4BDF-9165-3D8753EA6156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7.xml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066800"/>
            <a:ext cx="7772400" cy="2533650"/>
          </a:xfrm>
        </p:spPr>
        <p:txBody>
          <a:bodyPr>
            <a:normAutofit/>
          </a:bodyPr>
          <a:lstStyle/>
          <a:p>
            <a:r>
              <a:rPr lang="en-US" alt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CSE 332: Data Abstractions</a:t>
            </a:r>
            <a:br>
              <a:rPr lang="en-US" alt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Memory Hierarchy</a:t>
            </a:r>
            <a:endParaRPr lang="en-US" alt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3886200"/>
            <a:ext cx="8458200" cy="17526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Richard Anderson</a:t>
            </a:r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Spring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5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21769" y="1509157"/>
            <a:ext cx="928688" cy="307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434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typical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04800"/>
            <a:ext cx="4191000" cy="106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 smtClean="0"/>
              <a:t>     Every desktop/laptop/server is different but here is a plausible configuration these days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27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47925" y="1447800"/>
            <a:ext cx="1676400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      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CPU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3581400"/>
            <a:ext cx="3962400" cy="121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5925" y="2819400"/>
            <a:ext cx="3038475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" name="AutoShap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8600" y="5043488"/>
            <a:ext cx="5715000" cy="1371600"/>
          </a:xfrm>
          <a:prstGeom prst="can">
            <a:avLst>
              <a:gd name="adj" fmla="val 25000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186113" y="1849438"/>
            <a:ext cx="0" cy="284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2447925"/>
            <a:ext cx="0" cy="371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0400" y="3200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0400" y="4800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27325" y="2130425"/>
            <a:ext cx="928688" cy="307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133600" y="5638800"/>
            <a:ext cx="1919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Disk: 1TB = 2</a:t>
            </a:r>
            <a:r>
              <a:rPr lang="en-US" sz="2000" baseline="30000" dirty="0" smtClean="0">
                <a:latin typeface="+mn-lt"/>
              </a:rPr>
              <a:t>40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00200" y="3962400"/>
            <a:ext cx="3012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Main memory: 2GB = 2</a:t>
            </a:r>
            <a:r>
              <a:rPr lang="en-US" sz="2000" baseline="30000" dirty="0" smtClean="0">
                <a:latin typeface="+mn-lt"/>
              </a:rPr>
              <a:t>31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25719" y="2819400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L2 Cache: 2MB = 2</a:t>
            </a:r>
            <a:r>
              <a:rPr lang="en-US" sz="2000" baseline="30000" dirty="0" smtClean="0">
                <a:latin typeface="+mn-lt"/>
              </a:rPr>
              <a:t>21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2400" y="18288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L1 Cache: 128KB = 2</a:t>
            </a:r>
            <a:r>
              <a:rPr lang="en-US" sz="2000" baseline="30000" dirty="0" smtClean="0">
                <a:latin typeface="+mn-lt"/>
              </a:rPr>
              <a:t>17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603038" y="1447800"/>
            <a:ext cx="441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000" b="0" kern="0" noProof="0" dirty="0" smtClean="0">
                <a:latin typeface="+mn-lt"/>
              </a:rPr>
              <a:t>instructions (e.g., addition):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sz="2000" baseline="30000" dirty="0" smtClean="0">
                <a:solidFill>
                  <a:schemeClr val="accent2"/>
                </a:solidFill>
                <a:latin typeface="+mn-lt"/>
              </a:rPr>
              <a:t>30</a:t>
            </a:r>
            <a:r>
              <a:rPr lang="en-US" sz="2000" b="0" kern="0" noProof="0" dirty="0" smtClean="0">
                <a:solidFill>
                  <a:schemeClr val="accent2"/>
                </a:solidFill>
                <a:latin typeface="+mn-lt"/>
              </a:rPr>
              <a:t>/sec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10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get data in L1: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sz="2000" baseline="30000" dirty="0" smtClean="0">
                <a:solidFill>
                  <a:schemeClr val="accent2"/>
                </a:solidFill>
                <a:latin typeface="+mn-lt"/>
              </a:rPr>
              <a:t>29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/sec</a:t>
            </a:r>
            <a:r>
              <a:rPr lang="en-US" sz="2000" b="0" kern="0" dirty="0" smtClean="0">
                <a:latin typeface="+mn-lt"/>
              </a:rPr>
              <a:t> = 2 </a:t>
            </a:r>
            <a:r>
              <a:rPr lang="en-US" sz="2000" b="0" kern="0" dirty="0" err="1" smtClean="0">
                <a:latin typeface="+mn-lt"/>
              </a:rPr>
              <a:t>insns</a:t>
            </a:r>
            <a:endParaRPr kumimoji="0" lang="en-US" sz="2000" b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get data in L2: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sz="2000" baseline="30000" dirty="0" smtClean="0">
                <a:solidFill>
                  <a:schemeClr val="accent2"/>
                </a:solidFill>
                <a:latin typeface="+mn-lt"/>
              </a:rPr>
              <a:t>25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/sec</a:t>
            </a:r>
            <a:r>
              <a:rPr lang="en-US" sz="2000" b="0" kern="0" dirty="0" smtClean="0">
                <a:latin typeface="+mn-lt"/>
              </a:rPr>
              <a:t> = 30 </a:t>
            </a:r>
            <a:r>
              <a:rPr lang="en-US" sz="2000" b="0" kern="0" dirty="0" err="1" smtClean="0">
                <a:latin typeface="+mn-lt"/>
              </a:rPr>
              <a:t>insns</a:t>
            </a:r>
            <a:r>
              <a:rPr lang="en-US" sz="2000" b="0" kern="0" dirty="0" smtClean="0">
                <a:latin typeface="+mn-lt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000" b="0" kern="0" dirty="0" smtClean="0">
                <a:latin typeface="+mn-lt"/>
              </a:rPr>
              <a:t>     get data in main memory: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lang="en-US" sz="2000" baseline="30000" dirty="0" smtClean="0">
                <a:solidFill>
                  <a:schemeClr val="accent2"/>
                </a:solidFill>
                <a:latin typeface="+mn-lt"/>
              </a:rPr>
              <a:t>22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/sec</a:t>
            </a:r>
            <a:r>
              <a:rPr lang="en-US" sz="2000" b="0" kern="0" dirty="0" smtClean="0">
                <a:latin typeface="+mn-lt"/>
              </a:rPr>
              <a:t> = 250 </a:t>
            </a:r>
            <a:r>
              <a:rPr lang="en-US" sz="2000" b="0" kern="0" dirty="0" err="1" smtClean="0">
                <a:latin typeface="+mn-lt"/>
              </a:rPr>
              <a:t>insns</a:t>
            </a:r>
            <a:r>
              <a:rPr lang="en-US" sz="2000" b="0" kern="0" dirty="0" smtClean="0">
                <a:latin typeface="+mn-lt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from “new 	          	       place” on disk: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baseline="0" dirty="0" smtClean="0">
                <a:latin typeface="+mn-lt"/>
              </a:rPr>
              <a:t>		</a:t>
            </a:r>
            <a:r>
              <a:rPr lang="en-US" sz="2000" b="0" kern="0" dirty="0" smtClean="0">
                <a:latin typeface="+mn-lt"/>
              </a:rPr>
              <a:t>       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sz="2000" baseline="30000" dirty="0" smtClean="0">
                <a:solidFill>
                  <a:schemeClr val="accent2"/>
                </a:solidFill>
                <a:latin typeface="+mn-lt"/>
              </a:rPr>
              <a:t>7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/sec</a:t>
            </a:r>
            <a:r>
              <a:rPr lang="en-US" sz="2000" b="0" kern="0" dirty="0" smtClean="0">
                <a:latin typeface="+mn-lt"/>
              </a:rPr>
              <a:t> =8,000,000 </a:t>
            </a:r>
            <a:r>
              <a:rPr lang="en-US" sz="2000" b="0" kern="0" dirty="0" err="1" smtClean="0">
                <a:latin typeface="+mn-lt"/>
              </a:rPr>
              <a:t>insns</a:t>
            </a:r>
            <a:endParaRPr lang="en-US" sz="2000" b="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	       “streamed”: 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sz="2000" baseline="30000" dirty="0" smtClean="0">
                <a:solidFill>
                  <a:schemeClr val="accent2"/>
                </a:solidFill>
                <a:latin typeface="+mn-lt"/>
              </a:rPr>
              <a:t>18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/sec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6839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It is much faster to do:			Than:</a:t>
            </a:r>
          </a:p>
          <a:p>
            <a:pPr>
              <a:buNone/>
            </a:pPr>
            <a:r>
              <a:rPr lang="en-US" dirty="0" smtClean="0"/>
              <a:t>  5 million arithmetic ops		1 disk access</a:t>
            </a:r>
          </a:p>
          <a:p>
            <a:pPr>
              <a:buNone/>
            </a:pPr>
            <a:r>
              <a:rPr lang="en-US" dirty="0" smtClean="0"/>
              <a:t>  2500 L2 cache accesses	</a:t>
            </a:r>
            <a:r>
              <a:rPr lang="en-US" dirty="0" smtClean="0"/>
              <a:t>     	1 </a:t>
            </a:r>
            <a:r>
              <a:rPr lang="en-US" dirty="0" smtClean="0"/>
              <a:t>disk access</a:t>
            </a:r>
          </a:p>
          <a:p>
            <a:pPr>
              <a:buNone/>
            </a:pPr>
            <a:r>
              <a:rPr lang="en-US" dirty="0" smtClean="0"/>
              <a:t>  400 main memory accesses	</a:t>
            </a:r>
            <a:r>
              <a:rPr lang="en-US" dirty="0" smtClean="0"/>
              <a:t>	1 </a:t>
            </a:r>
            <a:r>
              <a:rPr lang="en-US" dirty="0" smtClean="0"/>
              <a:t>disk access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Why are computers built this way?</a:t>
            </a:r>
          </a:p>
          <a:p>
            <a:pPr lvl="1"/>
            <a:r>
              <a:rPr lang="en-US" dirty="0" smtClean="0"/>
              <a:t>Physical realities (speed of light, closeness to CPU)</a:t>
            </a:r>
          </a:p>
          <a:p>
            <a:pPr lvl="1"/>
            <a:r>
              <a:rPr lang="en-US" dirty="0" smtClean="0"/>
              <a:t>Cost (price per byte of different technologies)</a:t>
            </a:r>
          </a:p>
          <a:p>
            <a:pPr lvl="1"/>
            <a:r>
              <a:rPr lang="en-US" dirty="0" smtClean="0"/>
              <a:t>Disks get much bigger not much faster</a:t>
            </a:r>
          </a:p>
          <a:p>
            <a:pPr lvl="2"/>
            <a:r>
              <a:rPr lang="en-US" dirty="0" smtClean="0"/>
              <a:t>Spinning at 7200 RPM accounts for much of the slowness and unlikely to spin faster in the future</a:t>
            </a:r>
          </a:p>
          <a:p>
            <a:pPr lvl="1"/>
            <a:r>
              <a:rPr lang="en-US" dirty="0" smtClean="0"/>
              <a:t>Speedup at higher levels makes lower levels </a:t>
            </a:r>
            <a:r>
              <a:rPr lang="en-US" i="1" dirty="0" smtClean="0"/>
              <a:t>relatively</a:t>
            </a:r>
            <a:r>
              <a:rPr lang="en-US" dirty="0" smtClean="0"/>
              <a:t> </a:t>
            </a:r>
            <a:r>
              <a:rPr lang="en-US" i="1" dirty="0" smtClean="0"/>
              <a:t>slower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60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Usually, it doesn’t matter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The hardware automatically moves data into the caches from main memory for you</a:t>
            </a:r>
          </a:p>
          <a:p>
            <a:pPr lvl="1"/>
            <a:r>
              <a:rPr lang="en-US" dirty="0" smtClean="0"/>
              <a:t>Replacing items already there</a:t>
            </a:r>
          </a:p>
          <a:p>
            <a:pPr lvl="1"/>
            <a:r>
              <a:rPr lang="en-US" dirty="0" smtClean="0"/>
              <a:t>So algorithms much faster if “data fits in cache” (often does)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Disk accesses are done by software (e.g., ask operating system to open a file or database to access some data)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most code “just runs” but sometimes it’s worth designing algorithms / data structures with knowledge of memory hierarchy</a:t>
            </a:r>
          </a:p>
          <a:p>
            <a:pPr lvl="1"/>
            <a:r>
              <a:rPr lang="en-US" dirty="0" smtClean="0"/>
              <a:t>And when you do, you often need to know one more thing…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56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Block/line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Moving data up the memory hierarchy is slow because of </a:t>
            </a:r>
            <a:r>
              <a:rPr lang="en-US" i="1" dirty="0" smtClean="0"/>
              <a:t>latency</a:t>
            </a:r>
            <a:r>
              <a:rPr lang="en-US" dirty="0" smtClean="0"/>
              <a:t> (think distance-to-travel)</a:t>
            </a:r>
          </a:p>
          <a:p>
            <a:pPr lvl="1"/>
            <a:r>
              <a:rPr lang="en-US" dirty="0" smtClean="0"/>
              <a:t>May as well send more than just the one </a:t>
            </a:r>
            <a:r>
              <a:rPr lang="en-US" dirty="0" err="1" smtClean="0"/>
              <a:t>int</a:t>
            </a:r>
            <a:r>
              <a:rPr lang="en-US" dirty="0" smtClean="0"/>
              <a:t>/reference asked for (think “giving friends a car ride doesn’t slow you down”)</a:t>
            </a:r>
          </a:p>
          <a:p>
            <a:pPr lvl="1"/>
            <a:r>
              <a:rPr lang="en-US" dirty="0" smtClean="0"/>
              <a:t>Sends nearby memory because:</a:t>
            </a:r>
          </a:p>
          <a:p>
            <a:pPr lvl="2"/>
            <a:r>
              <a:rPr lang="en-US" dirty="0" smtClean="0"/>
              <a:t>It is easy</a:t>
            </a:r>
          </a:p>
          <a:p>
            <a:pPr lvl="2"/>
            <a:r>
              <a:rPr lang="en-US" dirty="0" smtClean="0"/>
              <a:t>Likely to be used soon (think fields/arrays) </a:t>
            </a:r>
          </a:p>
          <a:p>
            <a:pPr lvl="2"/>
            <a:endParaRPr lang="en-US" sz="600" dirty="0" smtClean="0"/>
          </a:p>
          <a:p>
            <a:endParaRPr lang="en-US" dirty="0" smtClean="0"/>
          </a:p>
          <a:p>
            <a:r>
              <a:rPr lang="en-US" dirty="0" smtClean="0"/>
              <a:t>Amount of data moved from disk into memory called the “block” size or the “page” size</a:t>
            </a:r>
          </a:p>
          <a:p>
            <a:pPr lvl="1"/>
            <a:r>
              <a:rPr lang="en-US" dirty="0" smtClean="0"/>
              <a:t>Not under program control</a:t>
            </a:r>
          </a:p>
          <a:p>
            <a:pPr lvl="1"/>
            <a:endParaRPr lang="en-US" sz="600" dirty="0" smtClean="0"/>
          </a:p>
          <a:p>
            <a:r>
              <a:rPr lang="en-US" dirty="0" smtClean="0"/>
              <a:t>Amount of data moved from memory into cache called the “line” size</a:t>
            </a:r>
          </a:p>
          <a:p>
            <a:pPr lvl="1"/>
            <a:r>
              <a:rPr lang="en-US" dirty="0" smtClean="0"/>
              <a:t>Not under program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AutoShape 3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48400" y="2971800"/>
            <a:ext cx="2514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 smtClean="0"/>
              <a:t>Principle of </a:t>
            </a:r>
            <a:r>
              <a:rPr lang="en-US" sz="2000" i="1" dirty="0" smtClean="0"/>
              <a:t>Locality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952899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 array benefits more than a linked list from block moves</a:t>
            </a:r>
          </a:p>
          <a:p>
            <a:pPr lvl="1"/>
            <a:r>
              <a:rPr lang="en-US" dirty="0" smtClean="0"/>
              <a:t>Language (e.g., Java) implementation can put the list nodes anywhere, whereas array is typically contiguous memory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Suppose you have a queue to process with 2</a:t>
            </a:r>
            <a:r>
              <a:rPr lang="en-US" b="1" baseline="30000" dirty="0" smtClean="0"/>
              <a:t>23</a:t>
            </a:r>
            <a:r>
              <a:rPr lang="en-US" dirty="0" smtClean="0"/>
              <a:t> items of 2</a:t>
            </a:r>
            <a:r>
              <a:rPr lang="en-US" b="1" baseline="30000" dirty="0" smtClean="0"/>
              <a:t>7</a:t>
            </a:r>
            <a:r>
              <a:rPr lang="en-US" dirty="0" smtClean="0"/>
              <a:t> bytes each on disk and the block size is 2</a:t>
            </a:r>
            <a:r>
              <a:rPr lang="en-US" b="1" baseline="30000" dirty="0" smtClean="0"/>
              <a:t>10 </a:t>
            </a:r>
            <a:r>
              <a:rPr lang="en-US" dirty="0" smtClean="0"/>
              <a:t>bytes</a:t>
            </a:r>
            <a:endParaRPr lang="en-US" b="1" baseline="30000" dirty="0" smtClean="0"/>
          </a:p>
          <a:p>
            <a:pPr lvl="1"/>
            <a:r>
              <a:rPr lang="en-US" dirty="0" smtClean="0"/>
              <a:t>An array implementation needs 2</a:t>
            </a:r>
            <a:r>
              <a:rPr lang="en-US" b="1" baseline="30000" dirty="0" smtClean="0"/>
              <a:t>20 </a:t>
            </a:r>
            <a:r>
              <a:rPr lang="en-US" dirty="0" smtClean="0"/>
              <a:t>disk accesses</a:t>
            </a:r>
          </a:p>
          <a:p>
            <a:pPr lvl="1"/>
            <a:r>
              <a:rPr lang="en-US" dirty="0" smtClean="0"/>
              <a:t>If “perfectly streamed”, &gt; </a:t>
            </a:r>
            <a:r>
              <a:rPr lang="en-US" dirty="0"/>
              <a:t>4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If “random places on disk”, 8000 seconds (&gt; 2 hours)</a:t>
            </a:r>
          </a:p>
          <a:p>
            <a:pPr lvl="1"/>
            <a:r>
              <a:rPr lang="en-US" dirty="0" smtClean="0"/>
              <a:t>A list implementation in the worst case needs 2</a:t>
            </a:r>
            <a:r>
              <a:rPr lang="en-US" b="1" baseline="30000" dirty="0" smtClean="0"/>
              <a:t>23 </a:t>
            </a:r>
            <a:r>
              <a:rPr lang="en-US" dirty="0" smtClean="0"/>
              <a:t> “random” disk accesses (&gt;  16 hours) – probably not that bad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Note: “array” doesn’t mean “good”</a:t>
            </a:r>
          </a:p>
          <a:p>
            <a:pPr lvl="1"/>
            <a:r>
              <a:rPr lang="en-US" dirty="0" smtClean="0"/>
              <a:t>Binary heaps “make big jumps” to percolate (different block)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2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Looking things up in balanced binary search trees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so even for </a:t>
            </a:r>
            <a:r>
              <a:rPr lang="en-US" i="1" dirty="0" smtClean="0"/>
              <a:t>n</a:t>
            </a:r>
            <a:r>
              <a:rPr lang="en-US" dirty="0" smtClean="0"/>
              <a:t> = 2</a:t>
            </a:r>
            <a:r>
              <a:rPr lang="en-US" b="1" baseline="30000" dirty="0" smtClean="0"/>
              <a:t>39 </a:t>
            </a:r>
            <a:r>
              <a:rPr lang="en-US" dirty="0" smtClean="0"/>
              <a:t>(512GB) we need not worry about minutes or hours</a:t>
            </a:r>
          </a:p>
          <a:p>
            <a:endParaRPr lang="en-US" sz="1000" dirty="0" smtClean="0"/>
          </a:p>
          <a:p>
            <a:r>
              <a:rPr lang="en-US" dirty="0" smtClean="0"/>
              <a:t>Still, number of disk accesses matters</a:t>
            </a:r>
          </a:p>
          <a:p>
            <a:pPr lvl="1"/>
            <a:r>
              <a:rPr lang="en-US" dirty="0" smtClean="0"/>
              <a:t>AVL tree could have height of 55 </a:t>
            </a: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dirty="0" smtClean="0"/>
              <a:t>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could take about 0.5 seconds or about 100 finds a minute</a:t>
            </a:r>
          </a:p>
          <a:p>
            <a:pPr lvl="1"/>
            <a:r>
              <a:rPr lang="en-US" dirty="0" smtClean="0"/>
              <a:t>Most of the nodes will be on disk: the tree is shallow, but it is still many gigabytes big so the </a:t>
            </a:r>
            <a:r>
              <a:rPr lang="en-US" i="1" dirty="0" smtClean="0"/>
              <a:t>tree</a:t>
            </a:r>
            <a:r>
              <a:rPr lang="en-US" dirty="0" smtClean="0"/>
              <a:t> cannot fit in memory</a:t>
            </a:r>
          </a:p>
          <a:p>
            <a:pPr lvl="2"/>
            <a:r>
              <a:rPr lang="en-US" dirty="0" smtClean="0"/>
              <a:t>Even if memory holds the first 25 nodes on our path, we still need 30 disk accesses</a:t>
            </a:r>
          </a:p>
          <a:p>
            <a:pPr lvl="1"/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82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about numbers;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the numbers in this lecture are “ballpark” “back of the envelope” figures</a:t>
            </a:r>
          </a:p>
          <a:p>
            <a:endParaRPr lang="en-US" dirty="0" smtClean="0"/>
          </a:p>
          <a:p>
            <a:r>
              <a:rPr lang="en-US" dirty="0" smtClean="0"/>
              <a:t>Even if they are off by, say, a factor of 5, the moral is the same: If your data structure is mostly on disk, you want to minimize disk accesses</a:t>
            </a:r>
          </a:p>
          <a:p>
            <a:endParaRPr lang="en-US" dirty="0" smtClean="0"/>
          </a:p>
          <a:p>
            <a:r>
              <a:rPr lang="en-US" dirty="0" smtClean="0"/>
              <a:t>A better data structure in this setting would exploit the block size and relatively fast memory access to avoid disk accesses…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54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641</Words>
  <Application>Microsoft Office PowerPoint</Application>
  <PresentationFormat>On-screen Show (4:3)</PresentationFormat>
  <Paragraphs>109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CSE 332: Data Abstractions Memory Hierarchy</vt:lpstr>
      <vt:lpstr>A typical hierarchy</vt:lpstr>
      <vt:lpstr>Morals</vt:lpstr>
      <vt:lpstr>Usually, it doesn’t matter . . .</vt:lpstr>
      <vt:lpstr>Block/line size</vt:lpstr>
      <vt:lpstr>Connection to data structures</vt:lpstr>
      <vt:lpstr>BSTs?</vt:lpstr>
      <vt:lpstr>Note about numbers; moral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Abstractions AVL Trees</dc:title>
  <dc:creator>Richard</dc:creator>
  <cp:lastModifiedBy>Richard</cp:lastModifiedBy>
  <cp:revision>13</cp:revision>
  <dcterms:created xsi:type="dcterms:W3CDTF">2006-08-16T00:00:00Z</dcterms:created>
  <dcterms:modified xsi:type="dcterms:W3CDTF">2016-04-13T04:44:41Z</dcterms:modified>
</cp:coreProperties>
</file>