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3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4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5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11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12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13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notesSlides/notesSlide14.xml" ContentType="application/vnd.openxmlformats-officedocument.presentationml.notesSlide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notesSlides/notesSlide15.xml" ContentType="application/vnd.openxmlformats-officedocument.presentationml.notesSlide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2" r:id="rId4"/>
    <p:sldId id="265" r:id="rId5"/>
    <p:sldId id="270" r:id="rId6"/>
    <p:sldId id="271" r:id="rId7"/>
    <p:sldId id="272" r:id="rId8"/>
    <p:sldId id="287" r:id="rId9"/>
    <p:sldId id="286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90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9A784-091C-4FA1-AFA7-B39425DE7A9A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C2734-A10B-4EEE-80F4-0E33A50C1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7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0A14F3-FC46-4CCD-B557-41659BB8F88A}" type="datetime1">
              <a:rPr lang="en-US" altLang="en-US" sz="1200"/>
              <a:pPr/>
              <a:t>4/11/2016</a:t>
            </a:fld>
            <a:endParaRPr lang="en-US" altLang="en-US" sz="1200"/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C2ACEF4-9EBD-4CD8-910A-E426502E3412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C27C9B2-C7AC-446E-8B5B-EC014B5CC7B6}" type="datetime1">
              <a:rPr lang="en-US" altLang="en-US" sz="1200"/>
              <a:pPr/>
              <a:t>4/11/2016</a:t>
            </a:fld>
            <a:endParaRPr lang="en-US" altLang="en-US" sz="1200"/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1494E8-FD99-4336-850B-3DF99CBAF900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3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203" y="4343715"/>
            <a:ext cx="5033596" cy="4112281"/>
          </a:xfrm>
        </p:spPr>
        <p:txBody>
          <a:bodyPr/>
          <a:lstStyle/>
          <a:p>
            <a:r>
              <a:rPr lang="en-US"/>
              <a:t>So, </a:t>
            </a:r>
            <a:r>
              <a:rPr lang="en-US" b="1"/>
              <a:t>AVL trees will be Binary Search Trees </a:t>
            </a:r>
            <a:r>
              <a:rPr lang="en-US"/>
              <a:t>with </a:t>
            </a:r>
            <a:r>
              <a:rPr lang="en-US" b="1"/>
              <a:t>one extra feature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b="1"/>
              <a:t>They balance themselves</a:t>
            </a:r>
            <a:r>
              <a:rPr lang="en-US"/>
              <a:t>!</a:t>
            </a:r>
          </a:p>
          <a:p>
            <a:endParaRPr lang="en-US"/>
          </a:p>
          <a:p>
            <a:r>
              <a:rPr lang="en-US"/>
              <a:t>The result is that</a:t>
            </a:r>
            <a:r>
              <a:rPr lang="en-US" b="1"/>
              <a:t> all AVL trees at any point </a:t>
            </a:r>
            <a:r>
              <a:rPr lang="en-US"/>
              <a:t>will have a </a:t>
            </a:r>
            <a:r>
              <a:rPr lang="en-US" b="1"/>
              <a:t>logarithmic asymptotic bound </a:t>
            </a:r>
            <a:r>
              <a:rPr lang="en-US"/>
              <a:t>on their depths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FE7A6-9CA1-44BF-922C-FC27528BE340}" type="slidenum">
              <a:rPr lang="en-US"/>
              <a:pPr/>
              <a:t>4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h is a min-size AVL tree, it has to have this structure (diagram)  (okay to switch left-right subtrees).  Ask why.</a:t>
            </a:r>
          </a:p>
          <a:p>
            <a:r>
              <a:rPr lang="en-US"/>
              <a:t>Note that each subtree is an AVL tree, by definition.  Since the goal is to minimize the size of the tree, might as well choose the minimum h-2 and h-1 trees.</a:t>
            </a:r>
          </a:p>
          <a:p>
            <a:endParaRPr lang="en-US"/>
          </a:p>
          <a:p>
            <a:r>
              <a:rPr lang="en-US"/>
              <a:t>m(h) = m(h-1) + m(h-2) + 1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7B82C-FDB5-4175-9496-0780E892D046}" type="slidenum">
              <a:rPr lang="en-US"/>
              <a:pPr/>
              <a:t>5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798"/>
            <a:ext cx="5032375" cy="4111625"/>
          </a:xfrm>
        </p:spPr>
        <p:txBody>
          <a:bodyPr/>
          <a:lstStyle/>
          <a:p>
            <a:r>
              <a:rPr lang="en-US"/>
              <a:t>Here’s a revision of that tree that’s balanced. (Same values, similar tree)</a:t>
            </a:r>
          </a:p>
          <a:p>
            <a:r>
              <a:rPr lang="en-US"/>
              <a:t>This one _is_ an AVL tree (and isn’t leftist).</a:t>
            </a:r>
          </a:p>
          <a:p>
            <a:r>
              <a:rPr lang="en-US"/>
              <a:t>I also have here how we might </a:t>
            </a:r>
            <a:r>
              <a:rPr lang="en-US" b="1"/>
              <a:t>store the nodes </a:t>
            </a:r>
            <a:r>
              <a:rPr lang="en-US"/>
              <a:t>in the AVL tree.</a:t>
            </a:r>
          </a:p>
          <a:p>
            <a:r>
              <a:rPr lang="en-US"/>
              <a:t>Notice that I’m going to keep </a:t>
            </a:r>
            <a:r>
              <a:rPr lang="en-US" b="1"/>
              <a:t>track of height all the time</a:t>
            </a:r>
            <a:r>
              <a:rPr lang="en-US"/>
              <a:t>. </a:t>
            </a:r>
            <a:r>
              <a:rPr lang="en-US" b="1"/>
              <a:t>WHY?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773E-471B-4682-B2B4-235C4660A486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5E85-7931-4BED-BEA4-4B34F35BA555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9AC8B-05C6-4E24-BC89-E1CFFAE287EE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49CE4-A553-4E95-9DB4-19DE07A24D18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ADEF-DFF4-4F16-BBCD-67CDB4E5E758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908F-0A8D-4C91-BEE9-BA69A4EDAABA}" type="datetime1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BBD6-E7A4-4385-8F1B-8B98F188B6A5}" type="datetime1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7BB5-3C59-4FEC-88D0-E08E5B0E724C}" type="datetime1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1CEE-1EA2-4FB0-AF19-03899E2837E2}" type="datetime1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42EF-95C3-4267-ABB8-4A937FD5FFF2}" type="datetime1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0CDB-DC7E-4964-8C59-A55BA3246AF9}" type="datetime1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1FDAC-B763-40B4-9B25-D78C35D1AC57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37.xml"/><Relationship Id="rId13" Type="http://schemas.openxmlformats.org/officeDocument/2006/relationships/tags" Target="../tags/tag142.xml"/><Relationship Id="rId18" Type="http://schemas.openxmlformats.org/officeDocument/2006/relationships/tags" Target="../tags/tag147.xml"/><Relationship Id="rId3" Type="http://schemas.openxmlformats.org/officeDocument/2006/relationships/tags" Target="../tags/tag132.xml"/><Relationship Id="rId21" Type="http://schemas.openxmlformats.org/officeDocument/2006/relationships/slideLayout" Target="../slideLayouts/slideLayout4.xml"/><Relationship Id="rId7" Type="http://schemas.openxmlformats.org/officeDocument/2006/relationships/tags" Target="../tags/tag136.xml"/><Relationship Id="rId12" Type="http://schemas.openxmlformats.org/officeDocument/2006/relationships/tags" Target="../tags/tag141.xml"/><Relationship Id="rId17" Type="http://schemas.openxmlformats.org/officeDocument/2006/relationships/tags" Target="../tags/tag146.xml"/><Relationship Id="rId2" Type="http://schemas.openxmlformats.org/officeDocument/2006/relationships/tags" Target="../tags/tag131.xml"/><Relationship Id="rId16" Type="http://schemas.openxmlformats.org/officeDocument/2006/relationships/tags" Target="../tags/tag145.xml"/><Relationship Id="rId20" Type="http://schemas.openxmlformats.org/officeDocument/2006/relationships/tags" Target="../tags/tag149.xml"/><Relationship Id="rId1" Type="http://schemas.openxmlformats.org/officeDocument/2006/relationships/tags" Target="../tags/tag130.xml"/><Relationship Id="rId6" Type="http://schemas.openxmlformats.org/officeDocument/2006/relationships/tags" Target="../tags/tag135.xml"/><Relationship Id="rId11" Type="http://schemas.openxmlformats.org/officeDocument/2006/relationships/tags" Target="../tags/tag140.xml"/><Relationship Id="rId5" Type="http://schemas.openxmlformats.org/officeDocument/2006/relationships/tags" Target="../tags/tag134.xml"/><Relationship Id="rId15" Type="http://schemas.openxmlformats.org/officeDocument/2006/relationships/tags" Target="../tags/tag144.xml"/><Relationship Id="rId10" Type="http://schemas.openxmlformats.org/officeDocument/2006/relationships/tags" Target="../tags/tag139.xml"/><Relationship Id="rId19" Type="http://schemas.openxmlformats.org/officeDocument/2006/relationships/tags" Target="../tags/tag148.xml"/><Relationship Id="rId4" Type="http://schemas.openxmlformats.org/officeDocument/2006/relationships/tags" Target="../tags/tag133.xml"/><Relationship Id="rId9" Type="http://schemas.openxmlformats.org/officeDocument/2006/relationships/tags" Target="../tags/tag138.xml"/><Relationship Id="rId14" Type="http://schemas.openxmlformats.org/officeDocument/2006/relationships/tags" Target="../tags/tag143.xml"/><Relationship Id="rId2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13" Type="http://schemas.openxmlformats.org/officeDocument/2006/relationships/tags" Target="../tags/tag162.xml"/><Relationship Id="rId3" Type="http://schemas.openxmlformats.org/officeDocument/2006/relationships/tags" Target="../tags/tag152.xml"/><Relationship Id="rId7" Type="http://schemas.openxmlformats.org/officeDocument/2006/relationships/tags" Target="../tags/tag156.xml"/><Relationship Id="rId12" Type="http://schemas.openxmlformats.org/officeDocument/2006/relationships/tags" Target="../tags/tag161.xml"/><Relationship Id="rId17" Type="http://schemas.openxmlformats.org/officeDocument/2006/relationships/notesSlide" Target="../notesSlides/notesSlide12.xml"/><Relationship Id="rId2" Type="http://schemas.openxmlformats.org/officeDocument/2006/relationships/tags" Target="../tags/tag151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11" Type="http://schemas.openxmlformats.org/officeDocument/2006/relationships/tags" Target="../tags/tag160.xml"/><Relationship Id="rId5" Type="http://schemas.openxmlformats.org/officeDocument/2006/relationships/tags" Target="../tags/tag154.xml"/><Relationship Id="rId15" Type="http://schemas.openxmlformats.org/officeDocument/2006/relationships/tags" Target="../tags/tag164.xml"/><Relationship Id="rId10" Type="http://schemas.openxmlformats.org/officeDocument/2006/relationships/tags" Target="../tags/tag159.xml"/><Relationship Id="rId4" Type="http://schemas.openxmlformats.org/officeDocument/2006/relationships/tags" Target="../tags/tag153.xml"/><Relationship Id="rId9" Type="http://schemas.openxmlformats.org/officeDocument/2006/relationships/tags" Target="../tags/tag158.xml"/><Relationship Id="rId14" Type="http://schemas.openxmlformats.org/officeDocument/2006/relationships/tags" Target="../tags/tag16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72.xml"/><Relationship Id="rId13" Type="http://schemas.openxmlformats.org/officeDocument/2006/relationships/tags" Target="../tags/tag177.xml"/><Relationship Id="rId3" Type="http://schemas.openxmlformats.org/officeDocument/2006/relationships/tags" Target="../tags/tag167.xml"/><Relationship Id="rId7" Type="http://schemas.openxmlformats.org/officeDocument/2006/relationships/tags" Target="../tags/tag171.xml"/><Relationship Id="rId12" Type="http://schemas.openxmlformats.org/officeDocument/2006/relationships/tags" Target="../tags/tag176.xml"/><Relationship Id="rId17" Type="http://schemas.openxmlformats.org/officeDocument/2006/relationships/notesSlide" Target="../notesSlides/notesSlide13.xml"/><Relationship Id="rId2" Type="http://schemas.openxmlformats.org/officeDocument/2006/relationships/tags" Target="../tags/tag166.xml"/><Relationship Id="rId16" Type="http://schemas.openxmlformats.org/officeDocument/2006/relationships/slideLayout" Target="../slideLayouts/slideLayout4.xml"/><Relationship Id="rId1" Type="http://schemas.openxmlformats.org/officeDocument/2006/relationships/tags" Target="../tags/tag165.xml"/><Relationship Id="rId6" Type="http://schemas.openxmlformats.org/officeDocument/2006/relationships/tags" Target="../tags/tag170.xml"/><Relationship Id="rId11" Type="http://schemas.openxmlformats.org/officeDocument/2006/relationships/tags" Target="../tags/tag175.xml"/><Relationship Id="rId5" Type="http://schemas.openxmlformats.org/officeDocument/2006/relationships/tags" Target="../tags/tag169.xml"/><Relationship Id="rId15" Type="http://schemas.openxmlformats.org/officeDocument/2006/relationships/tags" Target="../tags/tag179.xml"/><Relationship Id="rId10" Type="http://schemas.openxmlformats.org/officeDocument/2006/relationships/tags" Target="../tags/tag174.xml"/><Relationship Id="rId4" Type="http://schemas.openxmlformats.org/officeDocument/2006/relationships/tags" Target="../tags/tag168.xml"/><Relationship Id="rId9" Type="http://schemas.openxmlformats.org/officeDocument/2006/relationships/tags" Target="../tags/tag173.xml"/><Relationship Id="rId14" Type="http://schemas.openxmlformats.org/officeDocument/2006/relationships/tags" Target="../tags/tag17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13" Type="http://schemas.openxmlformats.org/officeDocument/2006/relationships/tags" Target="../tags/tag192.xml"/><Relationship Id="rId18" Type="http://schemas.openxmlformats.org/officeDocument/2006/relationships/tags" Target="../tags/tag197.xml"/><Relationship Id="rId26" Type="http://schemas.openxmlformats.org/officeDocument/2006/relationships/tags" Target="../tags/tag205.xml"/><Relationship Id="rId3" Type="http://schemas.openxmlformats.org/officeDocument/2006/relationships/tags" Target="../tags/tag182.xml"/><Relationship Id="rId21" Type="http://schemas.openxmlformats.org/officeDocument/2006/relationships/tags" Target="../tags/tag200.xml"/><Relationship Id="rId7" Type="http://schemas.openxmlformats.org/officeDocument/2006/relationships/tags" Target="../tags/tag186.xml"/><Relationship Id="rId12" Type="http://schemas.openxmlformats.org/officeDocument/2006/relationships/tags" Target="../tags/tag191.xml"/><Relationship Id="rId17" Type="http://schemas.openxmlformats.org/officeDocument/2006/relationships/tags" Target="../tags/tag196.xml"/><Relationship Id="rId25" Type="http://schemas.openxmlformats.org/officeDocument/2006/relationships/tags" Target="../tags/tag204.xml"/><Relationship Id="rId33" Type="http://schemas.openxmlformats.org/officeDocument/2006/relationships/notesSlide" Target="../notesSlides/notesSlide14.xml"/><Relationship Id="rId2" Type="http://schemas.openxmlformats.org/officeDocument/2006/relationships/tags" Target="../tags/tag181.xml"/><Relationship Id="rId16" Type="http://schemas.openxmlformats.org/officeDocument/2006/relationships/tags" Target="../tags/tag195.xml"/><Relationship Id="rId20" Type="http://schemas.openxmlformats.org/officeDocument/2006/relationships/tags" Target="../tags/tag199.xml"/><Relationship Id="rId29" Type="http://schemas.openxmlformats.org/officeDocument/2006/relationships/tags" Target="../tags/tag208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11" Type="http://schemas.openxmlformats.org/officeDocument/2006/relationships/tags" Target="../tags/tag190.xml"/><Relationship Id="rId24" Type="http://schemas.openxmlformats.org/officeDocument/2006/relationships/tags" Target="../tags/tag203.xml"/><Relationship Id="rId32" Type="http://schemas.openxmlformats.org/officeDocument/2006/relationships/slideLayout" Target="../slideLayouts/slideLayout4.xml"/><Relationship Id="rId5" Type="http://schemas.openxmlformats.org/officeDocument/2006/relationships/tags" Target="../tags/tag184.xml"/><Relationship Id="rId15" Type="http://schemas.openxmlformats.org/officeDocument/2006/relationships/tags" Target="../tags/tag194.xml"/><Relationship Id="rId23" Type="http://schemas.openxmlformats.org/officeDocument/2006/relationships/tags" Target="../tags/tag202.xml"/><Relationship Id="rId28" Type="http://schemas.openxmlformats.org/officeDocument/2006/relationships/tags" Target="../tags/tag207.xml"/><Relationship Id="rId10" Type="http://schemas.openxmlformats.org/officeDocument/2006/relationships/tags" Target="../tags/tag189.xml"/><Relationship Id="rId19" Type="http://schemas.openxmlformats.org/officeDocument/2006/relationships/tags" Target="../tags/tag198.xml"/><Relationship Id="rId31" Type="http://schemas.openxmlformats.org/officeDocument/2006/relationships/tags" Target="../tags/tag210.xml"/><Relationship Id="rId4" Type="http://schemas.openxmlformats.org/officeDocument/2006/relationships/tags" Target="../tags/tag183.xml"/><Relationship Id="rId9" Type="http://schemas.openxmlformats.org/officeDocument/2006/relationships/tags" Target="../tags/tag188.xml"/><Relationship Id="rId14" Type="http://schemas.openxmlformats.org/officeDocument/2006/relationships/tags" Target="../tags/tag193.xml"/><Relationship Id="rId22" Type="http://schemas.openxmlformats.org/officeDocument/2006/relationships/tags" Target="../tags/tag201.xml"/><Relationship Id="rId27" Type="http://schemas.openxmlformats.org/officeDocument/2006/relationships/tags" Target="../tags/tag206.xml"/><Relationship Id="rId30" Type="http://schemas.openxmlformats.org/officeDocument/2006/relationships/tags" Target="../tags/tag20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18.xml"/><Relationship Id="rId13" Type="http://schemas.openxmlformats.org/officeDocument/2006/relationships/tags" Target="../tags/tag223.xml"/><Relationship Id="rId18" Type="http://schemas.openxmlformats.org/officeDocument/2006/relationships/tags" Target="../tags/tag228.xml"/><Relationship Id="rId26" Type="http://schemas.openxmlformats.org/officeDocument/2006/relationships/tags" Target="../tags/tag236.xml"/><Relationship Id="rId39" Type="http://schemas.openxmlformats.org/officeDocument/2006/relationships/tags" Target="../tags/tag249.xml"/><Relationship Id="rId3" Type="http://schemas.openxmlformats.org/officeDocument/2006/relationships/tags" Target="../tags/tag213.xml"/><Relationship Id="rId21" Type="http://schemas.openxmlformats.org/officeDocument/2006/relationships/tags" Target="../tags/tag231.xml"/><Relationship Id="rId34" Type="http://schemas.openxmlformats.org/officeDocument/2006/relationships/tags" Target="../tags/tag244.xml"/><Relationship Id="rId42" Type="http://schemas.openxmlformats.org/officeDocument/2006/relationships/tags" Target="../tags/tag252.xml"/><Relationship Id="rId7" Type="http://schemas.openxmlformats.org/officeDocument/2006/relationships/tags" Target="../tags/tag217.xml"/><Relationship Id="rId12" Type="http://schemas.openxmlformats.org/officeDocument/2006/relationships/tags" Target="../tags/tag222.xml"/><Relationship Id="rId17" Type="http://schemas.openxmlformats.org/officeDocument/2006/relationships/tags" Target="../tags/tag227.xml"/><Relationship Id="rId25" Type="http://schemas.openxmlformats.org/officeDocument/2006/relationships/tags" Target="../tags/tag235.xml"/><Relationship Id="rId33" Type="http://schemas.openxmlformats.org/officeDocument/2006/relationships/tags" Target="../tags/tag243.xml"/><Relationship Id="rId38" Type="http://schemas.openxmlformats.org/officeDocument/2006/relationships/tags" Target="../tags/tag248.xml"/><Relationship Id="rId2" Type="http://schemas.openxmlformats.org/officeDocument/2006/relationships/tags" Target="../tags/tag212.xml"/><Relationship Id="rId16" Type="http://schemas.openxmlformats.org/officeDocument/2006/relationships/tags" Target="../tags/tag226.xml"/><Relationship Id="rId20" Type="http://schemas.openxmlformats.org/officeDocument/2006/relationships/tags" Target="../tags/tag230.xml"/><Relationship Id="rId29" Type="http://schemas.openxmlformats.org/officeDocument/2006/relationships/tags" Target="../tags/tag239.xml"/><Relationship Id="rId41" Type="http://schemas.openxmlformats.org/officeDocument/2006/relationships/tags" Target="../tags/tag251.xml"/><Relationship Id="rId1" Type="http://schemas.openxmlformats.org/officeDocument/2006/relationships/tags" Target="../tags/tag211.xml"/><Relationship Id="rId6" Type="http://schemas.openxmlformats.org/officeDocument/2006/relationships/tags" Target="../tags/tag216.xml"/><Relationship Id="rId11" Type="http://schemas.openxmlformats.org/officeDocument/2006/relationships/tags" Target="../tags/tag221.xml"/><Relationship Id="rId24" Type="http://schemas.openxmlformats.org/officeDocument/2006/relationships/tags" Target="../tags/tag234.xml"/><Relationship Id="rId32" Type="http://schemas.openxmlformats.org/officeDocument/2006/relationships/tags" Target="../tags/tag242.xml"/><Relationship Id="rId37" Type="http://schemas.openxmlformats.org/officeDocument/2006/relationships/tags" Target="../tags/tag247.xml"/><Relationship Id="rId40" Type="http://schemas.openxmlformats.org/officeDocument/2006/relationships/tags" Target="../tags/tag250.xml"/><Relationship Id="rId45" Type="http://schemas.openxmlformats.org/officeDocument/2006/relationships/notesSlide" Target="../notesSlides/notesSlide15.xml"/><Relationship Id="rId5" Type="http://schemas.openxmlformats.org/officeDocument/2006/relationships/tags" Target="../tags/tag215.xml"/><Relationship Id="rId15" Type="http://schemas.openxmlformats.org/officeDocument/2006/relationships/tags" Target="../tags/tag225.xml"/><Relationship Id="rId23" Type="http://schemas.openxmlformats.org/officeDocument/2006/relationships/tags" Target="../tags/tag233.xml"/><Relationship Id="rId28" Type="http://schemas.openxmlformats.org/officeDocument/2006/relationships/tags" Target="../tags/tag238.xml"/><Relationship Id="rId36" Type="http://schemas.openxmlformats.org/officeDocument/2006/relationships/tags" Target="../tags/tag246.xml"/><Relationship Id="rId10" Type="http://schemas.openxmlformats.org/officeDocument/2006/relationships/tags" Target="../tags/tag220.xml"/><Relationship Id="rId19" Type="http://schemas.openxmlformats.org/officeDocument/2006/relationships/tags" Target="../tags/tag229.xml"/><Relationship Id="rId31" Type="http://schemas.openxmlformats.org/officeDocument/2006/relationships/tags" Target="../tags/tag241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214.xml"/><Relationship Id="rId9" Type="http://schemas.openxmlformats.org/officeDocument/2006/relationships/tags" Target="../tags/tag219.xml"/><Relationship Id="rId14" Type="http://schemas.openxmlformats.org/officeDocument/2006/relationships/tags" Target="../tags/tag224.xml"/><Relationship Id="rId22" Type="http://schemas.openxmlformats.org/officeDocument/2006/relationships/tags" Target="../tags/tag232.xml"/><Relationship Id="rId27" Type="http://schemas.openxmlformats.org/officeDocument/2006/relationships/tags" Target="../tags/tag237.xml"/><Relationship Id="rId30" Type="http://schemas.openxmlformats.org/officeDocument/2006/relationships/tags" Target="../tags/tag240.xml"/><Relationship Id="rId35" Type="http://schemas.openxmlformats.org/officeDocument/2006/relationships/tags" Target="../tags/tag245.xml"/><Relationship Id="rId43" Type="http://schemas.openxmlformats.org/officeDocument/2006/relationships/tags" Target="../tags/tag25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61.xml"/><Relationship Id="rId13" Type="http://schemas.openxmlformats.org/officeDocument/2006/relationships/tags" Target="../tags/tag266.xml"/><Relationship Id="rId18" Type="http://schemas.openxmlformats.org/officeDocument/2006/relationships/tags" Target="../tags/tag271.xml"/><Relationship Id="rId26" Type="http://schemas.openxmlformats.org/officeDocument/2006/relationships/tags" Target="../tags/tag279.xml"/><Relationship Id="rId39" Type="http://schemas.openxmlformats.org/officeDocument/2006/relationships/notesSlide" Target="../notesSlides/notesSlide16.xml"/><Relationship Id="rId3" Type="http://schemas.openxmlformats.org/officeDocument/2006/relationships/tags" Target="../tags/tag256.xml"/><Relationship Id="rId21" Type="http://schemas.openxmlformats.org/officeDocument/2006/relationships/tags" Target="../tags/tag274.xml"/><Relationship Id="rId34" Type="http://schemas.openxmlformats.org/officeDocument/2006/relationships/tags" Target="../tags/tag287.xml"/><Relationship Id="rId7" Type="http://schemas.openxmlformats.org/officeDocument/2006/relationships/tags" Target="../tags/tag260.xml"/><Relationship Id="rId12" Type="http://schemas.openxmlformats.org/officeDocument/2006/relationships/tags" Target="../tags/tag265.xml"/><Relationship Id="rId17" Type="http://schemas.openxmlformats.org/officeDocument/2006/relationships/tags" Target="../tags/tag270.xml"/><Relationship Id="rId25" Type="http://schemas.openxmlformats.org/officeDocument/2006/relationships/tags" Target="../tags/tag278.xml"/><Relationship Id="rId33" Type="http://schemas.openxmlformats.org/officeDocument/2006/relationships/tags" Target="../tags/tag286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255.xml"/><Relationship Id="rId16" Type="http://schemas.openxmlformats.org/officeDocument/2006/relationships/tags" Target="../tags/tag269.xml"/><Relationship Id="rId20" Type="http://schemas.openxmlformats.org/officeDocument/2006/relationships/tags" Target="../tags/tag273.xml"/><Relationship Id="rId29" Type="http://schemas.openxmlformats.org/officeDocument/2006/relationships/tags" Target="../tags/tag282.xml"/><Relationship Id="rId1" Type="http://schemas.openxmlformats.org/officeDocument/2006/relationships/tags" Target="../tags/tag254.xml"/><Relationship Id="rId6" Type="http://schemas.openxmlformats.org/officeDocument/2006/relationships/tags" Target="../tags/tag259.xml"/><Relationship Id="rId11" Type="http://schemas.openxmlformats.org/officeDocument/2006/relationships/tags" Target="../tags/tag264.xml"/><Relationship Id="rId24" Type="http://schemas.openxmlformats.org/officeDocument/2006/relationships/tags" Target="../tags/tag277.xml"/><Relationship Id="rId32" Type="http://schemas.openxmlformats.org/officeDocument/2006/relationships/tags" Target="../tags/tag285.xml"/><Relationship Id="rId37" Type="http://schemas.openxmlformats.org/officeDocument/2006/relationships/tags" Target="../tags/tag290.xml"/><Relationship Id="rId5" Type="http://schemas.openxmlformats.org/officeDocument/2006/relationships/tags" Target="../tags/tag258.xml"/><Relationship Id="rId15" Type="http://schemas.openxmlformats.org/officeDocument/2006/relationships/tags" Target="../tags/tag268.xml"/><Relationship Id="rId23" Type="http://schemas.openxmlformats.org/officeDocument/2006/relationships/tags" Target="../tags/tag276.xml"/><Relationship Id="rId28" Type="http://schemas.openxmlformats.org/officeDocument/2006/relationships/tags" Target="../tags/tag281.xml"/><Relationship Id="rId36" Type="http://schemas.openxmlformats.org/officeDocument/2006/relationships/tags" Target="../tags/tag289.xml"/><Relationship Id="rId10" Type="http://schemas.openxmlformats.org/officeDocument/2006/relationships/tags" Target="../tags/tag263.xml"/><Relationship Id="rId19" Type="http://schemas.openxmlformats.org/officeDocument/2006/relationships/tags" Target="../tags/tag272.xml"/><Relationship Id="rId31" Type="http://schemas.openxmlformats.org/officeDocument/2006/relationships/tags" Target="../tags/tag284.xml"/><Relationship Id="rId4" Type="http://schemas.openxmlformats.org/officeDocument/2006/relationships/tags" Target="../tags/tag257.xml"/><Relationship Id="rId9" Type="http://schemas.openxmlformats.org/officeDocument/2006/relationships/tags" Target="../tags/tag262.xml"/><Relationship Id="rId14" Type="http://schemas.openxmlformats.org/officeDocument/2006/relationships/tags" Target="../tags/tag267.xml"/><Relationship Id="rId22" Type="http://schemas.openxmlformats.org/officeDocument/2006/relationships/tags" Target="../tags/tag275.xml"/><Relationship Id="rId27" Type="http://schemas.openxmlformats.org/officeDocument/2006/relationships/tags" Target="../tags/tag280.xml"/><Relationship Id="rId30" Type="http://schemas.openxmlformats.org/officeDocument/2006/relationships/tags" Target="../tags/tag283.xml"/><Relationship Id="rId35" Type="http://schemas.openxmlformats.org/officeDocument/2006/relationships/tags" Target="../tags/tag28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26" Type="http://schemas.openxmlformats.org/officeDocument/2006/relationships/tags" Target="../tags/tag30.xml"/><Relationship Id="rId3" Type="http://schemas.openxmlformats.org/officeDocument/2006/relationships/tags" Target="../tags/tag7.xml"/><Relationship Id="rId21" Type="http://schemas.openxmlformats.org/officeDocument/2006/relationships/tags" Target="../tags/tag25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5" Type="http://schemas.openxmlformats.org/officeDocument/2006/relationships/tags" Target="../tags/tag29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29" Type="http://schemas.openxmlformats.org/officeDocument/2006/relationships/notesSlide" Target="../notesSlides/notesSlide3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24" Type="http://schemas.openxmlformats.org/officeDocument/2006/relationships/tags" Target="../tags/tag28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tags" Target="../tags/tag27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tags" Target="../tags/tag26.xml"/><Relationship Id="rId27" Type="http://schemas.openxmlformats.org/officeDocument/2006/relationships/tags" Target="../tags/tag3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notesSlide" Target="../notesSlides/notesSlide4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5" Type="http://schemas.openxmlformats.org/officeDocument/2006/relationships/tags" Target="../tags/tag36.xml"/><Relationship Id="rId10" Type="http://schemas.openxmlformats.org/officeDocument/2006/relationships/tags" Target="../tags/tag41.xml"/><Relationship Id="rId4" Type="http://schemas.openxmlformats.org/officeDocument/2006/relationships/tags" Target="../tags/tag35.xml"/><Relationship Id="rId9" Type="http://schemas.openxmlformats.org/officeDocument/2006/relationships/tags" Target="../tags/tag4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tags" Target="../tags/tag55.xml"/><Relationship Id="rId18" Type="http://schemas.openxmlformats.org/officeDocument/2006/relationships/tags" Target="../tags/tag60.xml"/><Relationship Id="rId26" Type="http://schemas.openxmlformats.org/officeDocument/2006/relationships/tags" Target="../tags/tag68.xml"/><Relationship Id="rId39" Type="http://schemas.openxmlformats.org/officeDocument/2006/relationships/tags" Target="../tags/tag81.xml"/><Relationship Id="rId3" Type="http://schemas.openxmlformats.org/officeDocument/2006/relationships/tags" Target="../tags/tag45.xml"/><Relationship Id="rId21" Type="http://schemas.openxmlformats.org/officeDocument/2006/relationships/tags" Target="../tags/tag63.xml"/><Relationship Id="rId34" Type="http://schemas.openxmlformats.org/officeDocument/2006/relationships/tags" Target="../tags/tag76.xml"/><Relationship Id="rId42" Type="http://schemas.openxmlformats.org/officeDocument/2006/relationships/notesSlide" Target="../notesSlides/notesSlide5.xml"/><Relationship Id="rId7" Type="http://schemas.openxmlformats.org/officeDocument/2006/relationships/tags" Target="../tags/tag49.xml"/><Relationship Id="rId12" Type="http://schemas.openxmlformats.org/officeDocument/2006/relationships/tags" Target="../tags/tag54.xml"/><Relationship Id="rId17" Type="http://schemas.openxmlformats.org/officeDocument/2006/relationships/tags" Target="../tags/tag59.xml"/><Relationship Id="rId25" Type="http://schemas.openxmlformats.org/officeDocument/2006/relationships/tags" Target="../tags/tag67.xml"/><Relationship Id="rId33" Type="http://schemas.openxmlformats.org/officeDocument/2006/relationships/tags" Target="../tags/tag75.xml"/><Relationship Id="rId38" Type="http://schemas.openxmlformats.org/officeDocument/2006/relationships/tags" Target="../tags/tag80.xml"/><Relationship Id="rId2" Type="http://schemas.openxmlformats.org/officeDocument/2006/relationships/tags" Target="../tags/tag44.xml"/><Relationship Id="rId16" Type="http://schemas.openxmlformats.org/officeDocument/2006/relationships/tags" Target="../tags/tag58.xml"/><Relationship Id="rId20" Type="http://schemas.openxmlformats.org/officeDocument/2006/relationships/tags" Target="../tags/tag62.xml"/><Relationship Id="rId29" Type="http://schemas.openxmlformats.org/officeDocument/2006/relationships/tags" Target="../tags/tag71.xml"/><Relationship Id="rId41" Type="http://schemas.openxmlformats.org/officeDocument/2006/relationships/slideLayout" Target="../slideLayouts/slideLayout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tags" Target="../tags/tag53.xml"/><Relationship Id="rId24" Type="http://schemas.openxmlformats.org/officeDocument/2006/relationships/tags" Target="../tags/tag66.xml"/><Relationship Id="rId32" Type="http://schemas.openxmlformats.org/officeDocument/2006/relationships/tags" Target="../tags/tag74.xml"/><Relationship Id="rId37" Type="http://schemas.openxmlformats.org/officeDocument/2006/relationships/tags" Target="../tags/tag79.xml"/><Relationship Id="rId40" Type="http://schemas.openxmlformats.org/officeDocument/2006/relationships/tags" Target="../tags/tag82.xml"/><Relationship Id="rId5" Type="http://schemas.openxmlformats.org/officeDocument/2006/relationships/tags" Target="../tags/tag47.xml"/><Relationship Id="rId15" Type="http://schemas.openxmlformats.org/officeDocument/2006/relationships/tags" Target="../tags/tag57.xml"/><Relationship Id="rId23" Type="http://schemas.openxmlformats.org/officeDocument/2006/relationships/tags" Target="../tags/tag65.xml"/><Relationship Id="rId28" Type="http://schemas.openxmlformats.org/officeDocument/2006/relationships/tags" Target="../tags/tag70.xml"/><Relationship Id="rId36" Type="http://schemas.openxmlformats.org/officeDocument/2006/relationships/tags" Target="../tags/tag78.xml"/><Relationship Id="rId10" Type="http://schemas.openxmlformats.org/officeDocument/2006/relationships/tags" Target="../tags/tag52.xml"/><Relationship Id="rId19" Type="http://schemas.openxmlformats.org/officeDocument/2006/relationships/tags" Target="../tags/tag61.xml"/><Relationship Id="rId31" Type="http://schemas.openxmlformats.org/officeDocument/2006/relationships/tags" Target="../tags/tag73.xml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tags" Target="../tags/tag56.xml"/><Relationship Id="rId22" Type="http://schemas.openxmlformats.org/officeDocument/2006/relationships/tags" Target="../tags/tag64.xml"/><Relationship Id="rId27" Type="http://schemas.openxmlformats.org/officeDocument/2006/relationships/tags" Target="../tags/tag69.xml"/><Relationship Id="rId30" Type="http://schemas.openxmlformats.org/officeDocument/2006/relationships/tags" Target="../tags/tag72.xml"/><Relationship Id="rId35" Type="http://schemas.openxmlformats.org/officeDocument/2006/relationships/tags" Target="../tags/tag7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tags" Target="../tags/tag97.xml"/><Relationship Id="rId18" Type="http://schemas.openxmlformats.org/officeDocument/2006/relationships/tags" Target="../tags/tag102.xml"/><Relationship Id="rId26" Type="http://schemas.openxmlformats.org/officeDocument/2006/relationships/tags" Target="../tags/tag110.xml"/><Relationship Id="rId39" Type="http://schemas.openxmlformats.org/officeDocument/2006/relationships/tags" Target="../tags/tag123.xml"/><Relationship Id="rId3" Type="http://schemas.openxmlformats.org/officeDocument/2006/relationships/tags" Target="../tags/tag87.xml"/><Relationship Id="rId21" Type="http://schemas.openxmlformats.org/officeDocument/2006/relationships/tags" Target="../tags/tag105.xml"/><Relationship Id="rId34" Type="http://schemas.openxmlformats.org/officeDocument/2006/relationships/tags" Target="../tags/tag118.xml"/><Relationship Id="rId42" Type="http://schemas.openxmlformats.org/officeDocument/2006/relationships/tags" Target="../tags/tag126.xml"/><Relationship Id="rId47" Type="http://schemas.openxmlformats.org/officeDocument/2006/relationships/notesSlide" Target="../notesSlides/notesSlide8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17" Type="http://schemas.openxmlformats.org/officeDocument/2006/relationships/tags" Target="../tags/tag101.xml"/><Relationship Id="rId25" Type="http://schemas.openxmlformats.org/officeDocument/2006/relationships/tags" Target="../tags/tag109.xml"/><Relationship Id="rId33" Type="http://schemas.openxmlformats.org/officeDocument/2006/relationships/tags" Target="../tags/tag117.xml"/><Relationship Id="rId38" Type="http://schemas.openxmlformats.org/officeDocument/2006/relationships/tags" Target="../tags/tag122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86.xml"/><Relationship Id="rId16" Type="http://schemas.openxmlformats.org/officeDocument/2006/relationships/tags" Target="../tags/tag100.xml"/><Relationship Id="rId20" Type="http://schemas.openxmlformats.org/officeDocument/2006/relationships/tags" Target="../tags/tag104.xml"/><Relationship Id="rId29" Type="http://schemas.openxmlformats.org/officeDocument/2006/relationships/tags" Target="../tags/tag113.xml"/><Relationship Id="rId41" Type="http://schemas.openxmlformats.org/officeDocument/2006/relationships/tags" Target="../tags/tag125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24" Type="http://schemas.openxmlformats.org/officeDocument/2006/relationships/tags" Target="../tags/tag108.xml"/><Relationship Id="rId32" Type="http://schemas.openxmlformats.org/officeDocument/2006/relationships/tags" Target="../tags/tag116.xml"/><Relationship Id="rId37" Type="http://schemas.openxmlformats.org/officeDocument/2006/relationships/tags" Target="../tags/tag121.xml"/><Relationship Id="rId40" Type="http://schemas.openxmlformats.org/officeDocument/2006/relationships/tags" Target="../tags/tag124.xml"/><Relationship Id="rId45" Type="http://schemas.openxmlformats.org/officeDocument/2006/relationships/tags" Target="../tags/tag129.xml"/><Relationship Id="rId5" Type="http://schemas.openxmlformats.org/officeDocument/2006/relationships/tags" Target="../tags/tag89.xml"/><Relationship Id="rId15" Type="http://schemas.openxmlformats.org/officeDocument/2006/relationships/tags" Target="../tags/tag99.xml"/><Relationship Id="rId23" Type="http://schemas.openxmlformats.org/officeDocument/2006/relationships/tags" Target="../tags/tag107.xml"/><Relationship Id="rId28" Type="http://schemas.openxmlformats.org/officeDocument/2006/relationships/tags" Target="../tags/tag112.xml"/><Relationship Id="rId36" Type="http://schemas.openxmlformats.org/officeDocument/2006/relationships/tags" Target="../tags/tag120.xml"/><Relationship Id="rId10" Type="http://schemas.openxmlformats.org/officeDocument/2006/relationships/tags" Target="../tags/tag94.xml"/><Relationship Id="rId19" Type="http://schemas.openxmlformats.org/officeDocument/2006/relationships/tags" Target="../tags/tag103.xml"/><Relationship Id="rId31" Type="http://schemas.openxmlformats.org/officeDocument/2006/relationships/tags" Target="../tags/tag115.xml"/><Relationship Id="rId44" Type="http://schemas.openxmlformats.org/officeDocument/2006/relationships/tags" Target="../tags/tag128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Relationship Id="rId22" Type="http://schemas.openxmlformats.org/officeDocument/2006/relationships/tags" Target="../tags/tag106.xml"/><Relationship Id="rId27" Type="http://schemas.openxmlformats.org/officeDocument/2006/relationships/tags" Target="../tags/tag111.xml"/><Relationship Id="rId30" Type="http://schemas.openxmlformats.org/officeDocument/2006/relationships/tags" Target="../tags/tag114.xml"/><Relationship Id="rId35" Type="http://schemas.openxmlformats.org/officeDocument/2006/relationships/tags" Target="../tags/tag119.xml"/><Relationship Id="rId43" Type="http://schemas.openxmlformats.org/officeDocument/2006/relationships/tags" Target="../tags/tag1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066800"/>
            <a:ext cx="7772400" cy="2533650"/>
          </a:xfrm>
        </p:spPr>
        <p:txBody>
          <a:bodyPr>
            <a:normAutofit fontScale="90000"/>
          </a:bodyPr>
          <a:lstStyle/>
          <a:p>
            <a:r>
              <a:rPr lang="en-US" alt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CSE 332: Data Abstractions</a:t>
            </a:r>
            <a:br>
              <a:rPr lang="en-US" alt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vi-VN" sz="4800" dirty="0">
                <a:latin typeface="Arial" panose="020B0604020202020204" pitchFamily="34" charset="0"/>
                <a:cs typeface="Arial" panose="020B0604020202020204" pitchFamily="34" charset="0"/>
              </a:rPr>
              <a:t>Адельсо́н-Ве́льский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4800" dirty="0">
                <a:latin typeface="Arial" panose="020B0604020202020204" pitchFamily="34" charset="0"/>
                <a:cs typeface="Arial" panose="020B0604020202020204" pitchFamily="34" charset="0"/>
              </a:rPr>
              <a:t>Ла́ндис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Cyrl-A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дерево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(Part II)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3886200"/>
            <a:ext cx="8458200" cy="17526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Richard Anderson</a:t>
            </a:r>
            <a:endParaRPr lang="en-US" altLang="en-US" dirty="0">
              <a:latin typeface="Arial" charset="0"/>
              <a:cs typeface="Arial" charset="0"/>
            </a:endParaRPr>
          </a:p>
          <a:p>
            <a:r>
              <a:rPr lang="en-US" altLang="en-US" dirty="0" smtClean="0">
                <a:latin typeface="Arial" charset="0"/>
                <a:cs typeface="Arial" charset="0"/>
              </a:rPr>
              <a:t>Spring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5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is balanced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starts balanced</a:t>
            </a:r>
          </a:p>
          <a:p>
            <a:pPr lvl="1"/>
            <a:r>
              <a:rPr lang="en-US" dirty="0" smtClean="0"/>
              <a:t>A rotation is </a:t>
            </a:r>
            <a:r>
              <a:rPr lang="en-US" i="1" dirty="0" smtClean="0"/>
              <a:t>O</a:t>
            </a:r>
            <a:r>
              <a:rPr lang="en-US" dirty="0" smtClean="0"/>
              <a:t>(1) and there’s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path to root</a:t>
            </a:r>
          </a:p>
          <a:p>
            <a:pPr lvl="1"/>
            <a:r>
              <a:rPr lang="en-US" dirty="0" smtClean="0"/>
              <a:t>(Same complexity even without one-rotation-is-enough fact)</a:t>
            </a:r>
          </a:p>
          <a:p>
            <a:pPr lvl="1"/>
            <a:r>
              <a:rPr lang="en-US" dirty="0" smtClean="0"/>
              <a:t>Tree ends balanced</a:t>
            </a:r>
          </a:p>
          <a:p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Will take some more rotation action to handle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5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AVL Tree Deletion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295400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 to insertion: do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delete and then rebalance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Rotations and double rotations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Imbalance may propagate upward so rotations at multiple nodes along path to root may be needed (unlike with insert)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Simple example: a deletion on the right causes the left-left grandchild to be too tall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Call this the </a:t>
            </a:r>
            <a:r>
              <a:rPr lang="en-US" sz="2000" b="0" i="1" kern="0" dirty="0" smtClean="0">
                <a:latin typeface="+mn-lt"/>
              </a:rPr>
              <a:t>left-left case</a:t>
            </a:r>
            <a:r>
              <a:rPr lang="en-US" sz="2000" b="0" kern="0" dirty="0" smtClean="0">
                <a:latin typeface="+mn-lt"/>
              </a:rPr>
              <a:t>, despite deletion on the </a:t>
            </a:r>
            <a:r>
              <a:rPr lang="en-US" sz="2000" b="0" i="1" kern="0" dirty="0" smtClean="0">
                <a:latin typeface="+mn-lt"/>
              </a:rPr>
              <a:t>right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insert(6) insert(3) insert(7) insert(1)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delete(7)</a:t>
            </a:r>
          </a:p>
        </p:txBody>
      </p:sp>
      <p:sp>
        <p:nvSpPr>
          <p:cNvPr id="10" name="Oval 13" descr="50%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222500" y="448316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1" name="Oval 14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384300" y="524516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cxnSp>
        <p:nvCxnSpPr>
          <p:cNvPr id="12" name="AutoShape 16"/>
          <p:cNvCxnSpPr>
            <a:cxnSpLocks noChangeAspect="1" noChangeShapeType="1"/>
            <a:stCxn id="11" idx="3"/>
          </p:cNvCxnSpPr>
          <p:nvPr>
            <p:custDataLst>
              <p:tags r:id="rId3"/>
            </p:custDataLst>
          </p:nvPr>
        </p:nvCxnSpPr>
        <p:spPr bwMode="auto">
          <a:xfrm rot="5400000">
            <a:off x="1071395" y="5662505"/>
            <a:ext cx="384510" cy="384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7"/>
          <p:cNvCxnSpPr>
            <a:cxnSpLocks noChangeAspect="1" noChangeShapeType="1"/>
            <a:stCxn id="10" idx="3"/>
            <a:endCxn id="11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89113" y="4740167"/>
            <a:ext cx="344655" cy="6653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Text Box 18"/>
          <p:cNvSpPr txBox="1"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1143000" y="60389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5" name="Text Box 19"/>
          <p:cNvSpPr txBox="1"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765300" y="5200710"/>
            <a:ext cx="3446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6" name="Text Box 20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343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7" name="Oval 5" descr="50%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85800" y="593096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8" name="Oval 14" descr="50%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800350" y="516896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7</a:t>
            </a:r>
            <a:endParaRPr lang="en-US" sz="2000" dirty="0"/>
          </a:p>
        </p:txBody>
      </p:sp>
      <p:cxnSp>
        <p:nvCxnSpPr>
          <p:cNvPr id="19" name="AutoShape 17"/>
          <p:cNvCxnSpPr>
            <a:cxnSpLocks noChangeAspect="1" noChangeShapeType="1"/>
            <a:stCxn id="10" idx="5"/>
            <a:endCxn id="18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2708108" y="4832242"/>
            <a:ext cx="268455" cy="4049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9"/>
          <p:cNvSpPr txBox="1"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060700" y="494036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8" name="AutoShape 12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4098925" y="4800600"/>
            <a:ext cx="854075" cy="304800"/>
          </a:xfrm>
          <a:prstGeom prst="rightArrow">
            <a:avLst>
              <a:gd name="adj1" fmla="val 50000"/>
              <a:gd name="adj2" fmla="val 700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Multiply 28"/>
          <p:cNvSpPr/>
          <p:nvPr/>
        </p:nvSpPr>
        <p:spPr bwMode="auto">
          <a:xfrm>
            <a:off x="2590800" y="4953000"/>
            <a:ext cx="914400" cy="9144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4" descr="50%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64275" y="4618037"/>
            <a:ext cx="487363" cy="487363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31" name="Oval 5" descr="50%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5410200" y="5684837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2" name="Oval 6" descr="50%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7086600" y="5684837"/>
            <a:ext cx="487363" cy="487363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3" name="AutoShape 7"/>
          <p:cNvCxnSpPr>
            <a:cxnSpLocks noChangeAspect="1" noChangeShapeType="1"/>
            <a:stCxn id="30" idx="3"/>
            <a:endCxn id="31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5669757" y="5018946"/>
            <a:ext cx="650810" cy="6809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" name="AutoShape 8"/>
          <p:cNvCxnSpPr>
            <a:cxnSpLocks noChangeAspect="1" noChangeShapeType="1"/>
            <a:stCxn id="30" idx="5"/>
            <a:endCxn id="32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6679868" y="5034423"/>
            <a:ext cx="650810" cy="6500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" name="Text Box 9"/>
          <p:cNvSpPr txBox="1"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83475" y="545623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6" name="Text Box 10"/>
          <p:cNvSpPr txBox="1"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257800" y="538003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7" name="Text Box 11"/>
          <p:cNvSpPr txBox="1"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6630988" y="431323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52" y="24825"/>
            <a:ext cx="891134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Key points for AVL Delete – same type of rotations to restore balance as during insert, but multiple rotations may be needed.  Details less important.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6596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BST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We first do the normal BST deletion:</a:t>
            </a:r>
          </a:p>
          <a:p>
            <a:pPr lvl="1"/>
            <a:r>
              <a:rPr lang="en-US" dirty="0" smtClean="0"/>
              <a:t>0 children: just delete it</a:t>
            </a:r>
          </a:p>
          <a:p>
            <a:pPr lvl="1"/>
            <a:r>
              <a:rPr lang="en-US" dirty="0" smtClean="0"/>
              <a:t>1 child: delete it, connect child to parent</a:t>
            </a:r>
          </a:p>
          <a:p>
            <a:pPr lvl="1"/>
            <a:r>
              <a:rPr lang="en-US" dirty="0" smtClean="0"/>
              <a:t>2 children: put successor in your place, </a:t>
            </a:r>
          </a:p>
          <a:p>
            <a:pPr lvl="1">
              <a:buNone/>
            </a:pPr>
            <a:r>
              <a:rPr lang="en-US" dirty="0" smtClean="0"/>
              <a:t>	delete successor leaf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Which nodes’ heights may have changed:</a:t>
            </a:r>
          </a:p>
          <a:p>
            <a:pPr lvl="1"/>
            <a:r>
              <a:rPr lang="en-US" dirty="0" smtClean="0"/>
              <a:t>0 children: path from deleted node to root</a:t>
            </a:r>
          </a:p>
          <a:p>
            <a:pPr lvl="1"/>
            <a:r>
              <a:rPr lang="en-US" dirty="0" smtClean="0"/>
              <a:t>1 child: path from deleted node to root</a:t>
            </a:r>
          </a:p>
          <a:p>
            <a:pPr lvl="1"/>
            <a:r>
              <a:rPr lang="en-US" dirty="0" smtClean="0"/>
              <a:t>2 children: path from </a:t>
            </a:r>
            <a:r>
              <a:rPr lang="en-US" i="1" dirty="0" smtClean="0"/>
              <a:t>deleted successor leaf</a:t>
            </a:r>
            <a:r>
              <a:rPr lang="en-US" dirty="0" smtClean="0"/>
              <a:t>  to root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Will rebalance as we return along the “path in question” to the root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8382000" y="3058598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900250" y="3049344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13010" y="3049344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  <a:endParaRPr lang="en-US" dirty="0"/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8001000" y="2362872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456630" y="2362872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43869" y="1676400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12</a:t>
            </a:r>
          </a:p>
        </p:txBody>
      </p:sp>
      <p:cxnSp>
        <p:nvCxnSpPr>
          <p:cNvPr id="13" name="AutoShape 9"/>
          <p:cNvCxnSpPr>
            <a:cxnSpLocks noChangeShapeType="1"/>
            <a:stCxn id="12" idx="3"/>
            <a:endCxn id="11" idx="0"/>
          </p:cNvCxnSpPr>
          <p:nvPr>
            <p:custDataLst>
              <p:tags r:id="rId7"/>
            </p:custDataLst>
          </p:nvPr>
        </p:nvCxnSpPr>
        <p:spPr bwMode="auto">
          <a:xfrm flipH="1">
            <a:off x="6615065" y="1942408"/>
            <a:ext cx="77501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0"/>
          <p:cNvCxnSpPr>
            <a:cxnSpLocks noChangeShapeType="1"/>
            <a:stCxn id="12" idx="5"/>
            <a:endCxn id="10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7669208" y="1872643"/>
            <a:ext cx="435355" cy="5451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1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8183647" y="2701808"/>
            <a:ext cx="444609" cy="2689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2"/>
          <p:cNvCxnSpPr>
            <a:cxnSpLocks noChangeShapeType="1"/>
            <a:stCxn id="11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6171446" y="2628880"/>
            <a:ext cx="33139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3"/>
          <p:cNvCxnSpPr>
            <a:cxnSpLocks noChangeShapeType="1"/>
            <a:stCxn id="11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6727291" y="2628880"/>
            <a:ext cx="331394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78440" y="3735816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21" name="AutoShape 17"/>
          <p:cNvCxnSpPr>
            <a:cxnSpLocks noChangeShapeType="1"/>
            <a:stCxn id="8" idx="3"/>
            <a:endCxn id="20" idx="0"/>
          </p:cNvCxnSpPr>
          <p:nvPr>
            <p:custDataLst>
              <p:tags r:id="rId13"/>
            </p:custDataLst>
          </p:nvPr>
        </p:nvCxnSpPr>
        <p:spPr bwMode="auto">
          <a:xfrm flipH="1">
            <a:off x="6836875" y="3315353"/>
            <a:ext cx="10958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Oval 22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104896" y="3744398"/>
            <a:ext cx="316871" cy="29420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25" name="AutoShape 23"/>
          <p:cNvCxnSpPr>
            <a:cxnSpLocks noChangeShapeType="1"/>
            <a:endCxn id="24" idx="0"/>
          </p:cNvCxnSpPr>
          <p:nvPr>
            <p:custDataLst>
              <p:tags r:id="rId15"/>
            </p:custDataLst>
          </p:nvPr>
        </p:nvCxnSpPr>
        <p:spPr bwMode="auto">
          <a:xfrm>
            <a:off x="7153747" y="3323933"/>
            <a:ext cx="109585" cy="4057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64435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Case #1 Left-left due to right deletion</a:t>
            </a: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609600" y="1371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Start with some </a:t>
            </a:r>
            <a:r>
              <a:rPr lang="en-US" sz="2000" b="0" kern="0" dirty="0" err="1" smtClean="0">
                <a:latin typeface="+mn-lt"/>
              </a:rPr>
              <a:t>subtree</a:t>
            </a:r>
            <a:r>
              <a:rPr lang="en-US" sz="2000" b="0" kern="0" dirty="0" smtClean="0">
                <a:latin typeface="+mn-lt"/>
              </a:rPr>
              <a:t> where if right child becomes shorter we are unbalanced due to height of left-left grandchild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609600" y="5181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delete in the right child could cause this right-side shortening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4" name="AutoShape 3"/>
          <p:cNvCxnSpPr>
            <a:cxnSpLocks noChangeShapeType="1"/>
            <a:stCxn id="55" idx="3"/>
            <a:endCxn id="59" idx="7"/>
          </p:cNvCxnSpPr>
          <p:nvPr>
            <p:custDataLst>
              <p:tags r:id="rId1"/>
            </p:custDataLst>
          </p:nvPr>
        </p:nvCxnSpPr>
        <p:spPr bwMode="auto">
          <a:xfrm rot="5400000">
            <a:off x="3807408" y="27587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25527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56" name="AutoShape 5"/>
          <p:cNvCxnSpPr>
            <a:cxnSpLocks noChangeShapeType="1"/>
            <a:stCxn id="55" idx="5"/>
            <a:endCxn id="57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4816580" y="27401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7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3295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8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06800" y="37528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9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31813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60" name="AutoShape 9"/>
          <p:cNvCxnSpPr>
            <a:cxnSpLocks noChangeShapeType="1"/>
            <a:stCxn id="59" idx="5"/>
            <a:endCxn id="58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746605" y="34481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286000" y="37528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2" name="AutoShape 11"/>
          <p:cNvCxnSpPr>
            <a:cxnSpLocks noChangeShapeType="1"/>
            <a:stCxn id="59" idx="3"/>
            <a:endCxn id="61" idx="0"/>
          </p:cNvCxnSpPr>
          <p:nvPr>
            <p:custDataLst>
              <p:tags r:id="rId9"/>
            </p:custDataLst>
          </p:nvPr>
        </p:nvCxnSpPr>
        <p:spPr bwMode="auto">
          <a:xfrm rot="5400000">
            <a:off x="2934179" y="33973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3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11400" y="34290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4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3489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5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715000" y="3356746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6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51163" y="27924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7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724400" y="2362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cxnSp>
        <p:nvCxnSpPr>
          <p:cNvPr id="68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4336865" y="23556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2433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Case #1: Left-left due to right deletion</a:t>
            </a: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8" name="Text Box 3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1904999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59" name="AutoShape 3"/>
          <p:cNvCxnSpPr>
            <a:cxnSpLocks noChangeShapeType="1"/>
            <a:stCxn id="60" idx="3"/>
            <a:endCxn id="64" idx="7"/>
          </p:cNvCxnSpPr>
          <p:nvPr>
            <p:custDataLst>
              <p:tags r:id="rId2"/>
            </p:custDataLst>
          </p:nvPr>
        </p:nvCxnSpPr>
        <p:spPr bwMode="auto">
          <a:xfrm rot="5400000">
            <a:off x="1750008" y="1768100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1562099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61" name="AutoShape 5"/>
          <p:cNvCxnSpPr>
            <a:cxnSpLocks noChangeShapeType="1"/>
            <a:stCxn id="60" idx="5"/>
            <a:endCxn id="62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2759180" y="1749528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2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2305049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63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49400" y="2762249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6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143000" y="219074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65" name="AutoShape 9"/>
          <p:cNvCxnSpPr>
            <a:cxnSpLocks noChangeShapeType="1"/>
            <a:stCxn id="64" idx="5"/>
            <a:endCxn id="63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689205" y="2457553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" y="2762249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7" name="AutoShape 11"/>
          <p:cNvCxnSpPr>
            <a:cxnSpLocks noChangeShapeType="1"/>
            <a:stCxn id="64" idx="3"/>
            <a:endCxn id="66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876779" y="2406753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4000" y="243839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9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33600" y="2498724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1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93763" y="1801812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2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67000" y="1371599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cxnSp>
        <p:nvCxnSpPr>
          <p:cNvPr id="73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279465" y="13650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" name="AutoShape 11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267200" y="2209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AutoShape 3"/>
          <p:cNvCxnSpPr>
            <a:cxnSpLocks noChangeShapeType="1"/>
            <a:stCxn id="76" idx="5"/>
            <a:endCxn id="80" idx="0"/>
          </p:cNvCxnSpPr>
          <p:nvPr>
            <p:custDataLst>
              <p:tags r:id="rId17"/>
            </p:custDataLst>
          </p:nvPr>
        </p:nvCxnSpPr>
        <p:spPr bwMode="auto">
          <a:xfrm>
            <a:off x="7124326" y="1740483"/>
            <a:ext cx="622674" cy="16451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6" name="Oval 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604000" y="14478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7" name="AutoShape 5"/>
          <p:cNvCxnSpPr>
            <a:cxnSpLocks noChangeShapeType="1"/>
            <a:stCxn id="80" idx="5"/>
            <a:endCxn id="78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905855" y="22543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8" name="AutoShape 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70800" y="25908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Z</a:t>
            </a:r>
          </a:p>
        </p:txBody>
      </p:sp>
      <p:sp>
        <p:nvSpPr>
          <p:cNvPr id="79" name="AutoShap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680200" y="25908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80" name="Oval 8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442200" y="19050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1" name="Text Box 1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2209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82" name="Text Box 1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15200" y="24384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84" name="Text Box 5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051800" y="1752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5" name="Text Box 5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62800" y="13716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h+2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86" name="AutoShape 3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 rot="5400000">
            <a:off x="6749865" y="13650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8" name="AutoShape 1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232400" y="25146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91" name="AutoShape 5"/>
          <p:cNvCxnSpPr>
            <a:cxnSpLocks noChangeShapeType="1"/>
            <a:stCxn id="80" idx="3"/>
            <a:endCxn id="79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131529" y="21908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3"/>
          <p:cNvCxnSpPr>
            <a:cxnSpLocks noChangeShapeType="1"/>
            <a:stCxn id="76" idx="3"/>
            <a:endCxn id="88" idx="0"/>
          </p:cNvCxnSpPr>
          <p:nvPr>
            <p:custDataLst>
              <p:tags r:id="rId30"/>
            </p:custDataLst>
          </p:nvPr>
        </p:nvCxnSpPr>
        <p:spPr bwMode="auto">
          <a:xfrm flipH="1">
            <a:off x="5803900" y="1740483"/>
            <a:ext cx="889374" cy="77411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" name="Text Box 3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458200" y="22860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9" name="Rectangle 3"/>
          <p:cNvSpPr txBox="1">
            <a:spLocks noChangeArrowheads="1"/>
          </p:cNvSpPr>
          <p:nvPr/>
        </p:nvSpPr>
        <p:spPr bwMode="auto">
          <a:xfrm>
            <a:off x="381000" y="40386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Same single rotation as when an insert in the left-left grandchild caused imbalance due to X becoming taller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But here the “height” at the top decreases, so more rebalancing farther up the tree might still be necessary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9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#2: Left-right due to right deletion</a:t>
            </a:r>
            <a:endParaRPr lang="en-US" dirty="0"/>
          </a:p>
        </p:txBody>
      </p:sp>
      <p:sp>
        <p:nvSpPr>
          <p:cNvPr id="3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597150" y="17049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40" name="AutoShape 5"/>
          <p:cNvCxnSpPr>
            <a:cxnSpLocks noChangeShapeType="1"/>
            <a:stCxn id="39" idx="3"/>
            <a:endCxn id="58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932098" y="1536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" name="AutoShape 10"/>
          <p:cNvCxnSpPr>
            <a:cxnSpLocks noChangeShapeType="1"/>
            <a:stCxn id="39" idx="5"/>
            <a:endCxn id="56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3248442" y="1826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2"/>
          <p:cNvCxnSpPr>
            <a:cxnSpLocks noChangeShapeType="1"/>
            <a:stCxn id="59" idx="3"/>
            <a:endCxn id="50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981427" y="3034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3"/>
          <p:cNvCxnSpPr>
            <a:cxnSpLocks noChangeShapeType="1"/>
            <a:stCxn id="59" idx="5"/>
            <a:endCxn id="4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605254" y="3050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022600" y="3276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46" name="Text Box 1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22400" y="3124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47" name="AutoShape 40"/>
          <p:cNvCxnSpPr>
            <a:cxnSpLocks noChangeShapeType="1"/>
            <a:stCxn id="58" idx="5"/>
            <a:endCxn id="59" idx="1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842821" y="2410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8" name="Text Box 4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65200" y="2971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49" name="AutoShape 5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65400" y="3429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50" name="AutoShape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98600" y="3276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53" name="Text Box 6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89200" y="2438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54" name="Text Box 6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12800" y="1981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55" name="Text Box 6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55800" y="1447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56" name="AutoShape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03600" y="2438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57" name="AutoShap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1800" y="3124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58" name="Oval 7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1193800" y="2286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59" name="Oval 1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2138362" y="2743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60" name="AutoShape 12"/>
          <p:cNvCxnSpPr>
            <a:cxnSpLocks noChangeShapeType="1"/>
            <a:stCxn id="58" idx="3"/>
            <a:endCxn id="57" idx="0"/>
          </p:cNvCxnSpPr>
          <p:nvPr>
            <p:custDataLst>
              <p:tags r:id="rId19"/>
            </p:custDataLst>
          </p:nvPr>
        </p:nvCxnSpPr>
        <p:spPr bwMode="auto">
          <a:xfrm rot="5400000">
            <a:off x="803735" y="2649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Multiply 60"/>
          <p:cNvSpPr/>
          <p:nvPr/>
        </p:nvSpPr>
        <p:spPr bwMode="auto">
          <a:xfrm>
            <a:off x="3962400" y="2378075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 Box 1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962400" y="2362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3" name="Text Box 3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962400" y="2057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64" name="Multiply 63"/>
          <p:cNvSpPr/>
          <p:nvPr/>
        </p:nvSpPr>
        <p:spPr bwMode="auto">
          <a:xfrm>
            <a:off x="3810000" y="28956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Oval 4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813550" y="1676400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C00000"/>
                </a:solidFill>
              </a:rPr>
              <a:t>c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66" name="AutoShape 5"/>
          <p:cNvCxnSpPr>
            <a:cxnSpLocks noChangeShapeType="1"/>
            <a:stCxn id="65" idx="3"/>
            <a:endCxn id="85" idx="0"/>
          </p:cNvCxnSpPr>
          <p:nvPr>
            <p:custDataLst>
              <p:tags r:id="rId23"/>
            </p:custDataLst>
          </p:nvPr>
        </p:nvCxnSpPr>
        <p:spPr bwMode="auto">
          <a:xfrm rot="5400000">
            <a:off x="6273117" y="17165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AutoShape 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6800" y="28956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68" name="AutoShape 10"/>
          <p:cNvCxnSpPr>
            <a:cxnSpLocks noChangeShapeType="1"/>
            <a:stCxn id="65" idx="5"/>
            <a:endCxn id="81" idx="0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7496195" y="17661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2"/>
          <p:cNvCxnSpPr>
            <a:cxnSpLocks noChangeShapeType="1"/>
            <a:stCxn id="85" idx="5"/>
            <a:endCxn id="76" idx="0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6315376" y="25434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3"/>
          <p:cNvCxnSpPr>
            <a:cxnSpLocks noChangeShapeType="1"/>
            <a:stCxn id="81" idx="3"/>
            <a:endCxn id="75" idx="0"/>
          </p:cNvCxnSpPr>
          <p:nvPr>
            <p:custDataLst>
              <p:tags r:id="rId27"/>
            </p:custDataLst>
          </p:nvPr>
        </p:nvCxnSpPr>
        <p:spPr bwMode="auto">
          <a:xfrm rot="5400000">
            <a:off x="7536883" y="26863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Text Box 1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86600" y="28202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72" name="Text Box 1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305800" y="21336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3" name="Text Box 1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608762" y="2514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4" name="Text Box 4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342153" y="20574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5" name="AutoShape 51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239000" y="29606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76" name="AutoShape 5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96000" y="28194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79" name="Text Box 6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391400" y="1447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80" name="AutoShape 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153400" y="29718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81" name="Oval 11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726362" y="22860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82" name="AutoShape 10"/>
          <p:cNvCxnSpPr>
            <a:cxnSpLocks noChangeShapeType="1"/>
            <a:stCxn id="81" idx="5"/>
            <a:endCxn id="80" idx="0"/>
          </p:cNvCxnSpPr>
          <p:nvPr>
            <p:custDataLst>
              <p:tags r:id="rId37"/>
            </p:custDataLst>
          </p:nvPr>
        </p:nvCxnSpPr>
        <p:spPr bwMode="auto">
          <a:xfrm rot="16200000" flipH="1">
            <a:off x="8212438" y="25736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" name="AutoShape 11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4405312" y="1676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7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5743575" y="23415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86" name="AutoShape 3"/>
          <p:cNvCxnSpPr>
            <a:cxnSpLocks noChangeShapeType="1"/>
            <a:stCxn id="85" idx="3"/>
            <a:endCxn id="67" idx="0"/>
          </p:cNvCxnSpPr>
          <p:nvPr>
            <p:custDataLst>
              <p:tags r:id="rId40"/>
            </p:custDataLst>
          </p:nvPr>
        </p:nvCxnSpPr>
        <p:spPr bwMode="auto">
          <a:xfrm rot="5400000">
            <a:off x="5443203" y="25101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7" name="Text Box 19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953000" y="26670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88" name="Multiply 87"/>
          <p:cNvSpPr/>
          <p:nvPr/>
        </p:nvSpPr>
        <p:spPr bwMode="auto">
          <a:xfrm>
            <a:off x="8458200" y="27432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ext Box 1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42553" y="27432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90" name="Text Box 3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542553" y="24384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91" name="Rectangle 3"/>
          <p:cNvSpPr txBox="1">
            <a:spLocks noChangeArrowheads="1"/>
          </p:cNvSpPr>
          <p:nvPr/>
        </p:nvSpPr>
        <p:spPr bwMode="auto">
          <a:xfrm>
            <a:off x="381000" y="4191000"/>
            <a:ext cx="845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Same double rotation when an insert in the left-right grandchild caused imbalance due to c becoming taller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But here the “height” at the top decreases, so more rebalancing farther up the tree might still be necessary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5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third right-deletion case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So far we have handled these two cases:</a:t>
            </a:r>
          </a:p>
          <a:p>
            <a:pPr>
              <a:buNone/>
            </a:pPr>
            <a:r>
              <a:rPr lang="en-US" dirty="0" smtClean="0"/>
              <a:t>left-left				left-right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7" name="Multiply 6"/>
          <p:cNvSpPr/>
          <p:nvPr/>
        </p:nvSpPr>
        <p:spPr bwMode="auto">
          <a:xfrm>
            <a:off x="3733800" y="2819400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Multiply 7"/>
          <p:cNvSpPr/>
          <p:nvPr/>
        </p:nvSpPr>
        <p:spPr bwMode="auto">
          <a:xfrm>
            <a:off x="3581400" y="35052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 Box 3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33800" y="25908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10" name="AutoShape 3"/>
          <p:cNvCxnSpPr>
            <a:cxnSpLocks noChangeShapeType="1"/>
            <a:stCxn id="11" idx="3"/>
            <a:endCxn id="15" idx="7"/>
          </p:cNvCxnSpPr>
          <p:nvPr>
            <p:custDataLst>
              <p:tags r:id="rId2"/>
            </p:custDataLst>
          </p:nvPr>
        </p:nvCxnSpPr>
        <p:spPr bwMode="auto">
          <a:xfrm rot="5400000">
            <a:off x="2054808" y="24539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38400" y="22479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12" name="AutoShape 5"/>
          <p:cNvCxnSpPr>
            <a:cxnSpLocks noChangeShapeType="1"/>
            <a:stCxn id="11" idx="5"/>
            <a:endCxn id="13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3063980" y="24353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0" y="29908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4" name="AutoShap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54200" y="34480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15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447800" y="28765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6" name="AutoShape 9"/>
          <p:cNvCxnSpPr>
            <a:cxnSpLocks noChangeShapeType="1"/>
            <a:stCxn id="15" idx="5"/>
            <a:endCxn id="14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1994005" y="31433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3400" y="34480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8" name="AutoShape 11"/>
          <p:cNvCxnSpPr>
            <a:cxnSpLocks noChangeShapeType="1"/>
            <a:stCxn id="15" idx="3"/>
            <a:endCxn id="17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1181579" y="30925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8800" y="31242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845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21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733800" y="2803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2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198563" y="24876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3" name="Text Box 5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71800" y="20574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h+3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cxnSp>
        <p:nvCxnSpPr>
          <p:cNvPr id="24" name="AutoShape 3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 rot="5400000">
            <a:off x="2584265" y="20508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11950" y="22383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46" name="AutoShape 5"/>
          <p:cNvCxnSpPr>
            <a:cxnSpLocks noChangeShapeType="1"/>
            <a:stCxn id="45" idx="3"/>
            <a:endCxn id="61" idx="0"/>
          </p:cNvCxnSpPr>
          <p:nvPr>
            <p:custDataLst>
              <p:tags r:id="rId18"/>
            </p:custDataLst>
          </p:nvPr>
        </p:nvCxnSpPr>
        <p:spPr bwMode="auto">
          <a:xfrm rot="5400000">
            <a:off x="6046898" y="20697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10"/>
          <p:cNvCxnSpPr>
            <a:cxnSpLocks noChangeShapeType="1"/>
            <a:stCxn id="45" idx="5"/>
            <a:endCxn id="59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363242" y="23594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12"/>
          <p:cNvCxnSpPr>
            <a:cxnSpLocks noChangeShapeType="1"/>
            <a:stCxn id="62" idx="3"/>
            <a:endCxn id="55" idx="0"/>
          </p:cNvCxnSpPr>
          <p:nvPr>
            <p:custDataLst>
              <p:tags r:id="rId20"/>
            </p:custDataLst>
          </p:nvPr>
        </p:nvCxnSpPr>
        <p:spPr bwMode="auto">
          <a:xfrm rot="5400000">
            <a:off x="6096227" y="35682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13"/>
          <p:cNvCxnSpPr>
            <a:cxnSpLocks noChangeShapeType="1"/>
            <a:stCxn id="62" idx="5"/>
            <a:endCxn id="54" idx="0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6720054" y="35834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" name="Text Box 1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137400" y="38100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51" name="Text Box 1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537200" y="3657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52" name="AutoShape 40"/>
          <p:cNvCxnSpPr>
            <a:cxnSpLocks noChangeShapeType="1"/>
            <a:stCxn id="61" idx="5"/>
            <a:endCxn id="62" idx="1"/>
          </p:cNvCxnSpPr>
          <p:nvPr>
            <p:custDataLst>
              <p:tags r:id="rId24"/>
            </p:custDataLst>
          </p:nvPr>
        </p:nvCxnSpPr>
        <p:spPr bwMode="auto">
          <a:xfrm rot="16200000" flipH="1">
            <a:off x="5957621" y="29440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3" name="Text Box 4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080000" y="3505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4" name="AutoShape 5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80200" y="39626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55" name="AutoShape 53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13400" y="38100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56" name="Text Box 62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604000" y="2971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57" name="Text Box 6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927600" y="2514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58" name="Text Box 6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070600" y="1981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59" name="AutoShape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518400" y="29718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0" name="AutoShape 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46600" y="36576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61" name="Oval 7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308600" y="28194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62" name="Oval 11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253162" y="3276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63" name="AutoShape 12"/>
          <p:cNvCxnSpPr>
            <a:cxnSpLocks noChangeShapeType="1"/>
            <a:stCxn id="61" idx="3"/>
            <a:endCxn id="60" idx="0"/>
          </p:cNvCxnSpPr>
          <p:nvPr>
            <p:custDataLst>
              <p:tags r:id="rId35"/>
            </p:custDataLst>
          </p:nvPr>
        </p:nvCxnSpPr>
        <p:spPr bwMode="auto">
          <a:xfrm rot="5400000">
            <a:off x="4918535" y="31824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Multiply 63"/>
          <p:cNvSpPr/>
          <p:nvPr/>
        </p:nvSpPr>
        <p:spPr bwMode="auto">
          <a:xfrm>
            <a:off x="8077200" y="2911475"/>
            <a:ext cx="6858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077200" y="28956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6" name="Text Box 3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077200" y="259080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67" name="Multiply 66"/>
          <p:cNvSpPr/>
          <p:nvPr/>
        </p:nvSpPr>
        <p:spPr bwMode="auto">
          <a:xfrm>
            <a:off x="7924800" y="3429000"/>
            <a:ext cx="381000" cy="381000"/>
          </a:xfrm>
          <a:prstGeom prst="mathMultiply">
            <a:avLst/>
          </a:prstGeom>
          <a:solidFill>
            <a:srgbClr val="FF0000">
              <a:alpha val="5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Content Placeholder 2"/>
          <p:cNvSpPr txBox="1">
            <a:spLocks/>
          </p:cNvSpPr>
          <p:nvPr/>
        </p:nvSpPr>
        <p:spPr bwMode="auto">
          <a:xfrm>
            <a:off x="609600" y="4724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what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the two left grandchildren are now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both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too tall (h+1)?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Then it turns out </a:t>
            </a:r>
            <a:r>
              <a:rPr lang="en-US" sz="2000" b="0" kern="0" dirty="0" smtClean="0">
                <a:latin typeface="+mn-lt"/>
              </a:rPr>
              <a:t>left-left solution still works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The children of the “new top node” will have heights differing by 1 instead of 0, but that’s fine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0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other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Naturally two more mirror-image cases (not shown here)</a:t>
            </a:r>
          </a:p>
          <a:p>
            <a:pPr lvl="1"/>
            <a:r>
              <a:rPr lang="en-US" dirty="0" smtClean="0"/>
              <a:t>Deletion in left causes right-right grandchild to be too tall</a:t>
            </a:r>
          </a:p>
          <a:p>
            <a:pPr lvl="1"/>
            <a:r>
              <a:rPr lang="en-US" dirty="0" smtClean="0"/>
              <a:t>Deletion in left causes right-left grandchild to be too tall</a:t>
            </a:r>
          </a:p>
          <a:p>
            <a:pPr lvl="1"/>
            <a:r>
              <a:rPr lang="en-US" dirty="0" smtClean="0"/>
              <a:t>(Deletion in left causes both right grandchildren to be too tall, in which case the right-right solution still works)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And, remember, “lazy deletion” is a lot simpler and might suffice for your needs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8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AVL Trees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295400"/>
            <a:ext cx="83185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000" b="0" dirty="0">
                <a:latin typeface="+mj-lt"/>
              </a:rPr>
              <a:t>Arguments for AVL trees: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All operations logarithmic worst-case because trees </a:t>
            </a:r>
            <a:r>
              <a:rPr lang="en-US" sz="2000" b="0" dirty="0">
                <a:latin typeface="+mj-lt"/>
              </a:rPr>
              <a:t>are </a:t>
            </a:r>
            <a:r>
              <a:rPr lang="en-US" sz="2000" b="0" i="1" dirty="0">
                <a:latin typeface="+mj-lt"/>
              </a:rPr>
              <a:t>always</a:t>
            </a:r>
            <a:r>
              <a:rPr lang="en-US" sz="2000" b="0" dirty="0">
                <a:latin typeface="+mj-lt"/>
              </a:rPr>
              <a:t> </a:t>
            </a:r>
            <a:r>
              <a:rPr lang="en-US" sz="2000" b="0" dirty="0" smtClean="0">
                <a:latin typeface="+mj-lt"/>
              </a:rPr>
              <a:t> balanced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Height </a:t>
            </a:r>
            <a:r>
              <a:rPr lang="en-US" sz="2000" b="0" dirty="0">
                <a:latin typeface="+mj-lt"/>
              </a:rPr>
              <a:t>balancing adds no more than a constant factor to the speed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0" dirty="0" smtClean="0">
                <a:latin typeface="+mj-lt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sz="2000" b="0" dirty="0">
              <a:latin typeface="+mj-lt"/>
            </a:endParaRP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/>
            <a:r>
              <a:rPr lang="en-US" sz="2000" b="0" dirty="0">
                <a:latin typeface="+mj-lt"/>
              </a:rPr>
              <a:t>Arguments against </a:t>
            </a:r>
            <a:r>
              <a:rPr lang="en-US" sz="2000" b="0" dirty="0" smtClean="0">
                <a:latin typeface="+mj-lt"/>
              </a:rPr>
              <a:t>AVL </a:t>
            </a:r>
            <a:r>
              <a:rPr lang="en-US" sz="2000" b="0" dirty="0">
                <a:latin typeface="+mj-lt"/>
              </a:rPr>
              <a:t>trees</a:t>
            </a:r>
            <a:r>
              <a:rPr lang="en-US" sz="2000" b="0" dirty="0" smtClean="0">
                <a:latin typeface="+mj-lt"/>
              </a:rPr>
              <a:t>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Difficult to program &amp; </a:t>
            </a:r>
            <a:r>
              <a:rPr lang="en-US" sz="2000" b="0" dirty="0" smtClean="0">
                <a:latin typeface="+mj-lt"/>
              </a:rPr>
              <a:t>debug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More </a:t>
            </a:r>
            <a:r>
              <a:rPr lang="en-US" sz="2000" b="0" dirty="0">
                <a:latin typeface="+mj-lt"/>
              </a:rPr>
              <a:t>space for height </a:t>
            </a:r>
            <a:r>
              <a:rPr lang="en-US" sz="2000" b="0" dirty="0" smtClean="0">
                <a:latin typeface="+mj-lt"/>
              </a:rPr>
              <a:t>field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Asymptotically faster but rebalancing </a:t>
            </a:r>
            <a:r>
              <a:rPr lang="en-US" sz="2000" b="0" dirty="0" smtClean="0">
                <a:latin typeface="+mj-lt"/>
              </a:rPr>
              <a:t>takes a little time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Most large searches are done in </a:t>
            </a:r>
            <a:r>
              <a:rPr lang="en-US" sz="2000" b="0" dirty="0" smtClean="0">
                <a:latin typeface="+mj-lt"/>
              </a:rPr>
              <a:t>database-like </a:t>
            </a:r>
            <a:r>
              <a:rPr lang="en-US" sz="2000" b="0" dirty="0">
                <a:latin typeface="+mj-lt"/>
              </a:rPr>
              <a:t>systems on disk and use other structures (e.g</a:t>
            </a:r>
            <a:r>
              <a:rPr lang="en-US" sz="2000" b="0" dirty="0" smtClean="0">
                <a:latin typeface="+mj-lt"/>
              </a:rPr>
              <a:t>., B-trees, our next data structure)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If </a:t>
            </a:r>
            <a:r>
              <a:rPr lang="en-US" sz="2000" b="0" i="1" dirty="0" smtClean="0">
                <a:latin typeface="+mj-lt"/>
              </a:rPr>
              <a:t>amortized</a:t>
            </a:r>
            <a:r>
              <a:rPr lang="en-US" sz="2000" b="0" dirty="0" smtClean="0">
                <a:latin typeface="+mj-lt"/>
              </a:rPr>
              <a:t> logarithmic time is enough, use splay trees (skipping, see text)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463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Have a data structure for the dictionary ADT that has worst-case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behavior</a:t>
            </a:r>
          </a:p>
          <a:p>
            <a:pPr lvl="1"/>
            <a:r>
              <a:rPr lang="en-US" dirty="0" smtClean="0"/>
              <a:t>One of several interesting/fantastic balanced-tree approaches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About to learn another balanced-tree approach: B Trees</a:t>
            </a:r>
          </a:p>
          <a:p>
            <a:endParaRPr lang="en-US" sz="1000" dirty="0" smtClean="0"/>
          </a:p>
          <a:p>
            <a:r>
              <a:rPr lang="en-US" dirty="0" smtClean="0"/>
              <a:t>First, to motivate why B trees are better for really large dictionaries (say, over 1GB = 2</a:t>
            </a:r>
            <a:r>
              <a:rPr lang="en-US" b="1" baseline="30000" dirty="0" smtClean="0"/>
              <a:t>30</a:t>
            </a:r>
            <a:r>
              <a:rPr lang="en-US" dirty="0" smtClean="0"/>
              <a:t> bytes), need to understand some </a:t>
            </a:r>
            <a:r>
              <a:rPr lang="en-US" b="1" i="1" dirty="0" smtClean="0"/>
              <a:t>memory-hierarchy basics</a:t>
            </a:r>
          </a:p>
          <a:p>
            <a:pPr lvl="1"/>
            <a:r>
              <a:rPr lang="en-US" dirty="0" smtClean="0"/>
              <a:t>Don’t always assume “every memory access has an unimportant </a:t>
            </a:r>
            <a:r>
              <a:rPr lang="en-US" i="1" dirty="0" smtClean="0"/>
              <a:t>O(1)</a:t>
            </a:r>
            <a:r>
              <a:rPr lang="en-US" dirty="0" smtClean="0"/>
              <a:t> cost”</a:t>
            </a:r>
          </a:p>
          <a:p>
            <a:pPr lvl="1"/>
            <a:r>
              <a:rPr lang="en-US" dirty="0" smtClean="0"/>
              <a:t>Learn more in CSE351/333/471, focus here on relevance to data structures and efficiency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1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Announcements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Project 1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Project 2</a:t>
            </a:r>
          </a:p>
          <a:p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AVL Tree Data Structure</a:t>
            </a:r>
          </a:p>
        </p:txBody>
      </p:sp>
      <p:sp>
        <p:nvSpPr>
          <p:cNvPr id="238595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4</a:t>
            </a:r>
          </a:p>
        </p:txBody>
      </p:sp>
      <p:sp>
        <p:nvSpPr>
          <p:cNvPr id="238596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597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238598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238599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238600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238601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238602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cxnSp>
        <p:nvCxnSpPr>
          <p:cNvPr id="238603" name="AutoShape 11"/>
          <p:cNvCxnSpPr>
            <a:cxnSpLocks noChangeShapeType="1"/>
            <a:stCxn id="238602" idx="3"/>
            <a:endCxn id="238601" idx="0"/>
          </p:cNvCxnSpPr>
          <p:nvPr>
            <p:custDataLst>
              <p:tags r:id="rId10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4" name="AutoShape 12"/>
          <p:cNvCxnSpPr>
            <a:cxnSpLocks noChangeShapeType="1"/>
            <a:stCxn id="238602" idx="5"/>
            <a:endCxn id="238600" idx="0"/>
          </p:cNvCxnSpPr>
          <p:nvPr>
            <p:custDataLst>
              <p:tags r:id="rId11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5" name="AutoShape 13"/>
          <p:cNvCxnSpPr>
            <a:cxnSpLocks noChangeShapeType="1"/>
            <a:stCxn id="238600" idx="3"/>
            <a:endCxn id="238597" idx="0"/>
          </p:cNvCxnSpPr>
          <p:nvPr>
            <p:custDataLst>
              <p:tags r:id="rId12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6" name="AutoShape 14"/>
          <p:cNvCxnSpPr>
            <a:cxnSpLocks noChangeShapeType="1"/>
            <a:stCxn id="238600" idx="5"/>
            <a:endCxn id="238596" idx="0"/>
          </p:cNvCxnSpPr>
          <p:nvPr>
            <p:custDataLst>
              <p:tags r:id="rId13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7" name="AutoShape 15"/>
          <p:cNvCxnSpPr>
            <a:cxnSpLocks noChangeShapeType="1"/>
            <a:stCxn id="238601" idx="3"/>
            <a:endCxn id="238599" idx="0"/>
          </p:cNvCxnSpPr>
          <p:nvPr>
            <p:custDataLst>
              <p:tags r:id="rId14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8" name="AutoShape 16"/>
          <p:cNvCxnSpPr>
            <a:cxnSpLocks noChangeShapeType="1"/>
            <a:stCxn id="238601" idx="5"/>
            <a:endCxn id="238598" idx="0"/>
          </p:cNvCxnSpPr>
          <p:nvPr>
            <p:custDataLst>
              <p:tags r:id="rId15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9" name="AutoShape 17"/>
          <p:cNvCxnSpPr>
            <a:cxnSpLocks noChangeShapeType="1"/>
            <a:stCxn id="238599" idx="5"/>
            <a:endCxn id="238595" idx="0"/>
          </p:cNvCxnSpPr>
          <p:nvPr>
            <p:custDataLst>
              <p:tags r:id="rId16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0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14</a:t>
            </a:r>
          </a:p>
        </p:txBody>
      </p:sp>
      <p:sp>
        <p:nvSpPr>
          <p:cNvPr id="238611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612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943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7</a:t>
            </a:r>
          </a:p>
        </p:txBody>
      </p:sp>
      <p:cxnSp>
        <p:nvCxnSpPr>
          <p:cNvPr id="238613" name="AutoShape 21"/>
          <p:cNvCxnSpPr>
            <a:cxnSpLocks noChangeShapeType="1"/>
            <a:stCxn id="238598" idx="5"/>
            <a:endCxn id="238612" idx="0"/>
          </p:cNvCxnSpPr>
          <p:nvPr>
            <p:custDataLst>
              <p:tags r:id="rId20"/>
            </p:custDataLst>
          </p:nvPr>
        </p:nvCxnSpPr>
        <p:spPr bwMode="auto">
          <a:xfrm>
            <a:off x="60023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4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4770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9</a:t>
            </a:r>
          </a:p>
        </p:txBody>
      </p:sp>
      <p:cxnSp>
        <p:nvCxnSpPr>
          <p:cNvPr id="238615" name="AutoShape 23"/>
          <p:cNvCxnSpPr>
            <a:cxnSpLocks noChangeShapeType="1"/>
            <a:stCxn id="238597" idx="3"/>
            <a:endCxn id="238614" idx="0"/>
          </p:cNvCxnSpPr>
          <p:nvPr>
            <p:custDataLst>
              <p:tags r:id="rId22"/>
            </p:custDataLst>
          </p:nvPr>
        </p:nvCxnSpPr>
        <p:spPr bwMode="auto">
          <a:xfrm flipH="1">
            <a:off x="6667500" y="4256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6" name="AutoShape 24"/>
          <p:cNvCxnSpPr>
            <a:cxnSpLocks noChangeShapeType="1"/>
            <a:stCxn id="238596" idx="3"/>
            <a:endCxn id="238611" idx="0"/>
          </p:cNvCxnSpPr>
          <p:nvPr>
            <p:custDataLst>
              <p:tags r:id="rId23"/>
            </p:custDataLst>
          </p:nvPr>
        </p:nvCxnSpPr>
        <p:spPr bwMode="auto">
          <a:xfrm flipH="1">
            <a:off x="7658100" y="4256088"/>
            <a:ext cx="2079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7" name="AutoShape 25"/>
          <p:cNvCxnSpPr>
            <a:cxnSpLocks noChangeShapeType="1"/>
            <a:stCxn id="238596" idx="5"/>
            <a:endCxn id="238610" idx="0"/>
          </p:cNvCxnSpPr>
          <p:nvPr>
            <p:custDataLst>
              <p:tags r:id="rId24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5"/>
            </p:custDataLst>
          </p:nvPr>
        </p:nvSpPr>
        <p:spPr>
          <a:xfrm>
            <a:off x="304800" y="1371600"/>
            <a:ext cx="4191000" cy="49530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z="2000" i="1" dirty="0"/>
              <a:t>Structural 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/>
              <a:t>Binary tree </a:t>
            </a:r>
            <a:r>
              <a:rPr lang="en-US" sz="2000" dirty="0" smtClean="0"/>
              <a:t>property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 smtClean="0"/>
              <a:t>Balance: </a:t>
            </a:r>
          </a:p>
          <a:p>
            <a:pPr marL="857250" lvl="2" indent="0">
              <a:buNone/>
            </a:pPr>
            <a:r>
              <a:rPr lang="en-US" dirty="0" err="1" smtClean="0"/>
              <a:t>left.height</a:t>
            </a:r>
            <a:r>
              <a:rPr lang="en-US" dirty="0" smtClean="0"/>
              <a:t> – </a:t>
            </a:r>
            <a:r>
              <a:rPr lang="en-US" dirty="0" err="1" smtClean="0"/>
              <a:t>right.height</a:t>
            </a:r>
            <a:endParaRPr lang="en-US" dirty="0"/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Balance property: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balance of every node is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between -1 and 1</a:t>
            </a:r>
          </a:p>
          <a:p>
            <a:pPr marL="838200" lvl="1" indent="-381000">
              <a:buFontTx/>
              <a:buNone/>
            </a:pPr>
            <a:r>
              <a:rPr lang="en-US" sz="2000" dirty="0"/>
              <a:t>Result:</a:t>
            </a:r>
          </a:p>
          <a:p>
            <a:pPr marL="1257300" lvl="2" indent="-342900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depth is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O(log 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)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 </a:t>
            </a:r>
          </a:p>
          <a:p>
            <a:pPr marL="1257300" lvl="2" indent="-342900">
              <a:buFontTx/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sym typeface="Symbol" pitchFamily="18" charset="2"/>
            </a:endParaRPr>
          </a:p>
          <a:p>
            <a:pPr marL="457200" indent="-457200">
              <a:buFontTx/>
              <a:buNone/>
            </a:pPr>
            <a:r>
              <a:rPr lang="en-US" sz="2000" i="1" dirty="0">
                <a:sym typeface="Symbol" pitchFamily="18" charset="2"/>
              </a:rPr>
              <a:t>Ordering property</a:t>
            </a:r>
          </a:p>
          <a:p>
            <a:pPr marL="838200" lvl="1" indent="-381000"/>
            <a:r>
              <a:rPr lang="en-US" sz="2000" dirty="0">
                <a:sym typeface="Symbol" pitchFamily="18" charset="2"/>
              </a:rPr>
              <a:t>Same as for BST</a:t>
            </a:r>
          </a:p>
        </p:txBody>
      </p:sp>
      <p:sp>
        <p:nvSpPr>
          <p:cNvPr id="238619" name="Oval 2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8305800" y="571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15</a:t>
            </a:r>
          </a:p>
        </p:txBody>
      </p:sp>
      <p:cxnSp>
        <p:nvCxnSpPr>
          <p:cNvPr id="238620" name="AutoShape 28"/>
          <p:cNvCxnSpPr>
            <a:cxnSpLocks noChangeShapeType="1"/>
            <a:stCxn id="238610" idx="5"/>
            <a:endCxn id="238619" idx="0"/>
          </p:cNvCxnSpPr>
          <p:nvPr>
            <p:custDataLst>
              <p:tags r:id="rId27"/>
            </p:custDataLst>
          </p:nvPr>
        </p:nvCxnSpPr>
        <p:spPr bwMode="auto">
          <a:xfrm>
            <a:off x="8402638" y="5145088"/>
            <a:ext cx="93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Bounding the height of an AVL tree</a:t>
            </a:r>
            <a:endParaRPr lang="en-US" dirty="0"/>
          </a:p>
        </p:txBody>
      </p:sp>
      <p:sp>
        <p:nvSpPr>
          <p:cNvPr id="424964" name="AutoShap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11737" y="5370512"/>
            <a:ext cx="838200" cy="725488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5" name="AutoShap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792537" y="5370512"/>
            <a:ext cx="838200" cy="6096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6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4173537" y="4953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7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06937" y="476091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8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5011737" y="4953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9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68937" y="5065712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-1</a:t>
            </a:r>
          </a:p>
        </p:txBody>
      </p:sp>
      <p:sp>
        <p:nvSpPr>
          <p:cNvPr id="424970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40137" y="5049837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-2</a:t>
            </a:r>
          </a:p>
        </p:txBody>
      </p:sp>
      <p:sp>
        <p:nvSpPr>
          <p:cNvPr id="42497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35537" y="4379912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</a:p>
        </p:txBody>
      </p:sp>
      <p:sp>
        <p:nvSpPr>
          <p:cNvPr id="424973" name="Text Box 13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048000" y="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Proving O(log n) depth bound</a:t>
            </a:r>
          </a:p>
        </p:txBody>
      </p:sp>
      <p:sp>
        <p:nvSpPr>
          <p:cNvPr id="424974" name="Text Box 14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000" y="4038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=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(h-1) +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(h-2) + 1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1447800"/>
            <a:ext cx="81534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Let</a:t>
            </a:r>
            <a:r>
              <a:rPr lang="en-US" sz="2800" i="1" dirty="0"/>
              <a:t> S</a:t>
            </a:r>
            <a:r>
              <a:rPr lang="en-US" sz="2800" dirty="0"/>
              <a:t>(</a:t>
            </a:r>
            <a:r>
              <a:rPr lang="en-US" sz="2800" i="1" dirty="0"/>
              <a:t>h</a:t>
            </a:r>
            <a:r>
              <a:rPr lang="en-US" sz="2800" dirty="0"/>
              <a:t>) = the minimum number of nodes in an AVL tree of height </a:t>
            </a:r>
            <a:r>
              <a:rPr lang="en-US" sz="2800" i="1" dirty="0" smtClean="0"/>
              <a:t>h</a:t>
            </a:r>
          </a:p>
          <a:p>
            <a:endParaRPr lang="en-US" sz="2800" i="1" dirty="0"/>
          </a:p>
          <a:p>
            <a:r>
              <a:rPr lang="en-US" sz="2800" dirty="0" smtClean="0"/>
              <a:t>Can </a:t>
            </a:r>
            <a:r>
              <a:rPr lang="en-US" sz="2800" dirty="0"/>
              <a:t>prove for all </a:t>
            </a:r>
            <a:r>
              <a:rPr lang="en-US" sz="2800" i="1" dirty="0"/>
              <a:t>h</a:t>
            </a:r>
            <a:r>
              <a:rPr lang="en-US" sz="2800" dirty="0"/>
              <a:t>,  </a:t>
            </a:r>
            <a:r>
              <a:rPr lang="en-US" sz="2800" i="1" dirty="0"/>
              <a:t>S</a:t>
            </a:r>
            <a:r>
              <a:rPr lang="en-US" sz="2800" dirty="0"/>
              <a:t>(</a:t>
            </a:r>
            <a:r>
              <a:rPr lang="en-US" sz="2800" i="1" dirty="0"/>
              <a:t>h</a:t>
            </a:r>
            <a:r>
              <a:rPr lang="en-US" sz="2800" dirty="0"/>
              <a:t>) &gt; </a:t>
            </a:r>
            <a:r>
              <a:rPr lang="en-US" sz="2800" dirty="0">
                <a:sym typeface="Symbol" pitchFamily="18" charset="2"/>
              </a:rPr>
              <a:t></a:t>
            </a:r>
            <a:r>
              <a:rPr lang="en-US" sz="2800" b="1" i="1" baseline="30000" dirty="0">
                <a:sym typeface="Symbol" pitchFamily="18" charset="2"/>
              </a:rPr>
              <a:t>h</a:t>
            </a:r>
            <a:r>
              <a:rPr lang="en-US" sz="2800" dirty="0">
                <a:sym typeface="Symbol" pitchFamily="18" charset="2"/>
              </a:rPr>
              <a:t> – 1 </a:t>
            </a:r>
            <a:r>
              <a:rPr lang="en-US" sz="2800" dirty="0" smtClean="0">
                <a:sym typeface="Symbol" pitchFamily="18" charset="2"/>
              </a:rPr>
              <a:t>where  </a:t>
            </a:r>
            <a:r>
              <a:rPr lang="en-US" sz="2800" dirty="0">
                <a:sym typeface="Symbol" pitchFamily="18" charset="2"/>
              </a:rPr>
              <a:t>is the golden ratio, (1+5)/</a:t>
            </a:r>
            <a:r>
              <a:rPr lang="en-US" sz="2800" dirty="0" smtClean="0">
                <a:sym typeface="Symbol" pitchFamily="18" charset="2"/>
              </a:rPr>
              <a:t>2</a:t>
            </a:r>
          </a:p>
          <a:p>
            <a:endParaRPr lang="en-US" sz="2800" dirty="0">
              <a:sym typeface="Symbol" pitchFamily="18" charset="2"/>
            </a:endParaRPr>
          </a:p>
          <a:p>
            <a:r>
              <a:rPr lang="en-US" sz="2800" dirty="0" smtClean="0">
                <a:sym typeface="Symbol" pitchFamily="18" charset="2"/>
              </a:rPr>
              <a:t>This shows that an AVL tree with n nodes has height at most log</a:t>
            </a:r>
            <a:r>
              <a:rPr lang="en-US" sz="2800" baseline="-25000" dirty="0" smtClean="0">
                <a:sym typeface="Symbol" pitchFamily="18" charset="2"/>
              </a:rPr>
              <a:t></a:t>
            </a:r>
            <a:r>
              <a:rPr lang="en-US" sz="2800" dirty="0" smtClean="0">
                <a:sym typeface="Symbol" pitchFamily="18" charset="2"/>
              </a:rPr>
              <a:t> n</a:t>
            </a:r>
          </a:p>
          <a:p>
            <a:endParaRPr lang="en-US" dirty="0">
              <a:sym typeface="Symbol" pitchFamily="18" charset="2"/>
            </a:endParaRPr>
          </a:p>
          <a:p>
            <a:endParaRPr lang="en-US" dirty="0">
              <a:sym typeface="Symbol" pitchFamily="18" charset="2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1298" name="AutoShape 2"/>
          <p:cNvCxnSpPr>
            <a:cxnSpLocks noChangeShapeType="1"/>
            <a:stCxn id="311306" idx="5"/>
            <a:endCxn id="311301" idx="0"/>
          </p:cNvCxnSpPr>
          <p:nvPr>
            <p:custDataLst>
              <p:tags r:id="rId1"/>
            </p:custDataLst>
          </p:nvPr>
        </p:nvCxnSpPr>
        <p:spPr bwMode="auto">
          <a:xfrm>
            <a:off x="3684588" y="2249488"/>
            <a:ext cx="855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2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An AVL Tree</a:t>
            </a:r>
          </a:p>
        </p:txBody>
      </p:sp>
      <p:sp>
        <p:nvSpPr>
          <p:cNvPr id="311300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 flipH="1">
            <a:off x="4333875" y="790575"/>
            <a:ext cx="1790700" cy="2647950"/>
          </a:xfrm>
          <a:custGeom>
            <a:avLst/>
            <a:gdLst>
              <a:gd name="G0" fmla="+- 7575 0 0"/>
              <a:gd name="G1" fmla="+- 21600 0 7575"/>
              <a:gd name="G2" fmla="*/ 7575 1 2"/>
              <a:gd name="G3" fmla="+- 21600 0 G2"/>
              <a:gd name="G4" fmla="+/ 7575 21600 2"/>
              <a:gd name="G5" fmla="+/ G1 0 2"/>
              <a:gd name="G6" fmla="*/ 21600 21600 7575"/>
              <a:gd name="G7" fmla="*/ G6 1 2"/>
              <a:gd name="G8" fmla="+- 21600 0 G7"/>
              <a:gd name="G9" fmla="*/ 21600 1 2"/>
              <a:gd name="G10" fmla="+- 7575 0 G9"/>
              <a:gd name="G11" fmla="?: G10 G8 0"/>
              <a:gd name="G12" fmla="?: G10 G7 21600"/>
              <a:gd name="T0" fmla="*/ 17812 w 21600"/>
              <a:gd name="T1" fmla="*/ 10800 h 21600"/>
              <a:gd name="T2" fmla="*/ 10800 w 21600"/>
              <a:gd name="T3" fmla="*/ 21600 h 21600"/>
              <a:gd name="T4" fmla="*/ 3788 w 21600"/>
              <a:gd name="T5" fmla="*/ 10800 h 21600"/>
              <a:gd name="T6" fmla="*/ 10800 w 21600"/>
              <a:gd name="T7" fmla="*/ 0 h 21600"/>
              <a:gd name="T8" fmla="*/ 5588 w 21600"/>
              <a:gd name="T9" fmla="*/ 5588 h 21600"/>
              <a:gd name="T10" fmla="*/ 16012 w 21600"/>
              <a:gd name="T11" fmla="*/ 160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575" y="21600"/>
                </a:lnTo>
                <a:lnTo>
                  <a:pt x="14025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8F8F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0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349750" y="2819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31130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31130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7589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31130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8925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311305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9235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311306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359150" y="19050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311307" name="AutoShape 11"/>
          <p:cNvCxnSpPr>
            <a:cxnSpLocks noChangeShapeType="1"/>
            <a:stCxn id="311306" idx="3"/>
            <a:endCxn id="311305" idx="0"/>
          </p:cNvCxnSpPr>
          <p:nvPr>
            <p:custDataLst>
              <p:tags r:id="rId10"/>
            </p:custDataLst>
          </p:nvPr>
        </p:nvCxnSpPr>
        <p:spPr bwMode="auto">
          <a:xfrm flipH="1">
            <a:off x="248285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8" name="AutoShape 12"/>
          <p:cNvCxnSpPr>
            <a:cxnSpLocks noChangeShapeType="1"/>
            <a:stCxn id="311301" idx="3"/>
            <a:endCxn id="311304" idx="0"/>
          </p:cNvCxnSpPr>
          <p:nvPr>
            <p:custDataLst>
              <p:tags r:id="rId11"/>
            </p:custDataLst>
          </p:nvPr>
        </p:nvCxnSpPr>
        <p:spPr bwMode="auto">
          <a:xfrm flipH="1">
            <a:off x="4083050" y="3163888"/>
            <a:ext cx="3222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9" name="AutoShape 13"/>
          <p:cNvCxnSpPr>
            <a:cxnSpLocks noChangeShapeType="1"/>
            <a:stCxn id="311305" idx="3"/>
            <a:endCxn id="311303" idx="0"/>
          </p:cNvCxnSpPr>
          <p:nvPr>
            <p:custDataLst>
              <p:tags r:id="rId12"/>
            </p:custDataLst>
          </p:nvPr>
        </p:nvCxnSpPr>
        <p:spPr bwMode="auto">
          <a:xfrm flipH="1">
            <a:off x="194945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0" name="AutoShape 14"/>
          <p:cNvCxnSpPr>
            <a:cxnSpLocks noChangeShapeType="1"/>
            <a:stCxn id="311305" idx="5"/>
            <a:endCxn id="311302" idx="0"/>
          </p:cNvCxnSpPr>
          <p:nvPr>
            <p:custDataLst>
              <p:tags r:id="rId13"/>
            </p:custDataLst>
          </p:nvPr>
        </p:nvCxnSpPr>
        <p:spPr bwMode="auto">
          <a:xfrm>
            <a:off x="261778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1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831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30</a:t>
            </a:r>
          </a:p>
        </p:txBody>
      </p:sp>
      <p:sp>
        <p:nvSpPr>
          <p:cNvPr id="31131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1973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17</a:t>
            </a:r>
          </a:p>
        </p:txBody>
      </p:sp>
      <p:sp>
        <p:nvSpPr>
          <p:cNvPr id="311313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4447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311314" name="AutoShape 18"/>
          <p:cNvCxnSpPr>
            <a:cxnSpLocks noChangeShapeType="1"/>
            <a:stCxn id="311302" idx="3"/>
            <a:endCxn id="311313" idx="0"/>
          </p:cNvCxnSpPr>
          <p:nvPr>
            <p:custDataLst>
              <p:tags r:id="rId17"/>
            </p:custDataLst>
          </p:nvPr>
        </p:nvCxnSpPr>
        <p:spPr bwMode="auto">
          <a:xfrm flipH="1">
            <a:off x="2635250" y="4027488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5" name="AutoShape 19"/>
          <p:cNvCxnSpPr>
            <a:cxnSpLocks noChangeShapeType="1"/>
            <a:stCxn id="311304" idx="5"/>
            <a:endCxn id="311312" idx="0"/>
          </p:cNvCxnSpPr>
          <p:nvPr>
            <p:custDataLst>
              <p:tags r:id="rId18"/>
            </p:custDataLst>
          </p:nvPr>
        </p:nvCxnSpPr>
        <p:spPr bwMode="auto">
          <a:xfrm>
            <a:off x="4217988" y="4002088"/>
            <a:ext cx="1698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6" name="AutoShape 20"/>
          <p:cNvCxnSpPr>
            <a:cxnSpLocks noChangeShapeType="1"/>
            <a:stCxn id="311301" idx="5"/>
            <a:endCxn id="311311" idx="0"/>
          </p:cNvCxnSpPr>
          <p:nvPr>
            <p:custDataLst>
              <p:tags r:id="rId19"/>
            </p:custDataLst>
          </p:nvPr>
        </p:nvCxnSpPr>
        <p:spPr bwMode="auto">
          <a:xfrm>
            <a:off x="4675188" y="3163888"/>
            <a:ext cx="398462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600200" y="34131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86000" y="4251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19600" y="42672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0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4015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80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0574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6482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206750" y="1584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26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553200" y="16383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11327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553200" y="20955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28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532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29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0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65595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1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2834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2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473950" y="1660525"/>
            <a:ext cx="768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value</a:t>
            </a:r>
            <a:endParaRPr lang="en-US" sz="2000" dirty="0"/>
          </a:p>
        </p:txBody>
      </p:sp>
      <p:sp>
        <p:nvSpPr>
          <p:cNvPr id="311333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477125" y="2117725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height</a:t>
            </a:r>
          </a:p>
        </p:txBody>
      </p:sp>
      <p:sp>
        <p:nvSpPr>
          <p:cNvPr id="311334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473950" y="2574925"/>
            <a:ext cx="1014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children</a:t>
            </a:r>
          </a:p>
        </p:txBody>
      </p:sp>
      <p:sp>
        <p:nvSpPr>
          <p:cNvPr id="311335" name="AutoShap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181600" y="5105400"/>
            <a:ext cx="30480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/>
              <a:t>Track height at all </a:t>
            </a:r>
            <a:r>
              <a:rPr lang="en-US" sz="2000" dirty="0" smtClean="0"/>
              <a:t>times!</a:t>
            </a:r>
            <a:endParaRPr lang="en-US" sz="2000" dirty="0"/>
          </a:p>
        </p:txBody>
      </p:sp>
      <p:sp>
        <p:nvSpPr>
          <p:cNvPr id="40" name="Rectangle 3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553200" y="12192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41" name="Text Box 3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467600" y="121920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 key </a:t>
            </a:r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4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sz="3600" dirty="0"/>
              <a:t>AVL </a:t>
            </a:r>
            <a:r>
              <a:rPr lang="en-US" sz="3600" dirty="0" smtClean="0"/>
              <a:t>tree operations</a:t>
            </a:r>
            <a:endParaRPr lang="en-US" sz="3600" dirty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466850"/>
            <a:ext cx="7772400" cy="462915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AVL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Same </a:t>
            </a:r>
            <a:r>
              <a:rPr lang="en-US" dirty="0"/>
              <a:t>as BST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AVL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2"/>
                </a:solidFill>
              </a:rPr>
              <a:t>: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First </a:t>
            </a:r>
            <a:r>
              <a:rPr lang="en-US" dirty="0">
                <a:solidFill>
                  <a:schemeClr val="accent2"/>
                </a:solidFill>
              </a:rPr>
              <a:t>BST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i="1" dirty="0" smtClean="0">
                <a:solidFill>
                  <a:schemeClr val="accent2"/>
                </a:solidFill>
              </a:rPr>
              <a:t>then</a:t>
            </a:r>
            <a:r>
              <a:rPr lang="en-US" dirty="0" smtClean="0">
                <a:solidFill>
                  <a:schemeClr val="accent2"/>
                </a:solidFill>
              </a:rPr>
              <a:t> check balance and potentially “</a:t>
            </a:r>
            <a:r>
              <a:rPr lang="en-US" dirty="0">
                <a:solidFill>
                  <a:schemeClr val="accent2"/>
                </a:solidFill>
              </a:rPr>
              <a:t>fix” the AVL </a:t>
            </a:r>
            <a:r>
              <a:rPr lang="en-US" dirty="0" smtClean="0">
                <a:solidFill>
                  <a:schemeClr val="accent2"/>
                </a:solidFill>
              </a:rPr>
              <a:t>tree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Four different imbalance cases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r>
              <a:rPr lang="en-US" b="1" dirty="0" smtClean="0"/>
              <a:t>AVL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“easy way” is lazy deletion</a:t>
            </a:r>
          </a:p>
          <a:p>
            <a:pPr lvl="1"/>
            <a:r>
              <a:rPr lang="en-US" dirty="0" smtClean="0"/>
              <a:t>Otherwise, do the deletion and then have several imbalance cases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6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detect potential imbalance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 the new node as in a BST (a new leaf)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on the path from the root to the new leaf, the insertion may (or may not) have changed the node’s height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 after recursive insertion in a subtree, detect height imbalance and perform a </a:t>
            </a:r>
            <a:r>
              <a:rPr lang="en-US" i="1" dirty="0" smtClean="0"/>
              <a:t>rotation</a:t>
            </a:r>
            <a:r>
              <a:rPr lang="en-US" dirty="0" smtClean="0"/>
              <a:t> to restore balance at that node.  Four types of rotations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Left-left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Right-right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Left-right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Right-left</a:t>
            </a:r>
          </a:p>
          <a:p>
            <a:pPr marL="857250" lvl="1" indent="-457200">
              <a:buFont typeface="+mj-lt"/>
              <a:buAutoNum type="arabicPeriod"/>
            </a:pPr>
            <a:endParaRPr lang="en-US" sz="200" dirty="0" smtClean="0"/>
          </a:p>
          <a:p>
            <a:pPr marL="457200" indent="-457200">
              <a:buNone/>
            </a:pPr>
            <a:endParaRPr lang="en-US" sz="1500" dirty="0" smtClean="0"/>
          </a:p>
          <a:p>
            <a:pPr marL="457200" indent="-457200">
              <a:buNone/>
            </a:pPr>
            <a:r>
              <a:rPr lang="en-US" dirty="0" smtClean="0"/>
              <a:t>All the action is in defining the correct rotations to restore balance</a:t>
            </a:r>
            <a:endParaRPr lang="en-US" sz="1000" dirty="0" smtClean="0"/>
          </a:p>
          <a:p>
            <a:pPr marL="457200" indent="-457200">
              <a:buNone/>
            </a:pPr>
            <a:endParaRPr lang="en-US" sz="1500" dirty="0" smtClean="0"/>
          </a:p>
          <a:p>
            <a:pPr marL="457200" indent="-457200">
              <a:buNone/>
            </a:pPr>
            <a:r>
              <a:rPr lang="en-US" dirty="0" smtClean="0"/>
              <a:t>Fact that an implementation can ignore:</a:t>
            </a:r>
          </a:p>
          <a:p>
            <a:pPr marL="857250" lvl="1" indent="-457200"/>
            <a:r>
              <a:rPr lang="en-US" dirty="0" smtClean="0"/>
              <a:t>There must be a deepest element that is imbalanced after the insert (all descendants still balanced)</a:t>
            </a:r>
          </a:p>
          <a:p>
            <a:pPr marL="857250" lvl="1" indent="-457200"/>
            <a:r>
              <a:rPr lang="en-US" dirty="0" smtClean="0"/>
              <a:t>After rebalancing this deepest node, every node is balanced</a:t>
            </a:r>
          </a:p>
          <a:p>
            <a:pPr marL="857250" lvl="1" indent="-457200"/>
            <a:r>
              <a:rPr lang="en-US" dirty="0" smtClean="0"/>
              <a:t>So at most one node needs to be rebalanced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1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Right-Left rebalancing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52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Like in the left-left and right-right cases, the height of the </a:t>
            </a:r>
            <a:r>
              <a:rPr lang="en-US" dirty="0" err="1" smtClean="0"/>
              <a:t>subtree</a:t>
            </a:r>
            <a:r>
              <a:rPr lang="en-US" dirty="0" smtClean="0"/>
              <a:t> after rebalancing is the same as before the insert</a:t>
            </a:r>
          </a:p>
          <a:p>
            <a:pPr lvl="1"/>
            <a:r>
              <a:rPr lang="en-US" dirty="0" smtClean="0"/>
              <a:t>So no ancestor in the tree will need rebalancing</a:t>
            </a:r>
          </a:p>
          <a:p>
            <a:r>
              <a:rPr lang="en-US" dirty="0" smtClean="0"/>
              <a:t>Does not have to be implemented as two rotations; can just do: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cxnSp>
        <p:nvCxnSpPr>
          <p:cNvPr id="7" name="AutoShape 3"/>
          <p:cNvCxnSpPr>
            <a:cxnSpLocks noChangeShapeType="1"/>
            <a:stCxn id="8" idx="6"/>
            <a:endCxn id="11" idx="1"/>
          </p:cNvCxnSpPr>
          <p:nvPr>
            <p:custDataLst>
              <p:tags r:id="rId1"/>
            </p:custDataLst>
          </p:nvPr>
        </p:nvCxnSpPr>
        <p:spPr bwMode="auto">
          <a:xfrm>
            <a:off x="2046288" y="3135313"/>
            <a:ext cx="1086801" cy="341346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468438" y="2971800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9" name="AutoShape 5"/>
          <p:cNvCxnSpPr>
            <a:cxnSpLocks noChangeShapeType="1"/>
            <a:stCxn id="8" idx="2"/>
            <a:endCxn id="10" idx="0"/>
          </p:cNvCxnSpPr>
          <p:nvPr>
            <p:custDataLst>
              <p:tags r:id="rId3"/>
            </p:custDataLst>
          </p:nvPr>
        </p:nvCxnSpPr>
        <p:spPr bwMode="auto">
          <a:xfrm rot="10800000" flipV="1">
            <a:off x="706438" y="3135312"/>
            <a:ext cx="762000" cy="446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9238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0480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2" name="AutoShape 10"/>
          <p:cNvCxnSpPr>
            <a:cxnSpLocks noChangeShapeType="1"/>
            <a:stCxn id="11" idx="6"/>
            <a:endCxn id="28" idx="0"/>
          </p:cNvCxnSpPr>
          <p:nvPr>
            <p:custDataLst>
              <p:tags r:id="rId6"/>
            </p:custDataLst>
          </p:nvPr>
        </p:nvCxnSpPr>
        <p:spPr bwMode="auto">
          <a:xfrm>
            <a:off x="3629025" y="3591719"/>
            <a:ext cx="409575" cy="4468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Oval 1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171700" y="38354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c</a:t>
            </a:r>
          </a:p>
        </p:txBody>
      </p:sp>
      <p:cxnSp>
        <p:nvCxnSpPr>
          <p:cNvPr id="14" name="AutoShape 12"/>
          <p:cNvCxnSpPr>
            <a:cxnSpLocks noChangeShapeType="1"/>
            <a:stCxn id="13" idx="3"/>
            <a:endCxn id="22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909196" y="4072238"/>
            <a:ext cx="3050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3" idx="5"/>
            <a:endCxn id="21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2685557" y="4095256"/>
            <a:ext cx="228867" cy="2674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71800" y="40989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17" name="Text Box 1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36576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8" name="Text Box 1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47800" y="40259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19" name="AutoShape 40"/>
          <p:cNvCxnSpPr>
            <a:cxnSpLocks noChangeShapeType="1"/>
            <a:stCxn id="11" idx="2"/>
            <a:endCxn id="13" idx="7"/>
          </p:cNvCxnSpPr>
          <p:nvPr>
            <p:custDataLst>
              <p:tags r:id="rId13"/>
            </p:custDataLst>
          </p:nvPr>
        </p:nvCxnSpPr>
        <p:spPr bwMode="auto">
          <a:xfrm rot="10800000" flipV="1">
            <a:off x="2666282" y="3591718"/>
            <a:ext cx="381719" cy="2915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Text Box 4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28600" y="3352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21" name="AutoShape 5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14600" y="4343400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2" name="AutoShape 5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4196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3" name="Oval 5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0014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5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1093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 Box 6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976438" y="3476625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26" name="Text Box 6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449638" y="3071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27" name="Text Box 6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941388" y="2714625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28" name="AutoShape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581400" y="40386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9" name="Oval 4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135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30" name="AutoShape 5"/>
          <p:cNvCxnSpPr>
            <a:cxnSpLocks noChangeShapeType="1"/>
            <a:stCxn id="29" idx="3"/>
            <a:endCxn id="49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62731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AutoShape 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8768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2" name="AutoShape 10"/>
          <p:cNvCxnSpPr>
            <a:cxnSpLocks noChangeShapeType="1"/>
            <a:stCxn id="29" idx="5"/>
            <a:endCxn id="45" idx="0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74961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12"/>
          <p:cNvCxnSpPr>
            <a:cxnSpLocks noChangeShapeType="1"/>
            <a:stCxn id="49" idx="5"/>
            <a:endCxn id="40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63153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" name="AutoShape 13"/>
          <p:cNvCxnSpPr>
            <a:cxnSpLocks noChangeShapeType="1"/>
            <a:stCxn id="45" idx="3"/>
            <a:endCxn id="39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75368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" name="Text Box 1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0866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36" name="Text Box 1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058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37" name="Text Box 1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6087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38" name="Text Box 4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3421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39" name="AutoShape 51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2390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40" name="AutoShape 5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960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41" name="Oval 54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3246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55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4287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Text Box 6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391400" y="2819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44" name="AutoShape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1534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45" name="Oval 11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77263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46" name="AutoShape 10"/>
          <p:cNvCxnSpPr>
            <a:cxnSpLocks noChangeShapeType="1"/>
            <a:stCxn id="45" idx="5"/>
            <a:endCxn id="44" idx="0"/>
          </p:cNvCxnSpPr>
          <p:nvPr>
            <p:custDataLst>
              <p:tags r:id="rId40"/>
            </p:custDataLst>
          </p:nvPr>
        </p:nvCxnSpPr>
        <p:spPr bwMode="auto">
          <a:xfrm rot="16200000" flipH="1">
            <a:off x="82124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Text Box 1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86614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48" name="AutoShape 11"/>
          <p:cNvSpPr>
            <a:spLocks noChangeAspect="1" noChangeArrowheads="1"/>
          </p:cNvSpPr>
          <p:nvPr>
            <p:custDataLst>
              <p:tags r:id="rId42"/>
            </p:custDataLst>
          </p:nvPr>
        </p:nvSpPr>
        <p:spPr bwMode="auto">
          <a:xfrm>
            <a:off x="4405312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7435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50" name="AutoShape 3"/>
          <p:cNvCxnSpPr>
            <a:cxnSpLocks noChangeShapeType="1"/>
            <a:stCxn id="49" idx="3"/>
            <a:endCxn id="31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4432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9530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685800" y="5410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Easier to remember than you may think: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Move c to grandparent’s position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Put a, b, X, U, V, and Z in the only legal positions for a BST</a:t>
            </a:r>
            <a:endParaRPr lang="en-US" sz="2000" b="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25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Insert, summarized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Insert as in a BST</a:t>
            </a:r>
          </a:p>
          <a:p>
            <a:endParaRPr lang="en-US" sz="1000" dirty="0" smtClean="0"/>
          </a:p>
          <a:p>
            <a:r>
              <a:rPr lang="en-US" dirty="0" smtClean="0"/>
              <a:t>Check back up path for imbalance, which will be 1 of 4 cases: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ode’s left-left grandchild is too tall</a:t>
            </a:r>
          </a:p>
          <a:p>
            <a:pPr lvl="1"/>
            <a:r>
              <a:rPr lang="en-US" dirty="0" smtClean="0"/>
              <a:t>Node’s left-right grandchild is too tall</a:t>
            </a:r>
          </a:p>
          <a:p>
            <a:pPr lvl="1"/>
            <a:r>
              <a:rPr lang="en-US" dirty="0" smtClean="0"/>
              <a:t>Node’s right-left grandchild is too tall</a:t>
            </a:r>
          </a:p>
          <a:p>
            <a:pPr lvl="1"/>
            <a:r>
              <a:rPr lang="en-US" dirty="0" smtClean="0"/>
              <a:t>Node’s right-right grandchild is too tall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Only one case occurs because tree was balanced before insert</a:t>
            </a:r>
          </a:p>
          <a:p>
            <a:endParaRPr lang="en-US" sz="1000" dirty="0" smtClean="0"/>
          </a:p>
          <a:p>
            <a:r>
              <a:rPr lang="en-US" dirty="0" smtClean="0"/>
              <a:t>After the appropriate single or double rotation, the smallest-unbalanced </a:t>
            </a:r>
            <a:r>
              <a:rPr lang="en-US" dirty="0" err="1" smtClean="0"/>
              <a:t>subtree</a:t>
            </a:r>
            <a:r>
              <a:rPr lang="en-US" dirty="0" smtClean="0"/>
              <a:t> has the same height as before the insertion</a:t>
            </a:r>
          </a:p>
          <a:p>
            <a:pPr lvl="1"/>
            <a:r>
              <a:rPr lang="en-US" dirty="0" smtClean="0"/>
              <a:t>So all ancestors are now balanced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 Spring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7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1570</Words>
  <Application>Microsoft Office PowerPoint</Application>
  <PresentationFormat>On-screen Show (4:3)</PresentationFormat>
  <Paragraphs>407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CSE 332: Data Abstractions Адельсо́н-Ве́льский Ла́ндис дерево (Part II)  </vt:lpstr>
      <vt:lpstr>Announcements</vt:lpstr>
      <vt:lpstr>The AVL Tree Data Structure</vt:lpstr>
      <vt:lpstr>Bounding the height of an AVL tree</vt:lpstr>
      <vt:lpstr>An AVL Tree</vt:lpstr>
      <vt:lpstr>AVL tree operations</vt:lpstr>
      <vt:lpstr>Insert: detect potential imbalance</vt:lpstr>
      <vt:lpstr>Right-Left rebalancing</vt:lpstr>
      <vt:lpstr>Insert, summarized</vt:lpstr>
      <vt:lpstr>Now efficiency</vt:lpstr>
      <vt:lpstr>AVL Tree Deletion</vt:lpstr>
      <vt:lpstr>Properties of BST delete</vt:lpstr>
      <vt:lpstr>Case #1 Left-left due to right deletion</vt:lpstr>
      <vt:lpstr>Case #1: Left-left due to right deletion</vt:lpstr>
      <vt:lpstr>Case #2: Left-right due to right deletion</vt:lpstr>
      <vt:lpstr>No third right-deletion case needed</vt:lpstr>
      <vt:lpstr>And the other half</vt:lpstr>
      <vt:lpstr>Pros and Cons of AVL Trees</vt:lpstr>
      <vt:lpstr>Now what?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Abstractions AVL Trees</dc:title>
  <dc:creator>Richard</dc:creator>
  <cp:lastModifiedBy>Richard Anderson</cp:lastModifiedBy>
  <cp:revision>13</cp:revision>
  <dcterms:created xsi:type="dcterms:W3CDTF">2006-08-16T00:00:00Z</dcterms:created>
  <dcterms:modified xsi:type="dcterms:W3CDTF">2016-04-12T01:22:41Z</dcterms:modified>
</cp:coreProperties>
</file>