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5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6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7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8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9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10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11.xml" ContentType="application/vnd.openxmlformats-officedocument.presentationml.notesSlide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notesSlides/notesSlide12.xml" ContentType="application/vnd.openxmlformats-officedocument.presentationml.notesSlide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notesSlides/notesSlide13.xml" ContentType="application/vnd.openxmlformats-officedocument.presentationml.notesSlide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notesSlides/notesSlide14.xml" ContentType="application/vnd.openxmlformats-officedocument.presentationml.notesSlide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15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notesSlides/notesSlide16.xml" ContentType="application/vnd.openxmlformats-officedocument.presentationml.notesSlide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notesSlides/notesSlide17.xml" ContentType="application/vnd.openxmlformats-officedocument.presentationml.notesSlide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notesSlides/notesSlide18.xml" ContentType="application/vnd.openxmlformats-officedocument.presentationml.notesSlide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19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notesSlides/notesSlide20.xml" ContentType="application/vnd.openxmlformats-officedocument.presentationml.notesSlide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notesSlides/notesSlide21.xml" ContentType="application/vnd.openxmlformats-officedocument.presentationml.notesSlide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notesSlides/notesSlide22.xml" ContentType="application/vnd.openxmlformats-officedocument.presentationml.notesSlide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notesSlides/notesSlide23.xml" ContentType="application/vnd.openxmlformats-officedocument.presentationml.notesSlide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notesSlides/notesSlide24.xml" ContentType="application/vnd.openxmlformats-officedocument.presentationml.notesSlide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notesSlides/notesSlide25.xml" ContentType="application/vnd.openxmlformats-officedocument.presentationml.notesSlide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49" r:id="rId2"/>
    <p:sldId id="269" r:id="rId3"/>
    <p:sldId id="356" r:id="rId4"/>
    <p:sldId id="350" r:id="rId5"/>
    <p:sldId id="351" r:id="rId6"/>
    <p:sldId id="353" r:id="rId7"/>
    <p:sldId id="292" r:id="rId8"/>
    <p:sldId id="312" r:id="rId9"/>
    <p:sldId id="317" r:id="rId10"/>
    <p:sldId id="337" r:id="rId11"/>
    <p:sldId id="314" r:id="rId12"/>
    <p:sldId id="333" r:id="rId13"/>
    <p:sldId id="291" r:id="rId14"/>
    <p:sldId id="293" r:id="rId15"/>
    <p:sldId id="319" r:id="rId16"/>
    <p:sldId id="320" r:id="rId17"/>
    <p:sldId id="322" r:id="rId18"/>
    <p:sldId id="321" r:id="rId19"/>
    <p:sldId id="301" r:id="rId20"/>
    <p:sldId id="355" r:id="rId21"/>
    <p:sldId id="323" r:id="rId22"/>
    <p:sldId id="346" r:id="rId23"/>
    <p:sldId id="326" r:id="rId24"/>
    <p:sldId id="327" r:id="rId25"/>
    <p:sldId id="357" r:id="rId26"/>
    <p:sldId id="334" r:id="rId27"/>
    <p:sldId id="329" r:id="rId28"/>
    <p:sldId id="338" r:id="rId29"/>
  </p:sldIdLst>
  <p:sldSz cx="9144000" cy="6858000" type="screen4x3"/>
  <p:notesSz cx="7315200" cy="96012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000066"/>
    <a:srgbClr val="CC9900"/>
    <a:srgbClr val="FFFF00"/>
    <a:srgbClr val="339933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1364" autoAdjust="0"/>
  </p:normalViewPr>
  <p:slideViewPr>
    <p:cSldViewPr>
      <p:cViewPr varScale="1">
        <p:scale>
          <a:sx n="85" d="100"/>
          <a:sy n="85" d="100"/>
        </p:scale>
        <p:origin x="-15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88"/>
    </p:cViewPr>
  </p:sorterViewPr>
  <p:notesViewPr>
    <p:cSldViewPr>
      <p:cViewPr varScale="1">
        <p:scale>
          <a:sx n="78" d="100"/>
          <a:sy n="78" d="100"/>
        </p:scale>
        <p:origin x="-232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13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3" tIns="47405" rIns="94813" bIns="47405" numCol="1" anchor="t" anchorCtr="0" compatLnSpc="1">
            <a:prstTxWarp prst="textNoShape">
              <a:avLst/>
            </a:prstTxWarp>
          </a:bodyPr>
          <a:lstStyle>
            <a:lvl1pPr defTabSz="94773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813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3" tIns="47405" rIns="94813" bIns="4740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300"/>
            </a:lvl1pPr>
          </a:lstStyle>
          <a:p>
            <a:pPr>
              <a:defRPr/>
            </a:pPr>
            <a:fld id="{585713ED-E00A-48F0-9471-B7A296214D96}" type="datetime1">
              <a:rPr lang="en-US" altLang="en-US"/>
              <a:pPr>
                <a:defRPr/>
              </a:pPr>
              <a:t>4/7/2016</a:t>
            </a:fld>
            <a:endParaRPr lang="en-US" alt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2888"/>
            <a:ext cx="31813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3" tIns="47405" rIns="94813" bIns="47405" numCol="1" anchor="b" anchorCtr="0" compatLnSpc="1">
            <a:prstTxWarp prst="textNoShape">
              <a:avLst/>
            </a:prstTxWarp>
          </a:bodyPr>
          <a:lstStyle>
            <a:lvl1pPr defTabSz="94773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32888"/>
            <a:ext cx="31813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13" tIns="47405" rIns="94813" bIns="4740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/>
            </a:lvl1pPr>
          </a:lstStyle>
          <a:p>
            <a:pPr>
              <a:defRPr/>
            </a:pPr>
            <a:fld id="{A5439833-5332-4A52-B345-0F44FB10E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653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A4516166-FFB7-4FD3-8FEF-1F7F548F251F}" type="datetime1">
              <a:rPr lang="en-US" altLang="en-US"/>
              <a:pPr>
                <a:defRPr/>
              </a:pPr>
              <a:t>4/7/2016</a:t>
            </a:fld>
            <a:endParaRPr lang="en-US" alt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200" y="0"/>
            <a:ext cx="7315200" cy="548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5673725"/>
            <a:ext cx="71628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88" rIns="96579" bIns="4828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5BF41555-87C7-45C7-9A21-DFDE71680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0078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0A14F3-FC46-4CCD-B557-41659BB8F88A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2ACEF4-9EBD-4CD8-910A-E426502E3412}" type="slidenum">
              <a:rPr lang="en-US" altLang="en-US" sz="1300" smtClean="0"/>
              <a:pPr/>
              <a:t>1</a:t>
            </a:fld>
            <a:endParaRPr lang="en-US" altLang="en-US" sz="1300" smtClean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5AD2A4E-9744-4CCC-9007-B4E891D8FF50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E36463-E717-44F6-84E7-224D4733C53C}" type="slidenum">
              <a:rPr lang="en-US" altLang="en-US" sz="1300" smtClean="0"/>
              <a:pPr/>
              <a:t>11</a:t>
            </a:fld>
            <a:endParaRPr lang="en-US" altLang="en-US" sz="1300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Note that a perfect tree has the most nodes “packed in” to a tree of height h.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32D6572-B7ED-48B2-AEC2-ACC6CC48B534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054715-B72B-4BE4-B156-A2B8DEEC6621}" type="slidenum">
              <a:rPr lang="en-US" altLang="en-US" sz="1300" smtClean="0"/>
              <a:pPr/>
              <a:t>12</a:t>
            </a:fld>
            <a:endParaRPr lang="en-US" altLang="en-US" sz="1300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Some tree calculations, for tree of height h:</a:t>
            </a:r>
            <a:br>
              <a:rPr lang="en-US" altLang="en-US" smtClean="0"/>
            </a:br>
            <a:r>
              <a:rPr lang="en-US" altLang="en-US" smtClean="0"/>
              <a:t>  - Max number of leaves (perfect tree): 2^h</a:t>
            </a:r>
          </a:p>
          <a:p>
            <a:r>
              <a:rPr lang="en-US" altLang="en-US" smtClean="0"/>
              <a:t>  - Max number of nodes (perfect tree): 2^(h+1) - 1</a:t>
            </a:r>
          </a:p>
          <a:p>
            <a:r>
              <a:rPr lang="en-US" altLang="en-US" smtClean="0"/>
              <a:t>  - Min number of nodes/leaves (degenerate tree): h-1/1</a:t>
            </a:r>
          </a:p>
          <a:p>
            <a:r>
              <a:rPr lang="en-US" altLang="en-US" smtClean="0"/>
              <a:t>  - What fraction of the tree is located in the last level of a perfect tree? 1/2</a:t>
            </a:r>
          </a:p>
          <a:p>
            <a:r>
              <a:rPr lang="en-US" altLang="en-US" smtClean="0"/>
              <a:t>  - Average depth for N nodes: sqrt(N)</a:t>
            </a:r>
          </a:p>
          <a:p>
            <a:r>
              <a:rPr lang="en-US" altLang="en-US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altLang="en-US" smtClean="0"/>
              <a:t>Bigger, so it’s not good enough!)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C63049-AD29-42FF-A49C-3F32E63E9ACE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07B7E7-4801-4D06-946D-B846E0FB4CDC}" type="slidenum">
              <a:rPr lang="en-US" altLang="en-US" sz="1300" smtClean="0"/>
              <a:pPr/>
              <a:t>13</a:t>
            </a:fld>
            <a:endParaRPr lang="en-US" altLang="en-US" sz="1300" smtClean="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 binary search tree is a binary tree in which all nodes in the left subtree of a node have lower values than the node. All nodes in the right subtree of a node have higher value than the node.</a:t>
            </a:r>
          </a:p>
          <a:p>
            <a:r>
              <a:rPr lang="en-US" altLang="en-US" smtClean="0"/>
              <a:t>It’s like making that recursion into the data structure!</a:t>
            </a:r>
          </a:p>
          <a:p>
            <a:r>
              <a:rPr lang="en-US" altLang="en-US" smtClean="0"/>
              <a:t>I’m storing integers at each node. Does everybody think that’s what I’m _really_ going to store?</a:t>
            </a:r>
          </a:p>
          <a:p>
            <a:r>
              <a:rPr lang="en-US" altLang="en-US" smtClean="0"/>
              <a:t>What do I need to know about what I store?</a:t>
            </a:r>
          </a:p>
          <a:p>
            <a:r>
              <a:rPr lang="en-US" altLang="en-US" smtClean="0"/>
              <a:t>(comparison, equality testing)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44C0BB-182B-49EA-8E0F-FC57B96CCDED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CC5431-8792-452C-9392-A4ED49FB9B48}" type="slidenum">
              <a:rPr lang="en-US" altLang="en-US" sz="1300" smtClean="0"/>
              <a:pPr/>
              <a:t>14</a:t>
            </a:fld>
            <a:endParaRPr lang="en-US" altLang="en-US" sz="1300" smtClean="0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Why is the one on the left a BST? It’s not complete!</a:t>
            </a:r>
          </a:p>
          <a:p>
            <a:r>
              <a:rPr lang="en-US" altLang="en-US" smtClean="0"/>
              <a:t>(B/c BSTs don’t need to be complete)</a:t>
            </a:r>
          </a:p>
          <a:p>
            <a:endParaRPr lang="en-US" altLang="en-US" smtClean="0"/>
          </a:p>
          <a:p>
            <a:r>
              <a:rPr lang="en-US" altLang="en-US" smtClean="0"/>
              <a:t>Why isn’t the one on the right a BST?</a:t>
            </a:r>
          </a:p>
          <a:p>
            <a:r>
              <a:rPr lang="en-US" altLang="en-US" smtClean="0"/>
              <a:t>Three children of 5</a:t>
            </a:r>
          </a:p>
          <a:p>
            <a:r>
              <a:rPr lang="en-US" altLang="en-US" smtClean="0"/>
              <a:t>20 has a left child larger than it.</a:t>
            </a:r>
          </a:p>
          <a:p>
            <a:r>
              <a:rPr lang="en-US" altLang="en-US" b="1" smtClean="0"/>
              <a:t>What’s wrong with 11?</a:t>
            </a:r>
          </a:p>
          <a:p>
            <a:r>
              <a:rPr lang="en-US" altLang="en-US" smtClean="0"/>
              <a:t>Even though 15 isn’t a direct child, it _still_ needs to be less than 11!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34BFB8-9B21-4422-8CF5-CB24D3C14ACA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16B39F7-4AAA-4E24-AFF1-8F37BFE5BA57}" type="slidenum">
              <a:rPr lang="en-US" altLang="en-US" sz="1300" smtClean="0"/>
              <a:pPr/>
              <a:t>15</a:t>
            </a:fld>
            <a:endParaRPr lang="en-US" altLang="en-US" sz="1300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2538" y="4560888"/>
            <a:ext cx="5365750" cy="4319587"/>
          </a:xfrm>
          <a:noFill/>
        </p:spPr>
        <p:txBody>
          <a:bodyPr/>
          <a:lstStyle/>
          <a:p>
            <a:r>
              <a:rPr lang="en-US" altLang="en-US" smtClean="0"/>
              <a:t>Now, let’s try finding a node. </a:t>
            </a:r>
          </a:p>
          <a:p>
            <a:r>
              <a:rPr lang="en-US" altLang="en-US" smtClean="0"/>
              <a:t>Find 9.</a:t>
            </a:r>
          </a:p>
          <a:p>
            <a:r>
              <a:rPr lang="en-US" altLang="en-US" smtClean="0"/>
              <a:t>This time I’ll supply the code.</a:t>
            </a:r>
          </a:p>
          <a:p>
            <a:endParaRPr lang="en-US" altLang="en-US" smtClean="0"/>
          </a:p>
          <a:p>
            <a:r>
              <a:rPr lang="en-US" altLang="en-US" smtClean="0"/>
              <a:t>This should look a _lot_ like binary search!</a:t>
            </a:r>
          </a:p>
          <a:p>
            <a:r>
              <a:rPr lang="en-US" altLang="en-US" smtClean="0"/>
              <a:t>How long does it take?</a:t>
            </a:r>
          </a:p>
          <a:p>
            <a:endParaRPr lang="en-US" altLang="en-US" smtClean="0"/>
          </a:p>
          <a:p>
            <a:r>
              <a:rPr lang="en-US" altLang="en-US" smtClean="0"/>
              <a:t>Log n is an easy answer, but what if the tree is very lopsided?</a:t>
            </a:r>
          </a:p>
          <a:p>
            <a:r>
              <a:rPr lang="en-US" altLang="en-US" smtClean="0"/>
              <a:t>So really, this is worst case O(n)!</a:t>
            </a:r>
          </a:p>
          <a:p>
            <a:r>
              <a:rPr lang="en-US" altLang="en-US" smtClean="0"/>
              <a:t>A better answer is theta of the depth of the node sought.</a:t>
            </a:r>
          </a:p>
          <a:p>
            <a:r>
              <a:rPr lang="en-US" altLang="en-US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AB1C1C-B2EA-489E-8770-7A5D8EBFD58F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9266E7-F786-40C6-AA9C-69C60D017AC4}" type="slidenum">
              <a:rPr lang="en-US" altLang="en-US" sz="1300" smtClean="0"/>
              <a:pPr/>
              <a:t>16</a:t>
            </a:fld>
            <a:endParaRPr lang="en-US" altLang="en-US" sz="1300" smtClean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OK, find 9 again.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F5E783-9938-4C99-8354-87B2D0CDD7C1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101A721-2B59-41C1-9808-66165979A43F}" type="slidenum">
              <a:rPr lang="en-US" altLang="en-US" sz="1300" smtClean="0"/>
              <a:pPr/>
              <a:t>17</a:t>
            </a:fld>
            <a:endParaRPr lang="en-US" altLang="en-US" sz="1300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Every now and then everyone succumbs to the temptation to really overuse color.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FD70BE-DCAF-4003-8696-39B69D0E5F62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2DADFC-8D62-4B9E-8B80-B9B49AAD58FD}" type="slidenum">
              <a:rPr lang="en-US" altLang="en-US" sz="1300" smtClean="0"/>
              <a:pPr/>
              <a:t>18</a:t>
            </a:fld>
            <a:endParaRPr lang="en-US" altLang="en-US" sz="1300" smtClean="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Let’s do some inserts: </a:t>
            </a:r>
          </a:p>
          <a:p>
            <a:endParaRPr lang="en-US" altLang="en-US" smtClean="0"/>
          </a:p>
          <a:p>
            <a:r>
              <a:rPr lang="en-US" altLang="en-US" smtClean="0"/>
              <a:t>insert(8)</a:t>
            </a:r>
          </a:p>
          <a:p>
            <a:r>
              <a:rPr lang="en-US" altLang="en-US" smtClean="0"/>
              <a:t>insert (11)</a:t>
            </a:r>
          </a:p>
          <a:p>
            <a:r>
              <a:rPr lang="en-US" altLang="en-US" smtClean="0"/>
              <a:t>insert(31)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27D04D6-D6FC-40B2-AE1D-FD395A1498F7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A456DF-31F7-41DE-88EB-1FCD1A480D33}" type="slidenum">
              <a:rPr lang="en-US" altLang="en-US" sz="1300" smtClean="0"/>
              <a:pPr/>
              <a:t>19</a:t>
            </a:fld>
            <a:endParaRPr lang="en-US" altLang="en-US" sz="1300" smtClean="0"/>
          </a:p>
        </p:txBody>
      </p:sp>
      <p:sp>
        <p:nvSpPr>
          <p:cNvPr id="5018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OK, we had a buildHeap, let’s buildTree. How long does this take?</a:t>
            </a:r>
          </a:p>
          <a:p>
            <a:r>
              <a:rPr lang="en-US" altLang="en-US" smtClean="0"/>
              <a:t>Well, </a:t>
            </a:r>
            <a:r>
              <a:rPr lang="en-US" altLang="en-US" b="1" smtClean="0"/>
              <a:t>IT DEPENDS!</a:t>
            </a:r>
          </a:p>
          <a:p>
            <a:r>
              <a:rPr lang="en-US" altLang="en-US" smtClean="0"/>
              <a:t>Let’s say we want to build a tree from 123456789</a:t>
            </a:r>
          </a:p>
          <a:p>
            <a:r>
              <a:rPr lang="en-US" altLang="en-US" smtClean="0"/>
              <a:t>What happens if we insert in order?</a:t>
            </a:r>
          </a:p>
          <a:p>
            <a:r>
              <a:rPr lang="en-US" altLang="en-US" smtClean="0"/>
              <a:t>Reverse order?</a:t>
            </a:r>
          </a:p>
          <a:p>
            <a:r>
              <a:rPr lang="en-US" altLang="en-US" smtClean="0"/>
              <a:t>What about 5, then 3, then 7, then 2, then 1, then 6, then 8, then 9?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1EE29A9-95E4-40F7-A929-4E2875308894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8F7C35-5690-47DE-A64C-9BBEF3717EA8}" type="slidenum">
              <a:rPr lang="en-US" altLang="en-US" sz="1300" smtClean="0"/>
              <a:pPr/>
              <a:t>20</a:t>
            </a:fld>
            <a:endParaRPr lang="en-US" altLang="en-US" sz="1300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OK, we had a buildHeap, let’s buildTree. How long does this take?</a:t>
            </a:r>
          </a:p>
          <a:p>
            <a:r>
              <a:rPr lang="en-US" altLang="en-US" smtClean="0"/>
              <a:t>Well, </a:t>
            </a:r>
            <a:r>
              <a:rPr lang="en-US" altLang="en-US" b="1" smtClean="0"/>
              <a:t>IT DEPENDS!</a:t>
            </a:r>
          </a:p>
          <a:p>
            <a:r>
              <a:rPr lang="en-US" altLang="en-US" smtClean="0"/>
              <a:t>Let’s say we want to build a tree from 123456789</a:t>
            </a:r>
          </a:p>
          <a:p>
            <a:r>
              <a:rPr lang="en-US" altLang="en-US" smtClean="0"/>
              <a:t>What happens if we insert in order?</a:t>
            </a:r>
          </a:p>
          <a:p>
            <a:r>
              <a:rPr lang="en-US" altLang="en-US" smtClean="0"/>
              <a:t>Reverse order?</a:t>
            </a:r>
          </a:p>
          <a:p>
            <a:r>
              <a:rPr lang="en-US" altLang="en-US" smtClean="0"/>
              <a:t>What about 5, then 3, then 7, then 2, then 1, then 6, then 8, then 9?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27C9B2-C7AC-446E-8B5B-EC014B5CC7B6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1494E8-FD99-4336-850B-3DF99CBAF900}" type="slidenum">
              <a:rPr lang="en-US" altLang="en-US" sz="1300" smtClean="0"/>
              <a:pPr/>
              <a:t>2</a:t>
            </a:fld>
            <a:endParaRPr lang="en-US" altLang="en-US" sz="1300" smtClean="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B094D7D-1C33-460C-9017-11EDEA53F661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A8FFD5-5ADB-4187-8DF3-C26DE62C5A0F}" type="slidenum">
              <a:rPr lang="en-US" altLang="en-US" sz="1300" smtClean="0"/>
              <a:pPr/>
              <a:t>21</a:t>
            </a:fld>
            <a:endParaRPr lang="en-US" altLang="en-US" sz="1300" smtClean="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And now for something completely different.</a:t>
            </a:r>
          </a:p>
          <a:p>
            <a:endParaRPr lang="en-US" altLang="en-US" smtClean="0"/>
          </a:p>
          <a:p>
            <a:r>
              <a:rPr lang="en-US" altLang="en-US" smtClean="0"/>
              <a:t>Let’s say I want to delete a node. Why might it be </a:t>
            </a:r>
            <a:r>
              <a:rPr lang="en-US" altLang="en-US" b="1" smtClean="0"/>
              <a:t>harder than insertion?</a:t>
            </a:r>
          </a:p>
          <a:p>
            <a:endParaRPr lang="en-US" altLang="en-US" b="1" smtClean="0"/>
          </a:p>
          <a:p>
            <a:r>
              <a:rPr lang="en-US" altLang="en-US" smtClean="0"/>
              <a:t>Might happen in the </a:t>
            </a:r>
            <a:r>
              <a:rPr lang="en-US" altLang="en-US" b="1" smtClean="0"/>
              <a:t>middle</a:t>
            </a:r>
            <a:r>
              <a:rPr lang="en-US" altLang="en-US" smtClean="0"/>
              <a:t> of the tree instead of at </a:t>
            </a:r>
            <a:r>
              <a:rPr lang="en-US" altLang="en-US" b="1" smtClean="0"/>
              <a:t>leaf</a:t>
            </a:r>
            <a:r>
              <a:rPr lang="en-US" altLang="en-US" smtClean="0"/>
              <a:t>.</a:t>
            </a:r>
          </a:p>
          <a:p>
            <a:endParaRPr lang="en-US" altLang="en-US" smtClean="0"/>
          </a:p>
          <a:p>
            <a:r>
              <a:rPr lang="en-US" altLang="en-US" smtClean="0"/>
              <a:t>Then, I have to fix the BST.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1F88C2-DFA9-46B1-A4E1-EC3B2D8D8674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9828BE-1E0F-447D-883D-D63B0D2803B9}" type="slidenum">
              <a:rPr lang="en-US" altLang="en-US" sz="1300" smtClean="0"/>
              <a:pPr/>
              <a:t>22</a:t>
            </a:fld>
            <a:endParaRPr lang="en-US" altLang="en-US" sz="1300" smtClean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1F520D-17BD-4004-B785-92549CAF3B99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5926B8-848A-4BE3-B994-7D223596DDED}" type="slidenum">
              <a:rPr lang="en-US" altLang="en-US" sz="1300" smtClean="0"/>
              <a:pPr/>
              <a:t>23</a:t>
            </a:fld>
            <a:endParaRPr lang="en-US" altLang="en-US" sz="1300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Alright, we did it the easy way, but what about real deletions?</a:t>
            </a:r>
          </a:p>
          <a:p>
            <a:endParaRPr lang="en-US" altLang="en-US" smtClean="0"/>
          </a:p>
          <a:p>
            <a:r>
              <a:rPr lang="en-US" altLang="en-US" smtClean="0"/>
              <a:t>Leaves are easy; we just prune them.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33898A6-7B1D-45F5-9CB4-98970AED1597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058096-8FB5-4D6E-B63F-CE1F06ACCB7C}" type="slidenum">
              <a:rPr lang="en-US" altLang="en-US" sz="1300" smtClean="0"/>
              <a:pPr/>
              <a:t>24</a:t>
            </a:fld>
            <a:endParaRPr lang="en-US" altLang="en-US" sz="1300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Single child nodes we remove and…</a:t>
            </a:r>
          </a:p>
          <a:p>
            <a:r>
              <a:rPr lang="en-US" altLang="en-US" smtClean="0"/>
              <a:t>Do what?</a:t>
            </a:r>
          </a:p>
          <a:p>
            <a:r>
              <a:rPr lang="en-US" altLang="en-US" smtClean="0"/>
              <a:t>We can just pull up their children. </a:t>
            </a:r>
          </a:p>
          <a:p>
            <a:r>
              <a:rPr lang="en-US" altLang="en-US" smtClean="0"/>
              <a:t>Is the search tree property intact?</a:t>
            </a:r>
          </a:p>
          <a:p>
            <a:r>
              <a:rPr lang="en-US" altLang="en-US" smtClean="0"/>
              <a:t>Yes.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DE9815B-7FB4-4B6A-81CA-68A7ED84F1C3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336FFE-00B1-4C6B-92BF-49BBC9C0786B}" type="slidenum">
              <a:rPr lang="en-US" altLang="en-US" sz="1300" smtClean="0"/>
              <a:pPr/>
              <a:t>26</a:t>
            </a:fld>
            <a:endParaRPr lang="en-US" altLang="en-US" sz="1300" smtClean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F063D7-9951-4048-8763-63023825D9CD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30FBEC-535B-4DE9-8CBD-D99AF74601C7}" type="slidenum">
              <a:rPr lang="en-US" altLang="en-US" sz="1300" smtClean="0"/>
              <a:pPr/>
              <a:t>27</a:t>
            </a:fld>
            <a:endParaRPr lang="en-US" altLang="en-US" sz="1300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This slide is just for closure.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4EE113-1B96-4ABF-9992-2FE942A699F1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78DB0C-0827-4B28-8E81-69BC75551449}" type="slidenum">
              <a:rPr lang="en-US" altLang="en-US" sz="1300" smtClean="0"/>
              <a:pPr/>
              <a:t>28</a:t>
            </a:fld>
            <a:endParaRPr lang="en-US" altLang="en-US" sz="1300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39EB44E-D745-49D5-BC36-7889F07DFA7D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DA6EFFD-4C57-448C-9899-04D3308A234C}" type="slidenum">
              <a:rPr lang="en-US" altLang="en-US" sz="1300" smtClean="0"/>
              <a:pPr/>
              <a:t>4</a:t>
            </a:fld>
            <a:endParaRPr lang="en-US" altLang="en-US" sz="1300" smtClean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Alright, now we’re armed with the tree expertise we’ll need.</a:t>
            </a:r>
          </a:p>
          <a:p>
            <a:r>
              <a:rPr lang="en-US" altLang="en-US" smtClean="0"/>
              <a:t>So, what can we already do?</a:t>
            </a:r>
          </a:p>
          <a:p>
            <a:endParaRPr lang="en-US" altLang="en-US" smtClean="0"/>
          </a:p>
          <a:p>
            <a:r>
              <a:rPr lang="en-US" altLang="en-US" smtClean="0"/>
              <a:t>Well, we can push, pop, enqueue, dequeue, insert, remove, find, and deleteMin.</a:t>
            </a:r>
          </a:p>
          <a:p>
            <a:endParaRPr lang="en-US" altLang="en-US" smtClean="0"/>
          </a:p>
          <a:p>
            <a:r>
              <a:rPr lang="en-US" altLang="en-US" smtClean="0"/>
              <a:t>There’s something wrong with our pqueues. Remember decreaseKey? We need to give the location in the heap to perform a decrease. Why?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42F3735-A800-42C4-A191-2D91A7F6312E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E272A8-BA96-4CA0-9125-55DA571E2CB4}" type="slidenum">
              <a:rPr lang="en-US" altLang="en-US" sz="1300" smtClean="0"/>
              <a:pPr/>
              <a:t>5</a:t>
            </a:fld>
            <a:endParaRPr lang="en-US" altLang="en-US" sz="1300" smtClean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Dictionaries associate some key with a value, just like a real dictionary (where the key is a word and the value is its definition).</a:t>
            </a:r>
          </a:p>
          <a:p>
            <a:endParaRPr lang="en-US" altLang="en-US" smtClean="0"/>
          </a:p>
          <a:p>
            <a:r>
              <a:rPr lang="en-US" altLang="en-US" smtClean="0"/>
              <a:t>In this example, I’ve stored user-IDs associated with descriptions of their user.</a:t>
            </a:r>
          </a:p>
          <a:p>
            <a:endParaRPr lang="en-US" altLang="en-US" smtClean="0"/>
          </a:p>
          <a:p>
            <a:r>
              <a:rPr lang="en-US" altLang="en-US" smtClean="0"/>
              <a:t>This is probably the most valuable and widely used ADT we’ll hit. 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5B94126-A6EB-49D7-9691-01AFEC1E3655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59CC16-A9BA-4CFE-83FE-1A9CD20B3A22}" type="slidenum">
              <a:rPr lang="en-US" altLang="en-US" sz="1300" smtClean="0"/>
              <a:pPr/>
              <a:t>6</a:t>
            </a:fld>
            <a:endParaRPr lang="en-US" altLang="en-US" sz="1300" smtClean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4560888"/>
            <a:ext cx="5365750" cy="4319587"/>
          </a:xfrm>
          <a:noFill/>
        </p:spPr>
        <p:txBody>
          <a:bodyPr/>
          <a:lstStyle/>
          <a:p>
            <a:r>
              <a:rPr lang="en-US" altLang="en-US" smtClean="0"/>
              <a:t>LL: O(1), O(n), O(n)</a:t>
            </a:r>
          </a:p>
          <a:p>
            <a:r>
              <a:rPr lang="en-US" altLang="en-US" smtClean="0"/>
              <a:t>Uns: O(1), O(n), O(n)</a:t>
            </a:r>
          </a:p>
          <a:p>
            <a:r>
              <a:rPr lang="en-US" altLang="en-US" smtClean="0"/>
              <a:t>Sorted: O(n), O(log n), O(n)</a:t>
            </a:r>
          </a:p>
          <a:p>
            <a:r>
              <a:rPr lang="en-US" altLang="en-US" b="1" smtClean="0"/>
              <a:t>Sorted array is oh-so-close</a:t>
            </a:r>
            <a:r>
              <a:rPr lang="en-US" altLang="en-US" smtClean="0"/>
              <a:t>. O(log n) find time and almost O(log n) insert time. What’s wrong?</a:t>
            </a:r>
          </a:p>
          <a:p>
            <a:r>
              <a:rPr lang="en-US" altLang="en-US" smtClean="0"/>
              <a:t>Let’s look at how that search goes:</a:t>
            </a:r>
          </a:p>
          <a:p>
            <a:r>
              <a:rPr lang="en-US" altLang="en-US" smtClean="0"/>
              <a:t>Draw recursive calls (and potential recursive calls) in binary search. </a:t>
            </a:r>
          </a:p>
          <a:p>
            <a:r>
              <a:rPr lang="en-US" altLang="en-US" smtClean="0"/>
              <a:t>Note how it starts looking like a binary tree where the left subtrees have smaller elements and the right subtrees have bigger elements.</a:t>
            </a:r>
          </a:p>
          <a:p>
            <a:r>
              <a:rPr lang="en-US" altLang="en-US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A1419FA-2637-4753-8655-DFC20E91FF39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48D30C-3A0D-4455-AAAD-521E9E871959}" type="slidenum">
              <a:rPr lang="en-US" altLang="en-US" sz="1300" smtClean="0"/>
              <a:pPr/>
              <a:t>7</a:t>
            </a:fld>
            <a:endParaRPr lang="en-US" altLang="en-US" sz="1300" smtClean="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5673725"/>
            <a:ext cx="6591300" cy="3649663"/>
          </a:xfrm>
          <a:noFill/>
        </p:spPr>
        <p:txBody>
          <a:bodyPr/>
          <a:lstStyle/>
          <a:p>
            <a:r>
              <a:rPr lang="en-US" altLang="en-US" smtClean="0"/>
              <a:t>Alright, we’ll focus today on one type of trees called binary trees.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FB1441-FF6C-4EAB-B3FE-8F81DA59F3CC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870E7B-B406-46CF-AE09-CC4E4A889658}" type="slidenum">
              <a:rPr lang="en-US" altLang="en-US" sz="1300" smtClean="0"/>
              <a:pPr/>
              <a:t>8</a:t>
            </a:fld>
            <a:endParaRPr lang="en-US" altLang="en-US" sz="1300" smtClean="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090110-FD86-4793-B73C-CA29B21B7285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E53BBB-2DE9-4049-95F0-30C13FF7F8DB}" type="slidenum">
              <a:rPr lang="en-US" altLang="en-US" sz="1300" smtClean="0"/>
              <a:pPr/>
              <a:t>9</a:t>
            </a:fld>
            <a:endParaRPr lang="en-US" altLang="en-US" sz="1300" smtClean="0"/>
          </a:p>
        </p:txBody>
      </p:sp>
      <p:sp>
        <p:nvSpPr>
          <p:cNvPr id="3994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Note the use of expression trees in compiler construction.  Also, post-fix, pre-fix, infix conversions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79EC06B-7753-4E5B-AC51-392378C91A2A}" type="datetime1">
              <a:rPr lang="en-US" altLang="en-US" sz="1300" smtClean="0"/>
              <a:pPr/>
              <a:t>4/7/2016</a:t>
            </a:fld>
            <a:endParaRPr lang="en-US" altLang="en-US" sz="1300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700C9F-0380-43EB-8BEB-1B8EAAD22C63}" type="slidenum">
              <a:rPr lang="en-US" altLang="en-US" sz="1300" smtClean="0"/>
              <a:pPr/>
              <a:t>10</a:t>
            </a:fld>
            <a:endParaRPr lang="en-US" altLang="en-US" sz="1300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B739C-4AB1-435B-9986-15BF1D7DD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54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E2686-75B6-4C40-ACC4-3D38BC250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35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18ACF-FE83-4194-8287-C2B1A9D42C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201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9ED99-A29F-4FFE-8BD0-E91AC43989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09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C3BFA-C1D2-4309-86E3-097529CE8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46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C1382-70C3-4F38-A872-F14BB479A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42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4AA3-267B-4D9F-9802-815BF447FA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82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C1DC6-6B0B-4B75-AD2E-E411FF3BA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39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A8EC8-DE0A-4ED0-8B9F-DEFBCE810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48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C8FEA-934D-4641-B6C1-D8791C5CA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010B9-A27F-40F3-B8A4-C181942AF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45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27F8F-2C16-4926-A32D-85AB715CDE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24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896B5A8-7657-4704-89AC-C37E055CCD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26" Type="http://schemas.openxmlformats.org/officeDocument/2006/relationships/tags" Target="../tags/tag174.xml"/><Relationship Id="rId39" Type="http://schemas.openxmlformats.org/officeDocument/2006/relationships/tags" Target="../tags/tag187.xml"/><Relationship Id="rId21" Type="http://schemas.openxmlformats.org/officeDocument/2006/relationships/tags" Target="../tags/tag169.xml"/><Relationship Id="rId34" Type="http://schemas.openxmlformats.org/officeDocument/2006/relationships/tags" Target="../tags/tag182.xml"/><Relationship Id="rId42" Type="http://schemas.openxmlformats.org/officeDocument/2006/relationships/tags" Target="../tags/tag190.xml"/><Relationship Id="rId47" Type="http://schemas.openxmlformats.org/officeDocument/2006/relationships/tags" Target="../tags/tag195.xml"/><Relationship Id="rId50" Type="http://schemas.openxmlformats.org/officeDocument/2006/relationships/tags" Target="../tags/tag198.xml"/><Relationship Id="rId55" Type="http://schemas.openxmlformats.org/officeDocument/2006/relationships/tags" Target="../tags/tag203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33" Type="http://schemas.openxmlformats.org/officeDocument/2006/relationships/tags" Target="../tags/tag181.xml"/><Relationship Id="rId38" Type="http://schemas.openxmlformats.org/officeDocument/2006/relationships/tags" Target="../tags/tag186.xml"/><Relationship Id="rId46" Type="http://schemas.openxmlformats.org/officeDocument/2006/relationships/tags" Target="../tags/tag194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0" Type="http://schemas.openxmlformats.org/officeDocument/2006/relationships/tags" Target="../tags/tag168.xml"/><Relationship Id="rId29" Type="http://schemas.openxmlformats.org/officeDocument/2006/relationships/tags" Target="../tags/tag177.xml"/><Relationship Id="rId41" Type="http://schemas.openxmlformats.org/officeDocument/2006/relationships/tags" Target="../tags/tag189.xml"/><Relationship Id="rId54" Type="http://schemas.openxmlformats.org/officeDocument/2006/relationships/tags" Target="../tags/tag202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32" Type="http://schemas.openxmlformats.org/officeDocument/2006/relationships/tags" Target="../tags/tag180.xml"/><Relationship Id="rId37" Type="http://schemas.openxmlformats.org/officeDocument/2006/relationships/tags" Target="../tags/tag185.xml"/><Relationship Id="rId40" Type="http://schemas.openxmlformats.org/officeDocument/2006/relationships/tags" Target="../tags/tag188.xml"/><Relationship Id="rId45" Type="http://schemas.openxmlformats.org/officeDocument/2006/relationships/tags" Target="../tags/tag193.xml"/><Relationship Id="rId53" Type="http://schemas.openxmlformats.org/officeDocument/2006/relationships/tags" Target="../tags/tag201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36" Type="http://schemas.openxmlformats.org/officeDocument/2006/relationships/tags" Target="../tags/tag184.xml"/><Relationship Id="rId49" Type="http://schemas.openxmlformats.org/officeDocument/2006/relationships/tags" Target="../tags/tag197.xml"/><Relationship Id="rId57" Type="http://schemas.openxmlformats.org/officeDocument/2006/relationships/notesSlide" Target="../notesSlides/notesSlide10.xml"/><Relationship Id="rId10" Type="http://schemas.openxmlformats.org/officeDocument/2006/relationships/tags" Target="../tags/tag158.xml"/><Relationship Id="rId19" Type="http://schemas.openxmlformats.org/officeDocument/2006/relationships/tags" Target="../tags/tag167.xml"/><Relationship Id="rId31" Type="http://schemas.openxmlformats.org/officeDocument/2006/relationships/tags" Target="../tags/tag179.xml"/><Relationship Id="rId44" Type="http://schemas.openxmlformats.org/officeDocument/2006/relationships/tags" Target="../tags/tag192.xml"/><Relationship Id="rId52" Type="http://schemas.openxmlformats.org/officeDocument/2006/relationships/tags" Target="../tags/tag200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tags" Target="../tags/tag178.xml"/><Relationship Id="rId35" Type="http://schemas.openxmlformats.org/officeDocument/2006/relationships/tags" Target="../tags/tag183.xml"/><Relationship Id="rId43" Type="http://schemas.openxmlformats.org/officeDocument/2006/relationships/tags" Target="../tags/tag191.xml"/><Relationship Id="rId48" Type="http://schemas.openxmlformats.org/officeDocument/2006/relationships/tags" Target="../tags/tag196.xml"/><Relationship Id="rId56" Type="http://schemas.openxmlformats.org/officeDocument/2006/relationships/slideLayout" Target="../slideLayouts/slideLayout6.xml"/><Relationship Id="rId8" Type="http://schemas.openxmlformats.org/officeDocument/2006/relationships/tags" Target="../tags/tag156.xml"/><Relationship Id="rId51" Type="http://schemas.openxmlformats.org/officeDocument/2006/relationships/tags" Target="../tags/tag199.xml"/><Relationship Id="rId3" Type="http://schemas.openxmlformats.org/officeDocument/2006/relationships/tags" Target="../tags/tag15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20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5" Type="http://schemas.openxmlformats.org/officeDocument/2006/relationships/tags" Target="../tags/tag208.xml"/><Relationship Id="rId4" Type="http://schemas.openxmlformats.org/officeDocument/2006/relationships/tags" Target="../tags/tag20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17.xml"/><Relationship Id="rId13" Type="http://schemas.openxmlformats.org/officeDocument/2006/relationships/tags" Target="../tags/tag222.xml"/><Relationship Id="rId18" Type="http://schemas.openxmlformats.org/officeDocument/2006/relationships/tags" Target="../tags/tag227.xml"/><Relationship Id="rId26" Type="http://schemas.openxmlformats.org/officeDocument/2006/relationships/slideLayout" Target="../slideLayouts/slideLayout4.xml"/><Relationship Id="rId3" Type="http://schemas.openxmlformats.org/officeDocument/2006/relationships/tags" Target="../tags/tag212.xml"/><Relationship Id="rId21" Type="http://schemas.openxmlformats.org/officeDocument/2006/relationships/tags" Target="../tags/tag230.xml"/><Relationship Id="rId7" Type="http://schemas.openxmlformats.org/officeDocument/2006/relationships/tags" Target="../tags/tag216.xml"/><Relationship Id="rId12" Type="http://schemas.openxmlformats.org/officeDocument/2006/relationships/tags" Target="../tags/tag221.xml"/><Relationship Id="rId17" Type="http://schemas.openxmlformats.org/officeDocument/2006/relationships/tags" Target="../tags/tag226.xml"/><Relationship Id="rId25" Type="http://schemas.openxmlformats.org/officeDocument/2006/relationships/tags" Target="../tags/tag234.xml"/><Relationship Id="rId2" Type="http://schemas.openxmlformats.org/officeDocument/2006/relationships/tags" Target="../tags/tag211.xml"/><Relationship Id="rId16" Type="http://schemas.openxmlformats.org/officeDocument/2006/relationships/tags" Target="../tags/tag225.xml"/><Relationship Id="rId20" Type="http://schemas.openxmlformats.org/officeDocument/2006/relationships/tags" Target="../tags/tag229.xml"/><Relationship Id="rId1" Type="http://schemas.openxmlformats.org/officeDocument/2006/relationships/tags" Target="../tags/tag210.xml"/><Relationship Id="rId6" Type="http://schemas.openxmlformats.org/officeDocument/2006/relationships/tags" Target="../tags/tag215.xml"/><Relationship Id="rId11" Type="http://schemas.openxmlformats.org/officeDocument/2006/relationships/tags" Target="../tags/tag220.xml"/><Relationship Id="rId24" Type="http://schemas.openxmlformats.org/officeDocument/2006/relationships/tags" Target="../tags/tag233.xml"/><Relationship Id="rId5" Type="http://schemas.openxmlformats.org/officeDocument/2006/relationships/tags" Target="../tags/tag214.xml"/><Relationship Id="rId15" Type="http://schemas.openxmlformats.org/officeDocument/2006/relationships/tags" Target="../tags/tag224.xml"/><Relationship Id="rId23" Type="http://schemas.openxmlformats.org/officeDocument/2006/relationships/tags" Target="../tags/tag232.xml"/><Relationship Id="rId10" Type="http://schemas.openxmlformats.org/officeDocument/2006/relationships/tags" Target="../tags/tag219.xml"/><Relationship Id="rId19" Type="http://schemas.openxmlformats.org/officeDocument/2006/relationships/tags" Target="../tags/tag228.xml"/><Relationship Id="rId4" Type="http://schemas.openxmlformats.org/officeDocument/2006/relationships/tags" Target="../tags/tag213.xml"/><Relationship Id="rId9" Type="http://schemas.openxmlformats.org/officeDocument/2006/relationships/tags" Target="../tags/tag218.xml"/><Relationship Id="rId14" Type="http://schemas.openxmlformats.org/officeDocument/2006/relationships/tags" Target="../tags/tag223.xml"/><Relationship Id="rId22" Type="http://schemas.openxmlformats.org/officeDocument/2006/relationships/tags" Target="../tags/tag231.xml"/><Relationship Id="rId27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42.xml"/><Relationship Id="rId13" Type="http://schemas.openxmlformats.org/officeDocument/2006/relationships/tags" Target="../tags/tag247.xml"/><Relationship Id="rId18" Type="http://schemas.openxmlformats.org/officeDocument/2006/relationships/tags" Target="../tags/tag252.xml"/><Relationship Id="rId26" Type="http://schemas.openxmlformats.org/officeDocument/2006/relationships/tags" Target="../tags/tag260.xml"/><Relationship Id="rId39" Type="http://schemas.openxmlformats.org/officeDocument/2006/relationships/tags" Target="../tags/tag273.xml"/><Relationship Id="rId3" Type="http://schemas.openxmlformats.org/officeDocument/2006/relationships/tags" Target="../tags/tag237.xml"/><Relationship Id="rId21" Type="http://schemas.openxmlformats.org/officeDocument/2006/relationships/tags" Target="../tags/tag255.xml"/><Relationship Id="rId34" Type="http://schemas.openxmlformats.org/officeDocument/2006/relationships/tags" Target="../tags/tag268.xml"/><Relationship Id="rId42" Type="http://schemas.openxmlformats.org/officeDocument/2006/relationships/tags" Target="../tags/tag276.xml"/><Relationship Id="rId7" Type="http://schemas.openxmlformats.org/officeDocument/2006/relationships/tags" Target="../tags/tag241.xml"/><Relationship Id="rId12" Type="http://schemas.openxmlformats.org/officeDocument/2006/relationships/tags" Target="../tags/tag246.xml"/><Relationship Id="rId17" Type="http://schemas.openxmlformats.org/officeDocument/2006/relationships/tags" Target="../tags/tag251.xml"/><Relationship Id="rId25" Type="http://schemas.openxmlformats.org/officeDocument/2006/relationships/tags" Target="../tags/tag259.xml"/><Relationship Id="rId33" Type="http://schemas.openxmlformats.org/officeDocument/2006/relationships/tags" Target="../tags/tag267.xml"/><Relationship Id="rId38" Type="http://schemas.openxmlformats.org/officeDocument/2006/relationships/tags" Target="../tags/tag272.xml"/><Relationship Id="rId2" Type="http://schemas.openxmlformats.org/officeDocument/2006/relationships/tags" Target="../tags/tag236.xml"/><Relationship Id="rId16" Type="http://schemas.openxmlformats.org/officeDocument/2006/relationships/tags" Target="../tags/tag250.xml"/><Relationship Id="rId20" Type="http://schemas.openxmlformats.org/officeDocument/2006/relationships/tags" Target="../tags/tag254.xml"/><Relationship Id="rId29" Type="http://schemas.openxmlformats.org/officeDocument/2006/relationships/tags" Target="../tags/tag263.xml"/><Relationship Id="rId41" Type="http://schemas.openxmlformats.org/officeDocument/2006/relationships/tags" Target="../tags/tag275.xml"/><Relationship Id="rId1" Type="http://schemas.openxmlformats.org/officeDocument/2006/relationships/tags" Target="../tags/tag235.xml"/><Relationship Id="rId6" Type="http://schemas.openxmlformats.org/officeDocument/2006/relationships/tags" Target="../tags/tag240.xml"/><Relationship Id="rId11" Type="http://schemas.openxmlformats.org/officeDocument/2006/relationships/tags" Target="../tags/tag245.xml"/><Relationship Id="rId24" Type="http://schemas.openxmlformats.org/officeDocument/2006/relationships/tags" Target="../tags/tag258.xml"/><Relationship Id="rId32" Type="http://schemas.openxmlformats.org/officeDocument/2006/relationships/tags" Target="../tags/tag266.xml"/><Relationship Id="rId37" Type="http://schemas.openxmlformats.org/officeDocument/2006/relationships/tags" Target="../tags/tag271.xml"/><Relationship Id="rId40" Type="http://schemas.openxmlformats.org/officeDocument/2006/relationships/tags" Target="../tags/tag274.xml"/><Relationship Id="rId5" Type="http://schemas.openxmlformats.org/officeDocument/2006/relationships/tags" Target="../tags/tag239.xml"/><Relationship Id="rId15" Type="http://schemas.openxmlformats.org/officeDocument/2006/relationships/tags" Target="../tags/tag249.xml"/><Relationship Id="rId23" Type="http://schemas.openxmlformats.org/officeDocument/2006/relationships/tags" Target="../tags/tag257.xml"/><Relationship Id="rId28" Type="http://schemas.openxmlformats.org/officeDocument/2006/relationships/tags" Target="../tags/tag262.xml"/><Relationship Id="rId36" Type="http://schemas.openxmlformats.org/officeDocument/2006/relationships/tags" Target="../tags/tag270.xml"/><Relationship Id="rId10" Type="http://schemas.openxmlformats.org/officeDocument/2006/relationships/tags" Target="../tags/tag244.xml"/><Relationship Id="rId19" Type="http://schemas.openxmlformats.org/officeDocument/2006/relationships/tags" Target="../tags/tag253.xml"/><Relationship Id="rId31" Type="http://schemas.openxmlformats.org/officeDocument/2006/relationships/tags" Target="../tags/tag265.xml"/><Relationship Id="rId44" Type="http://schemas.openxmlformats.org/officeDocument/2006/relationships/notesSlide" Target="../notesSlides/notesSlide13.xml"/><Relationship Id="rId4" Type="http://schemas.openxmlformats.org/officeDocument/2006/relationships/tags" Target="../tags/tag238.xml"/><Relationship Id="rId9" Type="http://schemas.openxmlformats.org/officeDocument/2006/relationships/tags" Target="../tags/tag243.xml"/><Relationship Id="rId14" Type="http://schemas.openxmlformats.org/officeDocument/2006/relationships/tags" Target="../tags/tag248.xml"/><Relationship Id="rId22" Type="http://schemas.openxmlformats.org/officeDocument/2006/relationships/tags" Target="../tags/tag256.xml"/><Relationship Id="rId27" Type="http://schemas.openxmlformats.org/officeDocument/2006/relationships/tags" Target="../tags/tag261.xml"/><Relationship Id="rId30" Type="http://schemas.openxmlformats.org/officeDocument/2006/relationships/tags" Target="../tags/tag264.xml"/><Relationship Id="rId35" Type="http://schemas.openxmlformats.org/officeDocument/2006/relationships/tags" Target="../tags/tag269.xml"/><Relationship Id="rId4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84.xml"/><Relationship Id="rId13" Type="http://schemas.openxmlformats.org/officeDocument/2006/relationships/tags" Target="../tags/tag289.xml"/><Relationship Id="rId18" Type="http://schemas.openxmlformats.org/officeDocument/2006/relationships/tags" Target="../tags/tag294.xml"/><Relationship Id="rId3" Type="http://schemas.openxmlformats.org/officeDocument/2006/relationships/tags" Target="../tags/tag279.xml"/><Relationship Id="rId21" Type="http://schemas.openxmlformats.org/officeDocument/2006/relationships/tags" Target="../tags/tag297.xml"/><Relationship Id="rId7" Type="http://schemas.openxmlformats.org/officeDocument/2006/relationships/tags" Target="../tags/tag283.xml"/><Relationship Id="rId12" Type="http://schemas.openxmlformats.org/officeDocument/2006/relationships/tags" Target="../tags/tag288.xml"/><Relationship Id="rId17" Type="http://schemas.openxmlformats.org/officeDocument/2006/relationships/tags" Target="../tags/tag293.xml"/><Relationship Id="rId2" Type="http://schemas.openxmlformats.org/officeDocument/2006/relationships/tags" Target="../tags/tag278.xml"/><Relationship Id="rId16" Type="http://schemas.openxmlformats.org/officeDocument/2006/relationships/tags" Target="../tags/tag292.xml"/><Relationship Id="rId20" Type="http://schemas.openxmlformats.org/officeDocument/2006/relationships/tags" Target="../tags/tag296.xml"/><Relationship Id="rId1" Type="http://schemas.openxmlformats.org/officeDocument/2006/relationships/tags" Target="../tags/tag277.xml"/><Relationship Id="rId6" Type="http://schemas.openxmlformats.org/officeDocument/2006/relationships/tags" Target="../tags/tag282.xml"/><Relationship Id="rId11" Type="http://schemas.openxmlformats.org/officeDocument/2006/relationships/tags" Target="../tags/tag287.xml"/><Relationship Id="rId24" Type="http://schemas.openxmlformats.org/officeDocument/2006/relationships/notesSlide" Target="../notesSlides/notesSlide14.xml"/><Relationship Id="rId5" Type="http://schemas.openxmlformats.org/officeDocument/2006/relationships/tags" Target="../tags/tag281.xml"/><Relationship Id="rId15" Type="http://schemas.openxmlformats.org/officeDocument/2006/relationships/tags" Target="../tags/tag291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86.xml"/><Relationship Id="rId19" Type="http://schemas.openxmlformats.org/officeDocument/2006/relationships/tags" Target="../tags/tag295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4" Type="http://schemas.openxmlformats.org/officeDocument/2006/relationships/tags" Target="../tags/tag290.xml"/><Relationship Id="rId22" Type="http://schemas.openxmlformats.org/officeDocument/2006/relationships/tags" Target="../tags/tag29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06.xml"/><Relationship Id="rId13" Type="http://schemas.openxmlformats.org/officeDocument/2006/relationships/tags" Target="../tags/tag311.xml"/><Relationship Id="rId18" Type="http://schemas.openxmlformats.org/officeDocument/2006/relationships/tags" Target="../tags/tag316.xml"/><Relationship Id="rId3" Type="http://schemas.openxmlformats.org/officeDocument/2006/relationships/tags" Target="../tags/tag301.xml"/><Relationship Id="rId21" Type="http://schemas.openxmlformats.org/officeDocument/2006/relationships/tags" Target="../tags/tag319.xml"/><Relationship Id="rId7" Type="http://schemas.openxmlformats.org/officeDocument/2006/relationships/tags" Target="../tags/tag305.xml"/><Relationship Id="rId12" Type="http://schemas.openxmlformats.org/officeDocument/2006/relationships/tags" Target="../tags/tag310.xml"/><Relationship Id="rId17" Type="http://schemas.openxmlformats.org/officeDocument/2006/relationships/tags" Target="../tags/tag315.xml"/><Relationship Id="rId25" Type="http://schemas.openxmlformats.org/officeDocument/2006/relationships/notesSlide" Target="../notesSlides/notesSlide15.xml"/><Relationship Id="rId2" Type="http://schemas.openxmlformats.org/officeDocument/2006/relationships/tags" Target="../tags/tag300.xml"/><Relationship Id="rId16" Type="http://schemas.openxmlformats.org/officeDocument/2006/relationships/tags" Target="../tags/tag314.xml"/><Relationship Id="rId20" Type="http://schemas.openxmlformats.org/officeDocument/2006/relationships/tags" Target="../tags/tag318.xml"/><Relationship Id="rId1" Type="http://schemas.openxmlformats.org/officeDocument/2006/relationships/tags" Target="../tags/tag299.xml"/><Relationship Id="rId6" Type="http://schemas.openxmlformats.org/officeDocument/2006/relationships/tags" Target="../tags/tag304.xml"/><Relationship Id="rId11" Type="http://schemas.openxmlformats.org/officeDocument/2006/relationships/tags" Target="../tags/tag309.xml"/><Relationship Id="rId24" Type="http://schemas.openxmlformats.org/officeDocument/2006/relationships/slideLayout" Target="../slideLayouts/slideLayout12.xml"/><Relationship Id="rId5" Type="http://schemas.openxmlformats.org/officeDocument/2006/relationships/tags" Target="../tags/tag303.xml"/><Relationship Id="rId15" Type="http://schemas.openxmlformats.org/officeDocument/2006/relationships/tags" Target="../tags/tag313.xml"/><Relationship Id="rId23" Type="http://schemas.openxmlformats.org/officeDocument/2006/relationships/tags" Target="../tags/tag321.xml"/><Relationship Id="rId10" Type="http://schemas.openxmlformats.org/officeDocument/2006/relationships/tags" Target="../tags/tag308.xml"/><Relationship Id="rId19" Type="http://schemas.openxmlformats.org/officeDocument/2006/relationships/tags" Target="../tags/tag317.xml"/><Relationship Id="rId4" Type="http://schemas.openxmlformats.org/officeDocument/2006/relationships/tags" Target="../tags/tag302.xml"/><Relationship Id="rId9" Type="http://schemas.openxmlformats.org/officeDocument/2006/relationships/tags" Target="../tags/tag307.xml"/><Relationship Id="rId14" Type="http://schemas.openxmlformats.org/officeDocument/2006/relationships/tags" Target="../tags/tag312.xml"/><Relationship Id="rId22" Type="http://schemas.openxmlformats.org/officeDocument/2006/relationships/tags" Target="../tags/tag32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29.xml"/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3" Type="http://schemas.openxmlformats.org/officeDocument/2006/relationships/tags" Target="../tags/tag324.xml"/><Relationship Id="rId21" Type="http://schemas.openxmlformats.org/officeDocument/2006/relationships/tags" Target="../tags/tag342.xml"/><Relationship Id="rId7" Type="http://schemas.openxmlformats.org/officeDocument/2006/relationships/tags" Target="../tags/tag328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25" Type="http://schemas.openxmlformats.org/officeDocument/2006/relationships/notesSlide" Target="../notesSlides/notesSlide16.xml"/><Relationship Id="rId2" Type="http://schemas.openxmlformats.org/officeDocument/2006/relationships/tags" Target="../tags/tag323.xml"/><Relationship Id="rId16" Type="http://schemas.openxmlformats.org/officeDocument/2006/relationships/tags" Target="../tags/tag337.xml"/><Relationship Id="rId20" Type="http://schemas.openxmlformats.org/officeDocument/2006/relationships/tags" Target="../tags/tag341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1" Type="http://schemas.openxmlformats.org/officeDocument/2006/relationships/tags" Target="../tags/tag332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326.xml"/><Relationship Id="rId15" Type="http://schemas.openxmlformats.org/officeDocument/2006/relationships/tags" Target="../tags/tag336.xml"/><Relationship Id="rId23" Type="http://schemas.openxmlformats.org/officeDocument/2006/relationships/tags" Target="../tags/tag344.xml"/><Relationship Id="rId10" Type="http://schemas.openxmlformats.org/officeDocument/2006/relationships/tags" Target="../tags/tag331.xml"/><Relationship Id="rId19" Type="http://schemas.openxmlformats.org/officeDocument/2006/relationships/tags" Target="../tags/tag340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Relationship Id="rId22" Type="http://schemas.openxmlformats.org/officeDocument/2006/relationships/tags" Target="../tags/tag34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52.xml"/><Relationship Id="rId13" Type="http://schemas.openxmlformats.org/officeDocument/2006/relationships/tags" Target="../tags/tag357.xml"/><Relationship Id="rId18" Type="http://schemas.openxmlformats.org/officeDocument/2006/relationships/tags" Target="../tags/tag362.xml"/><Relationship Id="rId3" Type="http://schemas.openxmlformats.org/officeDocument/2006/relationships/tags" Target="../tags/tag347.xml"/><Relationship Id="rId21" Type="http://schemas.openxmlformats.org/officeDocument/2006/relationships/tags" Target="../tags/tag365.xml"/><Relationship Id="rId7" Type="http://schemas.openxmlformats.org/officeDocument/2006/relationships/tags" Target="../tags/tag351.xml"/><Relationship Id="rId12" Type="http://schemas.openxmlformats.org/officeDocument/2006/relationships/tags" Target="../tags/tag356.xml"/><Relationship Id="rId17" Type="http://schemas.openxmlformats.org/officeDocument/2006/relationships/tags" Target="../tags/tag361.xml"/><Relationship Id="rId25" Type="http://schemas.openxmlformats.org/officeDocument/2006/relationships/notesSlide" Target="../notesSlides/notesSlide17.xml"/><Relationship Id="rId2" Type="http://schemas.openxmlformats.org/officeDocument/2006/relationships/tags" Target="../tags/tag346.xml"/><Relationship Id="rId16" Type="http://schemas.openxmlformats.org/officeDocument/2006/relationships/tags" Target="../tags/tag360.xml"/><Relationship Id="rId20" Type="http://schemas.openxmlformats.org/officeDocument/2006/relationships/tags" Target="../tags/tag364.xml"/><Relationship Id="rId1" Type="http://schemas.openxmlformats.org/officeDocument/2006/relationships/tags" Target="../tags/tag345.xml"/><Relationship Id="rId6" Type="http://schemas.openxmlformats.org/officeDocument/2006/relationships/tags" Target="../tags/tag350.xml"/><Relationship Id="rId11" Type="http://schemas.openxmlformats.org/officeDocument/2006/relationships/tags" Target="../tags/tag35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49.xml"/><Relationship Id="rId15" Type="http://schemas.openxmlformats.org/officeDocument/2006/relationships/tags" Target="../tags/tag359.xml"/><Relationship Id="rId23" Type="http://schemas.openxmlformats.org/officeDocument/2006/relationships/tags" Target="../tags/tag367.xml"/><Relationship Id="rId10" Type="http://schemas.openxmlformats.org/officeDocument/2006/relationships/tags" Target="../tags/tag354.xml"/><Relationship Id="rId19" Type="http://schemas.openxmlformats.org/officeDocument/2006/relationships/tags" Target="../tags/tag363.xml"/><Relationship Id="rId4" Type="http://schemas.openxmlformats.org/officeDocument/2006/relationships/tags" Target="../tags/tag348.xml"/><Relationship Id="rId9" Type="http://schemas.openxmlformats.org/officeDocument/2006/relationships/tags" Target="../tags/tag353.xml"/><Relationship Id="rId14" Type="http://schemas.openxmlformats.org/officeDocument/2006/relationships/tags" Target="../tags/tag358.xml"/><Relationship Id="rId22" Type="http://schemas.openxmlformats.org/officeDocument/2006/relationships/tags" Target="../tags/tag36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70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369.xml"/><Relationship Id="rId1" Type="http://schemas.openxmlformats.org/officeDocument/2006/relationships/tags" Target="../tags/tag3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2.xml"/><Relationship Id="rId4" Type="http://schemas.openxmlformats.org/officeDocument/2006/relationships/tags" Target="../tags/tag37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75.xml"/><Relationship Id="rId2" Type="http://schemas.openxmlformats.org/officeDocument/2006/relationships/tags" Target="../tags/tag374.xml"/><Relationship Id="rId1" Type="http://schemas.openxmlformats.org/officeDocument/2006/relationships/tags" Target="../tags/tag373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83.xml"/><Relationship Id="rId13" Type="http://schemas.openxmlformats.org/officeDocument/2006/relationships/tags" Target="../tags/tag388.xml"/><Relationship Id="rId18" Type="http://schemas.openxmlformats.org/officeDocument/2006/relationships/tags" Target="../tags/tag393.xml"/><Relationship Id="rId3" Type="http://schemas.openxmlformats.org/officeDocument/2006/relationships/tags" Target="../tags/tag378.xml"/><Relationship Id="rId21" Type="http://schemas.openxmlformats.org/officeDocument/2006/relationships/tags" Target="../tags/tag396.xml"/><Relationship Id="rId7" Type="http://schemas.openxmlformats.org/officeDocument/2006/relationships/tags" Target="../tags/tag382.xml"/><Relationship Id="rId12" Type="http://schemas.openxmlformats.org/officeDocument/2006/relationships/tags" Target="../tags/tag387.xml"/><Relationship Id="rId17" Type="http://schemas.openxmlformats.org/officeDocument/2006/relationships/tags" Target="../tags/tag392.xml"/><Relationship Id="rId2" Type="http://schemas.openxmlformats.org/officeDocument/2006/relationships/tags" Target="../tags/tag377.xml"/><Relationship Id="rId16" Type="http://schemas.openxmlformats.org/officeDocument/2006/relationships/tags" Target="../tags/tag391.xml"/><Relationship Id="rId20" Type="http://schemas.openxmlformats.org/officeDocument/2006/relationships/tags" Target="../tags/tag395.xml"/><Relationship Id="rId1" Type="http://schemas.openxmlformats.org/officeDocument/2006/relationships/tags" Target="../tags/tag376.xml"/><Relationship Id="rId6" Type="http://schemas.openxmlformats.org/officeDocument/2006/relationships/tags" Target="../tags/tag381.xml"/><Relationship Id="rId11" Type="http://schemas.openxmlformats.org/officeDocument/2006/relationships/tags" Target="../tags/tag386.xml"/><Relationship Id="rId5" Type="http://schemas.openxmlformats.org/officeDocument/2006/relationships/tags" Target="../tags/tag380.xml"/><Relationship Id="rId15" Type="http://schemas.openxmlformats.org/officeDocument/2006/relationships/tags" Target="../tags/tag390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385.xml"/><Relationship Id="rId19" Type="http://schemas.openxmlformats.org/officeDocument/2006/relationships/tags" Target="../tags/tag394.xml"/><Relationship Id="rId4" Type="http://schemas.openxmlformats.org/officeDocument/2006/relationships/tags" Target="../tags/tag379.xml"/><Relationship Id="rId9" Type="http://schemas.openxmlformats.org/officeDocument/2006/relationships/tags" Target="../tags/tag384.xml"/><Relationship Id="rId14" Type="http://schemas.openxmlformats.org/officeDocument/2006/relationships/tags" Target="../tags/tag389.xml"/><Relationship Id="rId2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8.xml"/><Relationship Id="rId1" Type="http://schemas.openxmlformats.org/officeDocument/2006/relationships/tags" Target="../tags/tag397.xml"/><Relationship Id="rId4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06.xml"/><Relationship Id="rId13" Type="http://schemas.openxmlformats.org/officeDocument/2006/relationships/tags" Target="../tags/tag411.xml"/><Relationship Id="rId18" Type="http://schemas.openxmlformats.org/officeDocument/2006/relationships/tags" Target="../tags/tag416.xml"/><Relationship Id="rId3" Type="http://schemas.openxmlformats.org/officeDocument/2006/relationships/tags" Target="../tags/tag401.xml"/><Relationship Id="rId21" Type="http://schemas.openxmlformats.org/officeDocument/2006/relationships/tags" Target="../tags/tag419.xml"/><Relationship Id="rId7" Type="http://schemas.openxmlformats.org/officeDocument/2006/relationships/tags" Target="../tags/tag405.xml"/><Relationship Id="rId12" Type="http://schemas.openxmlformats.org/officeDocument/2006/relationships/tags" Target="../tags/tag410.xml"/><Relationship Id="rId17" Type="http://schemas.openxmlformats.org/officeDocument/2006/relationships/tags" Target="../tags/tag415.xml"/><Relationship Id="rId2" Type="http://schemas.openxmlformats.org/officeDocument/2006/relationships/tags" Target="../tags/tag400.xml"/><Relationship Id="rId16" Type="http://schemas.openxmlformats.org/officeDocument/2006/relationships/tags" Target="../tags/tag414.xml"/><Relationship Id="rId20" Type="http://schemas.openxmlformats.org/officeDocument/2006/relationships/tags" Target="../tags/tag418.xml"/><Relationship Id="rId1" Type="http://schemas.openxmlformats.org/officeDocument/2006/relationships/tags" Target="../tags/tag399.xml"/><Relationship Id="rId6" Type="http://schemas.openxmlformats.org/officeDocument/2006/relationships/tags" Target="../tags/tag404.xml"/><Relationship Id="rId11" Type="http://schemas.openxmlformats.org/officeDocument/2006/relationships/tags" Target="../tags/tag409.xml"/><Relationship Id="rId5" Type="http://schemas.openxmlformats.org/officeDocument/2006/relationships/tags" Target="../tags/tag403.xml"/><Relationship Id="rId15" Type="http://schemas.openxmlformats.org/officeDocument/2006/relationships/tags" Target="../tags/tag413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408.xml"/><Relationship Id="rId19" Type="http://schemas.openxmlformats.org/officeDocument/2006/relationships/tags" Target="../tags/tag417.xml"/><Relationship Id="rId4" Type="http://schemas.openxmlformats.org/officeDocument/2006/relationships/tags" Target="../tags/tag402.xml"/><Relationship Id="rId9" Type="http://schemas.openxmlformats.org/officeDocument/2006/relationships/tags" Target="../tags/tag407.xml"/><Relationship Id="rId14" Type="http://schemas.openxmlformats.org/officeDocument/2006/relationships/tags" Target="../tags/tag412.xml"/><Relationship Id="rId2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27.xml"/><Relationship Id="rId13" Type="http://schemas.openxmlformats.org/officeDocument/2006/relationships/tags" Target="../tags/tag432.xml"/><Relationship Id="rId18" Type="http://schemas.openxmlformats.org/officeDocument/2006/relationships/tags" Target="../tags/tag437.xml"/><Relationship Id="rId3" Type="http://schemas.openxmlformats.org/officeDocument/2006/relationships/tags" Target="../tags/tag422.xml"/><Relationship Id="rId21" Type="http://schemas.openxmlformats.org/officeDocument/2006/relationships/notesSlide" Target="../notesSlides/notesSlide23.xml"/><Relationship Id="rId7" Type="http://schemas.openxmlformats.org/officeDocument/2006/relationships/tags" Target="../tags/tag426.xml"/><Relationship Id="rId12" Type="http://schemas.openxmlformats.org/officeDocument/2006/relationships/tags" Target="../tags/tag431.xml"/><Relationship Id="rId17" Type="http://schemas.openxmlformats.org/officeDocument/2006/relationships/tags" Target="../tags/tag436.xml"/><Relationship Id="rId2" Type="http://schemas.openxmlformats.org/officeDocument/2006/relationships/tags" Target="../tags/tag421.xml"/><Relationship Id="rId16" Type="http://schemas.openxmlformats.org/officeDocument/2006/relationships/tags" Target="../tags/tag43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20.xml"/><Relationship Id="rId6" Type="http://schemas.openxmlformats.org/officeDocument/2006/relationships/tags" Target="../tags/tag425.xml"/><Relationship Id="rId11" Type="http://schemas.openxmlformats.org/officeDocument/2006/relationships/tags" Target="../tags/tag430.xml"/><Relationship Id="rId5" Type="http://schemas.openxmlformats.org/officeDocument/2006/relationships/tags" Target="../tags/tag424.xml"/><Relationship Id="rId15" Type="http://schemas.openxmlformats.org/officeDocument/2006/relationships/tags" Target="../tags/tag434.xml"/><Relationship Id="rId10" Type="http://schemas.openxmlformats.org/officeDocument/2006/relationships/tags" Target="../tags/tag429.xml"/><Relationship Id="rId19" Type="http://schemas.openxmlformats.org/officeDocument/2006/relationships/tags" Target="../tags/tag438.xml"/><Relationship Id="rId4" Type="http://schemas.openxmlformats.org/officeDocument/2006/relationships/tags" Target="../tags/tag423.xml"/><Relationship Id="rId9" Type="http://schemas.openxmlformats.org/officeDocument/2006/relationships/tags" Target="../tags/tag428.xml"/><Relationship Id="rId14" Type="http://schemas.openxmlformats.org/officeDocument/2006/relationships/tags" Target="../tags/tag43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46.xml"/><Relationship Id="rId13" Type="http://schemas.openxmlformats.org/officeDocument/2006/relationships/tags" Target="../tags/tag451.xml"/><Relationship Id="rId18" Type="http://schemas.openxmlformats.org/officeDocument/2006/relationships/slideLayout" Target="../slideLayouts/slideLayout6.xml"/><Relationship Id="rId3" Type="http://schemas.openxmlformats.org/officeDocument/2006/relationships/tags" Target="../tags/tag441.xml"/><Relationship Id="rId7" Type="http://schemas.openxmlformats.org/officeDocument/2006/relationships/tags" Target="../tags/tag445.xml"/><Relationship Id="rId12" Type="http://schemas.openxmlformats.org/officeDocument/2006/relationships/tags" Target="../tags/tag450.xml"/><Relationship Id="rId17" Type="http://schemas.openxmlformats.org/officeDocument/2006/relationships/tags" Target="../tags/tag455.xml"/><Relationship Id="rId2" Type="http://schemas.openxmlformats.org/officeDocument/2006/relationships/tags" Target="../tags/tag440.xml"/><Relationship Id="rId16" Type="http://schemas.openxmlformats.org/officeDocument/2006/relationships/tags" Target="../tags/tag454.xml"/><Relationship Id="rId1" Type="http://schemas.openxmlformats.org/officeDocument/2006/relationships/tags" Target="../tags/tag439.xml"/><Relationship Id="rId6" Type="http://schemas.openxmlformats.org/officeDocument/2006/relationships/tags" Target="../tags/tag444.xml"/><Relationship Id="rId11" Type="http://schemas.openxmlformats.org/officeDocument/2006/relationships/tags" Target="../tags/tag449.xml"/><Relationship Id="rId5" Type="http://schemas.openxmlformats.org/officeDocument/2006/relationships/tags" Target="../tags/tag443.xml"/><Relationship Id="rId15" Type="http://schemas.openxmlformats.org/officeDocument/2006/relationships/tags" Target="../tags/tag453.xml"/><Relationship Id="rId10" Type="http://schemas.openxmlformats.org/officeDocument/2006/relationships/tags" Target="../tags/tag448.xml"/><Relationship Id="rId4" Type="http://schemas.openxmlformats.org/officeDocument/2006/relationships/tags" Target="../tags/tag442.xml"/><Relationship Id="rId9" Type="http://schemas.openxmlformats.org/officeDocument/2006/relationships/tags" Target="../tags/tag447.xml"/><Relationship Id="rId14" Type="http://schemas.openxmlformats.org/officeDocument/2006/relationships/tags" Target="../tags/tag45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7.xml"/><Relationship Id="rId1" Type="http://schemas.openxmlformats.org/officeDocument/2006/relationships/tags" Target="../tags/tag456.xml"/><Relationship Id="rId4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465.xml"/><Relationship Id="rId13" Type="http://schemas.openxmlformats.org/officeDocument/2006/relationships/tags" Target="../tags/tag470.xml"/><Relationship Id="rId18" Type="http://schemas.openxmlformats.org/officeDocument/2006/relationships/notesSlide" Target="../notesSlides/notesSlide25.xml"/><Relationship Id="rId3" Type="http://schemas.openxmlformats.org/officeDocument/2006/relationships/tags" Target="../tags/tag460.xml"/><Relationship Id="rId7" Type="http://schemas.openxmlformats.org/officeDocument/2006/relationships/tags" Target="../tags/tag464.xml"/><Relationship Id="rId12" Type="http://schemas.openxmlformats.org/officeDocument/2006/relationships/tags" Target="../tags/tag46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459.xml"/><Relationship Id="rId16" Type="http://schemas.openxmlformats.org/officeDocument/2006/relationships/tags" Target="../tags/tag473.xml"/><Relationship Id="rId1" Type="http://schemas.openxmlformats.org/officeDocument/2006/relationships/tags" Target="../tags/tag458.xml"/><Relationship Id="rId6" Type="http://schemas.openxmlformats.org/officeDocument/2006/relationships/tags" Target="../tags/tag463.xml"/><Relationship Id="rId11" Type="http://schemas.openxmlformats.org/officeDocument/2006/relationships/tags" Target="../tags/tag468.xml"/><Relationship Id="rId5" Type="http://schemas.openxmlformats.org/officeDocument/2006/relationships/tags" Target="../tags/tag462.xml"/><Relationship Id="rId15" Type="http://schemas.openxmlformats.org/officeDocument/2006/relationships/tags" Target="../tags/tag472.xml"/><Relationship Id="rId10" Type="http://schemas.openxmlformats.org/officeDocument/2006/relationships/tags" Target="../tags/tag467.xml"/><Relationship Id="rId4" Type="http://schemas.openxmlformats.org/officeDocument/2006/relationships/tags" Target="../tags/tag461.xml"/><Relationship Id="rId9" Type="http://schemas.openxmlformats.org/officeDocument/2006/relationships/tags" Target="../tags/tag466.xml"/><Relationship Id="rId14" Type="http://schemas.openxmlformats.org/officeDocument/2006/relationships/tags" Target="../tags/tag47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5.xml"/><Relationship Id="rId1" Type="http://schemas.openxmlformats.org/officeDocument/2006/relationships/tags" Target="../tags/tag474.xml"/><Relationship Id="rId4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17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26" Type="http://schemas.openxmlformats.org/officeDocument/2006/relationships/tags" Target="../tags/tag84.xml"/><Relationship Id="rId39" Type="http://schemas.openxmlformats.org/officeDocument/2006/relationships/tags" Target="../tags/tag97.xml"/><Relationship Id="rId21" Type="http://schemas.openxmlformats.org/officeDocument/2006/relationships/tags" Target="../tags/tag79.xml"/><Relationship Id="rId34" Type="http://schemas.openxmlformats.org/officeDocument/2006/relationships/tags" Target="../tags/tag92.xml"/><Relationship Id="rId42" Type="http://schemas.openxmlformats.org/officeDocument/2006/relationships/tags" Target="../tags/tag100.xml"/><Relationship Id="rId47" Type="http://schemas.openxmlformats.org/officeDocument/2006/relationships/tags" Target="../tags/tag105.xml"/><Relationship Id="rId50" Type="http://schemas.openxmlformats.org/officeDocument/2006/relationships/tags" Target="../tags/tag108.xml"/><Relationship Id="rId55" Type="http://schemas.openxmlformats.org/officeDocument/2006/relationships/tags" Target="../tags/tag113.xml"/><Relationship Id="rId63" Type="http://schemas.openxmlformats.org/officeDocument/2006/relationships/tags" Target="../tags/tag121.xml"/><Relationship Id="rId68" Type="http://schemas.openxmlformats.org/officeDocument/2006/relationships/tags" Target="../tags/tag126.xml"/><Relationship Id="rId76" Type="http://schemas.openxmlformats.org/officeDocument/2006/relationships/slideLayout" Target="../slideLayouts/slideLayout2.xml"/><Relationship Id="rId7" Type="http://schemas.openxmlformats.org/officeDocument/2006/relationships/tags" Target="../tags/tag65.xml"/><Relationship Id="rId71" Type="http://schemas.openxmlformats.org/officeDocument/2006/relationships/tags" Target="../tags/tag129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9" Type="http://schemas.openxmlformats.org/officeDocument/2006/relationships/tags" Target="../tags/tag87.xml"/><Relationship Id="rId11" Type="http://schemas.openxmlformats.org/officeDocument/2006/relationships/tags" Target="../tags/tag69.xml"/><Relationship Id="rId24" Type="http://schemas.openxmlformats.org/officeDocument/2006/relationships/tags" Target="../tags/tag82.xml"/><Relationship Id="rId32" Type="http://schemas.openxmlformats.org/officeDocument/2006/relationships/tags" Target="../tags/tag90.xml"/><Relationship Id="rId37" Type="http://schemas.openxmlformats.org/officeDocument/2006/relationships/tags" Target="../tags/tag95.xml"/><Relationship Id="rId40" Type="http://schemas.openxmlformats.org/officeDocument/2006/relationships/tags" Target="../tags/tag98.xml"/><Relationship Id="rId45" Type="http://schemas.openxmlformats.org/officeDocument/2006/relationships/tags" Target="../tags/tag103.xml"/><Relationship Id="rId53" Type="http://schemas.openxmlformats.org/officeDocument/2006/relationships/tags" Target="../tags/tag111.xml"/><Relationship Id="rId58" Type="http://schemas.openxmlformats.org/officeDocument/2006/relationships/tags" Target="../tags/tag116.xml"/><Relationship Id="rId66" Type="http://schemas.openxmlformats.org/officeDocument/2006/relationships/tags" Target="../tags/tag124.xml"/><Relationship Id="rId74" Type="http://schemas.openxmlformats.org/officeDocument/2006/relationships/tags" Target="../tags/tag132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28" Type="http://schemas.openxmlformats.org/officeDocument/2006/relationships/tags" Target="../tags/tag86.xml"/><Relationship Id="rId36" Type="http://schemas.openxmlformats.org/officeDocument/2006/relationships/tags" Target="../tags/tag94.xml"/><Relationship Id="rId49" Type="http://schemas.openxmlformats.org/officeDocument/2006/relationships/tags" Target="../tags/tag107.xml"/><Relationship Id="rId57" Type="http://schemas.openxmlformats.org/officeDocument/2006/relationships/tags" Target="../tags/tag115.xml"/><Relationship Id="rId61" Type="http://schemas.openxmlformats.org/officeDocument/2006/relationships/tags" Target="../tags/tag119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31" Type="http://schemas.openxmlformats.org/officeDocument/2006/relationships/tags" Target="../tags/tag89.xml"/><Relationship Id="rId44" Type="http://schemas.openxmlformats.org/officeDocument/2006/relationships/tags" Target="../tags/tag102.xml"/><Relationship Id="rId52" Type="http://schemas.openxmlformats.org/officeDocument/2006/relationships/tags" Target="../tags/tag110.xml"/><Relationship Id="rId60" Type="http://schemas.openxmlformats.org/officeDocument/2006/relationships/tags" Target="../tags/tag118.xml"/><Relationship Id="rId65" Type="http://schemas.openxmlformats.org/officeDocument/2006/relationships/tags" Target="../tags/tag123.xml"/><Relationship Id="rId73" Type="http://schemas.openxmlformats.org/officeDocument/2006/relationships/tags" Target="../tags/tag131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Relationship Id="rId27" Type="http://schemas.openxmlformats.org/officeDocument/2006/relationships/tags" Target="../tags/tag85.xml"/><Relationship Id="rId30" Type="http://schemas.openxmlformats.org/officeDocument/2006/relationships/tags" Target="../tags/tag88.xml"/><Relationship Id="rId35" Type="http://schemas.openxmlformats.org/officeDocument/2006/relationships/tags" Target="../tags/tag93.xml"/><Relationship Id="rId43" Type="http://schemas.openxmlformats.org/officeDocument/2006/relationships/tags" Target="../tags/tag101.xml"/><Relationship Id="rId48" Type="http://schemas.openxmlformats.org/officeDocument/2006/relationships/tags" Target="../tags/tag106.xml"/><Relationship Id="rId56" Type="http://schemas.openxmlformats.org/officeDocument/2006/relationships/tags" Target="../tags/tag114.xml"/><Relationship Id="rId64" Type="http://schemas.openxmlformats.org/officeDocument/2006/relationships/tags" Target="../tags/tag122.xml"/><Relationship Id="rId69" Type="http://schemas.openxmlformats.org/officeDocument/2006/relationships/tags" Target="../tags/tag127.xml"/><Relationship Id="rId77" Type="http://schemas.openxmlformats.org/officeDocument/2006/relationships/notesSlide" Target="../notesSlides/notesSlide7.xml"/><Relationship Id="rId8" Type="http://schemas.openxmlformats.org/officeDocument/2006/relationships/tags" Target="../tags/tag66.xml"/><Relationship Id="rId51" Type="http://schemas.openxmlformats.org/officeDocument/2006/relationships/tags" Target="../tags/tag109.xml"/><Relationship Id="rId72" Type="http://schemas.openxmlformats.org/officeDocument/2006/relationships/tags" Target="../tags/tag130.xml"/><Relationship Id="rId3" Type="http://schemas.openxmlformats.org/officeDocument/2006/relationships/tags" Target="../tags/tag61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tags" Target="../tags/tag83.xml"/><Relationship Id="rId33" Type="http://schemas.openxmlformats.org/officeDocument/2006/relationships/tags" Target="../tags/tag91.xml"/><Relationship Id="rId38" Type="http://schemas.openxmlformats.org/officeDocument/2006/relationships/tags" Target="../tags/tag96.xml"/><Relationship Id="rId46" Type="http://schemas.openxmlformats.org/officeDocument/2006/relationships/tags" Target="../tags/tag104.xml"/><Relationship Id="rId59" Type="http://schemas.openxmlformats.org/officeDocument/2006/relationships/tags" Target="../tags/tag117.xml"/><Relationship Id="rId67" Type="http://schemas.openxmlformats.org/officeDocument/2006/relationships/tags" Target="../tags/tag125.xml"/><Relationship Id="rId20" Type="http://schemas.openxmlformats.org/officeDocument/2006/relationships/tags" Target="../tags/tag78.xml"/><Relationship Id="rId41" Type="http://schemas.openxmlformats.org/officeDocument/2006/relationships/tags" Target="../tags/tag99.xml"/><Relationship Id="rId54" Type="http://schemas.openxmlformats.org/officeDocument/2006/relationships/tags" Target="../tags/tag112.xml"/><Relationship Id="rId62" Type="http://schemas.openxmlformats.org/officeDocument/2006/relationships/tags" Target="../tags/tag120.xml"/><Relationship Id="rId70" Type="http://schemas.openxmlformats.org/officeDocument/2006/relationships/tags" Target="../tags/tag128.xml"/><Relationship Id="rId75" Type="http://schemas.openxmlformats.org/officeDocument/2006/relationships/tags" Target="../tags/tag133.xml"/><Relationship Id="rId1" Type="http://schemas.openxmlformats.org/officeDocument/2006/relationships/tags" Target="../tags/tag59.xml"/><Relationship Id="rId6" Type="http://schemas.openxmlformats.org/officeDocument/2006/relationships/tags" Target="../tags/tag6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5" Type="http://schemas.openxmlformats.org/officeDocument/2006/relationships/tags" Target="../tags/tag138.xml"/><Relationship Id="rId15" Type="http://schemas.openxmlformats.org/officeDocument/2006/relationships/notesSlide" Target="../notesSlides/notesSlide8.xml"/><Relationship Id="rId10" Type="http://schemas.openxmlformats.org/officeDocument/2006/relationships/tags" Target="../tags/tag143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3ACA60-DDF8-4E0B-AF6F-188FA0EEFEDC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66800"/>
            <a:ext cx="7772400" cy="2533650"/>
          </a:xfrm>
        </p:spPr>
        <p:txBody>
          <a:bodyPr/>
          <a:lstStyle/>
          <a:p>
            <a:r>
              <a:rPr lang="en-US" altLang="en-US" sz="4800" dirty="0" smtClean="0">
                <a:latin typeface="Arial" charset="0"/>
                <a:cs typeface="Arial" charset="0"/>
              </a:rPr>
              <a:t>CSE 332: Data </a:t>
            </a:r>
            <a:r>
              <a:rPr lang="en-US" altLang="en-US" sz="4800" dirty="0" smtClean="0">
                <a:latin typeface="Arial" charset="0"/>
                <a:cs typeface="Arial" charset="0"/>
              </a:rPr>
              <a:t>Abstractions</a:t>
            </a:r>
            <a:br>
              <a:rPr lang="en-US" altLang="en-US" sz="4800" dirty="0" smtClean="0">
                <a:latin typeface="Arial" charset="0"/>
                <a:cs typeface="Arial" charset="0"/>
              </a:rPr>
            </a:br>
            <a:r>
              <a:rPr lang="en-US" altLang="en-US" sz="4800" dirty="0" smtClean="0">
                <a:latin typeface="Arial" charset="0"/>
                <a:cs typeface="Arial" charset="0"/>
              </a:rPr>
              <a:t>Binary </a:t>
            </a:r>
            <a:r>
              <a:rPr lang="en-US" altLang="en-US" sz="4800" dirty="0" smtClean="0">
                <a:latin typeface="Arial" charset="0"/>
                <a:cs typeface="Arial" charset="0"/>
              </a:rPr>
              <a:t>Search Trees</a:t>
            </a:r>
            <a:endParaRPr lang="en-US" alt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Richard </a:t>
            </a:r>
            <a:r>
              <a:rPr lang="en-US" altLang="en-US" dirty="0" smtClean="0">
                <a:latin typeface="Arial" charset="0"/>
                <a:cs typeface="Arial" charset="0"/>
              </a:rPr>
              <a:t>Anderson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Spring 2016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35A042-6A25-4820-B6A4-FB2C1C4E81E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Inorder Traversal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void traverse(BNode t){</a:t>
            </a: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  if (t != NULL)</a:t>
            </a: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   	traverse (t.left);</a:t>
            </a: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		process t.element;</a:t>
            </a: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	 	traverse (t.right);</a:t>
            </a: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16A483-A73E-4E37-873A-532DC27C400B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Binary Tree: Special Cases</a:t>
            </a:r>
          </a:p>
        </p:txBody>
      </p:sp>
      <p:grpSp>
        <p:nvGrpSpPr>
          <p:cNvPr id="12292" name="Group 69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2438400" y="2209800"/>
            <a:ext cx="2198688" cy="2908300"/>
            <a:chOff x="3216" y="1248"/>
            <a:chExt cx="1488" cy="1968"/>
          </a:xfrm>
        </p:grpSpPr>
        <p:sp>
          <p:nvSpPr>
            <p:cNvPr id="12329" name="Oval 4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861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12330" name="AutoShape 5"/>
            <p:cNvCxnSpPr>
              <a:cxnSpLocks noChangeShapeType="1"/>
              <a:stCxn id="12329" idx="3"/>
              <a:endCxn id="12332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3600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31" name="AutoShape 6"/>
            <p:cNvCxnSpPr>
              <a:cxnSpLocks noChangeShapeType="1"/>
              <a:stCxn id="12329" idx="5"/>
              <a:endCxn id="12337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4107" y="1506"/>
              <a:ext cx="21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32" name="Oval 7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456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2333" name="Oval 8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216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2334" name="Oval 9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48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2335" name="AutoShape 10"/>
            <p:cNvCxnSpPr>
              <a:cxnSpLocks noChangeShapeType="1"/>
              <a:stCxn id="12332" idx="5"/>
              <a:endCxn id="12334" idx="0"/>
            </p:cNvCxnSpPr>
            <p:nvPr>
              <p:custDataLst>
                <p:tags r:id="rId45"/>
              </p:custDataLst>
            </p:nvPr>
          </p:nvCxnSpPr>
          <p:spPr bwMode="auto">
            <a:xfrm>
              <a:off x="3702" y="2082"/>
              <a:ext cx="90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36" name="AutoShape 11"/>
            <p:cNvCxnSpPr>
              <a:cxnSpLocks noChangeShapeType="1"/>
              <a:stCxn id="12332" idx="3"/>
              <a:endCxn id="123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3360" y="2082"/>
              <a:ext cx="138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37" name="Oval 1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176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2338" name="AutoShape 13"/>
            <p:cNvCxnSpPr>
              <a:cxnSpLocks noChangeShapeType="1"/>
              <a:stCxn id="12337" idx="3"/>
              <a:endCxn id="12341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4128" y="2082"/>
              <a:ext cx="90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39" name="Oval 1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416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12340" name="AutoShape 15"/>
            <p:cNvCxnSpPr>
              <a:cxnSpLocks noChangeShapeType="1"/>
              <a:stCxn id="12337" idx="5"/>
              <a:endCxn id="12339" idx="0"/>
            </p:cNvCxnSpPr>
            <p:nvPr>
              <p:custDataLst>
                <p:tags r:id="rId50"/>
              </p:custDataLst>
            </p:nvPr>
          </p:nvCxnSpPr>
          <p:spPr bwMode="auto">
            <a:xfrm>
              <a:off x="4422" y="2082"/>
              <a:ext cx="138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41" name="Oval 16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984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2342" name="Oval 17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224" y="292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I</a:t>
              </a:r>
            </a:p>
          </p:txBody>
        </p:sp>
        <p:sp>
          <p:nvSpPr>
            <p:cNvPr id="12343" name="Oval 18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792" y="292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2344" name="AutoShape 19"/>
            <p:cNvCxnSpPr>
              <a:cxnSpLocks noChangeShapeType="1"/>
              <a:stCxn id="12341" idx="3"/>
              <a:endCxn id="12343" idx="0"/>
            </p:cNvCxnSpPr>
            <p:nvPr>
              <p:custDataLst>
                <p:tags r:id="rId54"/>
              </p:custDataLst>
            </p:nvPr>
          </p:nvCxnSpPr>
          <p:spPr bwMode="auto">
            <a:xfrm flipH="1">
              <a:off x="3936" y="2610"/>
              <a:ext cx="90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45" name="AutoShape 20"/>
            <p:cNvCxnSpPr>
              <a:cxnSpLocks noChangeShapeType="1"/>
              <a:stCxn id="12341" idx="5"/>
              <a:endCxn id="12342" idx="0"/>
            </p:cNvCxnSpPr>
            <p:nvPr>
              <p:custDataLst>
                <p:tags r:id="rId55"/>
              </p:custDataLst>
            </p:nvPr>
          </p:nvCxnSpPr>
          <p:spPr bwMode="auto">
            <a:xfrm>
              <a:off x="4230" y="2610"/>
              <a:ext cx="138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293" name="Group 2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04800" y="2149475"/>
            <a:ext cx="1631950" cy="2057400"/>
            <a:chOff x="3600" y="912"/>
            <a:chExt cx="1104" cy="1392"/>
          </a:xfrm>
        </p:grpSpPr>
        <p:sp>
          <p:nvSpPr>
            <p:cNvPr id="12318" name="Oval 22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101" y="91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12319" name="AutoShape 23"/>
            <p:cNvCxnSpPr>
              <a:cxnSpLocks noChangeShapeType="1"/>
              <a:stCxn id="12318" idx="3"/>
              <a:endCxn id="12321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3936" y="1170"/>
              <a:ext cx="207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20" name="AutoShape 24"/>
            <p:cNvCxnSpPr>
              <a:cxnSpLocks noChangeShapeType="1"/>
              <a:stCxn id="12318" idx="5"/>
              <a:endCxn id="12326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4347" y="1170"/>
              <a:ext cx="21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21" name="Oval 2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92" y="148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2322" name="Oval 26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600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2323" name="Oval 27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984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2324" name="AutoShape 28"/>
            <p:cNvCxnSpPr>
              <a:cxnSpLocks noChangeShapeType="1"/>
              <a:stCxn id="12321" idx="5"/>
              <a:endCxn id="12323" idx="0"/>
            </p:cNvCxnSpPr>
            <p:nvPr>
              <p:custDataLst>
                <p:tags r:id="rId34"/>
              </p:custDataLst>
            </p:nvPr>
          </p:nvCxnSpPr>
          <p:spPr bwMode="auto">
            <a:xfrm>
              <a:off x="4038" y="1746"/>
              <a:ext cx="90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25" name="AutoShape 29"/>
            <p:cNvCxnSpPr>
              <a:cxnSpLocks noChangeShapeType="1"/>
              <a:stCxn id="12321" idx="3"/>
              <a:endCxn id="12322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3744" y="1746"/>
              <a:ext cx="90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26" name="Oval 30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16" y="148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2327" name="Oval 31"/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32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2328" name="AutoShape 32"/>
            <p:cNvCxnSpPr>
              <a:cxnSpLocks noChangeShapeType="1"/>
              <a:stCxn id="12326" idx="4"/>
              <a:endCxn id="12327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4470" y="1788"/>
              <a:ext cx="9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294" name="Text Box 6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5257800"/>
            <a:ext cx="12477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accent2"/>
                </a:solidFill>
                <a:latin typeface="Arial" charset="0"/>
                <a:cs typeface="Arial" charset="0"/>
              </a:rPr>
              <a:t>Full Tree</a:t>
            </a:r>
          </a:p>
        </p:txBody>
      </p:sp>
      <p:sp>
        <p:nvSpPr>
          <p:cNvPr id="12295" name="Text Box 6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4419600"/>
            <a:ext cx="19605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accent2"/>
                </a:solidFill>
                <a:latin typeface="Arial" charset="0"/>
                <a:cs typeface="Arial" charset="0"/>
              </a:rPr>
              <a:t>Complete Tree</a:t>
            </a:r>
          </a:p>
        </p:txBody>
      </p:sp>
      <p:grpSp>
        <p:nvGrpSpPr>
          <p:cNvPr id="12296" name="Group 3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105400" y="2209800"/>
            <a:ext cx="2198688" cy="2057400"/>
            <a:chOff x="4080" y="1344"/>
            <a:chExt cx="1488" cy="1392"/>
          </a:xfrm>
        </p:grpSpPr>
        <p:sp>
          <p:nvSpPr>
            <p:cNvPr id="12305" name="Oval 3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725" y="134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12306" name="AutoShape 35"/>
            <p:cNvCxnSpPr>
              <a:cxnSpLocks noChangeShapeType="1"/>
              <a:stCxn id="12305" idx="3"/>
              <a:endCxn id="12308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464" y="1602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07" name="AutoShape 36"/>
            <p:cNvCxnSpPr>
              <a:cxnSpLocks noChangeShapeType="1"/>
              <a:stCxn id="12305" idx="5"/>
              <a:endCxn id="1231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71" y="1602"/>
              <a:ext cx="21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08" name="Oval 3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320" y="19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2309" name="Oval 3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080" y="24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2310" name="Oval 3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512" y="24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2311" name="AutoShape 40"/>
            <p:cNvCxnSpPr>
              <a:cxnSpLocks noChangeShapeType="1"/>
              <a:stCxn id="12308" idx="5"/>
              <a:endCxn id="1231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4566" y="2178"/>
              <a:ext cx="90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12" name="AutoShape 41"/>
            <p:cNvCxnSpPr>
              <a:cxnSpLocks noChangeShapeType="1"/>
              <a:stCxn id="12308" idx="3"/>
              <a:endCxn id="12309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4224" y="2178"/>
              <a:ext cx="138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13" name="Oval 4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040" y="19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2314" name="AutoShape 43"/>
            <p:cNvCxnSpPr>
              <a:cxnSpLocks noChangeShapeType="1"/>
              <a:stCxn id="12313" idx="3"/>
              <a:endCxn id="12317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992" y="2178"/>
              <a:ext cx="90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15" name="Oval 4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280" y="24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12316" name="AutoShape 45"/>
            <p:cNvCxnSpPr>
              <a:cxnSpLocks noChangeShapeType="1"/>
              <a:stCxn id="12313" idx="5"/>
              <a:endCxn id="12315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5286" y="2178"/>
              <a:ext cx="138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17" name="Oval 46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848" y="24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F</a:t>
              </a:r>
            </a:p>
          </p:txBody>
        </p:sp>
      </p:grpSp>
      <p:sp>
        <p:nvSpPr>
          <p:cNvPr id="12297" name="Text Box 6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4479925"/>
            <a:ext cx="1660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accent2"/>
                </a:solidFill>
                <a:latin typeface="Arial" charset="0"/>
                <a:cs typeface="Arial" charset="0"/>
              </a:rPr>
              <a:t>Perfect Tree</a:t>
            </a:r>
          </a:p>
        </p:txBody>
      </p:sp>
      <p:grpSp>
        <p:nvGrpSpPr>
          <p:cNvPr id="12298" name="Group 72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7543800" y="2133600"/>
            <a:ext cx="1246188" cy="2057400"/>
            <a:chOff x="4752" y="1248"/>
            <a:chExt cx="843" cy="1392"/>
          </a:xfrm>
        </p:grpSpPr>
        <p:sp>
          <p:nvSpPr>
            <p:cNvPr id="12300" name="Oval 6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752" y="12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12301" name="AutoShape 65"/>
            <p:cNvCxnSpPr>
              <a:cxnSpLocks noChangeShapeType="1"/>
              <a:stCxn id="12300" idx="5"/>
              <a:endCxn id="12302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998" y="1506"/>
              <a:ext cx="21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02" name="Oval 6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67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2303" name="Oval 6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30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2304" name="AutoShape 68"/>
            <p:cNvCxnSpPr>
              <a:cxnSpLocks noChangeShapeType="1"/>
              <a:stCxn id="12302" idx="5"/>
              <a:endCxn id="12303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313" y="2082"/>
              <a:ext cx="138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299" name="Text Box 7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4495800"/>
            <a:ext cx="15033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accent2"/>
                </a:solidFill>
                <a:latin typeface="Arial" charset="0"/>
                <a:cs typeface="Arial" charset="0"/>
              </a:rPr>
              <a:t>“List”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EF55C7-659F-43C7-B972-D69923AA6938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83058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Binary Tree: Some Numbers…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Recall:  </a:t>
            </a:r>
            <a:r>
              <a:rPr lang="en-US" altLang="en-US" sz="2400" smtClean="0">
                <a:latin typeface="Arial" charset="0"/>
                <a:cs typeface="Arial" charset="0"/>
              </a:rPr>
              <a:t>height of a tree = longest path from root to leaf.</a:t>
            </a:r>
          </a:p>
          <a:p>
            <a:pPr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For binary tree of height </a:t>
            </a:r>
            <a:r>
              <a:rPr lang="en-US" altLang="en-US" i="1" smtClean="0">
                <a:latin typeface="Arial" charset="0"/>
                <a:cs typeface="Arial" charset="0"/>
              </a:rPr>
              <a:t>h</a:t>
            </a:r>
            <a:r>
              <a:rPr lang="en-US" altLang="en-US" smtClean="0">
                <a:latin typeface="Arial" charset="0"/>
                <a:cs typeface="Arial" charset="0"/>
              </a:rPr>
              <a:t>: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max # of leaves: </a:t>
            </a:r>
          </a:p>
          <a:p>
            <a:pPr lvl="3"/>
            <a:endParaRPr lang="en-US" altLang="en-US" smtClean="0">
              <a:latin typeface="Arial" charset="0"/>
              <a:cs typeface="Arial" charset="0"/>
            </a:endParaRP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max # of nodes:</a:t>
            </a:r>
          </a:p>
          <a:p>
            <a:pPr lvl="3"/>
            <a:endParaRPr lang="en-US" altLang="en-US" smtClean="0">
              <a:latin typeface="Arial" charset="0"/>
              <a:cs typeface="Arial" charset="0"/>
            </a:endParaRP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min # of leaves:</a:t>
            </a:r>
          </a:p>
          <a:p>
            <a:pPr lvl="3"/>
            <a:endParaRPr lang="en-US" altLang="en-US" smtClean="0">
              <a:latin typeface="Arial" charset="0"/>
              <a:cs typeface="Arial" charset="0"/>
            </a:endParaRP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min # of nodes:</a:t>
            </a:r>
          </a:p>
          <a:p>
            <a:pPr lvl="1"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2</a:t>
            </a:r>
            <a:r>
              <a:rPr lang="en-US" altLang="en-US" sz="2000" i="1" baseline="30000"/>
              <a:t>h</a:t>
            </a:r>
            <a:r>
              <a:rPr lang="en-US" altLang="en-US" sz="2000"/>
              <a:t>, for perfect tree</a:t>
            </a:r>
            <a:endParaRPr lang="en-US" alt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2</a:t>
            </a:r>
            <a:r>
              <a:rPr lang="en-US" altLang="en-US" sz="2000" i="1" baseline="30000"/>
              <a:t>h</a:t>
            </a:r>
            <a:r>
              <a:rPr lang="en-US" altLang="en-US" sz="2000" baseline="30000"/>
              <a:t>+1</a:t>
            </a:r>
            <a:r>
              <a:rPr lang="en-US" alt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1, for “list” tree</a:t>
            </a:r>
            <a:endParaRPr lang="en-US" alt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h</a:t>
            </a:r>
            <a:r>
              <a:rPr lang="en-US" altLang="en-US" sz="2000"/>
              <a:t>+1, for “list” tree</a:t>
            </a:r>
            <a:endParaRPr lang="en-US" altLang="en-US" sz="2000" i="1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  <p:bldP spid="2928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6B47C9-7312-4BAB-B2FB-3EADF940A63A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76200" y="76200"/>
            <a:ext cx="92202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Binary Search Tree Data Structure</a:t>
            </a:r>
          </a:p>
        </p:txBody>
      </p:sp>
      <p:sp>
        <p:nvSpPr>
          <p:cNvPr id="14340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34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sp>
        <p:nvSpPr>
          <p:cNvPr id="14342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4343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344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34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1434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34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8</a:t>
            </a:r>
          </a:p>
        </p:txBody>
      </p:sp>
      <p:cxnSp>
        <p:nvCxnSpPr>
          <p:cNvPr id="14348" name="AutoShape 11"/>
          <p:cNvCxnSpPr>
            <a:cxnSpLocks noChangeShapeType="1"/>
            <a:stCxn id="14347" idx="3"/>
            <a:endCxn id="14346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AutoShape 12"/>
          <p:cNvCxnSpPr>
            <a:cxnSpLocks noChangeShapeType="1"/>
            <a:stCxn id="14347" idx="5"/>
            <a:endCxn id="14345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AutoShape 13"/>
          <p:cNvCxnSpPr>
            <a:cxnSpLocks noChangeShapeType="1"/>
            <a:stCxn id="14345" idx="3"/>
            <a:endCxn id="14342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AutoShape 14"/>
          <p:cNvCxnSpPr>
            <a:cxnSpLocks noChangeShapeType="1"/>
            <a:stCxn id="14345" idx="5"/>
            <a:endCxn id="14341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2" name="AutoShape 15"/>
          <p:cNvCxnSpPr>
            <a:cxnSpLocks noChangeShapeType="1"/>
            <a:stCxn id="14346" idx="3"/>
            <a:endCxn id="14344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3" name="AutoShape 16"/>
          <p:cNvCxnSpPr>
            <a:cxnSpLocks noChangeShapeType="1"/>
            <a:stCxn id="14346" idx="5"/>
            <a:endCxn id="14343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4" name="AutoShape 17"/>
          <p:cNvCxnSpPr>
            <a:cxnSpLocks noChangeShapeType="1"/>
            <a:stCxn id="14344" idx="5"/>
            <a:endCxn id="14340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14</a:t>
            </a:r>
          </a:p>
        </p:txBody>
      </p:sp>
      <p:sp>
        <p:nvSpPr>
          <p:cNvPr id="14356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80010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13</a:t>
            </a:r>
          </a:p>
        </p:txBody>
      </p:sp>
      <p:sp>
        <p:nvSpPr>
          <p:cNvPr id="14357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4358" name="AutoShape 21"/>
          <p:cNvCxnSpPr>
            <a:cxnSpLocks noChangeShapeType="1"/>
            <a:stCxn id="14343" idx="5"/>
            <a:endCxn id="14357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9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cxnSp>
        <p:nvCxnSpPr>
          <p:cNvPr id="14360" name="AutoShape 23"/>
          <p:cNvCxnSpPr>
            <a:cxnSpLocks noChangeShapeType="1"/>
            <a:stCxn id="14342" idx="3"/>
            <a:endCxn id="14359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1" name="AutoShape 24"/>
          <p:cNvCxnSpPr>
            <a:cxnSpLocks noChangeShapeType="1"/>
            <a:stCxn id="14355" idx="4"/>
            <a:endCxn id="14356" idx="0"/>
          </p:cNvCxnSpPr>
          <p:nvPr>
            <p:custDataLst>
              <p:tags r:id="rId23"/>
            </p:custDataLst>
          </p:nvPr>
        </p:nvCxnSpPr>
        <p:spPr bwMode="auto">
          <a:xfrm flipH="1">
            <a:off x="8191500" y="5200650"/>
            <a:ext cx="76200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2" name="AutoShape 25"/>
          <p:cNvCxnSpPr>
            <a:cxnSpLocks noChangeShapeType="1"/>
            <a:stCxn id="14341" idx="5"/>
            <a:endCxn id="14355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3" name="Rectangle 27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876800" cy="4800600"/>
          </a:xfrm>
        </p:spPr>
        <p:txBody>
          <a:bodyPr/>
          <a:lstStyle/>
          <a:p>
            <a:r>
              <a:rPr lang="en-US" altLang="en-US" sz="2400" smtClean="0">
                <a:latin typeface="Arial" charset="0"/>
                <a:cs typeface="Arial" charset="0"/>
              </a:rPr>
              <a:t>Structural property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each node has </a:t>
            </a:r>
            <a:r>
              <a:rPr lang="en-US" altLang="en-US" sz="2000" smtClean="0">
                <a:latin typeface="Arial" charset="0"/>
                <a:cs typeface="Arial" charset="0"/>
                <a:sym typeface="Symbol" pitchFamily="18" charset="2"/>
              </a:rPr>
              <a:t> 2</a:t>
            </a:r>
            <a:r>
              <a:rPr lang="en-US" altLang="en-US" sz="2000" smtClean="0">
                <a:latin typeface="Arial" charset="0"/>
                <a:cs typeface="Arial" charset="0"/>
              </a:rPr>
              <a:t> children</a:t>
            </a:r>
          </a:p>
          <a:p>
            <a:pPr lvl="2">
              <a:buFontTx/>
              <a:buNone/>
            </a:pPr>
            <a:endParaRPr lang="en-US" altLang="en-US" sz="1800" smtClean="0">
              <a:latin typeface="Arial" charset="0"/>
              <a:cs typeface="Arial" charset="0"/>
            </a:endParaRPr>
          </a:p>
          <a:p>
            <a:r>
              <a:rPr lang="en-US" altLang="en-US" sz="2400" smtClean="0">
                <a:latin typeface="Arial" charset="0"/>
                <a:cs typeface="Arial" charset="0"/>
              </a:rPr>
              <a:t>Order property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all keys in left subtree smaller</a:t>
            </a:r>
            <a:br>
              <a:rPr lang="en-US" altLang="en-US" sz="2000" smtClean="0">
                <a:latin typeface="Arial" charset="0"/>
                <a:cs typeface="Arial" charset="0"/>
              </a:rPr>
            </a:br>
            <a:r>
              <a:rPr lang="en-US" altLang="en-US" sz="2000" smtClean="0">
                <a:latin typeface="Arial" charset="0"/>
                <a:cs typeface="Arial" charset="0"/>
              </a:rPr>
              <a:t>than root’s key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all keys in right subtree larger</a:t>
            </a:r>
            <a:br>
              <a:rPr lang="en-US" altLang="en-US" sz="2000" smtClean="0">
                <a:latin typeface="Arial" charset="0"/>
                <a:cs typeface="Arial" charset="0"/>
              </a:rPr>
            </a:br>
            <a:r>
              <a:rPr lang="en-US" altLang="en-US" sz="2000" smtClean="0">
                <a:latin typeface="Arial" charset="0"/>
                <a:cs typeface="Arial" charset="0"/>
              </a:rPr>
              <a:t> than root’s key</a:t>
            </a: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60D17A-7969-45CC-B0D6-58B503388DE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altLang="en-US" smtClean="0"/>
              <a:t>Example and Counter-Example</a:t>
            </a:r>
          </a:p>
        </p:txBody>
      </p:sp>
      <p:sp>
        <p:nvSpPr>
          <p:cNvPr id="15364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15365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11</a:t>
            </a:r>
          </a:p>
        </p:txBody>
      </p:sp>
      <p:sp>
        <p:nvSpPr>
          <p:cNvPr id="15366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15367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15368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15369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15370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cxnSp>
        <p:nvCxnSpPr>
          <p:cNvPr id="15371" name="AutoShape 13"/>
          <p:cNvCxnSpPr>
            <a:cxnSpLocks noChangeShapeType="1"/>
            <a:stCxn id="15370" idx="3"/>
            <a:endCxn id="15369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2" name="AutoShape 14"/>
          <p:cNvCxnSpPr>
            <a:cxnSpLocks noChangeShapeType="1"/>
            <a:stCxn id="15370" idx="5"/>
            <a:endCxn id="15368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3" name="AutoShape 15"/>
          <p:cNvCxnSpPr>
            <a:cxnSpLocks noChangeShapeType="1"/>
            <a:stCxn id="15368" idx="3"/>
            <a:endCxn id="15366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4" name="AutoShape 16"/>
          <p:cNvCxnSpPr>
            <a:cxnSpLocks noChangeShapeType="1"/>
            <a:stCxn id="15368" idx="5"/>
            <a:endCxn id="15365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5" name="AutoShape 17"/>
          <p:cNvCxnSpPr>
            <a:cxnSpLocks noChangeShapeType="1"/>
            <a:stCxn id="15369" idx="3"/>
            <a:endCxn id="15367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6" name="AutoShape 19"/>
          <p:cNvCxnSpPr>
            <a:cxnSpLocks noChangeShapeType="1"/>
            <a:stCxn id="15367" idx="5"/>
            <a:endCxn id="15364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7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15378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18</a:t>
            </a:r>
          </a:p>
        </p:txBody>
      </p:sp>
      <p:sp>
        <p:nvSpPr>
          <p:cNvPr id="15379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sp>
        <p:nvSpPr>
          <p:cNvPr id="15380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15381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5382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11</a:t>
            </a:r>
          </a:p>
        </p:txBody>
      </p:sp>
      <p:sp>
        <p:nvSpPr>
          <p:cNvPr id="15383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15384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cxnSp>
        <p:nvCxnSpPr>
          <p:cNvPr id="15385" name="AutoShape 36"/>
          <p:cNvCxnSpPr>
            <a:cxnSpLocks noChangeShapeType="1"/>
            <a:stCxn id="15384" idx="3"/>
            <a:endCxn id="15383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6" name="AutoShape 37"/>
          <p:cNvCxnSpPr>
            <a:cxnSpLocks noChangeShapeType="1"/>
            <a:stCxn id="15384" idx="5"/>
            <a:endCxn id="15382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7" name="AutoShape 38"/>
          <p:cNvCxnSpPr>
            <a:cxnSpLocks noChangeShapeType="1"/>
            <a:stCxn id="15382" idx="3"/>
            <a:endCxn id="15379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8" name="AutoShape 39"/>
          <p:cNvCxnSpPr>
            <a:cxnSpLocks noChangeShapeType="1"/>
            <a:stCxn id="15382" idx="5"/>
            <a:endCxn id="15378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9" name="AutoShape 40"/>
          <p:cNvCxnSpPr>
            <a:cxnSpLocks noChangeShapeType="1"/>
            <a:stCxn id="15383" idx="3"/>
            <a:endCxn id="15381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0" name="AutoShape 41"/>
          <p:cNvCxnSpPr>
            <a:cxnSpLocks noChangeShapeType="1"/>
            <a:stCxn id="15383" idx="5"/>
            <a:endCxn id="15380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1" name="AutoShape 42"/>
          <p:cNvCxnSpPr>
            <a:cxnSpLocks noChangeShapeType="1"/>
            <a:stCxn id="15381" idx="5"/>
            <a:endCxn id="15377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2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15393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80010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21</a:t>
            </a:r>
          </a:p>
        </p:txBody>
      </p:sp>
      <p:cxnSp>
        <p:nvCxnSpPr>
          <p:cNvPr id="15394" name="AutoShape 49"/>
          <p:cNvCxnSpPr>
            <a:cxnSpLocks noChangeShapeType="1"/>
            <a:stCxn id="15392" idx="4"/>
            <a:endCxn id="15393" idx="0"/>
          </p:cNvCxnSpPr>
          <p:nvPr>
            <p:custDataLst>
              <p:tags r:id="rId32"/>
            </p:custDataLst>
          </p:nvPr>
        </p:nvCxnSpPr>
        <p:spPr bwMode="auto">
          <a:xfrm flipH="1">
            <a:off x="8191500" y="5200650"/>
            <a:ext cx="76200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5" name="AutoShape 50"/>
          <p:cNvCxnSpPr>
            <a:cxnSpLocks noChangeShapeType="1"/>
            <a:stCxn id="15378" idx="5"/>
            <a:endCxn id="15392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6" name="Text Box 5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33400" y="5680075"/>
            <a:ext cx="3775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BINARY SEARCH TREES?</a:t>
            </a:r>
          </a:p>
        </p:txBody>
      </p:sp>
      <p:sp>
        <p:nvSpPr>
          <p:cNvPr id="15397" name="Oval 53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cxnSp>
        <p:nvCxnSpPr>
          <p:cNvPr id="15398" name="AutoShape 54"/>
          <p:cNvCxnSpPr>
            <a:cxnSpLocks noChangeShapeType="1"/>
            <a:stCxn id="15383" idx="4"/>
            <a:endCxn id="15397" idx="0"/>
          </p:cNvCxnSpPr>
          <p:nvPr>
            <p:custDataLst>
              <p:tags r:id="rId36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99" name="Oval 55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cxnSp>
        <p:nvCxnSpPr>
          <p:cNvPr id="15400" name="AutoShape 56"/>
          <p:cNvCxnSpPr>
            <a:cxnSpLocks noChangeShapeType="1"/>
            <a:stCxn id="15379" idx="5"/>
            <a:endCxn id="15399" idx="0"/>
          </p:cNvCxnSpPr>
          <p:nvPr>
            <p:custDataLst>
              <p:tags r:id="rId38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All children must </a:t>
            </a:r>
            <a:br>
              <a:rPr lang="en-US" altLang="en-US" sz="1600"/>
            </a:br>
            <a:r>
              <a:rPr lang="en-US" alt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483F4A-FDA5-419A-B5D2-92952C3C8ED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Find in BST, Recursive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800600" y="1447800"/>
            <a:ext cx="4191000" cy="43434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Node Find(Object key,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      Node root)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if (root == NULL)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return NULL;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if (key &lt; root.key)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return Find(key,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          root.left);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else if (key &gt; root.key)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return Find(key,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          root.right);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return root;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}</a:t>
            </a:r>
          </a:p>
        </p:txBody>
      </p:sp>
      <p:sp>
        <p:nvSpPr>
          <p:cNvPr id="1638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6576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1639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1639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639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sp>
        <p:nvSpPr>
          <p:cNvPr id="1639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906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16394" name="Oval 10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0574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12</a:t>
            </a:r>
          </a:p>
        </p:txBody>
      </p:sp>
      <p:cxnSp>
        <p:nvCxnSpPr>
          <p:cNvPr id="16395" name="AutoShape 11"/>
          <p:cNvCxnSpPr>
            <a:cxnSpLocks noChangeShapeType="1"/>
            <a:stCxn id="16394" idx="3"/>
            <a:endCxn id="16393" idx="0"/>
          </p:cNvCxnSpPr>
          <p:nvPr>
            <p:custDataLst>
              <p:tags r:id="rId9"/>
            </p:custDataLst>
          </p:nvPr>
        </p:nvCxnSpPr>
        <p:spPr bwMode="auto">
          <a:xfrm flipH="1">
            <a:off x="11811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6" name="AutoShape 12"/>
          <p:cNvCxnSpPr>
            <a:cxnSpLocks noChangeShapeType="1"/>
            <a:stCxn id="16394" idx="5"/>
            <a:endCxn id="16392" idx="0"/>
          </p:cNvCxnSpPr>
          <p:nvPr>
            <p:custDataLst>
              <p:tags r:id="rId10"/>
            </p:custDataLst>
          </p:nvPr>
        </p:nvCxnSpPr>
        <p:spPr bwMode="auto">
          <a:xfrm>
            <a:off x="23828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7" name="AutoShape 13"/>
          <p:cNvCxnSpPr>
            <a:cxnSpLocks noChangeShapeType="1"/>
            <a:stCxn id="16392" idx="5"/>
            <a:endCxn id="16389" idx="0"/>
          </p:cNvCxnSpPr>
          <p:nvPr>
            <p:custDataLst>
              <p:tags r:id="rId11"/>
            </p:custDataLst>
          </p:nvPr>
        </p:nvCxnSpPr>
        <p:spPr bwMode="auto">
          <a:xfrm>
            <a:off x="34496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8" name="AutoShape 14"/>
          <p:cNvCxnSpPr>
            <a:cxnSpLocks noChangeShapeType="1"/>
            <a:stCxn id="16393" idx="3"/>
            <a:endCxn id="16391" idx="0"/>
          </p:cNvCxnSpPr>
          <p:nvPr>
            <p:custDataLst>
              <p:tags r:id="rId12"/>
            </p:custDataLst>
          </p:nvPr>
        </p:nvCxnSpPr>
        <p:spPr bwMode="auto">
          <a:xfrm flipH="1">
            <a:off x="6477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9" name="AutoShape 15"/>
          <p:cNvCxnSpPr>
            <a:cxnSpLocks noChangeShapeType="1"/>
            <a:stCxn id="16393" idx="5"/>
            <a:endCxn id="16390" idx="0"/>
          </p:cNvCxnSpPr>
          <p:nvPr>
            <p:custDataLst>
              <p:tags r:id="rId13"/>
            </p:custDataLst>
          </p:nvPr>
        </p:nvCxnSpPr>
        <p:spPr bwMode="auto">
          <a:xfrm>
            <a:off x="13160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0" name="Oval 16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9243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30</a:t>
            </a:r>
          </a:p>
        </p:txBody>
      </p:sp>
      <p:cxnSp>
        <p:nvCxnSpPr>
          <p:cNvPr id="16401" name="AutoShape 17"/>
          <p:cNvCxnSpPr>
            <a:cxnSpLocks noChangeShapeType="1"/>
            <a:stCxn id="16389" idx="5"/>
            <a:endCxn id="16400" idx="0"/>
          </p:cNvCxnSpPr>
          <p:nvPr>
            <p:custDataLst>
              <p:tags r:id="rId15"/>
            </p:custDataLst>
          </p:nvPr>
        </p:nvCxnSpPr>
        <p:spPr bwMode="auto">
          <a:xfrm>
            <a:off x="39830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2" name="Oval 18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12573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cxnSp>
        <p:nvCxnSpPr>
          <p:cNvPr id="16403" name="AutoShape 19"/>
          <p:cNvCxnSpPr>
            <a:cxnSpLocks noChangeShapeType="1"/>
            <a:stCxn id="16390" idx="3"/>
            <a:endCxn id="16402" idx="0"/>
          </p:cNvCxnSpPr>
          <p:nvPr>
            <p:custDataLst>
              <p:tags r:id="rId17"/>
            </p:custDataLst>
          </p:nvPr>
        </p:nvCxnSpPr>
        <p:spPr bwMode="auto">
          <a:xfrm flipH="1">
            <a:off x="14478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4" name="Oval 2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3909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17</a:t>
            </a:r>
          </a:p>
        </p:txBody>
      </p:sp>
      <p:cxnSp>
        <p:nvCxnSpPr>
          <p:cNvPr id="16405" name="AutoShape 21"/>
          <p:cNvCxnSpPr>
            <a:cxnSpLocks noChangeShapeType="1"/>
            <a:stCxn id="16389" idx="3"/>
            <a:endCxn id="16404" idx="0"/>
          </p:cNvCxnSpPr>
          <p:nvPr>
            <p:custDataLst>
              <p:tags r:id="rId19"/>
            </p:custDataLst>
          </p:nvPr>
        </p:nvCxnSpPr>
        <p:spPr bwMode="auto">
          <a:xfrm flipH="1">
            <a:off x="35814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" y="5257800"/>
            <a:ext cx="14176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Arial" charset="0"/>
                <a:cs typeface="Arial" charset="0"/>
              </a:rPr>
              <a:t>Runtime:</a:t>
            </a:r>
            <a:endParaRPr lang="en-US" altLang="en-US" sz="2400" i="1">
              <a:latin typeface="Arial" charset="0"/>
              <a:cs typeface="Arial" charset="0"/>
            </a:endParaRPr>
          </a:p>
        </p:txBody>
      </p:sp>
      <p:sp>
        <p:nvSpPr>
          <p:cNvPr id="16407" name="Oval 2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7700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16408" name="AutoShape 25"/>
          <p:cNvCxnSpPr>
            <a:cxnSpLocks noChangeShapeType="1"/>
            <a:endCxn id="16407" idx="0"/>
          </p:cNvCxnSpPr>
          <p:nvPr>
            <p:custDataLst>
              <p:tags r:id="rId22"/>
            </p:custDataLst>
          </p:nvPr>
        </p:nvCxnSpPr>
        <p:spPr bwMode="auto">
          <a:xfrm>
            <a:off x="18288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491AC2-726C-444F-BD11-52370CC5B1A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7411" name="Rectangle 205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Find in BST, Iterative</a:t>
            </a:r>
          </a:p>
        </p:txBody>
      </p:sp>
      <p:sp>
        <p:nvSpPr>
          <p:cNvPr id="17412" name="Rectangle 2051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533400" y="1524000"/>
            <a:ext cx="4038600" cy="4419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Node Find(Object key,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      Node root) {</a:t>
            </a:r>
          </a:p>
          <a:p>
            <a:pPr>
              <a:buFontTx/>
              <a:buNone/>
            </a:pPr>
            <a:endParaRPr lang="en-US" altLang="en-US" sz="1800" b="1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while (root != NULL &amp;&amp;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   root.key != key) {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if (key &lt; root.key)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root = root.left;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else 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root = root.right;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endParaRPr lang="en-US" altLang="en-US" sz="1800" b="1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return root;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}</a:t>
            </a:r>
            <a:endParaRPr lang="en-US" altLang="en-US" smtClean="0"/>
          </a:p>
        </p:txBody>
      </p:sp>
      <p:grpSp>
        <p:nvGrpSpPr>
          <p:cNvPr id="17413" name="Group 205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876800" y="2133600"/>
            <a:ext cx="3848100" cy="3048000"/>
            <a:chOff x="3192" y="1344"/>
            <a:chExt cx="2424" cy="1920"/>
          </a:xfrm>
        </p:grpSpPr>
        <p:sp>
          <p:nvSpPr>
            <p:cNvPr id="17417" name="Oval 2054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208" y="246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20</a:t>
              </a:r>
            </a:p>
          </p:txBody>
        </p:sp>
        <p:sp>
          <p:nvSpPr>
            <p:cNvPr id="17418" name="Oval 2055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64" y="246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9</a:t>
              </a:r>
            </a:p>
          </p:txBody>
        </p:sp>
        <p:sp>
          <p:nvSpPr>
            <p:cNvPr id="17419" name="Oval 2056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192" y="246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2</a:t>
              </a:r>
            </a:p>
          </p:txBody>
        </p:sp>
        <p:sp>
          <p:nvSpPr>
            <p:cNvPr id="17420" name="Oval 205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872" y="190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15</a:t>
              </a:r>
            </a:p>
          </p:txBody>
        </p:sp>
        <p:sp>
          <p:nvSpPr>
            <p:cNvPr id="17421" name="Oval 205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28" y="190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5</a:t>
              </a:r>
            </a:p>
          </p:txBody>
        </p:sp>
        <p:sp>
          <p:nvSpPr>
            <p:cNvPr id="17422" name="Oval 2059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00" y="134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12</a:t>
              </a:r>
            </a:p>
          </p:txBody>
        </p:sp>
        <p:cxnSp>
          <p:nvCxnSpPr>
            <p:cNvPr id="17423" name="AutoShape 2060"/>
            <p:cNvCxnSpPr>
              <a:cxnSpLocks noChangeShapeType="1"/>
              <a:stCxn id="17422" idx="3"/>
              <a:endCxn id="17421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3648" y="1561"/>
              <a:ext cx="587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4" name="AutoShape 2061"/>
            <p:cNvCxnSpPr>
              <a:cxnSpLocks noChangeShapeType="1"/>
              <a:stCxn id="17422" idx="5"/>
              <a:endCxn id="17420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4405" y="1561"/>
              <a:ext cx="587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5" name="AutoShape 2062"/>
            <p:cNvCxnSpPr>
              <a:cxnSpLocks noChangeShapeType="1"/>
              <a:stCxn id="17420" idx="5"/>
              <a:endCxn id="17417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077" y="2121"/>
              <a:ext cx="251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6" name="AutoShape 2063"/>
            <p:cNvCxnSpPr>
              <a:cxnSpLocks noChangeShapeType="1"/>
              <a:stCxn id="17421" idx="3"/>
              <a:endCxn id="17419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312" y="2121"/>
              <a:ext cx="251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7" name="AutoShape 2064"/>
            <p:cNvCxnSpPr>
              <a:cxnSpLocks noChangeShapeType="1"/>
              <a:stCxn id="17421" idx="5"/>
              <a:endCxn id="17418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3733" y="2121"/>
              <a:ext cx="251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28" name="Oval 2065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76" y="302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30</a:t>
              </a:r>
            </a:p>
          </p:txBody>
        </p:sp>
        <p:cxnSp>
          <p:nvCxnSpPr>
            <p:cNvPr id="17429" name="AutoShape 2066"/>
            <p:cNvCxnSpPr>
              <a:cxnSpLocks noChangeShapeType="1"/>
              <a:stCxn id="17417" idx="5"/>
              <a:endCxn id="17428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5413" y="2681"/>
              <a:ext cx="83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30" name="Oval 2067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96" y="302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7</a:t>
              </a:r>
            </a:p>
          </p:txBody>
        </p:sp>
        <p:cxnSp>
          <p:nvCxnSpPr>
            <p:cNvPr id="17431" name="AutoShape 2068"/>
            <p:cNvCxnSpPr>
              <a:cxnSpLocks noChangeShapeType="1"/>
              <a:stCxn id="17418" idx="3"/>
              <a:endCxn id="17430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3816" y="2681"/>
              <a:ext cx="83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32" name="Oval 206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040" y="3019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17</a:t>
              </a:r>
            </a:p>
          </p:txBody>
        </p:sp>
        <p:cxnSp>
          <p:nvCxnSpPr>
            <p:cNvPr id="17433" name="AutoShape 2070"/>
            <p:cNvCxnSpPr>
              <a:cxnSpLocks noChangeShapeType="1"/>
              <a:stCxn id="17417" idx="3"/>
              <a:endCxn id="1743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5160" y="2681"/>
              <a:ext cx="83" cy="3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414" name="Text Box 207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715000"/>
            <a:ext cx="1435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Arial" charset="0"/>
                <a:cs typeface="Arial" charset="0"/>
              </a:rPr>
              <a:t>Runtime</a:t>
            </a:r>
            <a:r>
              <a:rPr lang="en-US" altLang="en-US" sz="2400" i="1">
                <a:solidFill>
                  <a:schemeClr val="accent2"/>
                </a:solidFill>
              </a:rPr>
              <a:t>:</a:t>
            </a:r>
            <a:endParaRPr lang="en-US" altLang="en-US" sz="2400" i="1"/>
          </a:p>
        </p:txBody>
      </p:sp>
      <p:sp>
        <p:nvSpPr>
          <p:cNvPr id="17415" name="Oval 207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189663" y="4811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17416" name="AutoShape 2075"/>
          <p:cNvCxnSpPr>
            <a:cxnSpLocks noChangeShapeType="1"/>
            <a:endCxn id="17415" idx="0"/>
          </p:cNvCxnSpPr>
          <p:nvPr>
            <p:custDataLst>
              <p:tags r:id="rId6"/>
            </p:custDataLst>
          </p:nvPr>
        </p:nvCxnSpPr>
        <p:spPr bwMode="auto">
          <a:xfrm>
            <a:off x="6248400" y="4267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7FF03F-37C9-4772-A750-797A90E5B851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Bonus: FindMin/FindMax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 sz="2400" smtClean="0">
              <a:latin typeface="Arial" charset="0"/>
              <a:cs typeface="Arial" charset="0"/>
            </a:endParaRPr>
          </a:p>
          <a:p>
            <a:r>
              <a:rPr lang="en-US" altLang="en-US" sz="2400" smtClean="0">
                <a:latin typeface="Arial" charset="0"/>
                <a:cs typeface="Arial" charset="0"/>
              </a:rPr>
              <a:t>Find minimum</a:t>
            </a:r>
          </a:p>
          <a:p>
            <a:endParaRPr lang="en-US" altLang="en-US" sz="2400" smtClean="0">
              <a:latin typeface="Arial" charset="0"/>
              <a:cs typeface="Arial" charset="0"/>
            </a:endParaRPr>
          </a:p>
          <a:p>
            <a:endParaRPr lang="en-US" altLang="en-US" sz="2400" smtClean="0">
              <a:latin typeface="Arial" charset="0"/>
              <a:cs typeface="Arial" charset="0"/>
            </a:endParaRPr>
          </a:p>
          <a:p>
            <a:endParaRPr lang="en-US" altLang="en-US" sz="2400" smtClean="0">
              <a:latin typeface="Arial" charset="0"/>
              <a:cs typeface="Arial" charset="0"/>
            </a:endParaRPr>
          </a:p>
          <a:p>
            <a:r>
              <a:rPr lang="en-US" altLang="en-US" sz="2400" smtClean="0">
                <a:latin typeface="Arial" charset="0"/>
                <a:cs typeface="Arial" charset="0"/>
              </a:rPr>
              <a:t>Find maximum</a:t>
            </a:r>
          </a:p>
        </p:txBody>
      </p:sp>
      <p:sp>
        <p:nvSpPr>
          <p:cNvPr id="18437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86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18438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53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8439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6863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844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533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1844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2197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8442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18443" name="AutoShape 10"/>
          <p:cNvCxnSpPr>
            <a:cxnSpLocks noChangeShapeType="1"/>
            <a:stCxn id="18442" idx="3"/>
            <a:endCxn id="18441" idx="0"/>
          </p:cNvCxnSpPr>
          <p:nvPr>
            <p:custDataLst>
              <p:tags r:id="rId9"/>
            </p:custDataLst>
          </p:nvPr>
        </p:nvCxnSpPr>
        <p:spPr bwMode="auto">
          <a:xfrm flipH="1">
            <a:off x="54102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4" name="AutoShape 11"/>
          <p:cNvCxnSpPr>
            <a:cxnSpLocks noChangeShapeType="1"/>
            <a:stCxn id="18442" idx="5"/>
            <a:endCxn id="18440" idx="0"/>
          </p:cNvCxnSpPr>
          <p:nvPr>
            <p:custDataLst>
              <p:tags r:id="rId10"/>
            </p:custDataLst>
          </p:nvPr>
        </p:nvCxnSpPr>
        <p:spPr bwMode="auto">
          <a:xfrm>
            <a:off x="66119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5" name="AutoShape 12"/>
          <p:cNvCxnSpPr>
            <a:cxnSpLocks noChangeShapeType="1"/>
            <a:stCxn id="18440" idx="5"/>
            <a:endCxn id="18437" idx="0"/>
          </p:cNvCxnSpPr>
          <p:nvPr>
            <p:custDataLst>
              <p:tags r:id="rId11"/>
            </p:custDataLst>
          </p:nvPr>
        </p:nvCxnSpPr>
        <p:spPr bwMode="auto">
          <a:xfrm>
            <a:off x="76787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6" name="AutoShape 13"/>
          <p:cNvCxnSpPr>
            <a:cxnSpLocks noChangeShapeType="1"/>
            <a:stCxn id="18441" idx="3"/>
            <a:endCxn id="18439" idx="0"/>
          </p:cNvCxnSpPr>
          <p:nvPr>
            <p:custDataLst>
              <p:tags r:id="rId12"/>
            </p:custDataLst>
          </p:nvPr>
        </p:nvCxnSpPr>
        <p:spPr bwMode="auto">
          <a:xfrm flipH="1">
            <a:off x="48768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7" name="AutoShape 14"/>
          <p:cNvCxnSpPr>
            <a:cxnSpLocks noChangeShapeType="1"/>
            <a:stCxn id="18441" idx="5"/>
            <a:endCxn id="18438" idx="0"/>
          </p:cNvCxnSpPr>
          <p:nvPr>
            <p:custDataLst>
              <p:tags r:id="rId13"/>
            </p:custDataLst>
          </p:nvPr>
        </p:nvCxnSpPr>
        <p:spPr bwMode="auto">
          <a:xfrm>
            <a:off x="55451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8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153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cxnSp>
        <p:nvCxnSpPr>
          <p:cNvPr id="18449" name="AutoShape 16"/>
          <p:cNvCxnSpPr>
            <a:cxnSpLocks noChangeShapeType="1"/>
            <a:stCxn id="18437" idx="5"/>
            <a:endCxn id="18448" idx="0"/>
          </p:cNvCxnSpPr>
          <p:nvPr>
            <p:custDataLst>
              <p:tags r:id="rId15"/>
            </p:custDataLst>
          </p:nvPr>
        </p:nvCxnSpPr>
        <p:spPr bwMode="auto">
          <a:xfrm>
            <a:off x="8212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0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8451" name="AutoShape 18"/>
          <p:cNvCxnSpPr>
            <a:cxnSpLocks noChangeShapeType="1"/>
            <a:stCxn id="18438" idx="3"/>
            <a:endCxn id="18450" idx="0"/>
          </p:cNvCxnSpPr>
          <p:nvPr>
            <p:custDataLst>
              <p:tags r:id="rId17"/>
            </p:custDataLst>
          </p:nvPr>
        </p:nvCxnSpPr>
        <p:spPr bwMode="auto">
          <a:xfrm flipH="1">
            <a:off x="56769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2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0" y="4792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17</a:t>
            </a:r>
          </a:p>
        </p:txBody>
      </p:sp>
      <p:cxnSp>
        <p:nvCxnSpPr>
          <p:cNvPr id="18453" name="AutoShape 20"/>
          <p:cNvCxnSpPr>
            <a:cxnSpLocks noChangeShapeType="1"/>
            <a:stCxn id="18437" idx="3"/>
            <a:endCxn id="18452" idx="0"/>
          </p:cNvCxnSpPr>
          <p:nvPr>
            <p:custDataLst>
              <p:tags r:id="rId19"/>
            </p:custDataLst>
          </p:nvPr>
        </p:nvCxnSpPr>
        <p:spPr bwMode="auto">
          <a:xfrm flipH="1">
            <a:off x="7810500" y="4256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9333" name="Line 21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86200" y="4191000"/>
            <a:ext cx="685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34" name="Line 2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8382000" y="53340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037263" y="4811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18457" name="AutoShape 24"/>
          <p:cNvCxnSpPr>
            <a:cxnSpLocks noChangeShapeType="1"/>
            <a:endCxn id="18456" idx="0"/>
          </p:cNvCxnSpPr>
          <p:nvPr>
            <p:custDataLst>
              <p:tags r:id="rId23"/>
            </p:custDataLst>
          </p:nvPr>
        </p:nvCxnSpPr>
        <p:spPr bwMode="auto">
          <a:xfrm>
            <a:off x="6096000" y="4267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33" grpId="0" animBg="1"/>
      <p:bldP spid="2693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AE70B3-60CC-4129-B771-AB06A5E3C292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Insert in BST</a:t>
            </a:r>
          </a:p>
        </p:txBody>
      </p:sp>
      <p:sp>
        <p:nvSpPr>
          <p:cNvPr id="19460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1946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9462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463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19464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46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19466" name="AutoShape 9"/>
          <p:cNvCxnSpPr>
            <a:cxnSpLocks noChangeShapeType="1"/>
            <a:stCxn id="19465" idx="3"/>
            <a:endCxn id="19464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7" name="AutoShape 10"/>
          <p:cNvCxnSpPr>
            <a:cxnSpLocks noChangeShapeType="1"/>
            <a:stCxn id="19465" idx="5"/>
            <a:endCxn id="19463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8" name="AutoShape 11"/>
          <p:cNvCxnSpPr>
            <a:cxnSpLocks noChangeShapeType="1"/>
            <a:stCxn id="19463" idx="5"/>
            <a:endCxn id="19460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9" name="AutoShape 12"/>
          <p:cNvCxnSpPr>
            <a:cxnSpLocks noChangeShapeType="1"/>
            <a:stCxn id="19464" idx="3"/>
            <a:endCxn id="19462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0" name="AutoShape 13"/>
          <p:cNvCxnSpPr>
            <a:cxnSpLocks noChangeShapeType="1"/>
            <a:stCxn id="19464" idx="5"/>
            <a:endCxn id="19461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1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cxnSp>
        <p:nvCxnSpPr>
          <p:cNvPr id="19472" name="AutoShape 15"/>
          <p:cNvCxnSpPr>
            <a:cxnSpLocks noChangeShapeType="1"/>
            <a:stCxn id="19460" idx="5"/>
            <a:endCxn id="19471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3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9474" name="AutoShape 17"/>
          <p:cNvCxnSpPr>
            <a:cxnSpLocks noChangeShapeType="1"/>
            <a:stCxn id="19461" idx="3"/>
            <a:endCxn id="19473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5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17</a:t>
            </a:r>
          </a:p>
        </p:txBody>
      </p:sp>
      <p:cxnSp>
        <p:nvCxnSpPr>
          <p:cNvPr id="19476" name="AutoShape 19"/>
          <p:cNvCxnSpPr>
            <a:cxnSpLocks noChangeShapeType="1"/>
            <a:stCxn id="19460" idx="3"/>
            <a:endCxn id="19475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7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23838" y="5334000"/>
            <a:ext cx="1417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Arial" charset="0"/>
                <a:cs typeface="Arial" charset="0"/>
              </a:rPr>
              <a:t>Runtime:</a:t>
            </a:r>
            <a:endParaRPr lang="en-US" altLang="en-US" sz="2400" i="1">
              <a:latin typeface="Arial" charset="0"/>
              <a:cs typeface="Arial" charset="0"/>
            </a:endParaRPr>
          </a:p>
        </p:txBody>
      </p:sp>
      <p:sp>
        <p:nvSpPr>
          <p:cNvPr id="19478" name="Text Box 28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70525" y="1641475"/>
            <a:ext cx="15017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Insert(13)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Insert(8)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Insert(31)</a:t>
            </a:r>
          </a:p>
        </p:txBody>
      </p:sp>
      <p:sp>
        <p:nvSpPr>
          <p:cNvPr id="19479" name="Text Box 2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75300" y="4435475"/>
            <a:ext cx="33702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Insertions happen only </a:t>
            </a:r>
            <a:br>
              <a:rPr lang="en-US" altLang="en-US" sz="2400">
                <a:latin typeface="Arial" charset="0"/>
                <a:cs typeface="Arial" charset="0"/>
              </a:rPr>
            </a:br>
            <a:r>
              <a:rPr lang="en-US" altLang="en-US" sz="2400">
                <a:latin typeface="Arial" charset="0"/>
                <a:cs typeface="Arial" charset="0"/>
              </a:rPr>
              <a:t>at the leaves – easy!</a:t>
            </a:r>
          </a:p>
        </p:txBody>
      </p:sp>
      <p:sp>
        <p:nvSpPr>
          <p:cNvPr id="19480" name="Oval 30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19481" name="AutoShape 31"/>
          <p:cNvCxnSpPr>
            <a:cxnSpLocks noChangeShapeType="1"/>
            <a:endCxn id="19480" idx="0"/>
          </p:cNvCxnSpPr>
          <p:nvPr>
            <p:custDataLst>
              <p:tags r:id="rId23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44F823-AC26-417B-BFE0-3FAE75C6FE96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0483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438400"/>
            <a:ext cx="4259263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  <a:cs typeface="Arial" charset="0"/>
              </a:rPr>
              <a:t>If inserted in given order, what is the tree?  What big-O runtime for this kind of sorted input?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  <a:cs typeface="Arial" charset="0"/>
              </a:rPr>
              <a:t>If inserted in reverse order, what is the tree?  What big-O runtime for this kind of sorted input?</a:t>
            </a:r>
          </a:p>
          <a:p>
            <a:pPr lvl="1"/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BuildTree for BST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95400"/>
            <a:ext cx="8229600" cy="48006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Suppose keys 1, 2, 3, 4, 5, 6, 7, 8, 9 are inserted into an initially empty BST. </a:t>
            </a:r>
          </a:p>
        </p:txBody>
      </p:sp>
      <p:sp>
        <p:nvSpPr>
          <p:cNvPr id="210948" name="AutoShape 4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3962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400">
                <a:cs typeface="Times New Roman" pitchFamily="18" charset="0"/>
              </a:rPr>
              <a:t>Θ</a:t>
            </a:r>
            <a:r>
              <a:rPr lang="en-US" altLang="en-US" sz="2400"/>
              <a:t>(</a:t>
            </a:r>
            <a:r>
              <a:rPr lang="en-US" altLang="en-US" sz="2400" i="1"/>
              <a:t>n</a:t>
            </a:r>
            <a:r>
              <a:rPr lang="en-US" altLang="en-US" sz="2400" baseline="30000"/>
              <a:t>2</a:t>
            </a:r>
            <a:r>
              <a:rPr lang="en-US" altLang="en-US" sz="2400"/>
              <a:t>)</a:t>
            </a:r>
          </a:p>
        </p:txBody>
      </p:sp>
      <p:sp>
        <p:nvSpPr>
          <p:cNvPr id="210949" name="AutoShape 5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6477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2400">
                <a:cs typeface="Times New Roman" pitchFamily="18" charset="0"/>
              </a:rPr>
              <a:t>Θ</a:t>
            </a:r>
            <a:r>
              <a:rPr lang="en-US" altLang="en-US" sz="2400"/>
              <a:t>(</a:t>
            </a:r>
            <a:r>
              <a:rPr lang="en-US" altLang="en-US" sz="2400" i="1"/>
              <a:t>n</a:t>
            </a:r>
            <a:r>
              <a:rPr lang="en-US" altLang="en-US" sz="2400" baseline="30000"/>
              <a:t>2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nimBg="1"/>
      <p:bldP spid="2109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525A86-38BE-46B8-B5A5-A291348E3E74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Announcements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A10496-298F-4507-8634-EEC0D2D810E0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BuildTree for BST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95400"/>
            <a:ext cx="8229600" cy="48006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Suppose keys 1, 2, 3, 4, 5, 6, 7, 8, 9 are inserted into an initially empty BST. 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		</a:t>
            </a:r>
            <a:endParaRPr lang="en-US" altLang="en-US" sz="24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If inserted median first, then left median, right median, etc., what is the tree?  What is the big-O runtime for this kind of sorted input?</a:t>
            </a: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5, 3, 7, 2, 1, 6, 8, 9 better: </a:t>
            </a:r>
            <a:r>
              <a:rPr lang="en-US" altLang="en-US" sz="2400" i="1"/>
              <a:t>n</a:t>
            </a:r>
            <a:r>
              <a:rPr lang="en-US" altLang="en-US" sz="2400"/>
              <a:t> log </a:t>
            </a:r>
            <a:r>
              <a:rPr lang="en-US" altLang="en-US" sz="2400" i="1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2ED45E-009E-410E-A8B5-F3EEB21715DC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Deletion in BST</a:t>
            </a:r>
          </a:p>
        </p:txBody>
      </p:sp>
      <p:sp>
        <p:nvSpPr>
          <p:cNvPr id="22532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22533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22534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2535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22536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2537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22538" name="AutoShape 9"/>
          <p:cNvCxnSpPr>
            <a:cxnSpLocks noChangeShapeType="1"/>
            <a:stCxn id="22537" idx="3"/>
            <a:endCxn id="22536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9" name="AutoShape 10"/>
          <p:cNvCxnSpPr>
            <a:cxnSpLocks noChangeShapeType="1"/>
            <a:stCxn id="22537" idx="5"/>
            <a:endCxn id="22535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0" name="AutoShape 11"/>
          <p:cNvCxnSpPr>
            <a:cxnSpLocks noChangeShapeType="1"/>
            <a:stCxn id="22535" idx="5"/>
            <a:endCxn id="22532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1" name="AutoShape 12"/>
          <p:cNvCxnSpPr>
            <a:cxnSpLocks noChangeShapeType="1"/>
            <a:stCxn id="22536" idx="3"/>
            <a:endCxn id="22534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2" name="AutoShape 13"/>
          <p:cNvCxnSpPr>
            <a:cxnSpLocks noChangeShapeType="1"/>
            <a:stCxn id="22536" idx="5"/>
            <a:endCxn id="22533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3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cxnSp>
        <p:nvCxnSpPr>
          <p:cNvPr id="22544" name="AutoShape 15"/>
          <p:cNvCxnSpPr>
            <a:cxnSpLocks noChangeShapeType="1"/>
            <a:stCxn id="22532" idx="5"/>
            <a:endCxn id="22543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5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2546" name="AutoShape 17"/>
          <p:cNvCxnSpPr>
            <a:cxnSpLocks noChangeShapeType="1"/>
            <a:stCxn id="22533" idx="3"/>
            <a:endCxn id="22545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7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17</a:t>
            </a:r>
          </a:p>
        </p:txBody>
      </p:sp>
      <p:cxnSp>
        <p:nvCxnSpPr>
          <p:cNvPr id="22548" name="AutoShape 19"/>
          <p:cNvCxnSpPr>
            <a:cxnSpLocks noChangeShapeType="1"/>
            <a:stCxn id="22532" idx="3"/>
            <a:endCxn id="22547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9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828800" y="5257800"/>
            <a:ext cx="6315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Why might deletion be harder than insertion?</a:t>
            </a:r>
          </a:p>
        </p:txBody>
      </p:sp>
      <p:sp>
        <p:nvSpPr>
          <p:cNvPr id="22550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22551" name="AutoShape 23"/>
          <p:cNvCxnSpPr>
            <a:cxnSpLocks noChangeShapeType="1"/>
            <a:endCxn id="22550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775328-EE57-4214-84B0-579629A7B03B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Deletion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51435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Removing an item disrupts the tree structure.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Basic idea: </a:t>
            </a:r>
            <a:r>
              <a:rPr lang="en-US" alt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find</a:t>
            </a:r>
            <a:r>
              <a:rPr lang="en-US" altLang="en-US" smtClean="0">
                <a:latin typeface="Arial" charset="0"/>
                <a:cs typeface="Arial" charset="0"/>
              </a:rPr>
              <a:t> the node that is to be removed.  Then “fix” the tree so that it is still a binary search tree.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Three cases: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node has no children (leaf node)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node has one child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node has two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7F262E-2608-4B6E-9A67-C584C86D6920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1534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Deletion – The Leaf Case</a:t>
            </a:r>
          </a:p>
        </p:txBody>
      </p:sp>
      <p:sp>
        <p:nvSpPr>
          <p:cNvPr id="24580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2458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24582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4583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24584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458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24586" name="AutoShape 9"/>
          <p:cNvCxnSpPr>
            <a:cxnSpLocks noChangeShapeType="1"/>
            <a:stCxn id="24585" idx="3"/>
            <a:endCxn id="24584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7" name="AutoShape 10"/>
          <p:cNvCxnSpPr>
            <a:cxnSpLocks noChangeShapeType="1"/>
            <a:stCxn id="24585" idx="5"/>
            <a:endCxn id="24583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8" name="AutoShape 11"/>
          <p:cNvCxnSpPr>
            <a:cxnSpLocks noChangeShapeType="1"/>
            <a:stCxn id="24583" idx="5"/>
            <a:endCxn id="24580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9" name="AutoShape 12"/>
          <p:cNvCxnSpPr>
            <a:cxnSpLocks noChangeShapeType="1"/>
            <a:stCxn id="24584" idx="3"/>
            <a:endCxn id="24582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0" name="AutoShape 13"/>
          <p:cNvCxnSpPr>
            <a:cxnSpLocks noChangeShapeType="1"/>
            <a:stCxn id="24584" idx="5"/>
            <a:endCxn id="24581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1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cxnSp>
        <p:nvCxnSpPr>
          <p:cNvPr id="24592" name="AutoShape 15"/>
          <p:cNvCxnSpPr>
            <a:cxnSpLocks noChangeShapeType="1"/>
            <a:stCxn id="24580" idx="5"/>
            <a:endCxn id="24591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3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4594" name="AutoShape 17"/>
          <p:cNvCxnSpPr>
            <a:cxnSpLocks noChangeShapeType="1"/>
            <a:stCxn id="24581" idx="3"/>
            <a:endCxn id="24593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5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  <a:latin typeface="Arial" charset="0"/>
                <a:cs typeface="Arial" charset="0"/>
              </a:rPr>
              <a:t>17</a:t>
            </a:r>
          </a:p>
        </p:txBody>
      </p:sp>
      <p:cxnSp>
        <p:nvCxnSpPr>
          <p:cNvPr id="24596" name="AutoShape 19"/>
          <p:cNvCxnSpPr>
            <a:cxnSpLocks noChangeShapeType="1"/>
            <a:stCxn id="24580" idx="3"/>
            <a:endCxn id="24595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7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16240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Delete(</a:t>
            </a: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17</a:t>
            </a:r>
            <a:r>
              <a:rPr lang="en-US" altLang="en-US" sz="240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4598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24599" name="AutoShape 23"/>
          <p:cNvCxnSpPr>
            <a:cxnSpLocks noChangeShapeType="1"/>
            <a:endCxn id="24598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98663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D88635-E54E-423C-B509-9D10F5D04DBD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81534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Deletion – The One Child Case</a:t>
            </a:r>
          </a:p>
        </p:txBody>
      </p:sp>
      <p:sp>
        <p:nvSpPr>
          <p:cNvPr id="25604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25605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25606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5607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40005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25608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5609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25610" name="AutoShape 9"/>
          <p:cNvCxnSpPr>
            <a:cxnSpLocks noChangeShapeType="1"/>
            <a:stCxn id="25609" idx="3"/>
            <a:endCxn id="25608" idx="0"/>
          </p:cNvCxnSpPr>
          <p:nvPr>
            <p:custDataLst>
              <p:tags r:id="rId8"/>
            </p:custDataLst>
          </p:nvPr>
        </p:nvCxnSpPr>
        <p:spPr bwMode="auto">
          <a:xfrm flipH="1">
            <a:off x="3552825" y="2230438"/>
            <a:ext cx="925513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1" name="AutoShape 10"/>
          <p:cNvCxnSpPr>
            <a:cxnSpLocks noChangeShapeType="1"/>
            <a:stCxn id="25609" idx="5"/>
            <a:endCxn id="25607" idx="0"/>
          </p:cNvCxnSpPr>
          <p:nvPr>
            <p:custDataLst>
              <p:tags r:id="rId9"/>
            </p:custDataLst>
          </p:nvPr>
        </p:nvCxnSpPr>
        <p:spPr bwMode="auto">
          <a:xfrm>
            <a:off x="4760913" y="2230438"/>
            <a:ext cx="925512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2" name="AutoShape 11"/>
          <p:cNvCxnSpPr>
            <a:cxnSpLocks noChangeShapeType="1"/>
            <a:stCxn id="25607" idx="5"/>
            <a:endCxn id="25604" idx="0"/>
          </p:cNvCxnSpPr>
          <p:nvPr>
            <p:custDataLst>
              <p:tags r:id="rId10"/>
            </p:custDataLst>
          </p:nvPr>
        </p:nvCxnSpPr>
        <p:spPr bwMode="auto">
          <a:xfrm>
            <a:off x="5827713" y="3119438"/>
            <a:ext cx="392112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3" name="AutoShape 12"/>
          <p:cNvCxnSpPr>
            <a:cxnSpLocks noChangeShapeType="1"/>
            <a:stCxn id="25608" idx="3"/>
            <a:endCxn id="25606" idx="0"/>
          </p:cNvCxnSpPr>
          <p:nvPr>
            <p:custDataLst>
              <p:tags r:id="rId11"/>
            </p:custDataLst>
          </p:nvPr>
        </p:nvCxnSpPr>
        <p:spPr bwMode="auto">
          <a:xfrm flipH="1">
            <a:off x="3019425" y="3119438"/>
            <a:ext cx="392113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4" name="AutoShape 13"/>
          <p:cNvCxnSpPr>
            <a:cxnSpLocks noChangeShapeType="1"/>
            <a:stCxn id="25608" idx="5"/>
            <a:endCxn id="25605" idx="0"/>
          </p:cNvCxnSpPr>
          <p:nvPr>
            <p:custDataLst>
              <p:tags r:id="rId12"/>
            </p:custDataLst>
          </p:nvPr>
        </p:nvCxnSpPr>
        <p:spPr bwMode="auto">
          <a:xfrm>
            <a:off x="3694113" y="3119438"/>
            <a:ext cx="392112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5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cxnSp>
        <p:nvCxnSpPr>
          <p:cNvPr id="25616" name="AutoShape 15"/>
          <p:cNvCxnSpPr>
            <a:cxnSpLocks noChangeShapeType="1"/>
            <a:stCxn id="25604" idx="5"/>
            <a:endCxn id="25615" idx="0"/>
          </p:cNvCxnSpPr>
          <p:nvPr>
            <p:custDataLst>
              <p:tags r:id="rId14"/>
            </p:custDataLst>
          </p:nvPr>
        </p:nvCxnSpPr>
        <p:spPr bwMode="auto">
          <a:xfrm>
            <a:off x="6361113" y="4008438"/>
            <a:ext cx="125412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7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5618" name="AutoShape 17"/>
          <p:cNvCxnSpPr>
            <a:cxnSpLocks noChangeShapeType="1"/>
            <a:stCxn id="25605" idx="3"/>
            <a:endCxn id="25617" idx="0"/>
          </p:cNvCxnSpPr>
          <p:nvPr>
            <p:custDataLst>
              <p:tags r:id="rId16"/>
            </p:custDataLst>
          </p:nvPr>
        </p:nvCxnSpPr>
        <p:spPr bwMode="auto">
          <a:xfrm flipH="1">
            <a:off x="3819525" y="4008438"/>
            <a:ext cx="125413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9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952500" y="1905000"/>
            <a:ext cx="17033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Delete(</a:t>
            </a: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15</a:t>
            </a:r>
            <a:r>
              <a:rPr lang="en-US" altLang="en-US" sz="240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5620" name="Oval 2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132263" y="4583113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25621" name="AutoShape 21"/>
          <p:cNvCxnSpPr>
            <a:cxnSpLocks noChangeShapeType="1"/>
            <a:endCxn id="25620" idx="0"/>
          </p:cNvCxnSpPr>
          <p:nvPr>
            <p:custDataLst>
              <p:tags r:id="rId19"/>
            </p:custDataLst>
          </p:nvPr>
        </p:nvCxnSpPr>
        <p:spPr bwMode="auto">
          <a:xfrm>
            <a:off x="4191000" y="4038600"/>
            <a:ext cx="141288" cy="544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Deletion: The </a:t>
            </a:r>
            <a:r>
              <a:rPr lang="en-US" altLang="en-US" dirty="0">
                <a:latin typeface="Arial" charset="0"/>
                <a:cs typeface="Arial" charset="0"/>
              </a:rPr>
              <a:t>Two Child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5C3BFA-C1D2-4309-86E3-097529CE8D37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5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19800" y="3225800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sp>
        <p:nvSpPr>
          <p:cNvPr id="6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7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8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486400" y="2336800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9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403225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0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11" name="AutoShape 1033"/>
          <p:cNvCxnSpPr>
            <a:cxnSpLocks noChangeShapeType="1"/>
            <a:stCxn id="10" idx="3"/>
            <a:endCxn id="9" idx="0"/>
          </p:cNvCxnSpPr>
          <p:nvPr>
            <p:custDataLst>
              <p:tags r:id="rId7"/>
            </p:custDataLst>
          </p:nvPr>
        </p:nvCxnSpPr>
        <p:spPr bwMode="auto">
          <a:xfrm flipH="1">
            <a:off x="3554413" y="1773238"/>
            <a:ext cx="923925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034"/>
          <p:cNvCxnSpPr>
            <a:cxnSpLocks noChangeShapeType="1"/>
            <a:stCxn id="10" idx="5"/>
            <a:endCxn id="8" idx="0"/>
          </p:cNvCxnSpPr>
          <p:nvPr>
            <p:custDataLst>
              <p:tags r:id="rId8"/>
            </p:custDataLst>
          </p:nvPr>
        </p:nvCxnSpPr>
        <p:spPr bwMode="auto">
          <a:xfrm>
            <a:off x="4764088" y="1773238"/>
            <a:ext cx="923925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035"/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5830888" y="2662238"/>
            <a:ext cx="390525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036"/>
          <p:cNvCxnSpPr>
            <a:cxnSpLocks noChangeShapeType="1"/>
            <a:stCxn id="9" idx="3"/>
            <a:endCxn id="7" idx="0"/>
          </p:cNvCxnSpPr>
          <p:nvPr>
            <p:custDataLst>
              <p:tags r:id="rId10"/>
            </p:custDataLst>
          </p:nvPr>
        </p:nvCxnSpPr>
        <p:spPr bwMode="auto">
          <a:xfrm flipH="1">
            <a:off x="3021013" y="2662238"/>
            <a:ext cx="390525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037"/>
          <p:cNvCxnSpPr>
            <a:cxnSpLocks noChangeShapeType="1"/>
            <a:stCxn id="9" idx="5"/>
            <a:endCxn id="6" idx="0"/>
          </p:cNvCxnSpPr>
          <p:nvPr>
            <p:custDataLst>
              <p:tags r:id="rId11"/>
            </p:custDataLst>
          </p:nvPr>
        </p:nvCxnSpPr>
        <p:spPr bwMode="auto">
          <a:xfrm>
            <a:off x="3697288" y="2662238"/>
            <a:ext cx="390525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7" name="AutoShape 1039"/>
          <p:cNvCxnSpPr>
            <a:cxnSpLocks noChangeShapeType="1"/>
            <a:stCxn id="6" idx="3"/>
            <a:endCxn id="16" idx="0"/>
          </p:cNvCxnSpPr>
          <p:nvPr>
            <p:custDataLst>
              <p:tags r:id="rId13"/>
            </p:custDataLst>
          </p:nvPr>
        </p:nvCxnSpPr>
        <p:spPr bwMode="auto">
          <a:xfrm flipH="1">
            <a:off x="3821113" y="3551238"/>
            <a:ext cx="123825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952500" y="1905000"/>
            <a:ext cx="15382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Delete(</a:t>
            </a:r>
            <a:r>
              <a:rPr lang="en-US" alt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  <a:r>
              <a:rPr lang="en-US" altLang="en-US" sz="2400" dirty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9" name="Oval 10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32263" y="4125913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20" name="AutoShape 1046"/>
          <p:cNvCxnSpPr>
            <a:cxnSpLocks noChangeShapeType="1"/>
            <a:endCxn id="19" idx="0"/>
          </p:cNvCxnSpPr>
          <p:nvPr>
            <p:custDataLst>
              <p:tags r:id="rId16"/>
            </p:custDataLst>
          </p:nvPr>
        </p:nvCxnSpPr>
        <p:spPr bwMode="auto">
          <a:xfrm>
            <a:off x="4191000" y="3581400"/>
            <a:ext cx="142875" cy="544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 Box 104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7525" y="5029200"/>
            <a:ext cx="43640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What can we replace </a:t>
            </a:r>
            <a:r>
              <a:rPr lang="en-US" alt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  <a:r>
              <a:rPr lang="en-US" altLang="en-US" sz="2400" dirty="0">
                <a:latin typeface="Arial" charset="0"/>
                <a:cs typeface="Arial" charset="0"/>
              </a:rPr>
              <a:t> with?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8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8BC891-2E98-4384-B913-05CB627D9FE1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81534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Deletion – The Two Child Case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Idea: Replace the deleted node with a value </a:t>
            </a:r>
            <a:r>
              <a:rPr lang="en-US" altLang="en-US" i="1" smtClean="0">
                <a:latin typeface="Arial" charset="0"/>
                <a:cs typeface="Arial" charset="0"/>
              </a:rPr>
              <a:t>between</a:t>
            </a:r>
            <a:r>
              <a:rPr lang="en-US" altLang="en-US" smtClean="0">
                <a:latin typeface="Arial" charset="0"/>
                <a:cs typeface="Arial" charset="0"/>
              </a:rPr>
              <a:t> the two child subtrees</a:t>
            </a:r>
          </a:p>
          <a:p>
            <a:pPr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Options:</a:t>
            </a:r>
          </a:p>
          <a:p>
            <a:r>
              <a:rPr lang="en-US" altLang="en-US" sz="2400" i="1" smtClean="0">
                <a:latin typeface="Arial" charset="0"/>
                <a:cs typeface="Arial" charset="0"/>
              </a:rPr>
              <a:t>succ</a:t>
            </a:r>
            <a:r>
              <a:rPr lang="en-US" altLang="en-US" sz="2400" smtClean="0">
                <a:latin typeface="Arial" charset="0"/>
                <a:cs typeface="Arial" charset="0"/>
              </a:rPr>
              <a:t> from right subtree: 	findMin(t</a:t>
            </a:r>
            <a:r>
              <a:rPr lang="en-US" altLang="en-US" sz="2400" b="1" smtClean="0">
                <a:latin typeface="Arial" charset="0"/>
                <a:cs typeface="Arial" charset="0"/>
              </a:rPr>
              <a:t>.</a:t>
            </a:r>
            <a:r>
              <a:rPr lang="en-US" altLang="en-US" sz="2400" smtClean="0">
                <a:latin typeface="Arial" charset="0"/>
                <a:cs typeface="Arial" charset="0"/>
              </a:rPr>
              <a:t>right)</a:t>
            </a:r>
          </a:p>
          <a:p>
            <a:r>
              <a:rPr lang="en-US" altLang="en-US" sz="2400" i="1" smtClean="0">
                <a:latin typeface="Arial" charset="0"/>
                <a:cs typeface="Arial" charset="0"/>
              </a:rPr>
              <a:t>pred</a:t>
            </a:r>
            <a:r>
              <a:rPr lang="en-US" altLang="en-US" sz="2400" smtClean="0">
                <a:latin typeface="Arial" charset="0"/>
                <a:cs typeface="Arial" charset="0"/>
              </a:rPr>
              <a:t> from left subtree: 	findMax(t</a:t>
            </a:r>
            <a:r>
              <a:rPr lang="en-US" altLang="en-US" sz="2400" b="1" smtClean="0">
                <a:latin typeface="Arial" charset="0"/>
                <a:cs typeface="Arial" charset="0"/>
              </a:rPr>
              <a:t>.</a:t>
            </a:r>
            <a:r>
              <a:rPr lang="en-US" altLang="en-US" sz="2400" smtClean="0">
                <a:latin typeface="Arial" charset="0"/>
                <a:cs typeface="Arial" charset="0"/>
              </a:rPr>
              <a:t>left</a:t>
            </a:r>
            <a:r>
              <a:rPr lang="en-US" altLang="en-US" smtClean="0">
                <a:latin typeface="Arial" charset="0"/>
                <a:cs typeface="Arial" charset="0"/>
              </a:rPr>
              <a:t>)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Now delete the original node containing </a:t>
            </a:r>
            <a:r>
              <a:rPr lang="en-US" altLang="en-US" sz="2400" i="1" smtClean="0">
                <a:latin typeface="Arial" charset="0"/>
                <a:cs typeface="Arial" charset="0"/>
              </a:rPr>
              <a:t>succ</a:t>
            </a:r>
            <a:r>
              <a:rPr lang="en-US" altLang="en-US" sz="2400" smtClean="0">
                <a:latin typeface="Arial" charset="0"/>
                <a:cs typeface="Arial" charset="0"/>
              </a:rPr>
              <a:t> or </a:t>
            </a:r>
            <a:r>
              <a:rPr lang="en-US" altLang="en-US" sz="2400" i="1" smtClean="0">
                <a:latin typeface="Arial" charset="0"/>
                <a:cs typeface="Arial" charset="0"/>
              </a:rPr>
              <a:t>pred</a:t>
            </a:r>
          </a:p>
          <a:p>
            <a:r>
              <a:rPr lang="en-US" altLang="en-US" sz="2400" smtClean="0">
                <a:latin typeface="Arial" charset="0"/>
                <a:cs typeface="Arial" charset="0"/>
              </a:rPr>
              <a:t>Leaf or one child case – easy!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0FA19D-78A1-4348-A6AC-585EA1492F79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Finally… </a:t>
            </a:r>
          </a:p>
        </p:txBody>
      </p:sp>
      <p:sp>
        <p:nvSpPr>
          <p:cNvPr id="28676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sp>
        <p:nvSpPr>
          <p:cNvPr id="28677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28678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8679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2868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2868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28682" name="AutoShape 9"/>
          <p:cNvCxnSpPr>
            <a:cxnSpLocks noChangeShapeType="1"/>
            <a:stCxn id="28681" idx="3"/>
            <a:endCxn id="28680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3" name="AutoShape 10"/>
          <p:cNvCxnSpPr>
            <a:cxnSpLocks noChangeShapeType="1"/>
            <a:stCxn id="28681" idx="5"/>
            <a:endCxn id="28679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4" name="AutoShape 11"/>
          <p:cNvCxnSpPr>
            <a:cxnSpLocks noChangeShapeType="1"/>
            <a:stCxn id="28679" idx="5"/>
            <a:endCxn id="28676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5" name="AutoShape 12"/>
          <p:cNvCxnSpPr>
            <a:cxnSpLocks noChangeShapeType="1"/>
            <a:stCxn id="28680" idx="3"/>
            <a:endCxn id="28678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6" name="AutoShape 13"/>
          <p:cNvCxnSpPr>
            <a:cxnSpLocks noChangeShapeType="1"/>
            <a:stCxn id="28680" idx="5"/>
            <a:endCxn id="28677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7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24000" y="2590800"/>
            <a:ext cx="1863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7 replaces 5</a:t>
            </a:r>
          </a:p>
        </p:txBody>
      </p:sp>
      <p:sp>
        <p:nvSpPr>
          <p:cNvPr id="28688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66800" y="5257800"/>
            <a:ext cx="35099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Original node containing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7 gets deleted</a:t>
            </a:r>
          </a:p>
        </p:txBody>
      </p:sp>
      <p:sp>
        <p:nvSpPr>
          <p:cNvPr id="28689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28690" name="AutoShape 17"/>
          <p:cNvCxnSpPr>
            <a:cxnSpLocks noChangeShapeType="1"/>
            <a:endCxn id="28689" idx="0"/>
          </p:cNvCxnSpPr>
          <p:nvPr>
            <p:custDataLst>
              <p:tags r:id="rId16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B1F15C-D936-4A12-AC96-5D2B67DC4931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Balanced BST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848600" cy="51816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altLang="en-US" sz="2400" u="sng" smtClean="0">
                <a:latin typeface="Arial" charset="0"/>
                <a:cs typeface="Arial" charset="0"/>
              </a:rPr>
              <a:t>Observations</a:t>
            </a:r>
          </a:p>
          <a:p>
            <a:pPr marL="533400" indent="-533400"/>
            <a:r>
              <a:rPr lang="en-US" altLang="en-US" sz="2400" smtClean="0">
                <a:latin typeface="Arial" charset="0"/>
                <a:cs typeface="Arial" charset="0"/>
              </a:rPr>
              <a:t>BST: the shallower the better!</a:t>
            </a:r>
          </a:p>
          <a:p>
            <a:pPr marL="533400" indent="-533400"/>
            <a:r>
              <a:rPr lang="en-US" altLang="en-US" sz="2400" smtClean="0">
                <a:latin typeface="Arial" charset="0"/>
                <a:cs typeface="Arial" charset="0"/>
              </a:rPr>
              <a:t>For a BST with </a:t>
            </a:r>
            <a:r>
              <a:rPr lang="en-US" altLang="en-US" sz="2400" i="1" smtClean="0">
                <a:latin typeface="Arial" charset="0"/>
                <a:cs typeface="Arial" charset="0"/>
              </a:rPr>
              <a:t>n</a:t>
            </a:r>
            <a:r>
              <a:rPr lang="en-US" altLang="en-US" sz="2400" smtClean="0">
                <a:latin typeface="Arial" charset="0"/>
                <a:cs typeface="Arial" charset="0"/>
              </a:rPr>
              <a:t> nodes</a:t>
            </a:r>
          </a:p>
          <a:p>
            <a:pPr marL="914400" lvl="1" indent="-457200"/>
            <a:r>
              <a:rPr lang="en-US" altLang="en-US" smtClean="0">
                <a:latin typeface="Arial" charset="0"/>
                <a:cs typeface="Arial" charset="0"/>
              </a:rPr>
              <a:t>Average depth (averaged over all possible insertion orderings) is </a:t>
            </a:r>
            <a:r>
              <a:rPr lang="en-US" altLang="en-US" smtClean="0">
                <a:latin typeface="Arial" charset="0"/>
                <a:cs typeface="Arial" charset="0"/>
                <a:sym typeface="Symbol" pitchFamily="18" charset="2"/>
              </a:rPr>
              <a:t>O(log </a:t>
            </a:r>
            <a:r>
              <a:rPr lang="en-US" altLang="en-US" i="1" smtClean="0">
                <a:latin typeface="Arial" charset="0"/>
                <a:cs typeface="Arial" charset="0"/>
                <a:sym typeface="Symbol" pitchFamily="18" charset="2"/>
              </a:rPr>
              <a:t>n</a:t>
            </a:r>
            <a:r>
              <a:rPr lang="en-US" altLang="en-US" smtClean="0">
                <a:latin typeface="Arial" charset="0"/>
                <a:cs typeface="Arial" charset="0"/>
                <a:sym typeface="Symbol" pitchFamily="18" charset="2"/>
              </a:rPr>
              <a:t>)</a:t>
            </a:r>
          </a:p>
          <a:p>
            <a:pPr marL="914400" lvl="1" indent="-457200"/>
            <a:r>
              <a:rPr lang="en-US" altLang="en-US" smtClean="0">
                <a:latin typeface="Arial" charset="0"/>
                <a:cs typeface="Arial" charset="0"/>
                <a:sym typeface="Symbol" pitchFamily="18" charset="2"/>
              </a:rPr>
              <a:t>Worst case maximum depth is O(</a:t>
            </a:r>
            <a:r>
              <a:rPr lang="en-US" altLang="en-US" i="1" smtClean="0">
                <a:latin typeface="Arial" charset="0"/>
                <a:cs typeface="Arial" charset="0"/>
                <a:sym typeface="Symbol" pitchFamily="18" charset="2"/>
              </a:rPr>
              <a:t>n</a:t>
            </a:r>
            <a:r>
              <a:rPr lang="en-US" altLang="en-US" smtClean="0">
                <a:latin typeface="Arial" charset="0"/>
                <a:cs typeface="Arial" charset="0"/>
                <a:sym typeface="Symbol" pitchFamily="18" charset="2"/>
              </a:rPr>
              <a:t>)</a:t>
            </a:r>
          </a:p>
          <a:p>
            <a:pPr marL="533400" indent="-533400"/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Simple cases such as insert(1, 2, 3, ..., n)</a:t>
            </a:r>
            <a:b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</a:br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lead to the worst case scenario</a:t>
            </a:r>
          </a:p>
          <a:p>
            <a:pPr marL="533400" indent="-533400"/>
            <a:endParaRPr lang="en-US" altLang="en-US" sz="2400" smtClean="0">
              <a:latin typeface="Arial" charset="0"/>
              <a:cs typeface="Arial" charset="0"/>
              <a:sym typeface="Symbol" pitchFamily="18" charset="2"/>
            </a:endParaRPr>
          </a:p>
          <a:p>
            <a:pPr marL="533400" indent="-533400">
              <a:buFontTx/>
              <a:buNone/>
            </a:pPr>
            <a:r>
              <a:rPr lang="en-US" altLang="en-US" sz="2400" u="sng" smtClean="0">
                <a:latin typeface="Arial" charset="0"/>
                <a:cs typeface="Arial" charset="0"/>
                <a:sym typeface="Symbol" pitchFamily="18" charset="2"/>
              </a:rPr>
              <a:t>Solution</a:t>
            </a:r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: Require a </a:t>
            </a:r>
            <a:r>
              <a:rPr lang="en-US" altLang="en-US" sz="2400" b="1" smtClean="0">
                <a:latin typeface="Arial" charset="0"/>
                <a:cs typeface="Arial" charset="0"/>
                <a:sym typeface="Symbol" pitchFamily="18" charset="2"/>
              </a:rPr>
              <a:t>Balance Condition</a:t>
            </a:r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 that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ensures depth is O(log </a:t>
            </a:r>
            <a:r>
              <a:rPr lang="en-US" altLang="en-US" sz="2400" i="1" smtClean="0">
                <a:latin typeface="Arial" charset="0"/>
                <a:cs typeface="Arial" charset="0"/>
                <a:sym typeface="Symbol" pitchFamily="18" charset="2"/>
              </a:rPr>
              <a:t>n</a:t>
            </a:r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)  	– strong enough!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is easy to maintain             	– not too strong!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sums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5C3BFA-C1D2-4309-86E3-097529CE8D3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09700"/>
            <a:ext cx="84153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2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D1BD10-25CB-4B57-9DE0-0AFBB20C2D8F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ADTs Seen So Far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838200" y="1676400"/>
            <a:ext cx="3810000" cy="2895600"/>
          </a:xfrm>
        </p:spPr>
        <p:txBody>
          <a:bodyPr/>
          <a:lstStyle/>
          <a:p>
            <a:r>
              <a:rPr lang="en-US" altLang="en-US" b="1" smtClean="0">
                <a:latin typeface="Arial" charset="0"/>
                <a:cs typeface="Arial" charset="0"/>
              </a:rPr>
              <a:t>Stack</a:t>
            </a:r>
          </a:p>
          <a:p>
            <a:pPr lvl="1"/>
            <a:r>
              <a:rPr lang="en-US" altLang="en-US" sz="2800" smtClean="0">
                <a:latin typeface="Arial" charset="0"/>
                <a:cs typeface="Arial" charset="0"/>
              </a:rPr>
              <a:t>Push</a:t>
            </a:r>
          </a:p>
          <a:p>
            <a:pPr lvl="1"/>
            <a:r>
              <a:rPr lang="en-US" altLang="en-US" sz="2800" smtClean="0">
                <a:latin typeface="Arial" charset="0"/>
                <a:cs typeface="Arial" charset="0"/>
              </a:rPr>
              <a:t>Pop</a:t>
            </a:r>
          </a:p>
          <a:p>
            <a:pPr lvl="1"/>
            <a:endParaRPr lang="en-US" altLang="en-US" sz="2800" smtClean="0">
              <a:latin typeface="Arial" charset="0"/>
              <a:cs typeface="Arial" charset="0"/>
            </a:endParaRPr>
          </a:p>
          <a:p>
            <a:r>
              <a:rPr lang="en-US" altLang="en-US" b="1" smtClean="0">
                <a:latin typeface="Arial" charset="0"/>
                <a:cs typeface="Arial" charset="0"/>
              </a:rPr>
              <a:t>Queue</a:t>
            </a:r>
          </a:p>
          <a:p>
            <a:pPr lvl="1"/>
            <a:r>
              <a:rPr lang="en-US" altLang="en-US" sz="2800" smtClean="0">
                <a:latin typeface="Arial" charset="0"/>
                <a:cs typeface="Arial" charset="0"/>
              </a:rPr>
              <a:t>Enqueue</a:t>
            </a:r>
          </a:p>
          <a:p>
            <a:pPr lvl="1"/>
            <a:r>
              <a:rPr lang="en-US" altLang="en-US" sz="2800" smtClean="0">
                <a:latin typeface="Arial" charset="0"/>
                <a:cs typeface="Arial" charset="0"/>
              </a:rPr>
              <a:t>Dequeue</a:t>
            </a:r>
          </a:p>
        </p:txBody>
      </p:sp>
      <p:sp>
        <p:nvSpPr>
          <p:cNvPr id="410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48213" y="4191000"/>
            <a:ext cx="40084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None of these support “find”</a:t>
            </a:r>
            <a:endParaRPr lang="en-US" altLang="en-US" sz="2400">
              <a:latin typeface="Arial" charset="0"/>
              <a:cs typeface="Arial" charset="0"/>
            </a:endParaRPr>
          </a:p>
        </p:txBody>
      </p:sp>
      <p:sp>
        <p:nvSpPr>
          <p:cNvPr id="4102" name="Rectangle 5"/>
          <p:cNvSpPr>
            <a:spLocks noGrp="1" noChangeArrowheads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953000" y="1600200"/>
            <a:ext cx="3810000" cy="4114800"/>
          </a:xfrm>
        </p:spPr>
        <p:txBody>
          <a:bodyPr/>
          <a:lstStyle/>
          <a:p>
            <a:r>
              <a:rPr lang="en-US" altLang="en-US" b="1" smtClean="0">
                <a:latin typeface="Arial" charset="0"/>
                <a:cs typeface="Arial" charset="0"/>
              </a:rPr>
              <a:t>Priority Queue</a:t>
            </a:r>
          </a:p>
          <a:p>
            <a:pPr lvl="1"/>
            <a:r>
              <a:rPr lang="en-US" altLang="en-US" sz="2800" smtClean="0">
                <a:latin typeface="Arial" charset="0"/>
                <a:cs typeface="Arial" charset="0"/>
              </a:rPr>
              <a:t>Insert</a:t>
            </a:r>
          </a:p>
          <a:p>
            <a:pPr lvl="1"/>
            <a:r>
              <a:rPr lang="en-US" altLang="en-US" sz="2800" smtClean="0">
                <a:latin typeface="Arial" charset="0"/>
                <a:cs typeface="Arial" charset="0"/>
              </a:rPr>
              <a:t>DeleteMin</a:t>
            </a:r>
          </a:p>
        </p:txBody>
      </p:sp>
      <p:sp>
        <p:nvSpPr>
          <p:cNvPr id="324614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5715000"/>
            <a:ext cx="27432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Need </a:t>
            </a:r>
            <a:r>
              <a:rPr lang="en-US" altLang="en-US" sz="2000" i="1"/>
              <a:t>pointer</a:t>
            </a:r>
            <a:r>
              <a:rPr lang="en-US" altLang="en-US" sz="2000"/>
              <a:t>! Why?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Because </a:t>
            </a:r>
            <a:r>
              <a:rPr lang="en-US" altLang="en-US" sz="2000" i="1"/>
              <a:t>find</a:t>
            </a:r>
            <a:r>
              <a:rPr lang="en-US" altLang="en-US" sz="2000"/>
              <a:t> not efficient.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9EEEB3-0567-4BB3-92C2-A0B175B12721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52400"/>
            <a:ext cx="7772400" cy="762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The Dictionary ADT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352800" cy="495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Data: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a set of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(key, value) pairs</a:t>
            </a:r>
          </a:p>
          <a:p>
            <a:pPr lvl="2"/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Operations: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Insert (key, value)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Find (key)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Remove (key)</a:t>
            </a:r>
          </a:p>
        </p:txBody>
      </p:sp>
      <p:sp>
        <p:nvSpPr>
          <p:cNvPr id="5125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791200"/>
            <a:ext cx="411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  <a:latin typeface="Arial" charset="0"/>
                <a:cs typeface="Arial" charset="0"/>
              </a:rPr>
              <a:t>The Dictionary ADT is also</a:t>
            </a:r>
            <a:br>
              <a:rPr lang="en-US" altLang="en-US" sz="2000" i="1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en-US" altLang="en-US" sz="2000" i="1">
                <a:solidFill>
                  <a:schemeClr val="accent2"/>
                </a:solidFill>
                <a:latin typeface="Arial" charset="0"/>
                <a:cs typeface="Arial" charset="0"/>
              </a:rPr>
              <a:t> called the “</a:t>
            </a:r>
            <a:r>
              <a:rPr lang="en-US" altLang="en-US" sz="2000" b="1" i="1">
                <a:solidFill>
                  <a:schemeClr val="accent2"/>
                </a:solidFill>
                <a:latin typeface="Arial" charset="0"/>
                <a:cs typeface="Arial" charset="0"/>
              </a:rPr>
              <a:t>Map ADT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  <a:cs typeface="Arial" charset="0"/>
              </a:rPr>
              <a:t>”</a:t>
            </a:r>
          </a:p>
        </p:txBody>
      </p:sp>
      <p:sp>
        <p:nvSpPr>
          <p:cNvPr id="512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1219200"/>
            <a:ext cx="3124200" cy="4495800"/>
          </a:xfrm>
          <a:prstGeom prst="rect">
            <a:avLst/>
          </a:prstGeom>
          <a:noFill/>
          <a:ln w="127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solidFill>
                  <a:srgbClr val="9900CC"/>
                </a:solidFill>
                <a:latin typeface="Arial" charset="0"/>
                <a:cs typeface="Arial" charset="0"/>
              </a:rPr>
              <a:t>seitz</a:t>
            </a:r>
            <a: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Steve</a:t>
            </a:r>
            <a:b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Seitz</a:t>
            </a:r>
            <a:b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CSE 592</a:t>
            </a:r>
          </a:p>
          <a:p>
            <a:pPr>
              <a:buFontTx/>
              <a:buChar char="–"/>
            </a:pPr>
            <a:endParaRPr lang="en-US" altLang="en-US" sz="180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r>
              <a:rPr lang="en-US" altLang="en-US" sz="1800">
                <a:solidFill>
                  <a:srgbClr val="9900CC"/>
                </a:solidFill>
                <a:latin typeface="Arial" charset="0"/>
                <a:cs typeface="Arial" charset="0"/>
              </a:rPr>
              <a:t>anderson</a:t>
            </a:r>
            <a: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Richard</a:t>
            </a:r>
            <a:b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Anderson</a:t>
            </a:r>
            <a:b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CSE 582</a:t>
            </a:r>
          </a:p>
          <a:p>
            <a:pPr>
              <a:buFontTx/>
              <a:buChar char="–"/>
            </a:pPr>
            <a:endParaRPr lang="en-US" altLang="en-US" sz="180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r>
              <a:rPr lang="en-US" altLang="en-US" sz="1800">
                <a:solidFill>
                  <a:srgbClr val="9900CC"/>
                </a:solidFill>
                <a:latin typeface="Arial" charset="0"/>
                <a:cs typeface="Arial" charset="0"/>
              </a:rPr>
              <a:t>kainby87</a:t>
            </a:r>
            <a: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HyeIn</a:t>
            </a:r>
            <a:b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Kim</a:t>
            </a:r>
            <a:b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CSE 220</a:t>
            </a:r>
          </a:p>
          <a:p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…</a:t>
            </a:r>
          </a:p>
        </p:txBody>
      </p:sp>
      <p:sp>
        <p:nvSpPr>
          <p:cNvPr id="5127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810000" y="2514600"/>
            <a:ext cx="1905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57600" y="2133600"/>
            <a:ext cx="1976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insert(</a:t>
            </a:r>
            <a:r>
              <a:rPr lang="en-US" altLang="en-US" sz="2000">
                <a:solidFill>
                  <a:srgbClr val="9900CC"/>
                </a:solidFill>
                <a:latin typeface="Arial" charset="0"/>
                <a:cs typeface="Arial" charset="0"/>
              </a:rPr>
              <a:t>seitz, ….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5129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733800" y="4114800"/>
            <a:ext cx="1981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08450" y="3794125"/>
            <a:ext cx="18367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find(</a:t>
            </a:r>
            <a:r>
              <a:rPr lang="en-US" altLang="en-US" sz="2000">
                <a:solidFill>
                  <a:srgbClr val="9900CC"/>
                </a:solidFill>
                <a:latin typeface="Arial" charset="0"/>
                <a:cs typeface="Arial" charset="0"/>
              </a:rPr>
              <a:t>anderson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5131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4114800"/>
            <a:ext cx="2438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800">
                <a:solidFill>
                  <a:srgbClr val="9900CC"/>
                </a:solidFill>
                <a:latin typeface="Arial" charset="0"/>
                <a:cs typeface="Arial" charset="0"/>
              </a:rPr>
              <a:t>anderson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339933"/>
                </a:solidFill>
                <a:latin typeface="Arial" charset="0"/>
                <a:cs typeface="Arial" charset="0"/>
              </a:rPr>
              <a:t>Richard, Anderson,…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34E984-DB1B-45F0-A5FD-FAD12635FF11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Implementations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981200"/>
            <a:ext cx="7772400" cy="48006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Unsorted Linked-list</a:t>
            </a:r>
          </a:p>
          <a:p>
            <a:pPr lvl="1"/>
            <a:endParaRPr lang="en-US" altLang="en-US" smtClean="0">
              <a:latin typeface="Arial" charset="0"/>
              <a:cs typeface="Arial" charset="0"/>
            </a:endParaRPr>
          </a:p>
          <a:p>
            <a:pPr lvl="1"/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Unsorted array</a:t>
            </a:r>
          </a:p>
          <a:p>
            <a:pPr lvl="1"/>
            <a:endParaRPr lang="en-US" altLang="en-US" smtClean="0">
              <a:latin typeface="Arial" charset="0"/>
              <a:cs typeface="Arial" charset="0"/>
            </a:endParaRPr>
          </a:p>
          <a:p>
            <a:pPr lvl="1"/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Sorted array</a:t>
            </a:r>
          </a:p>
          <a:p>
            <a:pPr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                            </a:t>
            </a:r>
            <a:endParaRPr lang="en-US" altLang="en-US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27525" y="1336675"/>
            <a:ext cx="938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insert</a:t>
            </a:r>
          </a:p>
        </p:txBody>
      </p:sp>
      <p:sp>
        <p:nvSpPr>
          <p:cNvPr id="7174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19963" y="1343025"/>
            <a:ext cx="10239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delete</a:t>
            </a:r>
          </a:p>
        </p:txBody>
      </p:sp>
      <p:sp>
        <p:nvSpPr>
          <p:cNvPr id="7175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16613" y="1339850"/>
            <a:ext cx="6810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find</a:t>
            </a:r>
          </a:p>
        </p:txBody>
      </p:sp>
      <p:sp>
        <p:nvSpPr>
          <p:cNvPr id="330759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57600" y="5943600"/>
            <a:ext cx="380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What limits the performance?</a:t>
            </a:r>
          </a:p>
        </p:txBody>
      </p:sp>
      <p:sp>
        <p:nvSpPr>
          <p:cNvPr id="7177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  <a:cs typeface="Arial" charset="0"/>
            </a:endParaRPr>
          </a:p>
        </p:txBody>
      </p:sp>
      <p:sp>
        <p:nvSpPr>
          <p:cNvPr id="330761" name="AutoShape 9" hidden="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2590800"/>
            <a:ext cx="43434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400">
                <a:cs typeface="Times New Roman" pitchFamily="18" charset="0"/>
              </a:rPr>
              <a:t>Θ</a:t>
            </a:r>
            <a:r>
              <a:rPr lang="en-US" altLang="en-US" sz="2400"/>
              <a:t>(1)               </a:t>
            </a:r>
            <a:r>
              <a:rPr lang="el-GR" altLang="en-US" sz="2400">
                <a:cs typeface="Times New Roman" pitchFamily="18" charset="0"/>
              </a:rPr>
              <a:t>Θ</a:t>
            </a:r>
            <a:r>
              <a:rPr lang="en-US" altLang="en-US" sz="2400"/>
              <a:t>(</a:t>
            </a:r>
            <a:r>
              <a:rPr lang="en-US" altLang="en-US" sz="2400" i="1"/>
              <a:t>n</a:t>
            </a:r>
            <a:r>
              <a:rPr lang="en-US" altLang="en-US" sz="2400"/>
              <a:t>)            </a:t>
            </a:r>
            <a:r>
              <a:rPr lang="el-GR" altLang="en-US" sz="2400">
                <a:cs typeface="Times New Roman" pitchFamily="18" charset="0"/>
              </a:rPr>
              <a:t>Θ</a:t>
            </a:r>
            <a:r>
              <a:rPr lang="en-US" altLang="en-US" sz="2400"/>
              <a:t>(</a:t>
            </a:r>
            <a:r>
              <a:rPr lang="en-US" altLang="en-US" sz="2400" i="1"/>
              <a:t>n</a:t>
            </a:r>
            <a:r>
              <a:rPr lang="en-US" altLang="en-US" sz="2400"/>
              <a:t>)</a:t>
            </a:r>
          </a:p>
        </p:txBody>
      </p:sp>
      <p:sp>
        <p:nvSpPr>
          <p:cNvPr id="330762" name="AutoShape 10" hidden="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14800" y="3962400"/>
            <a:ext cx="43434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400">
                <a:cs typeface="Times New Roman" pitchFamily="18" charset="0"/>
              </a:rPr>
              <a:t>Θ</a:t>
            </a:r>
            <a:r>
              <a:rPr lang="en-US" altLang="en-US" sz="2400"/>
              <a:t>(1)               </a:t>
            </a:r>
            <a:r>
              <a:rPr lang="el-GR" altLang="en-US" sz="2400">
                <a:cs typeface="Times New Roman" pitchFamily="18" charset="0"/>
              </a:rPr>
              <a:t>Θ</a:t>
            </a:r>
            <a:r>
              <a:rPr lang="en-US" altLang="en-US" sz="2400"/>
              <a:t>(</a:t>
            </a:r>
            <a:r>
              <a:rPr lang="en-US" altLang="en-US" sz="2400" i="1"/>
              <a:t>n</a:t>
            </a:r>
            <a:r>
              <a:rPr lang="en-US" altLang="en-US" sz="2400"/>
              <a:t>)            </a:t>
            </a:r>
            <a:r>
              <a:rPr lang="el-GR" altLang="en-US" sz="2400">
                <a:cs typeface="Times New Roman" pitchFamily="18" charset="0"/>
              </a:rPr>
              <a:t>Θ</a:t>
            </a:r>
            <a:r>
              <a:rPr lang="en-US" altLang="en-US" sz="2400"/>
              <a:t>(</a:t>
            </a:r>
            <a:r>
              <a:rPr lang="en-US" altLang="en-US" sz="2400" i="1"/>
              <a:t>n</a:t>
            </a:r>
            <a:r>
              <a:rPr lang="en-US" altLang="en-US" sz="2400"/>
              <a:t>)</a:t>
            </a:r>
          </a:p>
        </p:txBody>
      </p:sp>
      <p:sp>
        <p:nvSpPr>
          <p:cNvPr id="330763" name="AutoShape 11" hidden="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5334000"/>
            <a:ext cx="43434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log</a:t>
            </a:r>
            <a:r>
              <a:rPr lang="en-US" altLang="en-US" sz="2400" i="1"/>
              <a:t> n</a:t>
            </a:r>
            <a:r>
              <a:rPr lang="en-US" altLang="en-US" sz="2400"/>
              <a:t> + </a:t>
            </a:r>
            <a:r>
              <a:rPr lang="en-US" altLang="en-US" sz="2400" i="1"/>
              <a:t>n</a:t>
            </a:r>
            <a:r>
              <a:rPr lang="en-US" altLang="en-US" sz="2400"/>
              <a:t>        </a:t>
            </a:r>
            <a:r>
              <a:rPr lang="el-GR" altLang="en-US" sz="2400">
                <a:cs typeface="Times New Roman" pitchFamily="18" charset="0"/>
              </a:rPr>
              <a:t>Θ</a:t>
            </a:r>
            <a:r>
              <a:rPr lang="en-US" altLang="en-US" sz="2400"/>
              <a:t>(log</a:t>
            </a:r>
            <a:r>
              <a:rPr lang="en-US" altLang="en-US" sz="2400" i="1"/>
              <a:t> n</a:t>
            </a:r>
            <a:r>
              <a:rPr lang="en-US" altLang="en-US" sz="2400"/>
              <a:t>)   log</a:t>
            </a:r>
            <a:r>
              <a:rPr lang="en-US" altLang="en-US" sz="2400" i="1"/>
              <a:t> n</a:t>
            </a:r>
            <a:r>
              <a:rPr lang="en-US" altLang="en-US" sz="2400"/>
              <a:t> + </a:t>
            </a:r>
            <a:r>
              <a:rPr lang="en-US" altLang="en-US" sz="2400" i="1"/>
              <a:t>n</a:t>
            </a:r>
          </a:p>
        </p:txBody>
      </p:sp>
      <p:sp>
        <p:nvSpPr>
          <p:cNvPr id="330764" name="AutoShape 12" hidden="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6400800"/>
            <a:ext cx="60960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Time to move elements, can we mimic BinSearch with BST?</a:t>
            </a:r>
          </a:p>
        </p:txBody>
      </p:sp>
      <p:sp>
        <p:nvSpPr>
          <p:cNvPr id="330765" name="AutoShape 13" hidden="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5715000"/>
            <a:ext cx="22860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SO CLOSE!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9" grpId="0"/>
      <p:bldP spid="330761" grpId="0" animBg="1"/>
      <p:bldP spid="330762" grpId="0" animBg="1"/>
      <p:bldP spid="330763" grpId="0" animBg="1"/>
      <p:bldP spid="330764" grpId="0" animBg="1"/>
      <p:bldP spid="3307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79B07A-1201-43F0-9D29-5C9A9EA5F9AB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Binary Trees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219200"/>
            <a:ext cx="484663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Binary tree is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a root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left subtree </a:t>
            </a:r>
            <a:r>
              <a:rPr lang="en-US" altLang="en-US" i="1" smtClean="0">
                <a:latin typeface="Arial" charset="0"/>
                <a:cs typeface="Arial" charset="0"/>
              </a:rPr>
              <a:t>(maybe empty) 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right subtree </a:t>
            </a:r>
            <a:r>
              <a:rPr lang="en-US" altLang="en-US" i="1" smtClean="0">
                <a:latin typeface="Arial" charset="0"/>
                <a:cs typeface="Arial" charset="0"/>
              </a:rPr>
              <a:t>(maybe empty) </a:t>
            </a:r>
          </a:p>
          <a:p>
            <a:pPr lvl="1">
              <a:lnSpc>
                <a:spcPct val="90000"/>
              </a:lnSpc>
            </a:pPr>
            <a:endParaRPr lang="en-US" altLang="en-US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Representation:</a:t>
            </a:r>
          </a:p>
        </p:txBody>
      </p:sp>
      <p:sp>
        <p:nvSpPr>
          <p:cNvPr id="8197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8198" name="AutoShape 1029"/>
          <p:cNvCxnSpPr>
            <a:cxnSpLocks noChangeShapeType="1"/>
            <a:stCxn id="8197" idx="3"/>
            <a:endCxn id="8200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9" name="AutoShape 1030"/>
          <p:cNvCxnSpPr>
            <a:cxnSpLocks noChangeShapeType="1"/>
            <a:stCxn id="8197" idx="5"/>
            <a:endCxn id="8205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0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201" name="Oval 10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8202" name="Oval 103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8203" name="AutoShape 1036"/>
          <p:cNvCxnSpPr>
            <a:cxnSpLocks noChangeShapeType="1"/>
            <a:stCxn id="8200" idx="5"/>
            <a:endCxn id="8202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4" name="AutoShape 1037"/>
          <p:cNvCxnSpPr>
            <a:cxnSpLocks noChangeShapeType="1"/>
            <a:stCxn id="8200" idx="3"/>
            <a:endCxn id="8201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5" name="Oval 10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206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75513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F</a:t>
            </a:r>
          </a:p>
        </p:txBody>
      </p:sp>
      <p:cxnSp>
        <p:nvCxnSpPr>
          <p:cNvPr id="8207" name="AutoShape 1040"/>
          <p:cNvCxnSpPr>
            <a:cxnSpLocks noChangeShapeType="1"/>
            <a:stCxn id="8205" idx="4"/>
            <a:endCxn id="8206" idx="0"/>
          </p:cNvCxnSpPr>
          <p:nvPr>
            <p:custDataLst>
              <p:tags r:id="rId13"/>
            </p:custDataLst>
          </p:nvPr>
        </p:nvCxnSpPr>
        <p:spPr bwMode="auto">
          <a:xfrm>
            <a:off x="7504113" y="3371850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8" name="AutoShape 1041"/>
          <p:cNvCxnSpPr>
            <a:cxnSpLocks noChangeShapeType="1"/>
            <a:stCxn id="8206" idx="3"/>
            <a:endCxn id="8211" idx="0"/>
          </p:cNvCxnSpPr>
          <p:nvPr>
            <p:custDataLst>
              <p:tags r:id="rId14"/>
            </p:custDataLst>
          </p:nvPr>
        </p:nvCxnSpPr>
        <p:spPr bwMode="auto">
          <a:xfrm flipH="1">
            <a:off x="6931025" y="4143375"/>
            <a:ext cx="411163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9" name="Oval 10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848600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H</a:t>
            </a:r>
          </a:p>
        </p:txBody>
      </p:sp>
      <p:cxnSp>
        <p:nvCxnSpPr>
          <p:cNvPr id="8210" name="AutoShape 1043"/>
          <p:cNvCxnSpPr>
            <a:cxnSpLocks noChangeShapeType="1"/>
            <a:stCxn id="8206" idx="5"/>
            <a:endCxn id="8209" idx="0"/>
          </p:cNvCxnSpPr>
          <p:nvPr>
            <p:custDataLst>
              <p:tags r:id="rId16"/>
            </p:custDataLst>
          </p:nvPr>
        </p:nvCxnSpPr>
        <p:spPr bwMode="auto">
          <a:xfrm>
            <a:off x="7666038" y="4143375"/>
            <a:ext cx="411162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11" name="Oval 10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02425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8212" name="Oval 104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19772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8213" name="Oval 104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20077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I</a:t>
            </a:r>
          </a:p>
        </p:txBody>
      </p:sp>
      <p:cxnSp>
        <p:nvCxnSpPr>
          <p:cNvPr id="8214" name="AutoShape 1051"/>
          <p:cNvCxnSpPr>
            <a:cxnSpLocks noChangeShapeType="1"/>
            <a:stCxn id="8211" idx="3"/>
            <a:endCxn id="8213" idx="0"/>
          </p:cNvCxnSpPr>
          <p:nvPr>
            <p:custDataLst>
              <p:tags r:id="rId20"/>
            </p:custDataLst>
          </p:nvPr>
        </p:nvCxnSpPr>
        <p:spPr bwMode="auto">
          <a:xfrm flipH="1">
            <a:off x="6429375" y="49815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5" name="AutoShape 1053"/>
          <p:cNvCxnSpPr>
            <a:cxnSpLocks noChangeShapeType="1"/>
            <a:stCxn id="8211" idx="5"/>
            <a:endCxn id="8212" idx="0"/>
          </p:cNvCxnSpPr>
          <p:nvPr>
            <p:custDataLst>
              <p:tags r:id="rId21"/>
            </p:custDataLst>
          </p:nvPr>
        </p:nvCxnSpPr>
        <p:spPr bwMode="auto">
          <a:xfrm>
            <a:off x="7092950" y="49815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216" name="Group 105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362200" y="4038600"/>
            <a:ext cx="1447800" cy="1266825"/>
            <a:chOff x="2256" y="3408"/>
            <a:chExt cx="768" cy="672"/>
          </a:xfrm>
        </p:grpSpPr>
        <p:sp>
          <p:nvSpPr>
            <p:cNvPr id="8217" name="Rectangle 105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Data</a:t>
              </a:r>
            </a:p>
          </p:txBody>
        </p:sp>
        <p:sp>
          <p:nvSpPr>
            <p:cNvPr id="8218" name="Rectangle 1057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8219" name="Rectangle 105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  <a:cs typeface="Arial" charset="0"/>
                </a:rPr>
                <a:t>pointer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3FD522-863C-4539-BEDD-99C7ED4CA29B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Binary Tree: Representation</a:t>
            </a:r>
          </a:p>
        </p:txBody>
      </p:sp>
      <p:grpSp>
        <p:nvGrpSpPr>
          <p:cNvPr id="9220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2362200" y="1447800"/>
            <a:ext cx="1066800" cy="933450"/>
            <a:chOff x="2256" y="3408"/>
            <a:chExt cx="768" cy="672"/>
          </a:xfrm>
        </p:grpSpPr>
        <p:sp>
          <p:nvSpPr>
            <p:cNvPr id="9291" name="Rectangle 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9292" name="Rectangle 6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9293" name="Rectangle 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sp>
        <p:nvSpPr>
          <p:cNvPr id="9221" name="Oval 1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9222" name="AutoShape 20"/>
          <p:cNvCxnSpPr>
            <a:cxnSpLocks noChangeShapeType="1"/>
            <a:stCxn id="9221" idx="3"/>
            <a:endCxn id="9224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3" name="AutoShape 21"/>
          <p:cNvCxnSpPr>
            <a:cxnSpLocks noChangeShapeType="1"/>
            <a:stCxn id="9221" idx="5"/>
            <a:endCxn id="9229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4" name="Oval 2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9225" name="Oval 2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9226" name="Oval 2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9227" name="AutoShape 25"/>
          <p:cNvCxnSpPr>
            <a:cxnSpLocks noChangeShapeType="1"/>
            <a:stCxn id="9224" idx="5"/>
            <a:endCxn id="9226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8" name="AutoShape 26"/>
          <p:cNvCxnSpPr>
            <a:cxnSpLocks noChangeShapeType="1"/>
            <a:stCxn id="9224" idx="3"/>
            <a:endCxn id="9225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9" name="Oval 2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9230" name="Oval 2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75513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F</a:t>
            </a:r>
          </a:p>
        </p:txBody>
      </p:sp>
      <p:cxnSp>
        <p:nvCxnSpPr>
          <p:cNvPr id="9231" name="AutoShape 29"/>
          <p:cNvCxnSpPr>
            <a:cxnSpLocks noChangeShapeType="1"/>
            <a:stCxn id="9229" idx="4"/>
            <a:endCxn id="9230" idx="0"/>
          </p:cNvCxnSpPr>
          <p:nvPr>
            <p:custDataLst>
              <p:tags r:id="rId13"/>
            </p:custDataLst>
          </p:nvPr>
        </p:nvCxnSpPr>
        <p:spPr bwMode="auto">
          <a:xfrm>
            <a:off x="7504113" y="3371850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2" name="AutoShape 30"/>
          <p:cNvCxnSpPr>
            <a:cxnSpLocks noChangeShapeType="1"/>
            <a:stCxn id="9230" idx="3"/>
          </p:cNvCxnSpPr>
          <p:nvPr>
            <p:custDataLst>
              <p:tags r:id="rId14"/>
            </p:custDataLst>
          </p:nvPr>
        </p:nvCxnSpPr>
        <p:spPr bwMode="auto">
          <a:xfrm flipH="1">
            <a:off x="6931025" y="4143375"/>
            <a:ext cx="411163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3" name="AutoShape 31"/>
          <p:cNvCxnSpPr>
            <a:cxnSpLocks noChangeShapeType="1"/>
            <a:stCxn id="9230" idx="5"/>
          </p:cNvCxnSpPr>
          <p:nvPr>
            <p:custDataLst>
              <p:tags r:id="rId15"/>
            </p:custDataLst>
          </p:nvPr>
        </p:nvCxnSpPr>
        <p:spPr bwMode="auto">
          <a:xfrm>
            <a:off x="7666038" y="4143375"/>
            <a:ext cx="411162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234" name="Group 36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1219200" y="2876550"/>
            <a:ext cx="1066800" cy="933450"/>
            <a:chOff x="2256" y="3408"/>
            <a:chExt cx="768" cy="672"/>
          </a:xfrm>
        </p:grpSpPr>
        <p:sp>
          <p:nvSpPr>
            <p:cNvPr id="9288" name="Rectangle 37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9289" name="Rectangle 38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9290" name="Rectangle 39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grpSp>
        <p:nvGrpSpPr>
          <p:cNvPr id="9235" name="Group 40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3429000" y="2895600"/>
            <a:ext cx="1066800" cy="933450"/>
            <a:chOff x="2256" y="3408"/>
            <a:chExt cx="768" cy="672"/>
          </a:xfrm>
        </p:grpSpPr>
        <p:sp>
          <p:nvSpPr>
            <p:cNvPr id="9285" name="Rectangle 41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9286" name="Rectangle 42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9287" name="Rectangle 43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grpSp>
        <p:nvGrpSpPr>
          <p:cNvPr id="9236" name="Group 44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533400" y="4476750"/>
            <a:ext cx="1066800" cy="933450"/>
            <a:chOff x="2256" y="3408"/>
            <a:chExt cx="768" cy="672"/>
          </a:xfrm>
        </p:grpSpPr>
        <p:sp>
          <p:nvSpPr>
            <p:cNvPr id="9282" name="Rectangle 4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9283" name="Rectangle 4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9284" name="Rectangle 4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grpSp>
        <p:nvGrpSpPr>
          <p:cNvPr id="9237" name="Group 48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1905000" y="4495800"/>
            <a:ext cx="1066800" cy="933450"/>
            <a:chOff x="2256" y="3408"/>
            <a:chExt cx="768" cy="672"/>
          </a:xfrm>
        </p:grpSpPr>
        <p:sp>
          <p:nvSpPr>
            <p:cNvPr id="9279" name="Rectangle 49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9280" name="Rectangle 50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9281" name="Rectangle 51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grpSp>
        <p:nvGrpSpPr>
          <p:cNvPr id="9238" name="Group 52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3810000" y="4495800"/>
            <a:ext cx="1066800" cy="933450"/>
            <a:chOff x="2256" y="3408"/>
            <a:chExt cx="768" cy="672"/>
          </a:xfrm>
        </p:grpSpPr>
        <p:sp>
          <p:nvSpPr>
            <p:cNvPr id="9276" name="Rectangle 53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9277" name="Rectangle 5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9278" name="Rectangle 55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cxnSp>
        <p:nvCxnSpPr>
          <p:cNvPr id="9239" name="AutoShape 56"/>
          <p:cNvCxnSpPr>
            <a:cxnSpLocks noChangeShapeType="1"/>
            <a:stCxn id="9292" idx="2"/>
            <a:endCxn id="9285" idx="0"/>
          </p:cNvCxnSpPr>
          <p:nvPr>
            <p:custDataLst>
              <p:tags r:id="rId21"/>
            </p:custDataLst>
          </p:nvPr>
        </p:nvCxnSpPr>
        <p:spPr bwMode="auto">
          <a:xfrm>
            <a:off x="3162300" y="2381250"/>
            <a:ext cx="800100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0" name="AutoShape 57"/>
          <p:cNvCxnSpPr>
            <a:cxnSpLocks noChangeShapeType="1"/>
            <a:stCxn id="9293" idx="2"/>
            <a:endCxn id="9288" idx="0"/>
          </p:cNvCxnSpPr>
          <p:nvPr>
            <p:custDataLst>
              <p:tags r:id="rId22"/>
            </p:custDataLst>
          </p:nvPr>
        </p:nvCxnSpPr>
        <p:spPr bwMode="auto">
          <a:xfrm flipH="1">
            <a:off x="1752600" y="2381250"/>
            <a:ext cx="87630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1" name="AutoShape 58"/>
          <p:cNvCxnSpPr>
            <a:cxnSpLocks noChangeShapeType="1"/>
            <a:stCxn id="9290" idx="2"/>
            <a:endCxn id="9282" idx="0"/>
          </p:cNvCxnSpPr>
          <p:nvPr>
            <p:custDataLst>
              <p:tags r:id="rId23"/>
            </p:custDataLst>
          </p:nvPr>
        </p:nvCxnSpPr>
        <p:spPr bwMode="auto">
          <a:xfrm flipH="1">
            <a:off x="1066800" y="3810000"/>
            <a:ext cx="4191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2" name="AutoShape 59"/>
          <p:cNvCxnSpPr>
            <a:cxnSpLocks noChangeShapeType="1"/>
            <a:stCxn id="9289" idx="2"/>
            <a:endCxn id="9279" idx="0"/>
          </p:cNvCxnSpPr>
          <p:nvPr>
            <p:custDataLst>
              <p:tags r:id="rId24"/>
            </p:custDataLst>
          </p:nvPr>
        </p:nvCxnSpPr>
        <p:spPr bwMode="auto">
          <a:xfrm>
            <a:off x="2019300" y="3810000"/>
            <a:ext cx="4191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3" name="AutoShape 60"/>
          <p:cNvCxnSpPr>
            <a:cxnSpLocks noChangeShapeType="1"/>
            <a:stCxn id="9284" idx="2"/>
            <a:endCxn id="9275" idx="0"/>
          </p:cNvCxnSpPr>
          <p:nvPr>
            <p:custDataLst>
              <p:tags r:id="rId25"/>
            </p:custDataLst>
          </p:nvPr>
        </p:nvCxnSpPr>
        <p:spPr bwMode="auto">
          <a:xfrm flipH="1">
            <a:off x="723900" y="54102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244" name="Group 66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533400" y="5943600"/>
            <a:ext cx="381000" cy="152400"/>
            <a:chOff x="96" y="3888"/>
            <a:chExt cx="240" cy="96"/>
          </a:xfrm>
        </p:grpSpPr>
        <p:sp>
          <p:nvSpPr>
            <p:cNvPr id="9272" name="Line 61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96" y="38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Line 62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144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Line 63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192" y="398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5" name="Rectangle 65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96" y="3888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chemeClr val="folHlink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charset="0"/>
                <a:cs typeface="Arial" charset="0"/>
              </a:endParaRPr>
            </a:p>
          </p:txBody>
        </p:sp>
      </p:grpSp>
      <p:grpSp>
        <p:nvGrpSpPr>
          <p:cNvPr id="9245" name="Group 67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1219200" y="5943600"/>
            <a:ext cx="381000" cy="152400"/>
            <a:chOff x="96" y="3888"/>
            <a:chExt cx="240" cy="96"/>
          </a:xfrm>
        </p:grpSpPr>
        <p:sp>
          <p:nvSpPr>
            <p:cNvPr id="9268" name="Line 68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96" y="38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Line 69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144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Line 70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192" y="398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Rectangle 71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96" y="3888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chemeClr val="folHlink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charset="0"/>
                <a:cs typeface="Arial" charset="0"/>
              </a:endParaRPr>
            </a:p>
          </p:txBody>
        </p:sp>
      </p:grpSp>
      <p:grpSp>
        <p:nvGrpSpPr>
          <p:cNvPr id="9246" name="Group 72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1828800" y="5943600"/>
            <a:ext cx="381000" cy="152400"/>
            <a:chOff x="96" y="3888"/>
            <a:chExt cx="240" cy="96"/>
          </a:xfrm>
        </p:grpSpPr>
        <p:sp>
          <p:nvSpPr>
            <p:cNvPr id="9264" name="Line 7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96" y="38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Line 74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44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Line 75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192" y="398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Rectangle 76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96" y="3888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chemeClr val="folHlink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charset="0"/>
                <a:cs typeface="Arial" charset="0"/>
              </a:endParaRPr>
            </a:p>
          </p:txBody>
        </p:sp>
      </p:grpSp>
      <p:grpSp>
        <p:nvGrpSpPr>
          <p:cNvPr id="9247" name="Group 77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2667000" y="5943600"/>
            <a:ext cx="381000" cy="152400"/>
            <a:chOff x="96" y="3888"/>
            <a:chExt cx="240" cy="96"/>
          </a:xfrm>
        </p:grpSpPr>
        <p:sp>
          <p:nvSpPr>
            <p:cNvPr id="9260" name="Line 78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96" y="38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Line 79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144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Line 80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92" y="398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3" name="Rectangle 81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96" y="3888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chemeClr val="folHlink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charset="0"/>
                <a:cs typeface="Arial" charset="0"/>
              </a:endParaRPr>
            </a:p>
          </p:txBody>
        </p:sp>
      </p:grpSp>
      <p:grpSp>
        <p:nvGrpSpPr>
          <p:cNvPr id="9248" name="Group 82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3200400" y="4495800"/>
            <a:ext cx="381000" cy="152400"/>
            <a:chOff x="96" y="3888"/>
            <a:chExt cx="240" cy="96"/>
          </a:xfrm>
        </p:grpSpPr>
        <p:sp>
          <p:nvSpPr>
            <p:cNvPr id="9256" name="Line 8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96" y="38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Line 84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44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Line 8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92" y="398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Rectangle 8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96" y="3888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chemeClr val="folHlink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>
                <a:latin typeface="Arial" charset="0"/>
                <a:cs typeface="Arial" charset="0"/>
              </a:endParaRPr>
            </a:p>
          </p:txBody>
        </p:sp>
      </p:grpSp>
      <p:cxnSp>
        <p:nvCxnSpPr>
          <p:cNvPr id="9249" name="AutoShape 87"/>
          <p:cNvCxnSpPr>
            <a:cxnSpLocks noChangeShapeType="1"/>
            <a:stCxn id="9287" idx="2"/>
            <a:endCxn id="9259" idx="0"/>
          </p:cNvCxnSpPr>
          <p:nvPr>
            <p:custDataLst>
              <p:tags r:id="rId31"/>
            </p:custDataLst>
          </p:nvPr>
        </p:nvCxnSpPr>
        <p:spPr bwMode="auto">
          <a:xfrm flipH="1">
            <a:off x="3390900" y="3829050"/>
            <a:ext cx="3048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0" name="AutoShape 88"/>
          <p:cNvCxnSpPr>
            <a:cxnSpLocks noChangeShapeType="1"/>
            <a:stCxn id="9283" idx="2"/>
            <a:endCxn id="9271" idx="0"/>
          </p:cNvCxnSpPr>
          <p:nvPr>
            <p:custDataLst>
              <p:tags r:id="rId32"/>
            </p:custDataLst>
          </p:nvPr>
        </p:nvCxnSpPr>
        <p:spPr bwMode="auto">
          <a:xfrm>
            <a:off x="1333500" y="54102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1" name="AutoShape 89"/>
          <p:cNvCxnSpPr>
            <a:cxnSpLocks noChangeShapeType="1"/>
            <a:stCxn id="9281" idx="2"/>
            <a:endCxn id="9267" idx="0"/>
          </p:cNvCxnSpPr>
          <p:nvPr>
            <p:custDataLst>
              <p:tags r:id="rId33"/>
            </p:custDataLst>
          </p:nvPr>
        </p:nvCxnSpPr>
        <p:spPr bwMode="auto">
          <a:xfrm flipH="1">
            <a:off x="2019300" y="5429250"/>
            <a:ext cx="152400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2" name="AutoShape 90"/>
          <p:cNvCxnSpPr>
            <a:cxnSpLocks noChangeShapeType="1"/>
            <a:stCxn id="9280" idx="2"/>
            <a:endCxn id="9263" idx="0"/>
          </p:cNvCxnSpPr>
          <p:nvPr>
            <p:custDataLst>
              <p:tags r:id="rId34"/>
            </p:custDataLst>
          </p:nvPr>
        </p:nvCxnSpPr>
        <p:spPr bwMode="auto">
          <a:xfrm>
            <a:off x="2705100" y="5429250"/>
            <a:ext cx="152400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3" name="AutoShape 91"/>
          <p:cNvCxnSpPr>
            <a:cxnSpLocks noChangeShapeType="1"/>
            <a:stCxn id="9286" idx="2"/>
            <a:endCxn id="9276" idx="0"/>
          </p:cNvCxnSpPr>
          <p:nvPr>
            <p:custDataLst>
              <p:tags r:id="rId35"/>
            </p:custDataLst>
          </p:nvPr>
        </p:nvCxnSpPr>
        <p:spPr bwMode="auto">
          <a:xfrm>
            <a:off x="4229100" y="3829050"/>
            <a:ext cx="1143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4" name="AutoShape 92"/>
          <p:cNvCxnSpPr>
            <a:cxnSpLocks noChangeShapeType="1"/>
            <a:stCxn id="9278" idx="2"/>
          </p:cNvCxnSpPr>
          <p:nvPr>
            <p:custDataLst>
              <p:tags r:id="rId36"/>
            </p:custDataLst>
          </p:nvPr>
        </p:nvCxnSpPr>
        <p:spPr bwMode="auto">
          <a:xfrm flipH="1">
            <a:off x="3733800" y="5429250"/>
            <a:ext cx="342900" cy="1047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5" name="AutoShape 93"/>
          <p:cNvCxnSpPr>
            <a:cxnSpLocks noChangeShapeType="1"/>
            <a:stCxn id="9277" idx="2"/>
          </p:cNvCxnSpPr>
          <p:nvPr>
            <p:custDataLst>
              <p:tags r:id="rId37"/>
            </p:custDataLst>
          </p:nvPr>
        </p:nvCxnSpPr>
        <p:spPr bwMode="auto">
          <a:xfrm>
            <a:off x="4610100" y="5429250"/>
            <a:ext cx="342900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7639B3-8386-4C4E-BEF3-73EDD418F83B}" type="slidenum">
              <a:rPr lang="en-US" altLang="en-US" sz="1400" smtClean="0">
                <a:latin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Tree Traversals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905000"/>
            <a:ext cx="5943600" cy="4648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traversal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 an order for </a:t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visiting all the nodes of a tree</a:t>
            </a:r>
          </a:p>
          <a:p>
            <a:pPr>
              <a:buFontTx/>
              <a:buNone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Three types:</a:t>
            </a:r>
          </a:p>
          <a:p>
            <a:pPr marL="182880" indent="-274320">
              <a:spcBef>
                <a:spcPts val="0"/>
              </a:spcBef>
              <a:defRPr/>
            </a:pPr>
            <a:r>
              <a:rPr lang="en-US" alt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Pre-order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Root, left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subtree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right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subtree</a:t>
            </a: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274320">
              <a:spcBef>
                <a:spcPts val="0"/>
              </a:spcBef>
              <a:defRPr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274320">
              <a:spcBef>
                <a:spcPts val="0"/>
              </a:spcBef>
              <a:defRPr/>
            </a:pPr>
            <a:r>
              <a:rPr lang="en-US" alt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In-order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Left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subtree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root, right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subtree</a:t>
            </a: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274320">
              <a:spcBef>
                <a:spcPts val="0"/>
              </a:spcBef>
              <a:defRPr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274320">
              <a:spcBef>
                <a:spcPts val="0"/>
              </a:spcBef>
              <a:defRPr/>
            </a:pPr>
            <a:r>
              <a:rPr lang="en-US" alt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Post-order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Left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subtree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right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subtree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root</a:t>
            </a:r>
          </a:p>
        </p:txBody>
      </p:sp>
      <p:grpSp>
        <p:nvGrpSpPr>
          <p:cNvPr id="10245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751638" y="2438400"/>
            <a:ext cx="1752600" cy="2057400"/>
            <a:chOff x="3792" y="1728"/>
            <a:chExt cx="1104" cy="1296"/>
          </a:xfrm>
        </p:grpSpPr>
        <p:sp>
          <p:nvSpPr>
            <p:cNvPr id="10247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+</a:t>
              </a:r>
            </a:p>
          </p:txBody>
        </p:sp>
        <p:cxnSp>
          <p:nvCxnSpPr>
            <p:cNvPr id="10248" name="AutoShape 1030"/>
            <p:cNvCxnSpPr>
              <a:cxnSpLocks noChangeShapeType="1"/>
              <a:stCxn id="10247" idx="3"/>
              <a:endCxn id="10250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49" name="AutoShape 1031"/>
            <p:cNvCxnSpPr>
              <a:cxnSpLocks noChangeShapeType="1"/>
              <a:stCxn id="10247" idx="5"/>
              <a:endCxn id="10255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50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*</a:t>
              </a:r>
            </a:p>
          </p:txBody>
        </p:sp>
        <p:sp>
          <p:nvSpPr>
            <p:cNvPr id="10251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0252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4</a:t>
              </a:r>
            </a:p>
          </p:txBody>
        </p:sp>
        <p:cxnSp>
          <p:nvCxnSpPr>
            <p:cNvPr id="10253" name="AutoShape 1035"/>
            <p:cNvCxnSpPr>
              <a:cxnSpLocks noChangeShapeType="1"/>
              <a:stCxn id="10250" idx="5"/>
              <a:endCxn id="10252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54" name="AutoShape 1036"/>
            <p:cNvCxnSpPr>
              <a:cxnSpLocks noChangeShapeType="1"/>
              <a:stCxn id="10250" idx="3"/>
              <a:endCxn id="10251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55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5</a:t>
              </a:r>
            </a:p>
          </p:txBody>
        </p:sp>
      </p:grpSp>
      <p:sp>
        <p:nvSpPr>
          <p:cNvPr id="10246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05588" y="5162550"/>
            <a:ext cx="24622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  <a:cs typeface="Arial" charset="0"/>
              </a:rPr>
              <a:t>(an expression tree)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SO8REZEVADHINSP6" val="3298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lectur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Office\Templates\lecture.pot</Template>
  <TotalTime>9403</TotalTime>
  <Words>1844</Words>
  <Application>Microsoft Office PowerPoint</Application>
  <PresentationFormat>On-screen Show (4:3)</PresentationFormat>
  <Paragraphs>576</Paragraphs>
  <Slides>28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lecture</vt:lpstr>
      <vt:lpstr>CSE 332: Data Abstractions Binary Search Trees</vt:lpstr>
      <vt:lpstr>Announcements</vt:lpstr>
      <vt:lpstr>Fun with sums</vt:lpstr>
      <vt:lpstr>ADTs Seen So Far</vt:lpstr>
      <vt:lpstr>The Dictionary ADT</vt:lpstr>
      <vt:lpstr>Implementations</vt:lpstr>
      <vt:lpstr>Binary Trees</vt:lpstr>
      <vt:lpstr>Binary Tree: Representation</vt:lpstr>
      <vt:lpstr>Tree Traversals</vt:lpstr>
      <vt:lpstr>Inorder Traversal</vt:lpstr>
      <vt:lpstr>Binary Tree: Special Cases</vt:lpstr>
      <vt:lpstr>Binary Tree: Some Numbers…</vt:lpstr>
      <vt:lpstr>Binary Search Tree Data Structure</vt:lpstr>
      <vt:lpstr>Example and Counter-Example</vt:lpstr>
      <vt:lpstr>Find in BST, Recursive</vt:lpstr>
      <vt:lpstr>Find in BST, Iterative</vt:lpstr>
      <vt:lpstr>Bonus: FindMin/FindMax</vt:lpstr>
      <vt:lpstr>Insert in BST</vt:lpstr>
      <vt:lpstr>BuildTree for BST</vt:lpstr>
      <vt:lpstr>BuildTree for BST</vt:lpstr>
      <vt:lpstr>Deletion in BST</vt:lpstr>
      <vt:lpstr>Deletion</vt:lpstr>
      <vt:lpstr>Deletion – The Leaf Case</vt:lpstr>
      <vt:lpstr>Deletion – The One Child Case</vt:lpstr>
      <vt:lpstr>Deletion: The Two Child Case</vt:lpstr>
      <vt:lpstr>Deletion – The Two Child Case</vt:lpstr>
      <vt:lpstr>Finally… </vt:lpstr>
      <vt:lpstr>Balanced BST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326: Data Structures Lecture #7 Branching Out</dc:title>
  <dc:creator>Steve Wolfman</dc:creator>
  <cp:lastModifiedBy>Richard</cp:lastModifiedBy>
  <cp:revision>205</cp:revision>
  <cp:lastPrinted>2000-01-24T19:15:12Z</cp:lastPrinted>
  <dcterms:created xsi:type="dcterms:W3CDTF">2000-01-21T01:42:32Z</dcterms:created>
  <dcterms:modified xsi:type="dcterms:W3CDTF">2016-04-08T05:04:42Z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owner-cse326@cs.washington.edu</vt:lpwstr>
  </property>
  <property fmtid="{D5CDD505-2E9C-101B-9397-08002B2CF9AE}" pid="8" name="HomePage">
    <vt:lpwstr>http://www.cs.washington.edu/326/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\\june\wolf\cse326\lectures</vt:lpwstr>
  </property>
</Properties>
</file>