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5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6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7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8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9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10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11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12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13.xml" ContentType="application/vnd.openxmlformats-officedocument.presentationml.notesSlid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14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15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16.xml" ContentType="application/vnd.openxmlformats-officedocument.presentationml.notesSlid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notesSlides/notesSlide17.xml" ContentType="application/vnd.openxmlformats-officedocument.presentationml.notesSlide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notesSlides/notesSlide18.xml" ContentType="application/vnd.openxmlformats-officedocument.presentationml.notesSlide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notesSlides/notesSlide19.xml" ContentType="application/vnd.openxmlformats-officedocument.presentationml.notesSlide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02" r:id="rId2"/>
    <p:sldId id="285" r:id="rId3"/>
    <p:sldId id="256" r:id="rId4"/>
    <p:sldId id="304" r:id="rId5"/>
    <p:sldId id="266" r:id="rId6"/>
    <p:sldId id="267" r:id="rId7"/>
    <p:sldId id="257" r:id="rId8"/>
    <p:sldId id="263" r:id="rId9"/>
    <p:sldId id="291" r:id="rId10"/>
    <p:sldId id="290" r:id="rId11"/>
    <p:sldId id="276" r:id="rId12"/>
    <p:sldId id="316" r:id="rId13"/>
    <p:sldId id="325" r:id="rId14"/>
    <p:sldId id="326" r:id="rId15"/>
    <p:sldId id="305" r:id="rId16"/>
    <p:sldId id="308" r:id="rId17"/>
    <p:sldId id="314" r:id="rId18"/>
    <p:sldId id="315" r:id="rId19"/>
    <p:sldId id="309" r:id="rId20"/>
    <p:sldId id="332" r:id="rId21"/>
  </p:sldIdLst>
  <p:sldSz cx="9144000" cy="6858000" type="screen4x3"/>
  <p:notesSz cx="7315200" cy="96012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73" autoAdjust="0"/>
    <p:restoredTop sz="85623" autoAdjust="0"/>
  </p:normalViewPr>
  <p:slideViewPr>
    <p:cSldViewPr>
      <p:cViewPr>
        <p:scale>
          <a:sx n="101" d="100"/>
          <a:sy n="101" d="100"/>
        </p:scale>
        <p:origin x="-118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160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3.xml"/><Relationship Id="rId2" Type="http://schemas.openxmlformats.org/officeDocument/2006/relationships/slide" Target="slides/slide12.xml"/><Relationship Id="rId1" Type="http://schemas.openxmlformats.org/officeDocument/2006/relationships/slide" Target="slides/slide1.xml"/><Relationship Id="rId4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FC6D519-0E60-4D63-A6DA-985BC58D8F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572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0" y="0"/>
            <a:ext cx="7315200" cy="5486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0" y="5638800"/>
            <a:ext cx="7315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7FA6E5BD-F78F-421A-8F8C-266797B8D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408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BC87B1-B273-424B-B4D7-01161F8218A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7213"/>
            <a:ext cx="7318376" cy="3963987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50759E-FC72-42BA-B51B-D13AB14ACB6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z="13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Optimization: no swaps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Notice that this code is a _lot_ easier.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Runtime:  log N worst case, but constant on average</a:t>
            </a:r>
          </a:p>
          <a:p>
            <a:pPr eaLnBrk="1" hangingPunct="1"/>
            <a:r>
              <a:rPr lang="en-US" altLang="en-US" smtClean="0"/>
              <a:t>(only have to go up a few levels)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EAAC4B-D4CA-4922-A0A1-E61130FC02C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z="13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Deletemin - &gt; returns 2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Deletemin -&gt; returns 4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2CBD9B-60D9-4728-AA8A-0318674FA8E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z="13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Why do I insist on a pointer to each item in decreaseKey, increaseKey, and remove?</a:t>
            </a:r>
          </a:p>
          <a:p>
            <a:pPr eaLnBrk="1" hangingPunct="1"/>
            <a:r>
              <a:rPr lang="en-US" altLang="en-US" smtClean="0"/>
              <a:t>Because it’s hard to find an item in a heap; it’s easy to delete the minimum, but how would you find some arbitrary element?</a:t>
            </a:r>
          </a:p>
          <a:p>
            <a:pPr eaLnBrk="1" hangingPunct="1"/>
            <a:r>
              <a:rPr lang="en-US" altLang="en-US" smtClean="0"/>
              <a:t>This is where the Dictionary ADT and its various implementations which we will study soon come up.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decreaseKey: percolateUp</a:t>
            </a:r>
          </a:p>
          <a:p>
            <a:pPr eaLnBrk="1" hangingPunct="1"/>
            <a:r>
              <a:rPr lang="en-US" altLang="en-US" smtClean="0"/>
              <a:t>increaseKey: percolateDown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60B56C-5DF3-45FF-B765-EEF7C874BFA0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z="13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B52DEE4-B9F5-477F-AE7A-9E434F64490D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z="13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91871F-68EF-4C86-9D58-BFC36241F98C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z="130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Let’s try pretending it’s a heap already and just fixing the heap-order property.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The red nodes are the ones that are out of order.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Question: which nodes MIGHT be out of order in any heap?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2226CC-C86E-45A8-9B45-651986CDB29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z="130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Let’s try pretending it’s a heap already and just fixing the heap-order property.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The red nodes are the ones that are out of order.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Question: which nodes MIGHT be out of order in any heap?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F5D0732-272F-43BD-8CBC-C373AEF09ED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z="130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97FC036-D834-4897-9E3B-1235D21CBE3F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z="13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ABC891-23A3-4E22-B95A-56C5B9C62386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z="130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How long does this take? Well, everything above the fringe might move 1 step.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Everything height 2 or greater might move 2 steps.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Most nodes move only a small number of steps</a:t>
            </a:r>
          </a:p>
          <a:p>
            <a:pPr eaLnBrk="1" hangingPunct="1"/>
            <a:r>
              <a:rPr lang="en-US" altLang="en-US" smtClean="0">
                <a:sym typeface="Wingdings" pitchFamily="2" charset="2"/>
              </a:rPr>
              <a:t> </a:t>
            </a:r>
            <a:r>
              <a:rPr lang="en-US" altLang="en-US" smtClean="0"/>
              <a:t>the runtime is O(n).</a:t>
            </a:r>
          </a:p>
          <a:p>
            <a:pPr eaLnBrk="1" hangingPunct="1"/>
            <a:r>
              <a:rPr lang="en-US" altLang="en-US" smtClean="0"/>
              <a:t>(see text for proof)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Full sum = (I=0 to height) SUM (h-I) * 2^i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E7E3B4B-2F16-4AA2-87C8-44A11CC7231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z="13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5C1574-C588-466F-A0A6-F85F41B8E26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z="130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n/4 + 2*n/8 + 3*n/16 + ...</a:t>
            </a:r>
          </a:p>
          <a:p>
            <a:pPr eaLnBrk="1" hangingPunct="1"/>
            <a:r>
              <a:rPr lang="en-US" altLang="en-US" dirty="0" smtClean="0"/>
              <a:t>= n (1/4 + 2/8 + 3/16 + ...)  </a:t>
            </a:r>
          </a:p>
          <a:p>
            <a:pPr eaLnBrk="1" hangingPunct="1"/>
            <a:r>
              <a:rPr lang="en-US" altLang="en-US" dirty="0" smtClean="0"/>
              <a:t>= n*1 = 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CD54AE-AAAF-452D-B115-67271DD3090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z="13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A860CA-149F-4B68-952C-F8CB5D9BF12B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z="13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37AC47-ED9D-4EDF-A044-90BCC59DB28C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z="13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Now insert 90. (no swaps, even though 99 is larger!)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Now insert 7.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5D0819-4B44-493F-A7C3-267ACED79B72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z="13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323969-78B0-45D0-A002-4225297A5BE4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z="13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Left child of node I = 2 * I</a:t>
            </a:r>
          </a:p>
          <a:p>
            <a:pPr eaLnBrk="1" hangingPunct="1"/>
            <a:r>
              <a:rPr lang="en-US" altLang="en-US" smtClean="0"/>
              <a:t>Right child  I = (2*i) +1</a:t>
            </a:r>
          </a:p>
          <a:p>
            <a:pPr eaLnBrk="1" hangingPunct="1"/>
            <a:r>
              <a:rPr lang="en-US" altLang="en-US" smtClean="0"/>
              <a:t>Parent of node I is at i/2 (floor)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C7914D-5BBE-4CAF-A4BB-6D79B285B300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z="13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no pointers (space).</a:t>
            </a:r>
          </a:p>
          <a:p>
            <a:pPr eaLnBrk="1" hangingPunct="1"/>
            <a:r>
              <a:rPr lang="en-US" altLang="en-US" smtClean="0"/>
              <a:t>*2, /2, + are faster operations than dereferencing a pointer.</a:t>
            </a:r>
          </a:p>
          <a:p>
            <a:pPr eaLnBrk="1" hangingPunct="1"/>
            <a:r>
              <a:rPr lang="en-US" altLang="en-US" smtClean="0"/>
              <a:t>(faster operations) but also, better locality.</a:t>
            </a:r>
          </a:p>
          <a:p>
            <a:pPr eaLnBrk="1" hangingPunct="1"/>
            <a:r>
              <a:rPr lang="en-US" altLang="en-US" smtClean="0"/>
              <a:t>can get to parent easily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Can we use the implicit representation for binary search trees?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BC3EC2-11F9-4C25-AC76-4A09EC6A535E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z="13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Note that there are three things going on here: </a:t>
            </a:r>
          </a:p>
          <a:p>
            <a:pPr eaLnBrk="1" hangingPunct="1"/>
            <a:r>
              <a:rPr lang="en-US" altLang="en-US" smtClean="0"/>
              <a:t>1. find the smaller child</a:t>
            </a:r>
          </a:p>
          <a:p>
            <a:pPr eaLnBrk="1" hangingPunct="1"/>
            <a:r>
              <a:rPr lang="en-US" altLang="en-US" smtClean="0"/>
              <a:t>2. if the smaller child is still smaller than the moving value, move the smaller child up</a:t>
            </a:r>
          </a:p>
          <a:p>
            <a:pPr eaLnBrk="1" hangingPunct="1"/>
            <a:r>
              <a:rPr lang="en-US" altLang="en-US" smtClean="0"/>
              <a:t>3. otherwise, we’ve found the right spot, and stop.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Runtime log N (worst case and average)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9D886-ECB0-40C6-9151-26C5924158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79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A16E2-228E-40CB-8939-8FC7BB731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556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ACC3B-EF78-4455-8A91-900604598A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60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6F71-9BE8-4AEF-84EB-C38E85CEB3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595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7591F-87DE-4363-A654-B09DC9A5CF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45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09072-B644-4894-9C3E-5A720A7C43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60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DB6A6-7380-4906-9E34-50AB20AF14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160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0CE93-CB9F-4A7E-B905-06780151B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84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F6239-377C-47F3-BA82-91EACB13AD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371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047B3-8C5D-4EFA-B85E-71BD972DE2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58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85378-6DB7-460A-9742-7EA852C0F0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05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1D76FA7-2536-4262-9F58-0A523E9401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11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5" Type="http://schemas.openxmlformats.org/officeDocument/2006/relationships/tags" Target="../tags/tag121.xml"/><Relationship Id="rId4" Type="http://schemas.openxmlformats.org/officeDocument/2006/relationships/tags" Target="../tags/tag1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3" Type="http://schemas.openxmlformats.org/officeDocument/2006/relationships/tags" Target="../tags/tag12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5.xml"/><Relationship Id="rId4" Type="http://schemas.openxmlformats.org/officeDocument/2006/relationships/tags" Target="../tags/tag13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46.xml"/><Relationship Id="rId13" Type="http://schemas.openxmlformats.org/officeDocument/2006/relationships/tags" Target="../tags/tag151.xml"/><Relationship Id="rId3" Type="http://schemas.openxmlformats.org/officeDocument/2006/relationships/tags" Target="../tags/tag141.xml"/><Relationship Id="rId7" Type="http://schemas.openxmlformats.org/officeDocument/2006/relationships/tags" Target="../tags/tag145.xml"/><Relationship Id="rId12" Type="http://schemas.openxmlformats.org/officeDocument/2006/relationships/tags" Target="../tags/tag150.xml"/><Relationship Id="rId2" Type="http://schemas.openxmlformats.org/officeDocument/2006/relationships/tags" Target="../tags/tag140.xml"/><Relationship Id="rId16" Type="http://schemas.openxmlformats.org/officeDocument/2006/relationships/notesSlide" Target="../notesSlides/notesSlide15.xml"/><Relationship Id="rId1" Type="http://schemas.openxmlformats.org/officeDocument/2006/relationships/tags" Target="../tags/tag139.xml"/><Relationship Id="rId6" Type="http://schemas.openxmlformats.org/officeDocument/2006/relationships/tags" Target="../tags/tag144.xml"/><Relationship Id="rId11" Type="http://schemas.openxmlformats.org/officeDocument/2006/relationships/tags" Target="../tags/tag149.xml"/><Relationship Id="rId5" Type="http://schemas.openxmlformats.org/officeDocument/2006/relationships/tags" Target="../tags/tag143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48.xml"/><Relationship Id="rId4" Type="http://schemas.openxmlformats.org/officeDocument/2006/relationships/tags" Target="../tags/tag142.xml"/><Relationship Id="rId9" Type="http://schemas.openxmlformats.org/officeDocument/2006/relationships/tags" Target="../tags/tag147.xml"/><Relationship Id="rId14" Type="http://schemas.openxmlformats.org/officeDocument/2006/relationships/tags" Target="../tags/tag15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60.xml"/><Relationship Id="rId13" Type="http://schemas.openxmlformats.org/officeDocument/2006/relationships/tags" Target="../tags/tag165.xml"/><Relationship Id="rId18" Type="http://schemas.openxmlformats.org/officeDocument/2006/relationships/tags" Target="../tags/tag170.xml"/><Relationship Id="rId26" Type="http://schemas.openxmlformats.org/officeDocument/2006/relationships/tags" Target="../tags/tag178.xml"/><Relationship Id="rId39" Type="http://schemas.openxmlformats.org/officeDocument/2006/relationships/tags" Target="../tags/tag191.xml"/><Relationship Id="rId3" Type="http://schemas.openxmlformats.org/officeDocument/2006/relationships/tags" Target="../tags/tag155.xml"/><Relationship Id="rId21" Type="http://schemas.openxmlformats.org/officeDocument/2006/relationships/tags" Target="../tags/tag173.xml"/><Relationship Id="rId34" Type="http://schemas.openxmlformats.org/officeDocument/2006/relationships/tags" Target="../tags/tag186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159.xml"/><Relationship Id="rId12" Type="http://schemas.openxmlformats.org/officeDocument/2006/relationships/tags" Target="../tags/tag164.xml"/><Relationship Id="rId17" Type="http://schemas.openxmlformats.org/officeDocument/2006/relationships/tags" Target="../tags/tag169.xml"/><Relationship Id="rId25" Type="http://schemas.openxmlformats.org/officeDocument/2006/relationships/tags" Target="../tags/tag177.xml"/><Relationship Id="rId33" Type="http://schemas.openxmlformats.org/officeDocument/2006/relationships/tags" Target="../tags/tag185.xml"/><Relationship Id="rId38" Type="http://schemas.openxmlformats.org/officeDocument/2006/relationships/tags" Target="../tags/tag190.xml"/><Relationship Id="rId2" Type="http://schemas.openxmlformats.org/officeDocument/2006/relationships/tags" Target="../tags/tag154.xml"/><Relationship Id="rId16" Type="http://schemas.openxmlformats.org/officeDocument/2006/relationships/tags" Target="../tags/tag168.xml"/><Relationship Id="rId20" Type="http://schemas.openxmlformats.org/officeDocument/2006/relationships/tags" Target="../tags/tag172.xml"/><Relationship Id="rId29" Type="http://schemas.openxmlformats.org/officeDocument/2006/relationships/tags" Target="../tags/tag181.xml"/><Relationship Id="rId41" Type="http://schemas.openxmlformats.org/officeDocument/2006/relationships/tags" Target="../tags/tag193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11" Type="http://schemas.openxmlformats.org/officeDocument/2006/relationships/tags" Target="../tags/tag163.xml"/><Relationship Id="rId24" Type="http://schemas.openxmlformats.org/officeDocument/2006/relationships/tags" Target="../tags/tag176.xml"/><Relationship Id="rId32" Type="http://schemas.openxmlformats.org/officeDocument/2006/relationships/tags" Target="../tags/tag184.xml"/><Relationship Id="rId37" Type="http://schemas.openxmlformats.org/officeDocument/2006/relationships/tags" Target="../tags/tag189.xml"/><Relationship Id="rId40" Type="http://schemas.openxmlformats.org/officeDocument/2006/relationships/tags" Target="../tags/tag192.xml"/><Relationship Id="rId5" Type="http://schemas.openxmlformats.org/officeDocument/2006/relationships/tags" Target="../tags/tag157.xml"/><Relationship Id="rId15" Type="http://schemas.openxmlformats.org/officeDocument/2006/relationships/tags" Target="../tags/tag167.xml"/><Relationship Id="rId23" Type="http://schemas.openxmlformats.org/officeDocument/2006/relationships/tags" Target="../tags/tag175.xml"/><Relationship Id="rId28" Type="http://schemas.openxmlformats.org/officeDocument/2006/relationships/tags" Target="../tags/tag180.xml"/><Relationship Id="rId36" Type="http://schemas.openxmlformats.org/officeDocument/2006/relationships/tags" Target="../tags/tag188.xml"/><Relationship Id="rId10" Type="http://schemas.openxmlformats.org/officeDocument/2006/relationships/tags" Target="../tags/tag162.xml"/><Relationship Id="rId19" Type="http://schemas.openxmlformats.org/officeDocument/2006/relationships/tags" Target="../tags/tag171.xml"/><Relationship Id="rId31" Type="http://schemas.openxmlformats.org/officeDocument/2006/relationships/tags" Target="../tags/tag183.xml"/><Relationship Id="rId4" Type="http://schemas.openxmlformats.org/officeDocument/2006/relationships/tags" Target="../tags/tag156.xml"/><Relationship Id="rId9" Type="http://schemas.openxmlformats.org/officeDocument/2006/relationships/tags" Target="../tags/tag161.xml"/><Relationship Id="rId14" Type="http://schemas.openxmlformats.org/officeDocument/2006/relationships/tags" Target="../tags/tag166.xml"/><Relationship Id="rId22" Type="http://schemas.openxmlformats.org/officeDocument/2006/relationships/tags" Target="../tags/tag174.xml"/><Relationship Id="rId27" Type="http://schemas.openxmlformats.org/officeDocument/2006/relationships/tags" Target="../tags/tag179.xml"/><Relationship Id="rId30" Type="http://schemas.openxmlformats.org/officeDocument/2006/relationships/tags" Target="../tags/tag182.xml"/><Relationship Id="rId35" Type="http://schemas.openxmlformats.org/officeDocument/2006/relationships/tags" Target="../tags/tag187.xml"/><Relationship Id="rId43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219.xml"/><Relationship Id="rId21" Type="http://schemas.openxmlformats.org/officeDocument/2006/relationships/tags" Target="../tags/tag214.xml"/><Relationship Id="rId34" Type="http://schemas.openxmlformats.org/officeDocument/2006/relationships/tags" Target="../tags/tag227.xml"/><Relationship Id="rId42" Type="http://schemas.openxmlformats.org/officeDocument/2006/relationships/tags" Target="../tags/tag235.xml"/><Relationship Id="rId47" Type="http://schemas.openxmlformats.org/officeDocument/2006/relationships/tags" Target="../tags/tag240.xml"/><Relationship Id="rId50" Type="http://schemas.openxmlformats.org/officeDocument/2006/relationships/tags" Target="../tags/tag243.xml"/><Relationship Id="rId55" Type="http://schemas.openxmlformats.org/officeDocument/2006/relationships/tags" Target="../tags/tag248.xml"/><Relationship Id="rId63" Type="http://schemas.openxmlformats.org/officeDocument/2006/relationships/tags" Target="../tags/tag256.xml"/><Relationship Id="rId68" Type="http://schemas.openxmlformats.org/officeDocument/2006/relationships/tags" Target="../tags/tag261.xml"/><Relationship Id="rId76" Type="http://schemas.openxmlformats.org/officeDocument/2006/relationships/tags" Target="../tags/tag269.xml"/><Relationship Id="rId84" Type="http://schemas.openxmlformats.org/officeDocument/2006/relationships/tags" Target="../tags/tag277.xml"/><Relationship Id="rId89" Type="http://schemas.openxmlformats.org/officeDocument/2006/relationships/tags" Target="../tags/tag282.xml"/><Relationship Id="rId97" Type="http://schemas.openxmlformats.org/officeDocument/2006/relationships/tags" Target="../tags/tag290.xml"/><Relationship Id="rId7" Type="http://schemas.openxmlformats.org/officeDocument/2006/relationships/tags" Target="../tags/tag200.xml"/><Relationship Id="rId71" Type="http://schemas.openxmlformats.org/officeDocument/2006/relationships/tags" Target="../tags/tag264.xml"/><Relationship Id="rId92" Type="http://schemas.openxmlformats.org/officeDocument/2006/relationships/tags" Target="../tags/tag285.xml"/><Relationship Id="rId2" Type="http://schemas.openxmlformats.org/officeDocument/2006/relationships/tags" Target="../tags/tag195.xml"/><Relationship Id="rId16" Type="http://schemas.openxmlformats.org/officeDocument/2006/relationships/tags" Target="../tags/tag209.xml"/><Relationship Id="rId29" Type="http://schemas.openxmlformats.org/officeDocument/2006/relationships/tags" Target="../tags/tag222.xml"/><Relationship Id="rId11" Type="http://schemas.openxmlformats.org/officeDocument/2006/relationships/tags" Target="../tags/tag204.xml"/><Relationship Id="rId24" Type="http://schemas.openxmlformats.org/officeDocument/2006/relationships/tags" Target="../tags/tag217.xml"/><Relationship Id="rId32" Type="http://schemas.openxmlformats.org/officeDocument/2006/relationships/tags" Target="../tags/tag225.xml"/><Relationship Id="rId37" Type="http://schemas.openxmlformats.org/officeDocument/2006/relationships/tags" Target="../tags/tag230.xml"/><Relationship Id="rId40" Type="http://schemas.openxmlformats.org/officeDocument/2006/relationships/tags" Target="../tags/tag233.xml"/><Relationship Id="rId45" Type="http://schemas.openxmlformats.org/officeDocument/2006/relationships/tags" Target="../tags/tag238.xml"/><Relationship Id="rId53" Type="http://schemas.openxmlformats.org/officeDocument/2006/relationships/tags" Target="../tags/tag246.xml"/><Relationship Id="rId58" Type="http://schemas.openxmlformats.org/officeDocument/2006/relationships/tags" Target="../tags/tag251.xml"/><Relationship Id="rId66" Type="http://schemas.openxmlformats.org/officeDocument/2006/relationships/tags" Target="../tags/tag259.xml"/><Relationship Id="rId74" Type="http://schemas.openxmlformats.org/officeDocument/2006/relationships/tags" Target="../tags/tag267.xml"/><Relationship Id="rId79" Type="http://schemas.openxmlformats.org/officeDocument/2006/relationships/tags" Target="../tags/tag272.xml"/><Relationship Id="rId87" Type="http://schemas.openxmlformats.org/officeDocument/2006/relationships/tags" Target="../tags/tag280.xml"/><Relationship Id="rId5" Type="http://schemas.openxmlformats.org/officeDocument/2006/relationships/tags" Target="../tags/tag198.xml"/><Relationship Id="rId61" Type="http://schemas.openxmlformats.org/officeDocument/2006/relationships/tags" Target="../tags/tag254.xml"/><Relationship Id="rId82" Type="http://schemas.openxmlformats.org/officeDocument/2006/relationships/tags" Target="../tags/tag275.xml"/><Relationship Id="rId90" Type="http://schemas.openxmlformats.org/officeDocument/2006/relationships/tags" Target="../tags/tag283.xml"/><Relationship Id="rId95" Type="http://schemas.openxmlformats.org/officeDocument/2006/relationships/tags" Target="../tags/tag288.xml"/><Relationship Id="rId19" Type="http://schemas.openxmlformats.org/officeDocument/2006/relationships/tags" Target="../tags/tag212.xml"/><Relationship Id="rId14" Type="http://schemas.openxmlformats.org/officeDocument/2006/relationships/tags" Target="../tags/tag207.xml"/><Relationship Id="rId22" Type="http://schemas.openxmlformats.org/officeDocument/2006/relationships/tags" Target="../tags/tag215.xml"/><Relationship Id="rId27" Type="http://schemas.openxmlformats.org/officeDocument/2006/relationships/tags" Target="../tags/tag220.xml"/><Relationship Id="rId30" Type="http://schemas.openxmlformats.org/officeDocument/2006/relationships/tags" Target="../tags/tag223.xml"/><Relationship Id="rId35" Type="http://schemas.openxmlformats.org/officeDocument/2006/relationships/tags" Target="../tags/tag228.xml"/><Relationship Id="rId43" Type="http://schemas.openxmlformats.org/officeDocument/2006/relationships/tags" Target="../tags/tag236.xml"/><Relationship Id="rId48" Type="http://schemas.openxmlformats.org/officeDocument/2006/relationships/tags" Target="../tags/tag241.xml"/><Relationship Id="rId56" Type="http://schemas.openxmlformats.org/officeDocument/2006/relationships/tags" Target="../tags/tag249.xml"/><Relationship Id="rId64" Type="http://schemas.openxmlformats.org/officeDocument/2006/relationships/tags" Target="../tags/tag257.xml"/><Relationship Id="rId69" Type="http://schemas.openxmlformats.org/officeDocument/2006/relationships/tags" Target="../tags/tag262.xml"/><Relationship Id="rId77" Type="http://schemas.openxmlformats.org/officeDocument/2006/relationships/tags" Target="../tags/tag270.xml"/><Relationship Id="rId8" Type="http://schemas.openxmlformats.org/officeDocument/2006/relationships/tags" Target="../tags/tag201.xml"/><Relationship Id="rId51" Type="http://schemas.openxmlformats.org/officeDocument/2006/relationships/tags" Target="../tags/tag244.xml"/><Relationship Id="rId72" Type="http://schemas.openxmlformats.org/officeDocument/2006/relationships/tags" Target="../tags/tag265.xml"/><Relationship Id="rId80" Type="http://schemas.openxmlformats.org/officeDocument/2006/relationships/tags" Target="../tags/tag273.xml"/><Relationship Id="rId85" Type="http://schemas.openxmlformats.org/officeDocument/2006/relationships/tags" Target="../tags/tag278.xml"/><Relationship Id="rId93" Type="http://schemas.openxmlformats.org/officeDocument/2006/relationships/tags" Target="../tags/tag286.xml"/><Relationship Id="rId98" Type="http://schemas.openxmlformats.org/officeDocument/2006/relationships/slideLayout" Target="../slideLayouts/slideLayout2.xml"/><Relationship Id="rId3" Type="http://schemas.openxmlformats.org/officeDocument/2006/relationships/tags" Target="../tags/tag196.xml"/><Relationship Id="rId12" Type="http://schemas.openxmlformats.org/officeDocument/2006/relationships/tags" Target="../tags/tag205.xml"/><Relationship Id="rId17" Type="http://schemas.openxmlformats.org/officeDocument/2006/relationships/tags" Target="../tags/tag210.xml"/><Relationship Id="rId25" Type="http://schemas.openxmlformats.org/officeDocument/2006/relationships/tags" Target="../tags/tag218.xml"/><Relationship Id="rId33" Type="http://schemas.openxmlformats.org/officeDocument/2006/relationships/tags" Target="../tags/tag226.xml"/><Relationship Id="rId38" Type="http://schemas.openxmlformats.org/officeDocument/2006/relationships/tags" Target="../tags/tag231.xml"/><Relationship Id="rId46" Type="http://schemas.openxmlformats.org/officeDocument/2006/relationships/tags" Target="../tags/tag239.xml"/><Relationship Id="rId59" Type="http://schemas.openxmlformats.org/officeDocument/2006/relationships/tags" Target="../tags/tag252.xml"/><Relationship Id="rId67" Type="http://schemas.openxmlformats.org/officeDocument/2006/relationships/tags" Target="../tags/tag260.xml"/><Relationship Id="rId20" Type="http://schemas.openxmlformats.org/officeDocument/2006/relationships/tags" Target="../tags/tag213.xml"/><Relationship Id="rId41" Type="http://schemas.openxmlformats.org/officeDocument/2006/relationships/tags" Target="../tags/tag234.xml"/><Relationship Id="rId54" Type="http://schemas.openxmlformats.org/officeDocument/2006/relationships/tags" Target="../tags/tag247.xml"/><Relationship Id="rId62" Type="http://schemas.openxmlformats.org/officeDocument/2006/relationships/tags" Target="../tags/tag255.xml"/><Relationship Id="rId70" Type="http://schemas.openxmlformats.org/officeDocument/2006/relationships/tags" Target="../tags/tag263.xml"/><Relationship Id="rId75" Type="http://schemas.openxmlformats.org/officeDocument/2006/relationships/tags" Target="../tags/tag268.xml"/><Relationship Id="rId83" Type="http://schemas.openxmlformats.org/officeDocument/2006/relationships/tags" Target="../tags/tag276.xml"/><Relationship Id="rId88" Type="http://schemas.openxmlformats.org/officeDocument/2006/relationships/tags" Target="../tags/tag281.xml"/><Relationship Id="rId91" Type="http://schemas.openxmlformats.org/officeDocument/2006/relationships/tags" Target="../tags/tag284.xml"/><Relationship Id="rId96" Type="http://schemas.openxmlformats.org/officeDocument/2006/relationships/tags" Target="../tags/tag289.xml"/><Relationship Id="rId1" Type="http://schemas.openxmlformats.org/officeDocument/2006/relationships/tags" Target="../tags/tag194.xml"/><Relationship Id="rId6" Type="http://schemas.openxmlformats.org/officeDocument/2006/relationships/tags" Target="../tags/tag199.xml"/><Relationship Id="rId15" Type="http://schemas.openxmlformats.org/officeDocument/2006/relationships/tags" Target="../tags/tag208.xml"/><Relationship Id="rId23" Type="http://schemas.openxmlformats.org/officeDocument/2006/relationships/tags" Target="../tags/tag216.xml"/><Relationship Id="rId28" Type="http://schemas.openxmlformats.org/officeDocument/2006/relationships/tags" Target="../tags/tag221.xml"/><Relationship Id="rId36" Type="http://schemas.openxmlformats.org/officeDocument/2006/relationships/tags" Target="../tags/tag229.xml"/><Relationship Id="rId49" Type="http://schemas.openxmlformats.org/officeDocument/2006/relationships/tags" Target="../tags/tag242.xml"/><Relationship Id="rId57" Type="http://schemas.openxmlformats.org/officeDocument/2006/relationships/tags" Target="../tags/tag250.xml"/><Relationship Id="rId10" Type="http://schemas.openxmlformats.org/officeDocument/2006/relationships/tags" Target="../tags/tag203.xml"/><Relationship Id="rId31" Type="http://schemas.openxmlformats.org/officeDocument/2006/relationships/tags" Target="../tags/tag224.xml"/><Relationship Id="rId44" Type="http://schemas.openxmlformats.org/officeDocument/2006/relationships/tags" Target="../tags/tag237.xml"/><Relationship Id="rId52" Type="http://schemas.openxmlformats.org/officeDocument/2006/relationships/tags" Target="../tags/tag245.xml"/><Relationship Id="rId60" Type="http://schemas.openxmlformats.org/officeDocument/2006/relationships/tags" Target="../tags/tag253.xml"/><Relationship Id="rId65" Type="http://schemas.openxmlformats.org/officeDocument/2006/relationships/tags" Target="../tags/tag258.xml"/><Relationship Id="rId73" Type="http://schemas.openxmlformats.org/officeDocument/2006/relationships/tags" Target="../tags/tag266.xml"/><Relationship Id="rId78" Type="http://schemas.openxmlformats.org/officeDocument/2006/relationships/tags" Target="../tags/tag271.xml"/><Relationship Id="rId81" Type="http://schemas.openxmlformats.org/officeDocument/2006/relationships/tags" Target="../tags/tag274.xml"/><Relationship Id="rId86" Type="http://schemas.openxmlformats.org/officeDocument/2006/relationships/tags" Target="../tags/tag279.xml"/><Relationship Id="rId94" Type="http://schemas.openxmlformats.org/officeDocument/2006/relationships/tags" Target="../tags/tag287.xml"/><Relationship Id="rId99" Type="http://schemas.openxmlformats.org/officeDocument/2006/relationships/notesSlide" Target="../notesSlides/notesSlide17.xml"/><Relationship Id="rId4" Type="http://schemas.openxmlformats.org/officeDocument/2006/relationships/tags" Target="../tags/tag197.xml"/><Relationship Id="rId9" Type="http://schemas.openxmlformats.org/officeDocument/2006/relationships/tags" Target="../tags/tag202.xml"/><Relationship Id="rId13" Type="http://schemas.openxmlformats.org/officeDocument/2006/relationships/tags" Target="../tags/tag206.xml"/><Relationship Id="rId18" Type="http://schemas.openxmlformats.org/officeDocument/2006/relationships/tags" Target="../tags/tag211.xml"/><Relationship Id="rId39" Type="http://schemas.openxmlformats.org/officeDocument/2006/relationships/tags" Target="../tags/tag23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98.xml"/><Relationship Id="rId13" Type="http://schemas.openxmlformats.org/officeDocument/2006/relationships/tags" Target="../tags/tag303.xml"/><Relationship Id="rId18" Type="http://schemas.openxmlformats.org/officeDocument/2006/relationships/tags" Target="../tags/tag30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93.xml"/><Relationship Id="rId21" Type="http://schemas.openxmlformats.org/officeDocument/2006/relationships/tags" Target="../tags/tag311.xml"/><Relationship Id="rId7" Type="http://schemas.openxmlformats.org/officeDocument/2006/relationships/tags" Target="../tags/tag297.xml"/><Relationship Id="rId12" Type="http://schemas.openxmlformats.org/officeDocument/2006/relationships/tags" Target="../tags/tag302.xml"/><Relationship Id="rId17" Type="http://schemas.openxmlformats.org/officeDocument/2006/relationships/tags" Target="../tags/tag307.xml"/><Relationship Id="rId25" Type="http://schemas.openxmlformats.org/officeDocument/2006/relationships/tags" Target="../tags/tag315.xml"/><Relationship Id="rId2" Type="http://schemas.openxmlformats.org/officeDocument/2006/relationships/tags" Target="../tags/tag292.xml"/><Relationship Id="rId16" Type="http://schemas.openxmlformats.org/officeDocument/2006/relationships/tags" Target="../tags/tag306.xml"/><Relationship Id="rId20" Type="http://schemas.openxmlformats.org/officeDocument/2006/relationships/tags" Target="../tags/tag310.xml"/><Relationship Id="rId1" Type="http://schemas.openxmlformats.org/officeDocument/2006/relationships/tags" Target="../tags/tag291.xml"/><Relationship Id="rId6" Type="http://schemas.openxmlformats.org/officeDocument/2006/relationships/tags" Target="../tags/tag296.xml"/><Relationship Id="rId11" Type="http://schemas.openxmlformats.org/officeDocument/2006/relationships/tags" Target="../tags/tag301.xml"/><Relationship Id="rId24" Type="http://schemas.openxmlformats.org/officeDocument/2006/relationships/tags" Target="../tags/tag314.xml"/><Relationship Id="rId5" Type="http://schemas.openxmlformats.org/officeDocument/2006/relationships/tags" Target="../tags/tag295.xml"/><Relationship Id="rId15" Type="http://schemas.openxmlformats.org/officeDocument/2006/relationships/tags" Target="../tags/tag305.xml"/><Relationship Id="rId23" Type="http://schemas.openxmlformats.org/officeDocument/2006/relationships/tags" Target="../tags/tag313.xml"/><Relationship Id="rId10" Type="http://schemas.openxmlformats.org/officeDocument/2006/relationships/tags" Target="../tags/tag300.xml"/><Relationship Id="rId19" Type="http://schemas.openxmlformats.org/officeDocument/2006/relationships/tags" Target="../tags/tag309.xml"/><Relationship Id="rId4" Type="http://schemas.openxmlformats.org/officeDocument/2006/relationships/tags" Target="../tags/tag294.xml"/><Relationship Id="rId9" Type="http://schemas.openxmlformats.org/officeDocument/2006/relationships/tags" Target="../tags/tag299.xml"/><Relationship Id="rId14" Type="http://schemas.openxmlformats.org/officeDocument/2006/relationships/tags" Target="../tags/tag304.xml"/><Relationship Id="rId22" Type="http://schemas.openxmlformats.org/officeDocument/2006/relationships/tags" Target="../tags/tag312.xml"/><Relationship Id="rId27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318.xml"/><Relationship Id="rId2" Type="http://schemas.openxmlformats.org/officeDocument/2006/relationships/tags" Target="../tags/tag317.xml"/><Relationship Id="rId1" Type="http://schemas.openxmlformats.org/officeDocument/2006/relationships/tags" Target="../tags/tag316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326.xml"/><Relationship Id="rId13" Type="http://schemas.openxmlformats.org/officeDocument/2006/relationships/tags" Target="../tags/tag331.xml"/><Relationship Id="rId18" Type="http://schemas.openxmlformats.org/officeDocument/2006/relationships/tags" Target="../tags/tag336.xml"/><Relationship Id="rId26" Type="http://schemas.openxmlformats.org/officeDocument/2006/relationships/tags" Target="../tags/tag344.xml"/><Relationship Id="rId3" Type="http://schemas.openxmlformats.org/officeDocument/2006/relationships/tags" Target="../tags/tag321.xml"/><Relationship Id="rId21" Type="http://schemas.openxmlformats.org/officeDocument/2006/relationships/tags" Target="../tags/tag339.xml"/><Relationship Id="rId7" Type="http://schemas.openxmlformats.org/officeDocument/2006/relationships/tags" Target="../tags/tag325.xml"/><Relationship Id="rId12" Type="http://schemas.openxmlformats.org/officeDocument/2006/relationships/tags" Target="../tags/tag330.xml"/><Relationship Id="rId17" Type="http://schemas.openxmlformats.org/officeDocument/2006/relationships/tags" Target="../tags/tag335.xml"/><Relationship Id="rId25" Type="http://schemas.openxmlformats.org/officeDocument/2006/relationships/tags" Target="../tags/tag343.xml"/><Relationship Id="rId2" Type="http://schemas.openxmlformats.org/officeDocument/2006/relationships/tags" Target="../tags/tag320.xml"/><Relationship Id="rId16" Type="http://schemas.openxmlformats.org/officeDocument/2006/relationships/tags" Target="../tags/tag334.xml"/><Relationship Id="rId20" Type="http://schemas.openxmlformats.org/officeDocument/2006/relationships/tags" Target="../tags/tag338.xml"/><Relationship Id="rId1" Type="http://schemas.openxmlformats.org/officeDocument/2006/relationships/tags" Target="../tags/tag319.xml"/><Relationship Id="rId6" Type="http://schemas.openxmlformats.org/officeDocument/2006/relationships/tags" Target="../tags/tag324.xml"/><Relationship Id="rId11" Type="http://schemas.openxmlformats.org/officeDocument/2006/relationships/tags" Target="../tags/tag329.xml"/><Relationship Id="rId24" Type="http://schemas.openxmlformats.org/officeDocument/2006/relationships/tags" Target="../tags/tag342.xml"/><Relationship Id="rId5" Type="http://schemas.openxmlformats.org/officeDocument/2006/relationships/tags" Target="../tags/tag323.xml"/><Relationship Id="rId15" Type="http://schemas.openxmlformats.org/officeDocument/2006/relationships/tags" Target="../tags/tag333.xml"/><Relationship Id="rId23" Type="http://schemas.openxmlformats.org/officeDocument/2006/relationships/tags" Target="../tags/tag341.xml"/><Relationship Id="rId28" Type="http://schemas.openxmlformats.org/officeDocument/2006/relationships/notesSlide" Target="../notesSlides/notesSlide20.xml"/><Relationship Id="rId10" Type="http://schemas.openxmlformats.org/officeDocument/2006/relationships/tags" Target="../tags/tag328.xml"/><Relationship Id="rId19" Type="http://schemas.openxmlformats.org/officeDocument/2006/relationships/tags" Target="../tags/tag337.xml"/><Relationship Id="rId4" Type="http://schemas.openxmlformats.org/officeDocument/2006/relationships/tags" Target="../tags/tag322.xml"/><Relationship Id="rId9" Type="http://schemas.openxmlformats.org/officeDocument/2006/relationships/tags" Target="../tags/tag327.xml"/><Relationship Id="rId14" Type="http://schemas.openxmlformats.org/officeDocument/2006/relationships/tags" Target="../tags/tag332.xml"/><Relationship Id="rId22" Type="http://schemas.openxmlformats.org/officeDocument/2006/relationships/tags" Target="../tags/tag340.xml"/><Relationship Id="rId27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9.xml"/><Relationship Id="rId9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18" Type="http://schemas.openxmlformats.org/officeDocument/2006/relationships/tags" Target="../tags/tag33.xml"/><Relationship Id="rId26" Type="http://schemas.openxmlformats.org/officeDocument/2006/relationships/tags" Target="../tags/tag41.xml"/><Relationship Id="rId3" Type="http://schemas.openxmlformats.org/officeDocument/2006/relationships/tags" Target="../tags/tag18.xml"/><Relationship Id="rId21" Type="http://schemas.openxmlformats.org/officeDocument/2006/relationships/tags" Target="../tags/tag36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tags" Target="../tags/tag32.xml"/><Relationship Id="rId25" Type="http://schemas.openxmlformats.org/officeDocument/2006/relationships/tags" Target="../tags/tag40.xml"/><Relationship Id="rId2" Type="http://schemas.openxmlformats.org/officeDocument/2006/relationships/tags" Target="../tags/tag17.xml"/><Relationship Id="rId16" Type="http://schemas.openxmlformats.org/officeDocument/2006/relationships/tags" Target="../tags/tag31.xml"/><Relationship Id="rId20" Type="http://schemas.openxmlformats.org/officeDocument/2006/relationships/tags" Target="../tags/tag35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24" Type="http://schemas.openxmlformats.org/officeDocument/2006/relationships/tags" Target="../tags/tag39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23" Type="http://schemas.openxmlformats.org/officeDocument/2006/relationships/tags" Target="../tags/tag38.xml"/><Relationship Id="rId28" Type="http://schemas.openxmlformats.org/officeDocument/2006/relationships/notesSlide" Target="../notesSlides/notesSlide5.xml"/><Relationship Id="rId10" Type="http://schemas.openxmlformats.org/officeDocument/2006/relationships/tags" Target="../tags/tag25.xml"/><Relationship Id="rId19" Type="http://schemas.openxmlformats.org/officeDocument/2006/relationships/tags" Target="../tags/tag34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Relationship Id="rId22" Type="http://schemas.openxmlformats.org/officeDocument/2006/relationships/tags" Target="../tags/tag37.xml"/><Relationship Id="rId27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26" Type="http://schemas.openxmlformats.org/officeDocument/2006/relationships/notesSlide" Target="../notesSlides/notesSlide6.xml"/><Relationship Id="rId3" Type="http://schemas.openxmlformats.org/officeDocument/2006/relationships/tags" Target="../tags/tag44.xml"/><Relationship Id="rId21" Type="http://schemas.openxmlformats.org/officeDocument/2006/relationships/tags" Target="../tags/tag62.xml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tags" Target="../tags/tag61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24" Type="http://schemas.openxmlformats.org/officeDocument/2006/relationships/tags" Target="../tags/tag65.xml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23" Type="http://schemas.openxmlformats.org/officeDocument/2006/relationships/tags" Target="../tags/tag64.xml"/><Relationship Id="rId10" Type="http://schemas.openxmlformats.org/officeDocument/2006/relationships/tags" Target="../tags/tag51.xml"/><Relationship Id="rId19" Type="http://schemas.openxmlformats.org/officeDocument/2006/relationships/tags" Target="../tags/tag60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Relationship Id="rId22" Type="http://schemas.openxmlformats.org/officeDocument/2006/relationships/tags" Target="../tags/tag6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26" Type="http://schemas.openxmlformats.org/officeDocument/2006/relationships/tags" Target="../tags/tag91.xml"/><Relationship Id="rId39" Type="http://schemas.openxmlformats.org/officeDocument/2006/relationships/tags" Target="../tags/tag104.xml"/><Relationship Id="rId3" Type="http://schemas.openxmlformats.org/officeDocument/2006/relationships/tags" Target="../tags/tag68.xml"/><Relationship Id="rId21" Type="http://schemas.openxmlformats.org/officeDocument/2006/relationships/tags" Target="../tags/tag86.xml"/><Relationship Id="rId34" Type="http://schemas.openxmlformats.org/officeDocument/2006/relationships/tags" Target="../tags/tag99.xml"/><Relationship Id="rId42" Type="http://schemas.openxmlformats.org/officeDocument/2006/relationships/tags" Target="../tags/tag107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5" Type="http://schemas.openxmlformats.org/officeDocument/2006/relationships/tags" Target="../tags/tag90.xml"/><Relationship Id="rId33" Type="http://schemas.openxmlformats.org/officeDocument/2006/relationships/tags" Target="../tags/tag98.xml"/><Relationship Id="rId38" Type="http://schemas.openxmlformats.org/officeDocument/2006/relationships/tags" Target="../tags/tag103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20" Type="http://schemas.openxmlformats.org/officeDocument/2006/relationships/tags" Target="../tags/tag85.xml"/><Relationship Id="rId29" Type="http://schemas.openxmlformats.org/officeDocument/2006/relationships/tags" Target="../tags/tag94.xml"/><Relationship Id="rId41" Type="http://schemas.openxmlformats.org/officeDocument/2006/relationships/tags" Target="../tags/tag106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24" Type="http://schemas.openxmlformats.org/officeDocument/2006/relationships/tags" Target="../tags/tag89.xml"/><Relationship Id="rId32" Type="http://schemas.openxmlformats.org/officeDocument/2006/relationships/tags" Target="../tags/tag97.xml"/><Relationship Id="rId37" Type="http://schemas.openxmlformats.org/officeDocument/2006/relationships/tags" Target="../tags/tag102.xml"/><Relationship Id="rId40" Type="http://schemas.openxmlformats.org/officeDocument/2006/relationships/tags" Target="../tags/tag105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23" Type="http://schemas.openxmlformats.org/officeDocument/2006/relationships/tags" Target="../tags/tag88.xml"/><Relationship Id="rId28" Type="http://schemas.openxmlformats.org/officeDocument/2006/relationships/tags" Target="../tags/tag93.xml"/><Relationship Id="rId36" Type="http://schemas.openxmlformats.org/officeDocument/2006/relationships/tags" Target="../tags/tag101.xml"/><Relationship Id="rId10" Type="http://schemas.openxmlformats.org/officeDocument/2006/relationships/tags" Target="../tags/tag75.xml"/><Relationship Id="rId19" Type="http://schemas.openxmlformats.org/officeDocument/2006/relationships/tags" Target="../tags/tag84.xml"/><Relationship Id="rId31" Type="http://schemas.openxmlformats.org/officeDocument/2006/relationships/tags" Target="../tags/tag96.xml"/><Relationship Id="rId44" Type="http://schemas.openxmlformats.org/officeDocument/2006/relationships/notesSlide" Target="../notesSlides/notesSlide7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Relationship Id="rId22" Type="http://schemas.openxmlformats.org/officeDocument/2006/relationships/tags" Target="../tags/tag87.xml"/><Relationship Id="rId27" Type="http://schemas.openxmlformats.org/officeDocument/2006/relationships/tags" Target="../tags/tag92.xml"/><Relationship Id="rId30" Type="http://schemas.openxmlformats.org/officeDocument/2006/relationships/tags" Target="../tags/tag95.xml"/><Relationship Id="rId35" Type="http://schemas.openxmlformats.org/officeDocument/2006/relationships/tags" Target="../tags/tag100.xml"/><Relationship Id="rId43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11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5" Type="http://schemas.openxmlformats.org/officeDocument/2006/relationships/tags" Target="../tags/tag115.xml"/><Relationship Id="rId4" Type="http://schemas.openxmlformats.org/officeDocument/2006/relationships/tags" Target="../tags/tag1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6E3DE35-4A5B-4DD3-83AC-50483BED629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3600"/>
            <a:ext cx="8305800" cy="1295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CSE 332: Data Structures</a:t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Priority Queues – Binary Heaps</a:t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Part II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Richard Anderson 	</a:t>
            </a: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Spring 2016</a:t>
            </a:r>
          </a:p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4D92AF2-B5E1-4CD0-B79F-46EBC92BDE7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Insert Code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219200"/>
            <a:ext cx="4038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void insert(Object o) {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assert(!isFull());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size++;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newPos =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  percolateUp(size,o);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Heap[newPos] = o;</a:t>
            </a:r>
          </a:p>
          <a:p>
            <a:pPr eaLnBrk="1" hangingPunct="1"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}</a:t>
            </a:r>
          </a:p>
        </p:txBody>
      </p:sp>
      <p:sp>
        <p:nvSpPr>
          <p:cNvPr id="2458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78325" y="1219200"/>
            <a:ext cx="42799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int percolateUp(int hole,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              Object val)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while (hole &gt; 1 &amp;&amp;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       val &lt; Heap[hole/2])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  Heap[hole] = Heap[hole/2];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  hole /= 2;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return hole;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}</a:t>
            </a:r>
          </a:p>
        </p:txBody>
      </p:sp>
      <p:sp>
        <p:nvSpPr>
          <p:cNvPr id="24582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36763" y="4843463"/>
            <a:ext cx="1584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chemeClr val="accent2"/>
                </a:solidFill>
              </a:rPr>
              <a:t>runtime:</a:t>
            </a:r>
            <a:endParaRPr lang="en-US" altLang="en-US"/>
          </a:p>
        </p:txBody>
      </p:sp>
      <p:sp>
        <p:nvSpPr>
          <p:cNvPr id="24583" name="Text 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19313" y="3957638"/>
            <a:ext cx="6046787" cy="701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n-US" sz="2000">
                <a:cs typeface="Times New Roman" pitchFamily="18" charset="0"/>
              </a:rPr>
              <a:t>Θ</a:t>
            </a:r>
            <a:r>
              <a:rPr lang="en-US" altLang="en-US" sz="2000">
                <a:cs typeface="Times New Roman" pitchFamily="18" charset="0"/>
              </a:rPr>
              <a:t>(log n) worst case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cs typeface="Times New Roman" pitchFamily="18" charset="0"/>
              </a:rPr>
              <a:t>~ 1.67 = </a:t>
            </a:r>
            <a:r>
              <a:rPr lang="el-GR" altLang="en-US" sz="2000">
                <a:cs typeface="Times New Roman" pitchFamily="18" charset="0"/>
              </a:rPr>
              <a:t>Θ</a:t>
            </a:r>
            <a:r>
              <a:rPr lang="en-US" altLang="en-US" sz="2000">
                <a:cs typeface="Times New Roman" pitchFamily="18" charset="0"/>
              </a:rPr>
              <a:t>(1) on average: only have to go up a few levels</a:t>
            </a:r>
            <a:endParaRPr lang="el-GR" altLang="en-US" sz="2000">
              <a:cs typeface="Times New Roman" pitchFamily="18" charset="0"/>
            </a:endParaRPr>
          </a:p>
        </p:txBody>
      </p:sp>
      <p:sp>
        <p:nvSpPr>
          <p:cNvPr id="24584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6096000"/>
            <a:ext cx="2743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(Java code in book)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C261C0A-A921-423B-9E9A-B92162107EF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graphicFrame>
        <p:nvGraphicFramePr>
          <p:cNvPr id="37064" name="Group 200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1600200" y="914400"/>
          <a:ext cx="6934200" cy="1143000"/>
        </p:xfrm>
        <a:graphic>
          <a:graphicData uri="http://schemas.openxmlformats.org/drawingml/2006/table">
            <a:tbl>
              <a:tblPr/>
              <a:tblGrid>
                <a:gridCol w="771525"/>
                <a:gridCol w="768350"/>
                <a:gridCol w="771525"/>
                <a:gridCol w="771525"/>
                <a:gridCol w="771525"/>
                <a:gridCol w="768350"/>
                <a:gridCol w="771525"/>
                <a:gridCol w="771525"/>
                <a:gridCol w="768350"/>
              </a:tblGrid>
              <a:tr h="571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4" name="Text Box 19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228600"/>
            <a:ext cx="393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Insert: 16, 32, 4, 69, 105, 43,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8C1A909-A2BA-45B0-B72B-2A03F950ED6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762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More Priority Queue Operations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7788" y="1301750"/>
            <a:ext cx="9144000" cy="386873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latin typeface="Arial" charset="0"/>
                <a:cs typeface="Arial" charset="0"/>
              </a:rPr>
              <a:t>  decreaseKey(nodePtr, </a:t>
            </a:r>
            <a:r>
              <a:rPr lang="en-US" altLang="en-US" sz="2800" b="1" smtClean="0">
                <a:latin typeface="Arial" charset="0"/>
                <a:cs typeface="Arial" charset="0"/>
                <a:sym typeface="Symbol" pitchFamily="18" charset="2"/>
              </a:rPr>
              <a:t>amount):</a:t>
            </a:r>
            <a:r>
              <a:rPr lang="en-US" altLang="en-US" sz="2800" smtClean="0">
                <a:latin typeface="Arial" charset="0"/>
                <a:cs typeface="Arial" charset="0"/>
                <a:sym typeface="Symbol" pitchFamily="18" charset="2"/>
              </a:rPr>
              <a:t>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given a pointer to a node in the queue, reduce its priority</a:t>
            </a:r>
          </a:p>
          <a:p>
            <a:pPr lvl="1" eaLnBrk="1" hangingPunct="1"/>
            <a:endParaRPr lang="en-US" altLang="en-US" sz="2400" smtClean="0">
              <a:latin typeface="Arial" charset="0"/>
              <a:cs typeface="Arial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Binary heap:  change priority of node and 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 smtClean="0">
              <a:latin typeface="Arial" charset="0"/>
              <a:cs typeface="Arial" charset="0"/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latin typeface="Arial" charset="0"/>
                <a:cs typeface="Arial" charset="0"/>
                <a:sym typeface="Symbol" pitchFamily="18" charset="2"/>
              </a:rPr>
              <a:t>  increaseKey(</a:t>
            </a:r>
            <a:r>
              <a:rPr lang="en-US" altLang="en-US" sz="2800" b="1" smtClean="0">
                <a:latin typeface="Arial" charset="0"/>
                <a:cs typeface="Arial" charset="0"/>
              </a:rPr>
              <a:t>nodePtr</a:t>
            </a:r>
            <a:r>
              <a:rPr lang="en-US" altLang="en-US" sz="2800" b="1" smtClean="0">
                <a:latin typeface="Arial" charset="0"/>
                <a:cs typeface="Arial" charset="0"/>
                <a:sym typeface="Symbol" pitchFamily="18" charset="2"/>
              </a:rPr>
              <a:t>, amount):</a:t>
            </a:r>
            <a:r>
              <a:rPr lang="en-US" altLang="en-US" sz="2800" smtClean="0">
                <a:latin typeface="Arial" charset="0"/>
                <a:cs typeface="Arial" charset="0"/>
                <a:sym typeface="Symbol" pitchFamily="18" charset="2"/>
              </a:rPr>
              <a:t>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given a pointer to a node in the queue, increase its priority</a:t>
            </a:r>
          </a:p>
          <a:p>
            <a:pPr lvl="1" eaLnBrk="1" hangingPunct="1"/>
            <a:endParaRPr lang="en-US" altLang="en-US" sz="2400" smtClean="0">
              <a:latin typeface="Arial" charset="0"/>
              <a:cs typeface="Arial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Binary heap: change priority of node and ________________</a:t>
            </a:r>
          </a:p>
        </p:txBody>
      </p:sp>
      <p:sp>
        <p:nvSpPr>
          <p:cNvPr id="2662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5125" y="5340350"/>
            <a:ext cx="82454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charset="0"/>
                <a:cs typeface="Arial" charset="0"/>
              </a:rPr>
              <a:t>Why do we need a </a:t>
            </a:r>
            <a:r>
              <a:rPr lang="en-US" altLang="en-US" sz="2400" b="1" i="1">
                <a:latin typeface="Arial" charset="0"/>
                <a:cs typeface="Arial" charset="0"/>
              </a:rPr>
              <a:t>pointer</a:t>
            </a:r>
            <a:r>
              <a:rPr lang="en-US" altLang="en-US" sz="2400" b="1">
                <a:latin typeface="Arial" charset="0"/>
                <a:cs typeface="Arial" charset="0"/>
              </a:rPr>
              <a:t>? Why not simply data value?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charset="0"/>
                <a:cs typeface="Arial" charset="0"/>
              </a:rPr>
              <a:t>Worst case running times?</a:t>
            </a:r>
          </a:p>
        </p:txBody>
      </p:sp>
      <p:sp>
        <p:nvSpPr>
          <p:cNvPr id="26630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383463" y="2119313"/>
            <a:ext cx="1423987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percolateUp</a:t>
            </a:r>
          </a:p>
        </p:txBody>
      </p:sp>
      <p:sp>
        <p:nvSpPr>
          <p:cNvPr id="26631" name="Text 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129463" y="4248150"/>
            <a:ext cx="1735137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percolateDown</a:t>
            </a:r>
          </a:p>
        </p:txBody>
      </p:sp>
      <p:sp>
        <p:nvSpPr>
          <p:cNvPr id="26632" name="Text 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351588" y="5857875"/>
            <a:ext cx="2563812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000"/>
              <a:t>It’s hard to </a:t>
            </a:r>
            <a:r>
              <a:rPr lang="en-US" altLang="en-US" sz="2000" i="1"/>
              <a:t>find</a:t>
            </a:r>
            <a:r>
              <a:rPr lang="en-US" altLang="en-US" sz="2000"/>
              <a:t> in a pQ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7EF8AAA-1EA1-4B01-974A-A9A188F1D8CF}" type="slidenum">
              <a:rPr lang="en-US" altLang="en-US" sz="14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76213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More Priority Queue Operations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7788" y="1301750"/>
            <a:ext cx="9144000" cy="386873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latin typeface="Arial" charset="0"/>
                <a:cs typeface="Arial" charset="0"/>
              </a:rPr>
              <a:t> </a:t>
            </a:r>
            <a:r>
              <a:rPr lang="en-US" altLang="en-US" sz="2800" b="1" smtClean="0">
                <a:latin typeface="Arial" charset="0"/>
                <a:cs typeface="Arial" charset="0"/>
                <a:sym typeface="Symbol" pitchFamily="18" charset="2"/>
              </a:rPr>
              <a:t>remove(</a:t>
            </a:r>
            <a:r>
              <a:rPr lang="en-US" altLang="en-US" sz="2800" b="1" smtClean="0">
                <a:latin typeface="Arial" charset="0"/>
                <a:cs typeface="Arial" charset="0"/>
              </a:rPr>
              <a:t>objPtr</a:t>
            </a:r>
            <a:r>
              <a:rPr lang="en-US" altLang="en-US" sz="2800" b="1" smtClean="0">
                <a:latin typeface="Arial" charset="0"/>
                <a:cs typeface="Arial" charset="0"/>
                <a:sym typeface="Symbol" pitchFamily="18" charset="2"/>
              </a:rPr>
              <a:t>):</a:t>
            </a:r>
            <a:endParaRPr lang="en-US" altLang="en-US" sz="2800" smtClean="0">
              <a:latin typeface="Arial" charset="0"/>
              <a:cs typeface="Arial" charset="0"/>
              <a:sym typeface="Symbol" pitchFamily="18" charset="2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given a pointer to an object in the queue, remove it</a:t>
            </a:r>
          </a:p>
          <a:p>
            <a:pPr lvl="1" eaLnBrk="1" hangingPunct="1"/>
            <a:endParaRPr lang="en-US" altLang="en-US" sz="2400" smtClean="0">
              <a:latin typeface="Arial" charset="0"/>
              <a:cs typeface="Arial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Binary heap:  ______________________________________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 smtClean="0">
              <a:latin typeface="Arial" charset="0"/>
              <a:cs typeface="Arial" charset="0"/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smtClean="0">
                <a:latin typeface="Arial" charset="0"/>
                <a:cs typeface="Arial" charset="0"/>
                <a:sym typeface="Symbol" pitchFamily="18" charset="2"/>
              </a:rPr>
              <a:t> findMax( ):</a:t>
            </a:r>
            <a:r>
              <a:rPr lang="en-US" altLang="en-US" sz="2800" smtClean="0">
                <a:latin typeface="Arial" charset="0"/>
                <a:cs typeface="Arial" charset="0"/>
                <a:sym typeface="Symbol" pitchFamily="18" charset="2"/>
              </a:rPr>
              <a:t>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Find the object with the highest value in the queue</a:t>
            </a:r>
          </a:p>
          <a:p>
            <a:pPr lvl="1" eaLnBrk="1" hangingPunct="1"/>
            <a:endParaRPr lang="en-US" altLang="en-US" sz="2400" smtClean="0">
              <a:latin typeface="Arial" charset="0"/>
              <a:cs typeface="Arial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Binary heap: ______________________________________</a:t>
            </a:r>
          </a:p>
        </p:txBody>
      </p:sp>
      <p:sp>
        <p:nvSpPr>
          <p:cNvPr id="27653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6375" y="5927725"/>
            <a:ext cx="7399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charset="0"/>
                <a:cs typeface="Arial" charset="0"/>
              </a:rPr>
              <a:t>Worst case running times?</a:t>
            </a:r>
          </a:p>
        </p:txBody>
      </p:sp>
      <p:sp>
        <p:nvSpPr>
          <p:cNvPr id="27654" name="Text Box 7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49475" y="5105400"/>
            <a:ext cx="224155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000"/>
              <a:t>Search leaves,  O(n)</a:t>
            </a:r>
          </a:p>
        </p:txBody>
      </p:sp>
      <p:sp>
        <p:nvSpPr>
          <p:cNvPr id="27655" name="Text Box 9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8350" y="3048000"/>
            <a:ext cx="494665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000"/>
              <a:t>decreasePriority(objPtr,</a:t>
            </a:r>
            <a:r>
              <a:rPr lang="en-US" altLang="en-US" sz="2000">
                <a:cs typeface="Times New Roman" pitchFamily="18" charset="0"/>
              </a:rPr>
              <a:t>∞), deleteMin  O(logn)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4269B85-85D3-4780-B079-49C50776FD12}" type="slidenum">
              <a:rPr lang="en-US" altLang="en-US" sz="14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7621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More Binary Heap Operations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11125" y="1301750"/>
            <a:ext cx="9144000" cy="5556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latin typeface="Arial" charset="0"/>
                <a:cs typeface="Arial" charset="0"/>
              </a:rPr>
              <a:t> </a:t>
            </a:r>
            <a:r>
              <a:rPr lang="en-US" altLang="en-US" b="1" smtClean="0">
                <a:latin typeface="Arial" charset="0"/>
                <a:cs typeface="Arial" charset="0"/>
                <a:sym typeface="Symbol" pitchFamily="18" charset="2"/>
              </a:rPr>
              <a:t>expandHeap( ):</a:t>
            </a:r>
            <a:endParaRPr lang="en-US" altLang="en-US" smtClean="0">
              <a:latin typeface="Arial" charset="0"/>
              <a:cs typeface="Arial" charset="0"/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If heap has used up array, copy to new, larger array.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 smtClean="0">
                <a:latin typeface="Arial" charset="0"/>
                <a:cs typeface="Arial" charset="0"/>
              </a:rPr>
              <a:t>Running time: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b="1" smtClean="0">
              <a:latin typeface="Arial" charset="0"/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latin typeface="Arial" charset="0"/>
                <a:cs typeface="Arial" charset="0"/>
                <a:sym typeface="Symbol" pitchFamily="18" charset="2"/>
              </a:rPr>
              <a:t> buildHeap(objList):</a:t>
            </a:r>
            <a:r>
              <a:rPr lang="en-US" altLang="en-US" smtClean="0">
                <a:latin typeface="Arial" charset="0"/>
                <a:cs typeface="Arial" charset="0"/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Given list of objects with priorities, fill the heap.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 smtClean="0">
                <a:latin typeface="Arial" charset="0"/>
                <a:cs typeface="Arial" charset="0"/>
              </a:rPr>
              <a:t>Running time: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320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320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3200" smtClean="0">
                <a:latin typeface="Arial" charset="0"/>
                <a:cs typeface="Arial" charset="0"/>
              </a:rPr>
              <a:t>We do better with </a:t>
            </a:r>
            <a:r>
              <a:rPr lang="en-US" altLang="en-US" sz="3200" b="1" smtClean="0">
                <a:latin typeface="Arial" charset="0"/>
                <a:cs typeface="Arial" charset="0"/>
              </a:rPr>
              <a:t>buildHeap</a:t>
            </a:r>
            <a:r>
              <a:rPr lang="en-US" altLang="en-US" sz="3200" smtClean="0">
                <a:latin typeface="Arial" charset="0"/>
                <a:cs typeface="Arial" charset="0"/>
              </a:rPr>
              <a:t>...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8677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53200" y="4876800"/>
            <a:ext cx="2033588" cy="13112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Call insert n times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>
              <a:spcBef>
                <a:spcPct val="0"/>
              </a:spcBef>
              <a:buFontTx/>
              <a:buNone/>
            </a:pPr>
            <a:r>
              <a:rPr lang="el-GR" altLang="en-US" sz="2000">
                <a:cs typeface="Times New Roman" pitchFamily="18" charset="0"/>
              </a:rPr>
              <a:t>Θ</a:t>
            </a:r>
            <a:r>
              <a:rPr lang="en-US" altLang="en-US" sz="2000">
                <a:cs typeface="Times New Roman" pitchFamily="18" charset="0"/>
              </a:rPr>
              <a:t>(</a:t>
            </a:r>
            <a:r>
              <a:rPr lang="en-US" altLang="en-US" sz="2000"/>
              <a:t>n log n) worst,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n-US" sz="2000"/>
              <a:t>Θ</a:t>
            </a:r>
            <a:r>
              <a:rPr lang="en-US" altLang="en-US" sz="2000"/>
              <a:t>(n) average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C996EDD-DB28-4E05-B08C-2C445A93DCAB}" type="slidenum">
              <a:rPr lang="en-US" altLang="en-US" sz="14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Building a Heap: Take 1</a:t>
            </a:r>
          </a:p>
        </p:txBody>
      </p:sp>
      <p:grpSp>
        <p:nvGrpSpPr>
          <p:cNvPr id="29700" name="Group 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990600" y="1600200"/>
            <a:ext cx="7010400" cy="584200"/>
            <a:chOff x="240" y="1152"/>
            <a:chExt cx="4416" cy="368"/>
          </a:xfrm>
        </p:grpSpPr>
        <p:sp>
          <p:nvSpPr>
            <p:cNvPr id="2970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0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970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976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11</a:t>
              </a:r>
            </a:p>
          </p:txBody>
        </p:sp>
        <p:sp>
          <p:nvSpPr>
            <p:cNvPr id="2970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344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2970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712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10</a:t>
              </a:r>
            </a:p>
          </p:txBody>
        </p:sp>
        <p:sp>
          <p:nvSpPr>
            <p:cNvPr id="2970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08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9706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44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9</a:t>
              </a:r>
            </a:p>
          </p:txBody>
        </p:sp>
        <p:sp>
          <p:nvSpPr>
            <p:cNvPr id="2970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816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970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184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8</a:t>
              </a:r>
            </a:p>
          </p:txBody>
        </p:sp>
        <p:sp>
          <p:nvSpPr>
            <p:cNvPr id="2970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52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9710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92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971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8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2971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4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0F0533E-402C-4858-9DE2-9002F397013F}" type="slidenum">
              <a:rPr lang="en-US" altLang="en-US" sz="1400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>
              <a:latin typeface="Arial" charset="0"/>
              <a:cs typeface="Arial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BuildHeap: Floyd’s Method</a:t>
            </a:r>
          </a:p>
        </p:txBody>
      </p:sp>
      <p:sp>
        <p:nvSpPr>
          <p:cNvPr id="30724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2286000"/>
            <a:ext cx="71453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Add elements arbitrarily to form a complete tree.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Pretend it’s a heap and fix the heap-order property!</a:t>
            </a:r>
          </a:p>
        </p:txBody>
      </p:sp>
      <p:cxnSp>
        <p:nvCxnSpPr>
          <p:cNvPr id="30725" name="AutoShape 17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flipH="1">
            <a:off x="6265863" y="3200400"/>
            <a:ext cx="463550" cy="609600"/>
          </a:xfrm>
          <a:prstGeom prst="curvedConnector4">
            <a:avLst>
              <a:gd name="adj1" fmla="val -49315"/>
              <a:gd name="adj2" fmla="val 68750"/>
            </a:avLst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26" name="Oval 1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6019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30727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800600" y="6019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30728" name="Oval 2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6019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0729" name="Oval 2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6019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8</a:t>
            </a:r>
          </a:p>
        </p:txBody>
      </p:sp>
      <p:sp>
        <p:nvSpPr>
          <p:cNvPr id="30730" name="Oval 2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200400" y="6019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30731" name="Oval 23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667500" y="513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30732" name="Oval 2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600700" y="5130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30733" name="Oval 2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533900" y="5130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30734" name="Oval 2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467100" y="513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30735" name="Oval 2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134100" y="4241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11</a:t>
            </a:r>
          </a:p>
        </p:txBody>
      </p:sp>
      <p:sp>
        <p:nvSpPr>
          <p:cNvPr id="30736" name="Oval 2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000500" y="4241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30737" name="Oval 29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5067300" y="3352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12</a:t>
            </a:r>
          </a:p>
        </p:txBody>
      </p:sp>
      <p:cxnSp>
        <p:nvCxnSpPr>
          <p:cNvPr id="30738" name="AutoShape 30"/>
          <p:cNvCxnSpPr>
            <a:cxnSpLocks noChangeShapeType="1"/>
            <a:stCxn id="30737" idx="3"/>
            <a:endCxn id="30736" idx="0"/>
          </p:cNvCxnSpPr>
          <p:nvPr>
            <p:custDataLst>
              <p:tags r:id="rId16"/>
            </p:custDataLst>
          </p:nvPr>
        </p:nvCxnSpPr>
        <p:spPr bwMode="auto">
          <a:xfrm flipH="1">
            <a:off x="4191000" y="3697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9" name="AutoShape 31"/>
          <p:cNvCxnSpPr>
            <a:cxnSpLocks noChangeShapeType="1"/>
            <a:stCxn id="30737" idx="5"/>
            <a:endCxn id="30735" idx="0"/>
          </p:cNvCxnSpPr>
          <p:nvPr>
            <p:custDataLst>
              <p:tags r:id="rId17"/>
            </p:custDataLst>
          </p:nvPr>
        </p:nvCxnSpPr>
        <p:spPr bwMode="auto">
          <a:xfrm>
            <a:off x="5392738" y="3697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0" name="AutoShape 32"/>
          <p:cNvCxnSpPr>
            <a:cxnSpLocks noChangeShapeType="1"/>
            <a:stCxn id="30735" idx="3"/>
            <a:endCxn id="30732" idx="0"/>
          </p:cNvCxnSpPr>
          <p:nvPr>
            <p:custDataLst>
              <p:tags r:id="rId18"/>
            </p:custDataLst>
          </p:nvPr>
        </p:nvCxnSpPr>
        <p:spPr bwMode="auto">
          <a:xfrm flipH="1">
            <a:off x="5791200" y="4586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1" name="AutoShape 33"/>
          <p:cNvCxnSpPr>
            <a:cxnSpLocks noChangeShapeType="1"/>
            <a:stCxn id="30735" idx="5"/>
            <a:endCxn id="30731" idx="0"/>
          </p:cNvCxnSpPr>
          <p:nvPr>
            <p:custDataLst>
              <p:tags r:id="rId19"/>
            </p:custDataLst>
          </p:nvPr>
        </p:nvCxnSpPr>
        <p:spPr bwMode="auto">
          <a:xfrm>
            <a:off x="6459538" y="4586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2" name="AutoShape 34"/>
          <p:cNvCxnSpPr>
            <a:cxnSpLocks noChangeShapeType="1"/>
            <a:stCxn id="30732" idx="3"/>
            <a:endCxn id="30726" idx="0"/>
          </p:cNvCxnSpPr>
          <p:nvPr>
            <p:custDataLst>
              <p:tags r:id="rId20"/>
            </p:custDataLst>
          </p:nvPr>
        </p:nvCxnSpPr>
        <p:spPr bwMode="auto">
          <a:xfrm flipH="1">
            <a:off x="5524500" y="5475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3" name="AutoShape 35"/>
          <p:cNvCxnSpPr>
            <a:cxnSpLocks noChangeShapeType="1"/>
            <a:stCxn id="30736" idx="3"/>
            <a:endCxn id="30734" idx="0"/>
          </p:cNvCxnSpPr>
          <p:nvPr>
            <p:custDataLst>
              <p:tags r:id="rId21"/>
            </p:custDataLst>
          </p:nvPr>
        </p:nvCxnSpPr>
        <p:spPr bwMode="auto">
          <a:xfrm flipH="1">
            <a:off x="3657600" y="4586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4" name="AutoShape 36"/>
          <p:cNvCxnSpPr>
            <a:cxnSpLocks noChangeShapeType="1"/>
            <a:stCxn id="30736" idx="5"/>
            <a:endCxn id="30733" idx="0"/>
          </p:cNvCxnSpPr>
          <p:nvPr>
            <p:custDataLst>
              <p:tags r:id="rId22"/>
            </p:custDataLst>
          </p:nvPr>
        </p:nvCxnSpPr>
        <p:spPr bwMode="auto">
          <a:xfrm>
            <a:off x="4325938" y="4586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5" name="AutoShape 37"/>
          <p:cNvCxnSpPr>
            <a:cxnSpLocks noChangeShapeType="1"/>
            <a:stCxn id="30734" idx="3"/>
            <a:endCxn id="30730" idx="0"/>
          </p:cNvCxnSpPr>
          <p:nvPr>
            <p:custDataLst>
              <p:tags r:id="rId23"/>
            </p:custDataLst>
          </p:nvPr>
        </p:nvCxnSpPr>
        <p:spPr bwMode="auto">
          <a:xfrm flipH="1">
            <a:off x="3390900" y="5475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6" name="AutoShape 38"/>
          <p:cNvCxnSpPr>
            <a:cxnSpLocks noChangeShapeType="1"/>
            <a:stCxn id="30734" idx="5"/>
            <a:endCxn id="30729" idx="0"/>
          </p:cNvCxnSpPr>
          <p:nvPr>
            <p:custDataLst>
              <p:tags r:id="rId24"/>
            </p:custDataLst>
          </p:nvPr>
        </p:nvCxnSpPr>
        <p:spPr bwMode="auto">
          <a:xfrm>
            <a:off x="3792538" y="5475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7" name="AutoShape 39"/>
          <p:cNvCxnSpPr>
            <a:cxnSpLocks noChangeShapeType="1"/>
            <a:stCxn id="30733" idx="3"/>
            <a:endCxn id="30728" idx="0"/>
          </p:cNvCxnSpPr>
          <p:nvPr>
            <p:custDataLst>
              <p:tags r:id="rId25"/>
            </p:custDataLst>
          </p:nvPr>
        </p:nvCxnSpPr>
        <p:spPr bwMode="auto">
          <a:xfrm flipH="1">
            <a:off x="4457700" y="5475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8" name="AutoShape 40"/>
          <p:cNvCxnSpPr>
            <a:cxnSpLocks noChangeShapeType="1"/>
            <a:stCxn id="30733" idx="5"/>
            <a:endCxn id="30727" idx="0"/>
          </p:cNvCxnSpPr>
          <p:nvPr>
            <p:custDataLst>
              <p:tags r:id="rId26"/>
            </p:custDataLst>
          </p:nvPr>
        </p:nvCxnSpPr>
        <p:spPr bwMode="auto">
          <a:xfrm>
            <a:off x="4859338" y="5475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49" name="Text Box 4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04800" y="3581400"/>
            <a:ext cx="21336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  <a:cs typeface="Arial" charset="0"/>
              </a:rPr>
              <a:t>Red nodes need to percolate down</a:t>
            </a:r>
          </a:p>
        </p:txBody>
      </p:sp>
      <p:sp>
        <p:nvSpPr>
          <p:cNvPr id="30750" name="Text Box 4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04800" y="4927600"/>
            <a:ext cx="21336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charset="0"/>
                <a:cs typeface="Arial" charset="0"/>
              </a:rPr>
              <a:t>Key idea</a:t>
            </a:r>
            <a:r>
              <a:rPr lang="en-US" altLang="en-US" sz="2000">
                <a:latin typeface="Arial" charset="0"/>
                <a:cs typeface="Arial" charset="0"/>
              </a:rPr>
              <a:t>:  fix red nodes from </a:t>
            </a:r>
            <a:r>
              <a:rPr lang="en-US" altLang="en-US" sz="2000" b="1">
                <a:latin typeface="Arial" charset="0"/>
                <a:cs typeface="Arial" charset="0"/>
              </a:rPr>
              <a:t>bottom-up</a:t>
            </a:r>
          </a:p>
        </p:txBody>
      </p:sp>
      <p:grpSp>
        <p:nvGrpSpPr>
          <p:cNvPr id="30751" name="Group 3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990600" y="1600200"/>
            <a:ext cx="7010400" cy="584200"/>
            <a:chOff x="240" y="1152"/>
            <a:chExt cx="4416" cy="368"/>
          </a:xfrm>
        </p:grpSpPr>
        <p:sp>
          <p:nvSpPr>
            <p:cNvPr id="30752" name="Rectangle 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0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30753" name="Rectangle 5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976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11</a:t>
              </a:r>
            </a:p>
          </p:txBody>
        </p:sp>
        <p:sp>
          <p:nvSpPr>
            <p:cNvPr id="30754" name="Rectangle 6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344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30755" name="Rectangle 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712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10</a:t>
              </a:r>
            </a:p>
          </p:txBody>
        </p:sp>
        <p:sp>
          <p:nvSpPr>
            <p:cNvPr id="30756" name="Rectangle 8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08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30757" name="Rectangle 9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44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9</a:t>
              </a:r>
            </a:p>
          </p:txBody>
        </p:sp>
        <p:sp>
          <p:nvSpPr>
            <p:cNvPr id="30758" name="Rectangle 10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816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30759" name="Rectangle 1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184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8</a:t>
              </a:r>
            </a:p>
          </p:txBody>
        </p:sp>
        <p:sp>
          <p:nvSpPr>
            <p:cNvPr id="30760" name="Rectangle 12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552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0761" name="Rectangle 13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92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30762" name="Rectangle 14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8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30763" name="Rectangle 15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4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BCD001-3F10-43F1-89E8-39779A2F0E0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BuildHeap: Floyd’s Method</a:t>
            </a:r>
          </a:p>
        </p:txBody>
      </p:sp>
      <p:sp>
        <p:nvSpPr>
          <p:cNvPr id="31748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76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31749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31750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954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31751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620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31752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31753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695700" y="238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31754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628900" y="2387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2</a:t>
            </a:r>
          </a:p>
        </p:txBody>
      </p:sp>
      <p:sp>
        <p:nvSpPr>
          <p:cNvPr id="31755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562100" y="2387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1756" name="Oval 11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95300" y="238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757" name="Oval 12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162300" y="1498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31758" name="Oval 1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028700" y="1498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1759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095500" y="609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31760" name="AutoShape 15"/>
          <p:cNvCxnSpPr>
            <a:cxnSpLocks noChangeShapeType="1"/>
            <a:stCxn id="31759" idx="3"/>
            <a:endCxn id="31758" idx="0"/>
          </p:cNvCxnSpPr>
          <p:nvPr>
            <p:custDataLst>
              <p:tags r:id="rId14"/>
            </p:custDataLst>
          </p:nvPr>
        </p:nvCxnSpPr>
        <p:spPr bwMode="auto">
          <a:xfrm flipH="1">
            <a:off x="1219200" y="954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1" name="AutoShape 16"/>
          <p:cNvCxnSpPr>
            <a:cxnSpLocks noChangeShapeType="1"/>
            <a:stCxn id="31759" idx="5"/>
            <a:endCxn id="31757" idx="0"/>
          </p:cNvCxnSpPr>
          <p:nvPr>
            <p:custDataLst>
              <p:tags r:id="rId15"/>
            </p:custDataLst>
          </p:nvPr>
        </p:nvCxnSpPr>
        <p:spPr bwMode="auto">
          <a:xfrm>
            <a:off x="2420938" y="954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2" name="AutoShape 17"/>
          <p:cNvCxnSpPr>
            <a:cxnSpLocks noChangeShapeType="1"/>
            <a:stCxn id="31757" idx="3"/>
            <a:endCxn id="31754" idx="0"/>
          </p:cNvCxnSpPr>
          <p:nvPr>
            <p:custDataLst>
              <p:tags r:id="rId16"/>
            </p:custDataLst>
          </p:nvPr>
        </p:nvCxnSpPr>
        <p:spPr bwMode="auto">
          <a:xfrm flipH="1">
            <a:off x="2819400" y="1843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3" name="AutoShape 18"/>
          <p:cNvCxnSpPr>
            <a:cxnSpLocks noChangeShapeType="1"/>
            <a:stCxn id="31757" idx="5"/>
            <a:endCxn id="31753" idx="0"/>
          </p:cNvCxnSpPr>
          <p:nvPr>
            <p:custDataLst>
              <p:tags r:id="rId17"/>
            </p:custDataLst>
          </p:nvPr>
        </p:nvCxnSpPr>
        <p:spPr bwMode="auto">
          <a:xfrm>
            <a:off x="3487738" y="1843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4" name="AutoShape 19"/>
          <p:cNvCxnSpPr>
            <a:cxnSpLocks noChangeShapeType="1"/>
            <a:stCxn id="31754" idx="3"/>
            <a:endCxn id="31748" idx="0"/>
          </p:cNvCxnSpPr>
          <p:nvPr>
            <p:custDataLst>
              <p:tags r:id="rId18"/>
            </p:custDataLst>
          </p:nvPr>
        </p:nvCxnSpPr>
        <p:spPr bwMode="auto">
          <a:xfrm flipH="1">
            <a:off x="2552700" y="2732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5" name="AutoShape 20"/>
          <p:cNvCxnSpPr>
            <a:cxnSpLocks noChangeShapeType="1"/>
            <a:stCxn id="31758" idx="3"/>
            <a:endCxn id="31756" idx="0"/>
          </p:cNvCxnSpPr>
          <p:nvPr>
            <p:custDataLst>
              <p:tags r:id="rId19"/>
            </p:custDataLst>
          </p:nvPr>
        </p:nvCxnSpPr>
        <p:spPr bwMode="auto">
          <a:xfrm flipH="1">
            <a:off x="685800" y="1843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6" name="AutoShape 21"/>
          <p:cNvCxnSpPr>
            <a:cxnSpLocks noChangeShapeType="1"/>
            <a:stCxn id="31758" idx="5"/>
            <a:endCxn id="31755" idx="0"/>
          </p:cNvCxnSpPr>
          <p:nvPr>
            <p:custDataLst>
              <p:tags r:id="rId20"/>
            </p:custDataLst>
          </p:nvPr>
        </p:nvCxnSpPr>
        <p:spPr bwMode="auto">
          <a:xfrm>
            <a:off x="1354138" y="1843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7" name="AutoShape 22"/>
          <p:cNvCxnSpPr>
            <a:cxnSpLocks noChangeShapeType="1"/>
            <a:stCxn id="31756" idx="3"/>
            <a:endCxn id="31752" idx="0"/>
          </p:cNvCxnSpPr>
          <p:nvPr>
            <p:custDataLst>
              <p:tags r:id="rId21"/>
            </p:custDataLst>
          </p:nvPr>
        </p:nvCxnSpPr>
        <p:spPr bwMode="auto">
          <a:xfrm flipH="1">
            <a:off x="419100" y="2732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8" name="AutoShape 23"/>
          <p:cNvCxnSpPr>
            <a:cxnSpLocks noChangeShapeType="1"/>
            <a:stCxn id="31756" idx="5"/>
            <a:endCxn id="31751" idx="0"/>
          </p:cNvCxnSpPr>
          <p:nvPr>
            <p:custDataLst>
              <p:tags r:id="rId22"/>
            </p:custDataLst>
          </p:nvPr>
        </p:nvCxnSpPr>
        <p:spPr bwMode="auto">
          <a:xfrm>
            <a:off x="820738" y="2732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9" name="AutoShape 24"/>
          <p:cNvCxnSpPr>
            <a:cxnSpLocks noChangeShapeType="1"/>
            <a:stCxn id="31755" idx="3"/>
            <a:endCxn id="31750" idx="0"/>
          </p:cNvCxnSpPr>
          <p:nvPr>
            <p:custDataLst>
              <p:tags r:id="rId23"/>
            </p:custDataLst>
          </p:nvPr>
        </p:nvCxnSpPr>
        <p:spPr bwMode="auto">
          <a:xfrm flipH="1">
            <a:off x="1485900" y="2732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70" name="AutoShape 25"/>
          <p:cNvCxnSpPr>
            <a:cxnSpLocks noChangeShapeType="1"/>
            <a:stCxn id="31755" idx="5"/>
            <a:endCxn id="31749" idx="0"/>
          </p:cNvCxnSpPr>
          <p:nvPr>
            <p:custDataLst>
              <p:tags r:id="rId24"/>
            </p:custDataLst>
          </p:nvPr>
        </p:nvCxnSpPr>
        <p:spPr bwMode="auto">
          <a:xfrm>
            <a:off x="1887538" y="2732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71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962400" y="2057400"/>
            <a:ext cx="91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Oval 2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667500" y="3276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31773" name="Oval 2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61341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31774" name="Oval 29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5600700" y="3276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10</a:t>
            </a:r>
          </a:p>
        </p:txBody>
      </p:sp>
      <p:sp>
        <p:nvSpPr>
          <p:cNvPr id="31775" name="Oval 30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50673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31776" name="Oval 31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45339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31777" name="Oval 32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8001000" y="238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31778" name="Oval 33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6934200" y="2387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2</a:t>
            </a:r>
          </a:p>
        </p:txBody>
      </p:sp>
      <p:sp>
        <p:nvSpPr>
          <p:cNvPr id="31779" name="Oval 34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867400" y="2387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</a:t>
            </a:r>
          </a:p>
        </p:txBody>
      </p:sp>
      <p:sp>
        <p:nvSpPr>
          <p:cNvPr id="31780" name="Oval 35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4800600" y="238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781" name="Oval 36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7467600" y="1498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31782" name="Oval 37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5334000" y="1498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1783" name="Oval 38"/>
          <p:cNvSpPr>
            <a:spLocks noChangeAspect="1" noChangeArrowheads="1"/>
          </p:cNvSpPr>
          <p:nvPr>
            <p:custDataLst>
              <p:tags r:id="rId37"/>
            </p:custDataLst>
          </p:nvPr>
        </p:nvSpPr>
        <p:spPr bwMode="auto">
          <a:xfrm>
            <a:off x="6400800" y="609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31784" name="AutoShape 39"/>
          <p:cNvCxnSpPr>
            <a:cxnSpLocks noChangeShapeType="1"/>
            <a:stCxn id="31783" idx="3"/>
            <a:endCxn id="31782" idx="0"/>
          </p:cNvCxnSpPr>
          <p:nvPr>
            <p:custDataLst>
              <p:tags r:id="rId38"/>
            </p:custDataLst>
          </p:nvPr>
        </p:nvCxnSpPr>
        <p:spPr bwMode="auto">
          <a:xfrm flipH="1">
            <a:off x="5524500" y="954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5" name="AutoShape 40"/>
          <p:cNvCxnSpPr>
            <a:cxnSpLocks noChangeShapeType="1"/>
            <a:stCxn id="31783" idx="5"/>
            <a:endCxn id="31781" idx="0"/>
          </p:cNvCxnSpPr>
          <p:nvPr>
            <p:custDataLst>
              <p:tags r:id="rId39"/>
            </p:custDataLst>
          </p:nvPr>
        </p:nvCxnSpPr>
        <p:spPr bwMode="auto">
          <a:xfrm>
            <a:off x="6726238" y="954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6" name="AutoShape 41"/>
          <p:cNvCxnSpPr>
            <a:cxnSpLocks noChangeShapeType="1"/>
            <a:stCxn id="31781" idx="3"/>
            <a:endCxn id="31778" idx="0"/>
          </p:cNvCxnSpPr>
          <p:nvPr>
            <p:custDataLst>
              <p:tags r:id="rId40"/>
            </p:custDataLst>
          </p:nvPr>
        </p:nvCxnSpPr>
        <p:spPr bwMode="auto">
          <a:xfrm flipH="1">
            <a:off x="7124700" y="1843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7" name="AutoShape 42"/>
          <p:cNvCxnSpPr>
            <a:cxnSpLocks noChangeShapeType="1"/>
            <a:stCxn id="31781" idx="5"/>
            <a:endCxn id="31777" idx="0"/>
          </p:cNvCxnSpPr>
          <p:nvPr>
            <p:custDataLst>
              <p:tags r:id="rId41"/>
            </p:custDataLst>
          </p:nvPr>
        </p:nvCxnSpPr>
        <p:spPr bwMode="auto">
          <a:xfrm>
            <a:off x="7793038" y="1843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8" name="AutoShape 43"/>
          <p:cNvCxnSpPr>
            <a:cxnSpLocks noChangeShapeType="1"/>
            <a:stCxn id="31778" idx="3"/>
            <a:endCxn id="31772" idx="0"/>
          </p:cNvCxnSpPr>
          <p:nvPr>
            <p:custDataLst>
              <p:tags r:id="rId42"/>
            </p:custDataLst>
          </p:nvPr>
        </p:nvCxnSpPr>
        <p:spPr bwMode="auto">
          <a:xfrm flipH="1">
            <a:off x="6858000" y="2732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9" name="AutoShape 44"/>
          <p:cNvCxnSpPr>
            <a:cxnSpLocks noChangeShapeType="1"/>
            <a:stCxn id="31782" idx="3"/>
            <a:endCxn id="31780" idx="0"/>
          </p:cNvCxnSpPr>
          <p:nvPr>
            <p:custDataLst>
              <p:tags r:id="rId43"/>
            </p:custDataLst>
          </p:nvPr>
        </p:nvCxnSpPr>
        <p:spPr bwMode="auto">
          <a:xfrm flipH="1">
            <a:off x="4991100" y="1843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0" name="AutoShape 45"/>
          <p:cNvCxnSpPr>
            <a:cxnSpLocks noChangeShapeType="1"/>
            <a:stCxn id="31782" idx="5"/>
            <a:endCxn id="31779" idx="0"/>
          </p:cNvCxnSpPr>
          <p:nvPr>
            <p:custDataLst>
              <p:tags r:id="rId44"/>
            </p:custDataLst>
          </p:nvPr>
        </p:nvCxnSpPr>
        <p:spPr bwMode="auto">
          <a:xfrm>
            <a:off x="5659438" y="1843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1" name="AutoShape 46"/>
          <p:cNvCxnSpPr>
            <a:cxnSpLocks noChangeShapeType="1"/>
            <a:stCxn id="31780" idx="3"/>
            <a:endCxn id="31776" idx="0"/>
          </p:cNvCxnSpPr>
          <p:nvPr>
            <p:custDataLst>
              <p:tags r:id="rId45"/>
            </p:custDataLst>
          </p:nvPr>
        </p:nvCxnSpPr>
        <p:spPr bwMode="auto">
          <a:xfrm flipH="1">
            <a:off x="4724400" y="2732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2" name="AutoShape 47"/>
          <p:cNvCxnSpPr>
            <a:cxnSpLocks noChangeShapeType="1"/>
            <a:stCxn id="31780" idx="5"/>
            <a:endCxn id="31775" idx="0"/>
          </p:cNvCxnSpPr>
          <p:nvPr>
            <p:custDataLst>
              <p:tags r:id="rId46"/>
            </p:custDataLst>
          </p:nvPr>
        </p:nvCxnSpPr>
        <p:spPr bwMode="auto">
          <a:xfrm>
            <a:off x="5126038" y="2732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3" name="AutoShape 48"/>
          <p:cNvCxnSpPr>
            <a:cxnSpLocks noChangeShapeType="1"/>
            <a:stCxn id="31779" idx="3"/>
            <a:endCxn id="31774" idx="0"/>
          </p:cNvCxnSpPr>
          <p:nvPr>
            <p:custDataLst>
              <p:tags r:id="rId47"/>
            </p:custDataLst>
          </p:nvPr>
        </p:nvCxnSpPr>
        <p:spPr bwMode="auto">
          <a:xfrm flipH="1">
            <a:off x="5791200" y="2732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4" name="AutoShape 49"/>
          <p:cNvCxnSpPr>
            <a:cxnSpLocks noChangeShapeType="1"/>
            <a:stCxn id="31779" idx="5"/>
            <a:endCxn id="31773" idx="0"/>
          </p:cNvCxnSpPr>
          <p:nvPr>
            <p:custDataLst>
              <p:tags r:id="rId48"/>
            </p:custDataLst>
          </p:nvPr>
        </p:nvCxnSpPr>
        <p:spPr bwMode="auto">
          <a:xfrm>
            <a:off x="6192838" y="2732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95" name="Oval 50"/>
          <p:cNvSpPr>
            <a:spLocks noChangeAspect="1" noChangeArrowheads="1"/>
          </p:cNvSpPr>
          <p:nvPr>
            <p:custDataLst>
              <p:tags r:id="rId49"/>
            </p:custDataLst>
          </p:nvPr>
        </p:nvSpPr>
        <p:spPr bwMode="auto">
          <a:xfrm>
            <a:off x="3352800" y="6400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11</a:t>
            </a:r>
          </a:p>
        </p:txBody>
      </p:sp>
      <p:sp>
        <p:nvSpPr>
          <p:cNvPr id="31796" name="Oval 51"/>
          <p:cNvSpPr>
            <a:spLocks noChangeAspect="1" noChangeArrowheads="1"/>
          </p:cNvSpPr>
          <p:nvPr>
            <p:custDataLst>
              <p:tags r:id="rId50"/>
            </p:custDataLst>
          </p:nvPr>
        </p:nvSpPr>
        <p:spPr bwMode="auto">
          <a:xfrm>
            <a:off x="28194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31797" name="Oval 52"/>
          <p:cNvSpPr>
            <a:spLocks noChangeAspect="1" noChangeArrowheads="1"/>
          </p:cNvSpPr>
          <p:nvPr>
            <p:custDataLst>
              <p:tags r:id="rId51"/>
            </p:custDataLst>
          </p:nvPr>
        </p:nvSpPr>
        <p:spPr bwMode="auto">
          <a:xfrm>
            <a:off x="2286000" y="6400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10</a:t>
            </a:r>
          </a:p>
        </p:txBody>
      </p:sp>
      <p:sp>
        <p:nvSpPr>
          <p:cNvPr id="31798" name="Oval 53"/>
          <p:cNvSpPr>
            <a:spLocks noChangeAspect="1" noChangeArrowheads="1"/>
          </p:cNvSpPr>
          <p:nvPr>
            <p:custDataLst>
              <p:tags r:id="rId52"/>
            </p:custDataLst>
          </p:nvPr>
        </p:nvSpPr>
        <p:spPr bwMode="auto">
          <a:xfrm>
            <a:off x="17526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31799" name="Oval 54"/>
          <p:cNvSpPr>
            <a:spLocks noChangeAspect="1" noChangeArrowheads="1"/>
          </p:cNvSpPr>
          <p:nvPr>
            <p:custDataLst>
              <p:tags r:id="rId53"/>
            </p:custDataLst>
          </p:nvPr>
        </p:nvSpPr>
        <p:spPr bwMode="auto">
          <a:xfrm>
            <a:off x="12192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31800" name="Oval 55"/>
          <p:cNvSpPr>
            <a:spLocks noChangeAspect="1" noChangeArrowheads="1"/>
          </p:cNvSpPr>
          <p:nvPr>
            <p:custDataLst>
              <p:tags r:id="rId54"/>
            </p:custDataLst>
          </p:nvPr>
        </p:nvSpPr>
        <p:spPr bwMode="auto">
          <a:xfrm>
            <a:off x="4686300" y="5511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31801" name="Oval 56"/>
          <p:cNvSpPr>
            <a:spLocks noChangeAspect="1" noChangeArrowheads="1"/>
          </p:cNvSpPr>
          <p:nvPr>
            <p:custDataLst>
              <p:tags r:id="rId55"/>
            </p:custDataLst>
          </p:nvPr>
        </p:nvSpPr>
        <p:spPr bwMode="auto">
          <a:xfrm>
            <a:off x="3619500" y="5511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31802" name="Oval 57"/>
          <p:cNvSpPr>
            <a:spLocks noChangeAspect="1" noChangeArrowheads="1"/>
          </p:cNvSpPr>
          <p:nvPr>
            <p:custDataLst>
              <p:tags r:id="rId56"/>
            </p:custDataLst>
          </p:nvPr>
        </p:nvSpPr>
        <p:spPr bwMode="auto">
          <a:xfrm>
            <a:off x="2552700" y="5511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</a:t>
            </a:r>
          </a:p>
        </p:txBody>
      </p:sp>
      <p:sp>
        <p:nvSpPr>
          <p:cNvPr id="31803" name="Oval 58"/>
          <p:cNvSpPr>
            <a:spLocks noChangeAspect="1" noChangeArrowheads="1"/>
          </p:cNvSpPr>
          <p:nvPr>
            <p:custDataLst>
              <p:tags r:id="rId57"/>
            </p:custDataLst>
          </p:nvPr>
        </p:nvSpPr>
        <p:spPr bwMode="auto">
          <a:xfrm>
            <a:off x="1485900" y="5511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804" name="Oval 59"/>
          <p:cNvSpPr>
            <a:spLocks noChangeAspect="1" noChangeArrowheads="1"/>
          </p:cNvSpPr>
          <p:nvPr>
            <p:custDataLst>
              <p:tags r:id="rId58"/>
            </p:custDataLst>
          </p:nvPr>
        </p:nvSpPr>
        <p:spPr bwMode="auto">
          <a:xfrm>
            <a:off x="4152900" y="4622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2</a:t>
            </a:r>
          </a:p>
        </p:txBody>
      </p:sp>
      <p:sp>
        <p:nvSpPr>
          <p:cNvPr id="31805" name="Oval 60"/>
          <p:cNvSpPr>
            <a:spLocks noChangeAspect="1" noChangeArrowheads="1"/>
          </p:cNvSpPr>
          <p:nvPr>
            <p:custDataLst>
              <p:tags r:id="rId59"/>
            </p:custDataLst>
          </p:nvPr>
        </p:nvSpPr>
        <p:spPr bwMode="auto">
          <a:xfrm>
            <a:off x="2019300" y="4622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1806" name="Oval 61"/>
          <p:cNvSpPr>
            <a:spLocks noChangeAspect="1" noChangeArrowheads="1"/>
          </p:cNvSpPr>
          <p:nvPr>
            <p:custDataLst>
              <p:tags r:id="rId60"/>
            </p:custDataLst>
          </p:nvPr>
        </p:nvSpPr>
        <p:spPr bwMode="auto">
          <a:xfrm>
            <a:off x="3086100" y="3733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31807" name="AutoShape 62"/>
          <p:cNvCxnSpPr>
            <a:cxnSpLocks noChangeShapeType="1"/>
            <a:stCxn id="31806" idx="3"/>
            <a:endCxn id="31805" idx="0"/>
          </p:cNvCxnSpPr>
          <p:nvPr>
            <p:custDataLst>
              <p:tags r:id="rId61"/>
            </p:custDataLst>
          </p:nvPr>
        </p:nvCxnSpPr>
        <p:spPr bwMode="auto">
          <a:xfrm flipH="1">
            <a:off x="2209800" y="4078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8" name="AutoShape 63"/>
          <p:cNvCxnSpPr>
            <a:cxnSpLocks noChangeShapeType="1"/>
            <a:stCxn id="31806" idx="5"/>
            <a:endCxn id="31804" idx="0"/>
          </p:cNvCxnSpPr>
          <p:nvPr>
            <p:custDataLst>
              <p:tags r:id="rId62"/>
            </p:custDataLst>
          </p:nvPr>
        </p:nvCxnSpPr>
        <p:spPr bwMode="auto">
          <a:xfrm>
            <a:off x="3411538" y="4078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9" name="AutoShape 64"/>
          <p:cNvCxnSpPr>
            <a:cxnSpLocks noChangeShapeType="1"/>
            <a:stCxn id="31804" idx="3"/>
            <a:endCxn id="31801" idx="0"/>
          </p:cNvCxnSpPr>
          <p:nvPr>
            <p:custDataLst>
              <p:tags r:id="rId63"/>
            </p:custDataLst>
          </p:nvPr>
        </p:nvCxnSpPr>
        <p:spPr bwMode="auto">
          <a:xfrm flipH="1">
            <a:off x="3810000" y="4967288"/>
            <a:ext cx="3984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0" name="AutoShape 65"/>
          <p:cNvCxnSpPr>
            <a:cxnSpLocks noChangeShapeType="1"/>
            <a:stCxn id="31804" idx="5"/>
            <a:endCxn id="31800" idx="0"/>
          </p:cNvCxnSpPr>
          <p:nvPr>
            <p:custDataLst>
              <p:tags r:id="rId64"/>
            </p:custDataLst>
          </p:nvPr>
        </p:nvCxnSpPr>
        <p:spPr bwMode="auto">
          <a:xfrm>
            <a:off x="4478338" y="4967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1" name="AutoShape 66"/>
          <p:cNvCxnSpPr>
            <a:cxnSpLocks noChangeShapeType="1"/>
            <a:stCxn id="31801" idx="3"/>
            <a:endCxn id="31795" idx="0"/>
          </p:cNvCxnSpPr>
          <p:nvPr>
            <p:custDataLst>
              <p:tags r:id="rId65"/>
            </p:custDataLst>
          </p:nvPr>
        </p:nvCxnSpPr>
        <p:spPr bwMode="auto">
          <a:xfrm flipH="1">
            <a:off x="3543300" y="58562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2" name="AutoShape 67"/>
          <p:cNvCxnSpPr>
            <a:cxnSpLocks noChangeShapeType="1"/>
            <a:stCxn id="31805" idx="3"/>
            <a:endCxn id="31803" idx="0"/>
          </p:cNvCxnSpPr>
          <p:nvPr>
            <p:custDataLst>
              <p:tags r:id="rId66"/>
            </p:custDataLst>
          </p:nvPr>
        </p:nvCxnSpPr>
        <p:spPr bwMode="auto">
          <a:xfrm flipH="1">
            <a:off x="1676400" y="4967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3" name="AutoShape 68"/>
          <p:cNvCxnSpPr>
            <a:cxnSpLocks noChangeShapeType="1"/>
            <a:stCxn id="31805" idx="5"/>
            <a:endCxn id="31802" idx="0"/>
          </p:cNvCxnSpPr>
          <p:nvPr>
            <p:custDataLst>
              <p:tags r:id="rId67"/>
            </p:custDataLst>
          </p:nvPr>
        </p:nvCxnSpPr>
        <p:spPr bwMode="auto">
          <a:xfrm>
            <a:off x="2344738" y="4967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4" name="AutoShape 69"/>
          <p:cNvCxnSpPr>
            <a:cxnSpLocks noChangeShapeType="1"/>
            <a:stCxn id="31803" idx="3"/>
            <a:endCxn id="31799" idx="0"/>
          </p:cNvCxnSpPr>
          <p:nvPr>
            <p:custDataLst>
              <p:tags r:id="rId68"/>
            </p:custDataLst>
          </p:nvPr>
        </p:nvCxnSpPr>
        <p:spPr bwMode="auto">
          <a:xfrm flipH="1">
            <a:off x="1409700" y="5856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5" name="AutoShape 70"/>
          <p:cNvCxnSpPr>
            <a:cxnSpLocks noChangeShapeType="1"/>
            <a:stCxn id="31803" idx="5"/>
            <a:endCxn id="31798" idx="0"/>
          </p:cNvCxnSpPr>
          <p:nvPr>
            <p:custDataLst>
              <p:tags r:id="rId69"/>
            </p:custDataLst>
          </p:nvPr>
        </p:nvCxnSpPr>
        <p:spPr bwMode="auto">
          <a:xfrm>
            <a:off x="1811338" y="5856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6" name="AutoShape 71"/>
          <p:cNvCxnSpPr>
            <a:cxnSpLocks noChangeShapeType="1"/>
            <a:stCxn id="31802" idx="3"/>
            <a:endCxn id="31797" idx="0"/>
          </p:cNvCxnSpPr>
          <p:nvPr>
            <p:custDataLst>
              <p:tags r:id="rId70"/>
            </p:custDataLst>
          </p:nvPr>
        </p:nvCxnSpPr>
        <p:spPr bwMode="auto">
          <a:xfrm flipH="1">
            <a:off x="2476500" y="58562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7" name="AutoShape 72"/>
          <p:cNvCxnSpPr>
            <a:cxnSpLocks noChangeShapeType="1"/>
            <a:stCxn id="31802" idx="5"/>
            <a:endCxn id="31796" idx="0"/>
          </p:cNvCxnSpPr>
          <p:nvPr>
            <p:custDataLst>
              <p:tags r:id="rId71"/>
            </p:custDataLst>
          </p:nvPr>
        </p:nvCxnSpPr>
        <p:spPr bwMode="auto">
          <a:xfrm>
            <a:off x="2878138" y="5856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18" name="Oval 73"/>
          <p:cNvSpPr>
            <a:spLocks noChangeAspect="1" noChangeArrowheads="1"/>
          </p:cNvSpPr>
          <p:nvPr>
            <p:custDataLst>
              <p:tags r:id="rId72"/>
            </p:custDataLst>
          </p:nvPr>
        </p:nvSpPr>
        <p:spPr bwMode="auto">
          <a:xfrm>
            <a:off x="7353300" y="6400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11</a:t>
            </a:r>
          </a:p>
        </p:txBody>
      </p:sp>
      <p:sp>
        <p:nvSpPr>
          <p:cNvPr id="31819" name="Oval 74"/>
          <p:cNvSpPr>
            <a:spLocks noChangeAspect="1" noChangeArrowheads="1"/>
          </p:cNvSpPr>
          <p:nvPr>
            <p:custDataLst>
              <p:tags r:id="rId73"/>
            </p:custDataLst>
          </p:nvPr>
        </p:nvSpPr>
        <p:spPr bwMode="auto">
          <a:xfrm>
            <a:off x="68199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31820" name="Oval 75"/>
          <p:cNvSpPr>
            <a:spLocks noChangeAspect="1" noChangeArrowheads="1"/>
          </p:cNvSpPr>
          <p:nvPr>
            <p:custDataLst>
              <p:tags r:id="rId74"/>
            </p:custDataLst>
          </p:nvPr>
        </p:nvSpPr>
        <p:spPr bwMode="auto">
          <a:xfrm>
            <a:off x="6286500" y="6400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10</a:t>
            </a:r>
          </a:p>
        </p:txBody>
      </p:sp>
      <p:sp>
        <p:nvSpPr>
          <p:cNvPr id="31821" name="Oval 76"/>
          <p:cNvSpPr>
            <a:spLocks noChangeAspect="1" noChangeArrowheads="1"/>
          </p:cNvSpPr>
          <p:nvPr>
            <p:custDataLst>
              <p:tags r:id="rId75"/>
            </p:custDataLst>
          </p:nvPr>
        </p:nvSpPr>
        <p:spPr bwMode="auto">
          <a:xfrm>
            <a:off x="57531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31822" name="Oval 77"/>
          <p:cNvSpPr>
            <a:spLocks noChangeAspect="1" noChangeArrowheads="1"/>
          </p:cNvSpPr>
          <p:nvPr>
            <p:custDataLst>
              <p:tags r:id="rId76"/>
            </p:custDataLst>
          </p:nvPr>
        </p:nvSpPr>
        <p:spPr bwMode="auto">
          <a:xfrm>
            <a:off x="52197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31823" name="Oval 78"/>
          <p:cNvSpPr>
            <a:spLocks noChangeAspect="1" noChangeArrowheads="1"/>
          </p:cNvSpPr>
          <p:nvPr>
            <p:custDataLst>
              <p:tags r:id="rId77"/>
            </p:custDataLst>
          </p:nvPr>
        </p:nvSpPr>
        <p:spPr bwMode="auto">
          <a:xfrm>
            <a:off x="8686800" y="5511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31824" name="Oval 79"/>
          <p:cNvSpPr>
            <a:spLocks noChangeAspect="1" noChangeArrowheads="1"/>
          </p:cNvSpPr>
          <p:nvPr>
            <p:custDataLst>
              <p:tags r:id="rId78"/>
            </p:custDataLst>
          </p:nvPr>
        </p:nvSpPr>
        <p:spPr bwMode="auto">
          <a:xfrm>
            <a:off x="7620000" y="5511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31825" name="Oval 80"/>
          <p:cNvSpPr>
            <a:spLocks noChangeAspect="1" noChangeArrowheads="1"/>
          </p:cNvSpPr>
          <p:nvPr>
            <p:custDataLst>
              <p:tags r:id="rId79"/>
            </p:custDataLst>
          </p:nvPr>
        </p:nvSpPr>
        <p:spPr bwMode="auto">
          <a:xfrm>
            <a:off x="6553200" y="5511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5</a:t>
            </a:r>
          </a:p>
        </p:txBody>
      </p:sp>
      <p:sp>
        <p:nvSpPr>
          <p:cNvPr id="31826" name="Oval 81"/>
          <p:cNvSpPr>
            <a:spLocks noChangeAspect="1" noChangeArrowheads="1"/>
          </p:cNvSpPr>
          <p:nvPr>
            <p:custDataLst>
              <p:tags r:id="rId80"/>
            </p:custDataLst>
          </p:nvPr>
        </p:nvSpPr>
        <p:spPr bwMode="auto">
          <a:xfrm>
            <a:off x="5486400" y="5511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827" name="Oval 82"/>
          <p:cNvSpPr>
            <a:spLocks noChangeAspect="1" noChangeArrowheads="1"/>
          </p:cNvSpPr>
          <p:nvPr>
            <p:custDataLst>
              <p:tags r:id="rId81"/>
            </p:custDataLst>
          </p:nvPr>
        </p:nvSpPr>
        <p:spPr bwMode="auto">
          <a:xfrm>
            <a:off x="8153400" y="4622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2</a:t>
            </a:r>
          </a:p>
        </p:txBody>
      </p:sp>
      <p:sp>
        <p:nvSpPr>
          <p:cNvPr id="31828" name="Oval 83"/>
          <p:cNvSpPr>
            <a:spLocks noChangeAspect="1" noChangeArrowheads="1"/>
          </p:cNvSpPr>
          <p:nvPr>
            <p:custDataLst>
              <p:tags r:id="rId82"/>
            </p:custDataLst>
          </p:nvPr>
        </p:nvSpPr>
        <p:spPr bwMode="auto">
          <a:xfrm>
            <a:off x="6019800" y="4622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</a:t>
            </a:r>
          </a:p>
        </p:txBody>
      </p:sp>
      <p:sp>
        <p:nvSpPr>
          <p:cNvPr id="31829" name="Oval 84"/>
          <p:cNvSpPr>
            <a:spLocks noChangeAspect="1" noChangeArrowheads="1"/>
          </p:cNvSpPr>
          <p:nvPr>
            <p:custDataLst>
              <p:tags r:id="rId83"/>
            </p:custDataLst>
          </p:nvPr>
        </p:nvSpPr>
        <p:spPr bwMode="auto">
          <a:xfrm>
            <a:off x="7086600" y="3733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31830" name="AutoShape 85"/>
          <p:cNvCxnSpPr>
            <a:cxnSpLocks noChangeShapeType="1"/>
            <a:stCxn id="31829" idx="3"/>
            <a:endCxn id="31828" idx="0"/>
          </p:cNvCxnSpPr>
          <p:nvPr>
            <p:custDataLst>
              <p:tags r:id="rId84"/>
            </p:custDataLst>
          </p:nvPr>
        </p:nvCxnSpPr>
        <p:spPr bwMode="auto">
          <a:xfrm flipH="1">
            <a:off x="6210300" y="4078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1" name="AutoShape 86"/>
          <p:cNvCxnSpPr>
            <a:cxnSpLocks noChangeShapeType="1"/>
            <a:stCxn id="31829" idx="5"/>
            <a:endCxn id="31827" idx="0"/>
          </p:cNvCxnSpPr>
          <p:nvPr>
            <p:custDataLst>
              <p:tags r:id="rId85"/>
            </p:custDataLst>
          </p:nvPr>
        </p:nvCxnSpPr>
        <p:spPr bwMode="auto">
          <a:xfrm>
            <a:off x="7412038" y="4078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2" name="AutoShape 87"/>
          <p:cNvCxnSpPr>
            <a:cxnSpLocks noChangeShapeType="1"/>
            <a:stCxn id="31827" idx="3"/>
            <a:endCxn id="31824" idx="0"/>
          </p:cNvCxnSpPr>
          <p:nvPr>
            <p:custDataLst>
              <p:tags r:id="rId86"/>
            </p:custDataLst>
          </p:nvPr>
        </p:nvCxnSpPr>
        <p:spPr bwMode="auto">
          <a:xfrm flipH="1">
            <a:off x="7810500" y="4967288"/>
            <a:ext cx="3984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3" name="AutoShape 88"/>
          <p:cNvCxnSpPr>
            <a:cxnSpLocks noChangeShapeType="1"/>
            <a:stCxn id="31827" idx="5"/>
            <a:endCxn id="31823" idx="0"/>
          </p:cNvCxnSpPr>
          <p:nvPr>
            <p:custDataLst>
              <p:tags r:id="rId87"/>
            </p:custDataLst>
          </p:nvPr>
        </p:nvCxnSpPr>
        <p:spPr bwMode="auto">
          <a:xfrm>
            <a:off x="8478838" y="4967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4" name="AutoShape 89"/>
          <p:cNvCxnSpPr>
            <a:cxnSpLocks noChangeShapeType="1"/>
            <a:stCxn id="31824" idx="3"/>
            <a:endCxn id="31818" idx="0"/>
          </p:cNvCxnSpPr>
          <p:nvPr>
            <p:custDataLst>
              <p:tags r:id="rId88"/>
            </p:custDataLst>
          </p:nvPr>
        </p:nvCxnSpPr>
        <p:spPr bwMode="auto">
          <a:xfrm flipH="1">
            <a:off x="7543800" y="58562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5" name="AutoShape 90"/>
          <p:cNvCxnSpPr>
            <a:cxnSpLocks noChangeShapeType="1"/>
            <a:stCxn id="31828" idx="3"/>
            <a:endCxn id="31826" idx="0"/>
          </p:cNvCxnSpPr>
          <p:nvPr>
            <p:custDataLst>
              <p:tags r:id="rId89"/>
            </p:custDataLst>
          </p:nvPr>
        </p:nvCxnSpPr>
        <p:spPr bwMode="auto">
          <a:xfrm flipH="1">
            <a:off x="5676900" y="4967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6" name="AutoShape 91"/>
          <p:cNvCxnSpPr>
            <a:cxnSpLocks noChangeShapeType="1"/>
            <a:stCxn id="31828" idx="5"/>
            <a:endCxn id="31825" idx="0"/>
          </p:cNvCxnSpPr>
          <p:nvPr>
            <p:custDataLst>
              <p:tags r:id="rId90"/>
            </p:custDataLst>
          </p:nvPr>
        </p:nvCxnSpPr>
        <p:spPr bwMode="auto">
          <a:xfrm>
            <a:off x="6345238" y="4967288"/>
            <a:ext cx="398462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7" name="AutoShape 92"/>
          <p:cNvCxnSpPr>
            <a:cxnSpLocks noChangeShapeType="1"/>
            <a:stCxn id="31826" idx="3"/>
            <a:endCxn id="31822" idx="0"/>
          </p:cNvCxnSpPr>
          <p:nvPr>
            <p:custDataLst>
              <p:tags r:id="rId91"/>
            </p:custDataLst>
          </p:nvPr>
        </p:nvCxnSpPr>
        <p:spPr bwMode="auto">
          <a:xfrm flipH="1">
            <a:off x="5410200" y="5856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8" name="AutoShape 93"/>
          <p:cNvCxnSpPr>
            <a:cxnSpLocks noChangeShapeType="1"/>
            <a:stCxn id="31826" idx="5"/>
            <a:endCxn id="31821" idx="0"/>
          </p:cNvCxnSpPr>
          <p:nvPr>
            <p:custDataLst>
              <p:tags r:id="rId92"/>
            </p:custDataLst>
          </p:nvPr>
        </p:nvCxnSpPr>
        <p:spPr bwMode="auto">
          <a:xfrm>
            <a:off x="5811838" y="5856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9" name="AutoShape 94"/>
          <p:cNvCxnSpPr>
            <a:cxnSpLocks noChangeShapeType="1"/>
            <a:stCxn id="31825" idx="3"/>
            <a:endCxn id="31820" idx="0"/>
          </p:cNvCxnSpPr>
          <p:nvPr>
            <p:custDataLst>
              <p:tags r:id="rId93"/>
            </p:custDataLst>
          </p:nvPr>
        </p:nvCxnSpPr>
        <p:spPr bwMode="auto">
          <a:xfrm flipH="1">
            <a:off x="6477000" y="58562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40" name="AutoShape 95"/>
          <p:cNvCxnSpPr>
            <a:cxnSpLocks noChangeShapeType="1"/>
            <a:stCxn id="31825" idx="5"/>
            <a:endCxn id="31819" idx="0"/>
          </p:cNvCxnSpPr>
          <p:nvPr>
            <p:custDataLst>
              <p:tags r:id="rId94"/>
            </p:custDataLst>
          </p:nvPr>
        </p:nvCxnSpPr>
        <p:spPr bwMode="auto">
          <a:xfrm>
            <a:off x="6878638" y="5856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41" name="Line 96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4876800" y="5105400"/>
            <a:ext cx="91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2" name="Line 97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8153400" y="2057400"/>
            <a:ext cx="91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3" name="Line 98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85800" y="5105400"/>
            <a:ext cx="91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0325370-3E3F-436E-9573-3B08173FDAE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Finally… </a:t>
            </a:r>
          </a:p>
        </p:txBody>
      </p:sp>
      <p:sp>
        <p:nvSpPr>
          <p:cNvPr id="32772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495800" y="4419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11</a:t>
            </a:r>
          </a:p>
        </p:txBody>
      </p:sp>
      <p:sp>
        <p:nvSpPr>
          <p:cNvPr id="32773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32774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429000" y="4419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10</a:t>
            </a:r>
          </a:p>
        </p:txBody>
      </p:sp>
      <p:sp>
        <p:nvSpPr>
          <p:cNvPr id="32775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895600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32776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4419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12</a:t>
            </a:r>
          </a:p>
        </p:txBody>
      </p:sp>
      <p:sp>
        <p:nvSpPr>
          <p:cNvPr id="32777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829300" y="353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32778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4762500" y="3530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32779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95700" y="3530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5</a:t>
            </a:r>
          </a:p>
        </p:txBody>
      </p:sp>
      <p:sp>
        <p:nvSpPr>
          <p:cNvPr id="32780" name="Oval 11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2628900" y="3530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4</a:t>
            </a:r>
          </a:p>
        </p:txBody>
      </p:sp>
      <p:sp>
        <p:nvSpPr>
          <p:cNvPr id="32781" name="Oval 12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295900" y="2641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2</a:t>
            </a:r>
          </a:p>
        </p:txBody>
      </p:sp>
      <p:sp>
        <p:nvSpPr>
          <p:cNvPr id="32782" name="Oval 1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162300" y="2641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3</a:t>
            </a:r>
          </a:p>
        </p:txBody>
      </p:sp>
      <p:sp>
        <p:nvSpPr>
          <p:cNvPr id="32783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4229100" y="1752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</a:t>
            </a:r>
          </a:p>
        </p:txBody>
      </p:sp>
      <p:cxnSp>
        <p:nvCxnSpPr>
          <p:cNvPr id="32784" name="AutoShape 15"/>
          <p:cNvCxnSpPr>
            <a:cxnSpLocks noChangeShapeType="1"/>
            <a:stCxn id="32783" idx="3"/>
            <a:endCxn id="32782" idx="0"/>
          </p:cNvCxnSpPr>
          <p:nvPr>
            <p:custDataLst>
              <p:tags r:id="rId14"/>
            </p:custDataLst>
          </p:nvPr>
        </p:nvCxnSpPr>
        <p:spPr bwMode="auto">
          <a:xfrm flipH="1">
            <a:off x="3352800" y="2097088"/>
            <a:ext cx="9318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5" name="AutoShape 16"/>
          <p:cNvCxnSpPr>
            <a:cxnSpLocks noChangeShapeType="1"/>
            <a:stCxn id="32783" idx="5"/>
            <a:endCxn id="32781" idx="0"/>
          </p:cNvCxnSpPr>
          <p:nvPr>
            <p:custDataLst>
              <p:tags r:id="rId15"/>
            </p:custDataLst>
          </p:nvPr>
        </p:nvCxnSpPr>
        <p:spPr bwMode="auto">
          <a:xfrm>
            <a:off x="4554538" y="2097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6" name="AutoShape 17"/>
          <p:cNvCxnSpPr>
            <a:cxnSpLocks noChangeShapeType="1"/>
            <a:stCxn id="32781" idx="3"/>
            <a:endCxn id="32778" idx="0"/>
          </p:cNvCxnSpPr>
          <p:nvPr>
            <p:custDataLst>
              <p:tags r:id="rId16"/>
            </p:custDataLst>
          </p:nvPr>
        </p:nvCxnSpPr>
        <p:spPr bwMode="auto">
          <a:xfrm flipH="1">
            <a:off x="4953000" y="2986088"/>
            <a:ext cx="3984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7" name="AutoShape 18"/>
          <p:cNvCxnSpPr>
            <a:cxnSpLocks noChangeShapeType="1"/>
            <a:stCxn id="32781" idx="5"/>
            <a:endCxn id="32777" idx="0"/>
          </p:cNvCxnSpPr>
          <p:nvPr>
            <p:custDataLst>
              <p:tags r:id="rId17"/>
            </p:custDataLst>
          </p:nvPr>
        </p:nvCxnSpPr>
        <p:spPr bwMode="auto">
          <a:xfrm>
            <a:off x="5621338" y="2986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8" name="AutoShape 19"/>
          <p:cNvCxnSpPr>
            <a:cxnSpLocks noChangeShapeType="1"/>
            <a:stCxn id="32778" idx="3"/>
            <a:endCxn id="32772" idx="0"/>
          </p:cNvCxnSpPr>
          <p:nvPr>
            <p:custDataLst>
              <p:tags r:id="rId18"/>
            </p:custDataLst>
          </p:nvPr>
        </p:nvCxnSpPr>
        <p:spPr bwMode="auto">
          <a:xfrm flipH="1">
            <a:off x="4686300" y="3875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9" name="AutoShape 20"/>
          <p:cNvCxnSpPr>
            <a:cxnSpLocks noChangeShapeType="1"/>
            <a:stCxn id="32782" idx="3"/>
            <a:endCxn id="32780" idx="0"/>
          </p:cNvCxnSpPr>
          <p:nvPr>
            <p:custDataLst>
              <p:tags r:id="rId19"/>
            </p:custDataLst>
          </p:nvPr>
        </p:nvCxnSpPr>
        <p:spPr bwMode="auto">
          <a:xfrm flipH="1">
            <a:off x="2819400" y="2986088"/>
            <a:ext cx="3984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0" name="AutoShape 21"/>
          <p:cNvCxnSpPr>
            <a:cxnSpLocks noChangeShapeType="1"/>
            <a:stCxn id="32782" idx="5"/>
            <a:endCxn id="32779" idx="0"/>
          </p:cNvCxnSpPr>
          <p:nvPr>
            <p:custDataLst>
              <p:tags r:id="rId20"/>
            </p:custDataLst>
          </p:nvPr>
        </p:nvCxnSpPr>
        <p:spPr bwMode="auto">
          <a:xfrm>
            <a:off x="3487738" y="2986088"/>
            <a:ext cx="398462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1" name="AutoShape 22"/>
          <p:cNvCxnSpPr>
            <a:cxnSpLocks noChangeShapeType="1"/>
            <a:stCxn id="32780" idx="3"/>
            <a:endCxn id="32776" idx="0"/>
          </p:cNvCxnSpPr>
          <p:nvPr>
            <p:custDataLst>
              <p:tags r:id="rId21"/>
            </p:custDataLst>
          </p:nvPr>
        </p:nvCxnSpPr>
        <p:spPr bwMode="auto">
          <a:xfrm flipH="1">
            <a:off x="2552700" y="3875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2" name="AutoShape 23"/>
          <p:cNvCxnSpPr>
            <a:cxnSpLocks noChangeShapeType="1"/>
            <a:stCxn id="32780" idx="5"/>
            <a:endCxn id="32775" idx="0"/>
          </p:cNvCxnSpPr>
          <p:nvPr>
            <p:custDataLst>
              <p:tags r:id="rId22"/>
            </p:custDataLst>
          </p:nvPr>
        </p:nvCxnSpPr>
        <p:spPr bwMode="auto">
          <a:xfrm>
            <a:off x="2954338" y="3875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3" name="AutoShape 24"/>
          <p:cNvCxnSpPr>
            <a:cxnSpLocks noChangeShapeType="1"/>
            <a:stCxn id="32779" idx="3"/>
            <a:endCxn id="32774" idx="0"/>
          </p:cNvCxnSpPr>
          <p:nvPr>
            <p:custDataLst>
              <p:tags r:id="rId23"/>
            </p:custDataLst>
          </p:nvPr>
        </p:nvCxnSpPr>
        <p:spPr bwMode="auto">
          <a:xfrm flipH="1">
            <a:off x="3619500" y="3875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4" name="AutoShape 25"/>
          <p:cNvCxnSpPr>
            <a:cxnSpLocks noChangeShapeType="1"/>
            <a:stCxn id="32779" idx="5"/>
            <a:endCxn id="32773" idx="0"/>
          </p:cNvCxnSpPr>
          <p:nvPr>
            <p:custDataLst>
              <p:tags r:id="rId24"/>
            </p:custDataLst>
          </p:nvPr>
        </p:nvCxnSpPr>
        <p:spPr bwMode="auto">
          <a:xfrm>
            <a:off x="4021138" y="3875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95" name="Text Box 27" hidden="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867400" y="228600"/>
            <a:ext cx="32766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- Runtime bounded by sum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of </a:t>
            </a:r>
            <a:r>
              <a:rPr lang="en-US" altLang="en-US" sz="2000" u="sng">
                <a:solidFill>
                  <a:schemeClr val="accent1"/>
                </a:solidFill>
              </a:rPr>
              <a:t>heights</a:t>
            </a:r>
            <a:r>
              <a:rPr lang="en-US" altLang="en-US" sz="2000">
                <a:solidFill>
                  <a:schemeClr val="accent1"/>
                </a:solidFill>
              </a:rPr>
              <a:t> of nodes, which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is linear.  O(n)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- How many nodes at height 1, and height 2, up to root,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- See text, Thm. 6.1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p. 194 for detailed proof.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620F81B-2BA2-4B8F-BC39-B0C3912BB3E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Buildheap pseudocode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0"/>
            <a:ext cx="8458200" cy="342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 smtClean="0">
                <a:latin typeface="Courier New" pitchFamily="49" charset="0"/>
              </a:rPr>
              <a:t>private void buildHeap() {</a:t>
            </a:r>
          </a:p>
          <a:p>
            <a:pPr eaLnBrk="1" hangingPunct="1">
              <a:buFontTx/>
              <a:buNone/>
            </a:pPr>
            <a:r>
              <a:rPr lang="en-US" altLang="en-US" sz="2400" b="1" smtClean="0">
                <a:latin typeface="Courier New" pitchFamily="49" charset="0"/>
              </a:rPr>
              <a:t>	for ( int i = currentSize/2; i &gt; 0; i-- )</a:t>
            </a:r>
          </a:p>
          <a:p>
            <a:pPr eaLnBrk="1" hangingPunct="1">
              <a:buFontTx/>
              <a:buNone/>
            </a:pPr>
            <a:r>
              <a:rPr lang="en-US" altLang="en-US" sz="2400" b="1" smtClean="0">
                <a:latin typeface="Courier New" pitchFamily="49" charset="0"/>
              </a:rPr>
              <a:t>		percolateDown( i );</a:t>
            </a:r>
          </a:p>
          <a:p>
            <a:pPr eaLnBrk="1" hangingPunct="1">
              <a:buFontTx/>
              <a:buNone/>
            </a:pPr>
            <a:r>
              <a:rPr lang="en-US" altLang="en-US" sz="2400" b="1" smtClean="0">
                <a:latin typeface="Courier New" pitchFamily="49" charset="0"/>
              </a:rPr>
              <a:t>}</a:t>
            </a:r>
          </a:p>
        </p:txBody>
      </p:sp>
      <p:sp>
        <p:nvSpPr>
          <p:cNvPr id="3379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029200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</a:rPr>
              <a:t>runtime: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E981BF3-926D-464E-A215-182CF04DE89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Administrative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Arial" charset="0"/>
                <a:cs typeface="Arial" charset="0"/>
              </a:rPr>
              <a:t>Turn in HW1</a:t>
            </a:r>
            <a:endParaRPr lang="en-US" altLang="en-US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z="2800" dirty="0" smtClean="0">
                <a:latin typeface="Arial" charset="0"/>
                <a:cs typeface="Arial" charset="0"/>
              </a:rPr>
              <a:t>HW2 available</a:t>
            </a:r>
          </a:p>
          <a:p>
            <a:pPr eaLnBrk="1" hangingPunct="1"/>
            <a:r>
              <a:rPr lang="en-US" altLang="en-US" sz="2800" dirty="0" smtClean="0">
                <a:latin typeface="Arial" charset="0"/>
                <a:cs typeface="Arial" charset="0"/>
              </a:rPr>
              <a:t>P1 Due next Wednesday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E59531B-C9C9-4AC3-8F21-EDD4877164E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Buildheap Analysis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0"/>
            <a:ext cx="8458200" cy="342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n/4 nodes percolate at most 1 level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n/8 percolate at most 2 levels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n/16 percolate at most 3 levels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Arial" charset="0"/>
                <a:cs typeface="Arial" charset="0"/>
              </a:rPr>
              <a:t>...</a:t>
            </a:r>
          </a:p>
        </p:txBody>
      </p:sp>
      <p:sp>
        <p:nvSpPr>
          <p:cNvPr id="3482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029200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</a:rPr>
              <a:t>runtime:</a:t>
            </a:r>
            <a:endParaRPr lang="en-US" altLang="en-US" sz="2400"/>
          </a:p>
        </p:txBody>
      </p:sp>
      <p:grpSp>
        <p:nvGrpSpPr>
          <p:cNvPr id="34822" name="Group 1"/>
          <p:cNvGrpSpPr>
            <a:grpSpLocks/>
          </p:cNvGrpSpPr>
          <p:nvPr/>
        </p:nvGrpSpPr>
        <p:grpSpPr bwMode="auto">
          <a:xfrm>
            <a:off x="5808663" y="1752600"/>
            <a:ext cx="3259137" cy="2581275"/>
            <a:chOff x="4914900" y="1752600"/>
            <a:chExt cx="3848100" cy="3048000"/>
          </a:xfrm>
        </p:grpSpPr>
        <p:sp>
          <p:nvSpPr>
            <p:cNvPr id="34823" name="Oval 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048500" y="441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4" name="Oval 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515100" y="441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5" name="Oval 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981700" y="441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6" name="Oval 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448300" y="441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7" name="Oval 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914900" y="441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8" name="Oval 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382000" y="353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9" name="Oval 9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315200" y="353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0" name="Oval 10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248400" y="353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1" name="Oval 11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353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2" name="Oval 12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848600" y="264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3" name="Oval 13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715000" y="264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4" name="Oval 1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781800" y="175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cxnSp>
          <p:nvCxnSpPr>
            <p:cNvPr id="34835" name="AutoShape 15"/>
            <p:cNvCxnSpPr>
              <a:cxnSpLocks noChangeShapeType="1"/>
              <a:stCxn id="34834" idx="3"/>
              <a:endCxn id="34833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5905500" y="2097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36" name="AutoShape 16"/>
            <p:cNvCxnSpPr>
              <a:cxnSpLocks noChangeShapeType="1"/>
              <a:stCxn id="34834" idx="5"/>
              <a:endCxn id="34832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7107238" y="2097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37" name="AutoShape 17"/>
            <p:cNvCxnSpPr>
              <a:cxnSpLocks noChangeShapeType="1"/>
              <a:stCxn id="34832" idx="3"/>
              <a:endCxn id="34829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7505700" y="2986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38" name="AutoShape 18"/>
            <p:cNvCxnSpPr>
              <a:cxnSpLocks noChangeShapeType="1"/>
              <a:stCxn id="34832" idx="5"/>
              <a:endCxn id="34828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8174038" y="2986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39" name="AutoShape 19"/>
            <p:cNvCxnSpPr>
              <a:cxnSpLocks noChangeShapeType="1"/>
              <a:stCxn id="34829" idx="3"/>
              <a:endCxn id="34823" idx="0"/>
            </p:cNvCxnSpPr>
            <p:nvPr>
              <p:custDataLst>
                <p:tags r:id="rId20"/>
              </p:custDataLst>
            </p:nvPr>
          </p:nvCxnSpPr>
          <p:spPr bwMode="auto">
            <a:xfrm flipH="1">
              <a:off x="7239000" y="3875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0" name="AutoShape 20"/>
            <p:cNvCxnSpPr>
              <a:cxnSpLocks noChangeShapeType="1"/>
              <a:stCxn id="34833" idx="3"/>
              <a:endCxn id="34831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5372100" y="2986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1" name="AutoShape 21"/>
            <p:cNvCxnSpPr>
              <a:cxnSpLocks noChangeShapeType="1"/>
              <a:stCxn id="34833" idx="5"/>
              <a:endCxn id="34830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6040438" y="2986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2" name="AutoShape 22"/>
            <p:cNvCxnSpPr>
              <a:cxnSpLocks noChangeShapeType="1"/>
              <a:stCxn id="34831" idx="3"/>
              <a:endCxn id="34827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5105400" y="3875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3" name="AutoShape 23"/>
            <p:cNvCxnSpPr>
              <a:cxnSpLocks noChangeShapeType="1"/>
              <a:stCxn id="34831" idx="5"/>
              <a:endCxn id="34826" idx="0"/>
            </p:cNvCxnSpPr>
            <p:nvPr>
              <p:custDataLst>
                <p:tags r:id="rId24"/>
              </p:custDataLst>
            </p:nvPr>
          </p:nvCxnSpPr>
          <p:spPr bwMode="auto">
            <a:xfrm>
              <a:off x="5507038" y="3875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4" name="AutoShape 24"/>
            <p:cNvCxnSpPr>
              <a:cxnSpLocks noChangeShapeType="1"/>
              <a:stCxn id="34830" idx="3"/>
              <a:endCxn id="34825" idx="0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6172200" y="3875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5" name="AutoShape 25"/>
            <p:cNvCxnSpPr>
              <a:cxnSpLocks noChangeShapeType="1"/>
              <a:stCxn id="34830" idx="5"/>
              <a:endCxn id="34824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6573838" y="3875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82D644B-4CEF-4EFE-B09F-540659738D8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Priority Queue ADT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085850"/>
            <a:ext cx="7924800" cy="3200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Insert(v)</a:t>
            </a:r>
          </a:p>
          <a:p>
            <a:pPr eaLnBrk="1" hangingPunct="1"/>
            <a:r>
              <a:rPr lang="en-US" altLang="en-US" dirty="0" err="1" smtClean="0">
                <a:latin typeface="Arial" charset="0"/>
                <a:cs typeface="Arial" charset="0"/>
              </a:rPr>
              <a:t>DeleteMin</a:t>
            </a:r>
            <a:r>
              <a:rPr lang="en-US" altLang="en-US" dirty="0" smtClean="0">
                <a:latin typeface="Arial" charset="0"/>
                <a:cs typeface="Arial" charset="0"/>
              </a:rPr>
              <a:t>()</a:t>
            </a:r>
          </a:p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6149" name="Line 7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320800" y="5200650"/>
            <a:ext cx="1727200" cy="0"/>
          </a:xfrm>
          <a:prstGeom prst="line">
            <a:avLst/>
          </a:prstGeom>
          <a:noFill/>
          <a:ln w="349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Text Box 7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9200" y="4724400"/>
            <a:ext cx="8826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Arial" charset="0"/>
                <a:cs typeface="Arial" charset="0"/>
              </a:rPr>
              <a:t>insert</a:t>
            </a:r>
          </a:p>
        </p:txBody>
      </p:sp>
      <p:sp>
        <p:nvSpPr>
          <p:cNvPr id="6151" name="Line 7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791200" y="5200650"/>
            <a:ext cx="2235200" cy="0"/>
          </a:xfrm>
          <a:prstGeom prst="line">
            <a:avLst/>
          </a:prstGeom>
          <a:noFill/>
          <a:ln w="349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7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02400" y="4724400"/>
            <a:ext cx="13668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Arial" charset="0"/>
                <a:cs typeface="Arial" charset="0"/>
              </a:rPr>
              <a:t>deleteMin</a:t>
            </a:r>
          </a:p>
        </p:txBody>
      </p:sp>
      <p:sp>
        <p:nvSpPr>
          <p:cNvPr id="6153" name="Freeform 80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003550" y="3810000"/>
            <a:ext cx="3321050" cy="2209800"/>
          </a:xfrm>
          <a:custGeom>
            <a:avLst/>
            <a:gdLst>
              <a:gd name="T0" fmla="*/ 2147483647 w 1481"/>
              <a:gd name="T1" fmla="*/ 2147483647 h 1479"/>
              <a:gd name="T2" fmla="*/ 2147483647 w 1481"/>
              <a:gd name="T3" fmla="*/ 2147483647 h 1479"/>
              <a:gd name="T4" fmla="*/ 2147483647 w 1481"/>
              <a:gd name="T5" fmla="*/ 2147483647 h 1479"/>
              <a:gd name="T6" fmla="*/ 2147483647 w 1481"/>
              <a:gd name="T7" fmla="*/ 2147483647 h 1479"/>
              <a:gd name="T8" fmla="*/ 2147483647 w 1481"/>
              <a:gd name="T9" fmla="*/ 2147483647 h 1479"/>
              <a:gd name="T10" fmla="*/ 2147483647 w 1481"/>
              <a:gd name="T11" fmla="*/ 2147483647 h 1479"/>
              <a:gd name="T12" fmla="*/ 2147483647 w 1481"/>
              <a:gd name="T13" fmla="*/ 2147483647 h 1479"/>
              <a:gd name="T14" fmla="*/ 0 w 1481"/>
              <a:gd name="T15" fmla="*/ 2147483647 h 1479"/>
              <a:gd name="T16" fmla="*/ 2147483647 w 1481"/>
              <a:gd name="T17" fmla="*/ 2147483647 h 1479"/>
              <a:gd name="T18" fmla="*/ 2147483647 w 1481"/>
              <a:gd name="T19" fmla="*/ 2147483647 h 1479"/>
              <a:gd name="T20" fmla="*/ 2147483647 w 1481"/>
              <a:gd name="T21" fmla="*/ 2147483647 h 1479"/>
              <a:gd name="T22" fmla="*/ 2147483647 w 1481"/>
              <a:gd name="T23" fmla="*/ 2147483647 h 1479"/>
              <a:gd name="T24" fmla="*/ 2147483647 w 1481"/>
              <a:gd name="T25" fmla="*/ 2147483647 h 1479"/>
              <a:gd name="T26" fmla="*/ 2147483647 w 1481"/>
              <a:gd name="T27" fmla="*/ 2147483647 h 1479"/>
              <a:gd name="T28" fmla="*/ 2147483647 w 1481"/>
              <a:gd name="T29" fmla="*/ 2147483647 h 1479"/>
              <a:gd name="T30" fmla="*/ 2147483647 w 1481"/>
              <a:gd name="T31" fmla="*/ 2147483647 h 1479"/>
              <a:gd name="T32" fmla="*/ 2147483647 w 1481"/>
              <a:gd name="T33" fmla="*/ 2147483647 h 1479"/>
              <a:gd name="T34" fmla="*/ 2147483647 w 1481"/>
              <a:gd name="T35" fmla="*/ 2147483647 h 1479"/>
              <a:gd name="T36" fmla="*/ 2147483647 w 1481"/>
              <a:gd name="T37" fmla="*/ 2147483647 h 1479"/>
              <a:gd name="T38" fmla="*/ 2147483647 w 1481"/>
              <a:gd name="T39" fmla="*/ 2147483647 h 1479"/>
              <a:gd name="T40" fmla="*/ 2147483647 w 1481"/>
              <a:gd name="T41" fmla="*/ 2147483647 h 1479"/>
              <a:gd name="T42" fmla="*/ 2147483647 w 1481"/>
              <a:gd name="T43" fmla="*/ 2147483647 h 1479"/>
              <a:gd name="T44" fmla="*/ 2147483647 w 1481"/>
              <a:gd name="T45" fmla="*/ 2147483647 h 1479"/>
              <a:gd name="T46" fmla="*/ 2147483647 w 1481"/>
              <a:gd name="T47" fmla="*/ 2147483647 h 1479"/>
              <a:gd name="T48" fmla="*/ 2147483647 w 1481"/>
              <a:gd name="T49" fmla="*/ 2147483647 h 1479"/>
              <a:gd name="T50" fmla="*/ 2147483647 w 1481"/>
              <a:gd name="T51" fmla="*/ 2147483647 h 1479"/>
              <a:gd name="T52" fmla="*/ 2147483647 w 1481"/>
              <a:gd name="T53" fmla="*/ 2147483647 h 1479"/>
              <a:gd name="T54" fmla="*/ 2147483647 w 1481"/>
              <a:gd name="T55" fmla="*/ 2147483647 h 1479"/>
              <a:gd name="T56" fmla="*/ 2147483647 w 1481"/>
              <a:gd name="T57" fmla="*/ 2147483647 h 1479"/>
              <a:gd name="T58" fmla="*/ 2147483647 w 1481"/>
              <a:gd name="T59" fmla="*/ 2147483647 h 1479"/>
              <a:gd name="T60" fmla="*/ 2147483647 w 1481"/>
              <a:gd name="T61" fmla="*/ 2147483647 h 1479"/>
              <a:gd name="T62" fmla="*/ 2147483647 w 1481"/>
              <a:gd name="T63" fmla="*/ 2147483647 h 1479"/>
              <a:gd name="T64" fmla="*/ 2147483647 w 1481"/>
              <a:gd name="T65" fmla="*/ 2147483647 h 1479"/>
              <a:gd name="T66" fmla="*/ 2147483647 w 1481"/>
              <a:gd name="T67" fmla="*/ 2147483647 h 1479"/>
              <a:gd name="T68" fmla="*/ 2147483647 w 1481"/>
              <a:gd name="T69" fmla="*/ 2147483647 h 1479"/>
              <a:gd name="T70" fmla="*/ 2147483647 w 1481"/>
              <a:gd name="T71" fmla="*/ 2147483647 h 1479"/>
              <a:gd name="T72" fmla="*/ 2147483647 w 1481"/>
              <a:gd name="T73" fmla="*/ 2147483647 h 1479"/>
              <a:gd name="T74" fmla="*/ 2147483647 w 1481"/>
              <a:gd name="T75" fmla="*/ 0 h 1479"/>
              <a:gd name="T76" fmla="*/ 2147483647 w 1481"/>
              <a:gd name="T77" fmla="*/ 2147483647 h 1479"/>
              <a:gd name="T78" fmla="*/ 2147483647 w 1481"/>
              <a:gd name="T79" fmla="*/ 2147483647 h 1479"/>
              <a:gd name="T80" fmla="*/ 2147483647 w 1481"/>
              <a:gd name="T81" fmla="*/ 2147483647 h 147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481" h="1479">
                <a:moveTo>
                  <a:pt x="381" y="157"/>
                </a:moveTo>
                <a:cubicBezTo>
                  <a:pt x="355" y="151"/>
                  <a:pt x="331" y="143"/>
                  <a:pt x="306" y="135"/>
                </a:cubicBezTo>
                <a:cubicBezTo>
                  <a:pt x="300" y="135"/>
                  <a:pt x="213" y="137"/>
                  <a:pt x="187" y="150"/>
                </a:cubicBezTo>
                <a:cubicBezTo>
                  <a:pt x="107" y="190"/>
                  <a:pt x="73" y="294"/>
                  <a:pt x="52" y="374"/>
                </a:cubicBezTo>
                <a:cubicBezTo>
                  <a:pt x="57" y="445"/>
                  <a:pt x="56" y="536"/>
                  <a:pt x="97" y="599"/>
                </a:cubicBezTo>
                <a:cubicBezTo>
                  <a:pt x="124" y="684"/>
                  <a:pt x="114" y="754"/>
                  <a:pt x="52" y="816"/>
                </a:cubicBezTo>
                <a:cubicBezTo>
                  <a:pt x="30" y="885"/>
                  <a:pt x="67" y="780"/>
                  <a:pt x="22" y="861"/>
                </a:cubicBezTo>
                <a:cubicBezTo>
                  <a:pt x="13" y="877"/>
                  <a:pt x="5" y="915"/>
                  <a:pt x="0" y="935"/>
                </a:cubicBezTo>
                <a:cubicBezTo>
                  <a:pt x="5" y="981"/>
                  <a:pt x="5" y="1010"/>
                  <a:pt x="30" y="1048"/>
                </a:cubicBezTo>
                <a:cubicBezTo>
                  <a:pt x="77" y="1190"/>
                  <a:pt x="27" y="1023"/>
                  <a:pt x="52" y="1369"/>
                </a:cubicBezTo>
                <a:cubicBezTo>
                  <a:pt x="57" y="1432"/>
                  <a:pt x="182" y="1465"/>
                  <a:pt x="232" y="1474"/>
                </a:cubicBezTo>
                <a:cubicBezTo>
                  <a:pt x="329" y="1469"/>
                  <a:pt x="337" y="1472"/>
                  <a:pt x="404" y="1452"/>
                </a:cubicBezTo>
                <a:cubicBezTo>
                  <a:pt x="509" y="1366"/>
                  <a:pt x="446" y="1409"/>
                  <a:pt x="516" y="1339"/>
                </a:cubicBezTo>
                <a:cubicBezTo>
                  <a:pt x="539" y="1268"/>
                  <a:pt x="606" y="1233"/>
                  <a:pt x="673" y="1220"/>
                </a:cubicBezTo>
                <a:cubicBezTo>
                  <a:pt x="711" y="1225"/>
                  <a:pt x="741" y="1233"/>
                  <a:pt x="778" y="1242"/>
                </a:cubicBezTo>
                <a:cubicBezTo>
                  <a:pt x="804" y="1260"/>
                  <a:pt x="817" y="1281"/>
                  <a:pt x="838" y="1302"/>
                </a:cubicBezTo>
                <a:cubicBezTo>
                  <a:pt x="872" y="1336"/>
                  <a:pt x="861" y="1310"/>
                  <a:pt x="890" y="1347"/>
                </a:cubicBezTo>
                <a:cubicBezTo>
                  <a:pt x="901" y="1361"/>
                  <a:pt x="906" y="1381"/>
                  <a:pt x="920" y="1392"/>
                </a:cubicBezTo>
                <a:cubicBezTo>
                  <a:pt x="960" y="1422"/>
                  <a:pt x="996" y="1452"/>
                  <a:pt x="1040" y="1474"/>
                </a:cubicBezTo>
                <a:cubicBezTo>
                  <a:pt x="1097" y="1469"/>
                  <a:pt x="1118" y="1479"/>
                  <a:pt x="1159" y="1452"/>
                </a:cubicBezTo>
                <a:cubicBezTo>
                  <a:pt x="1180" y="1438"/>
                  <a:pt x="1219" y="1407"/>
                  <a:pt x="1219" y="1407"/>
                </a:cubicBezTo>
                <a:cubicBezTo>
                  <a:pt x="1243" y="1371"/>
                  <a:pt x="1255" y="1334"/>
                  <a:pt x="1271" y="1294"/>
                </a:cubicBezTo>
                <a:cubicBezTo>
                  <a:pt x="1266" y="1239"/>
                  <a:pt x="1270" y="1204"/>
                  <a:pt x="1242" y="1160"/>
                </a:cubicBezTo>
                <a:cubicBezTo>
                  <a:pt x="1225" y="1098"/>
                  <a:pt x="1181" y="1046"/>
                  <a:pt x="1152" y="988"/>
                </a:cubicBezTo>
                <a:cubicBezTo>
                  <a:pt x="1133" y="899"/>
                  <a:pt x="1116" y="797"/>
                  <a:pt x="1167" y="718"/>
                </a:cubicBezTo>
                <a:cubicBezTo>
                  <a:pt x="1179" y="679"/>
                  <a:pt x="1204" y="655"/>
                  <a:pt x="1242" y="644"/>
                </a:cubicBezTo>
                <a:cubicBezTo>
                  <a:pt x="1272" y="624"/>
                  <a:pt x="1311" y="607"/>
                  <a:pt x="1346" y="599"/>
                </a:cubicBezTo>
                <a:cubicBezTo>
                  <a:pt x="1411" y="557"/>
                  <a:pt x="1461" y="503"/>
                  <a:pt x="1481" y="427"/>
                </a:cubicBezTo>
                <a:cubicBezTo>
                  <a:pt x="1465" y="308"/>
                  <a:pt x="1416" y="228"/>
                  <a:pt x="1294" y="202"/>
                </a:cubicBezTo>
                <a:cubicBezTo>
                  <a:pt x="1269" y="205"/>
                  <a:pt x="1243" y="202"/>
                  <a:pt x="1219" y="210"/>
                </a:cubicBezTo>
                <a:cubicBezTo>
                  <a:pt x="1187" y="221"/>
                  <a:pt x="1135" y="279"/>
                  <a:pt x="1114" y="300"/>
                </a:cubicBezTo>
                <a:cubicBezTo>
                  <a:pt x="1092" y="322"/>
                  <a:pt x="1080" y="364"/>
                  <a:pt x="1062" y="389"/>
                </a:cubicBezTo>
                <a:cubicBezTo>
                  <a:pt x="1035" y="428"/>
                  <a:pt x="1000" y="441"/>
                  <a:pt x="957" y="449"/>
                </a:cubicBezTo>
                <a:cubicBezTo>
                  <a:pt x="845" y="428"/>
                  <a:pt x="813" y="342"/>
                  <a:pt x="793" y="240"/>
                </a:cubicBezTo>
                <a:cubicBezTo>
                  <a:pt x="790" y="225"/>
                  <a:pt x="782" y="144"/>
                  <a:pt x="763" y="120"/>
                </a:cubicBezTo>
                <a:cubicBezTo>
                  <a:pt x="743" y="93"/>
                  <a:pt x="716" y="71"/>
                  <a:pt x="695" y="45"/>
                </a:cubicBezTo>
                <a:cubicBezTo>
                  <a:pt x="688" y="37"/>
                  <a:pt x="682" y="29"/>
                  <a:pt x="673" y="23"/>
                </a:cubicBezTo>
                <a:cubicBezTo>
                  <a:pt x="656" y="11"/>
                  <a:pt x="626" y="7"/>
                  <a:pt x="606" y="0"/>
                </a:cubicBezTo>
                <a:cubicBezTo>
                  <a:pt x="526" y="12"/>
                  <a:pt x="516" y="15"/>
                  <a:pt x="456" y="75"/>
                </a:cubicBezTo>
                <a:cubicBezTo>
                  <a:pt x="443" y="88"/>
                  <a:pt x="426" y="120"/>
                  <a:pt x="426" y="120"/>
                </a:cubicBezTo>
                <a:cubicBezTo>
                  <a:pt x="418" y="145"/>
                  <a:pt x="409" y="157"/>
                  <a:pt x="381" y="157"/>
                </a:cubicBezTo>
                <a:close/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Text Box 8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00400" y="4114800"/>
            <a:ext cx="23622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6        2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  15              23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          12     18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    45       3         7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08CF943-0267-4F26-8857-36EE58868AD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Binary Heap data structure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447800"/>
            <a:ext cx="7772400" cy="51562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Arial" charset="0"/>
                <a:cs typeface="Arial" charset="0"/>
              </a:rPr>
              <a:t>binary heap for priority queues: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O(log n) worst case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for both insert and </a:t>
            </a:r>
            <a:r>
              <a:rPr lang="en-US" altLang="en-US" sz="2400" dirty="0" err="1" smtClean="0">
                <a:latin typeface="Arial" charset="0"/>
                <a:cs typeface="Arial" charset="0"/>
              </a:rPr>
              <a:t>deleteMin</a:t>
            </a:r>
            <a:endParaRPr lang="en-US" altLang="en-US" sz="24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buNone/>
            </a:pPr>
            <a:endParaRPr lang="en-US" altLang="en-US" sz="28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Heap properties</a:t>
            </a:r>
          </a:p>
          <a:p>
            <a:pPr lvl="1" eaLnBrk="1" hangingPunct="1"/>
            <a:r>
              <a:rPr lang="en-US" altLang="en-US" sz="2000" dirty="0" smtClean="0">
                <a:latin typeface="Arial" charset="0"/>
                <a:cs typeface="Arial" charset="0"/>
              </a:rPr>
              <a:t>Complete binary tree</a:t>
            </a:r>
          </a:p>
          <a:p>
            <a:pPr lvl="1" eaLnBrk="1" hangingPunct="1"/>
            <a:r>
              <a:rPr lang="en-US" altLang="en-US" sz="2000" dirty="0" smtClean="0">
                <a:latin typeface="Arial" charset="0"/>
                <a:cs typeface="Arial" charset="0"/>
              </a:rPr>
              <a:t>Value of a node less than or equal to the values of its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B1C93B9-FFA1-488A-BF90-D42C7F30DC1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838200"/>
            <a:ext cx="7772400" cy="685800"/>
          </a:xfrm>
        </p:spPr>
        <p:txBody>
          <a:bodyPr/>
          <a:lstStyle/>
          <a:p>
            <a:pPr algn="l" eaLnBrk="1" hangingPunct="1"/>
            <a:r>
              <a:rPr lang="en-US" altLang="en-US" dirty="0" smtClean="0">
                <a:latin typeface="Arial" charset="0"/>
                <a:cs typeface="Arial" charset="0"/>
              </a:rPr>
              <a:t>Insert: percolate up</a:t>
            </a:r>
          </a:p>
        </p:txBody>
      </p:sp>
      <p:sp>
        <p:nvSpPr>
          <p:cNvPr id="17412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994400" y="407670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99</a:t>
            </a:r>
          </a:p>
        </p:txBody>
      </p:sp>
      <p:sp>
        <p:nvSpPr>
          <p:cNvPr id="17413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759200" y="407670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60</a:t>
            </a:r>
          </a:p>
        </p:txBody>
      </p:sp>
      <p:sp>
        <p:nvSpPr>
          <p:cNvPr id="17414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235200" y="407670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40</a:t>
            </a:r>
          </a:p>
        </p:txBody>
      </p:sp>
      <p:sp>
        <p:nvSpPr>
          <p:cNvPr id="17415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283200" y="344805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80</a:t>
            </a:r>
          </a:p>
        </p:txBody>
      </p:sp>
      <p:sp>
        <p:nvSpPr>
          <p:cNvPr id="17416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251200" y="344805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20</a:t>
            </a:r>
          </a:p>
        </p:txBody>
      </p:sp>
      <p:sp>
        <p:nvSpPr>
          <p:cNvPr id="17417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165600" y="281940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10</a:t>
            </a:r>
          </a:p>
        </p:txBody>
      </p:sp>
      <p:cxnSp>
        <p:nvCxnSpPr>
          <p:cNvPr id="17418" name="AutoShape 9"/>
          <p:cNvCxnSpPr>
            <a:cxnSpLocks noChangeShapeType="1"/>
            <a:stCxn id="17417" idx="3"/>
            <a:endCxn id="17416" idx="0"/>
          </p:cNvCxnSpPr>
          <p:nvPr>
            <p:custDataLst>
              <p:tags r:id="rId8"/>
            </p:custDataLst>
          </p:nvPr>
        </p:nvCxnSpPr>
        <p:spPr bwMode="auto">
          <a:xfrm flipH="1">
            <a:off x="3606800" y="3179763"/>
            <a:ext cx="6635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19" name="AutoShape 10"/>
          <p:cNvCxnSpPr>
            <a:cxnSpLocks noChangeShapeType="1"/>
            <a:stCxn id="17417" idx="5"/>
            <a:endCxn id="17415" idx="0"/>
          </p:cNvCxnSpPr>
          <p:nvPr>
            <p:custDataLst>
              <p:tags r:id="rId9"/>
            </p:custDataLst>
          </p:nvPr>
        </p:nvCxnSpPr>
        <p:spPr bwMode="auto">
          <a:xfrm>
            <a:off x="4772025" y="3179763"/>
            <a:ext cx="8667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0" name="AutoShape 11"/>
          <p:cNvCxnSpPr>
            <a:cxnSpLocks noChangeShapeType="1"/>
            <a:stCxn id="17415" idx="5"/>
            <a:endCxn id="17412" idx="0"/>
          </p:cNvCxnSpPr>
          <p:nvPr>
            <p:custDataLst>
              <p:tags r:id="rId10"/>
            </p:custDataLst>
          </p:nvPr>
        </p:nvCxnSpPr>
        <p:spPr bwMode="auto">
          <a:xfrm>
            <a:off x="5889625" y="3808413"/>
            <a:ext cx="460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1" name="AutoShape 12"/>
          <p:cNvCxnSpPr>
            <a:cxnSpLocks noChangeShapeType="1"/>
            <a:stCxn id="17416" idx="3"/>
            <a:endCxn id="17414" idx="0"/>
          </p:cNvCxnSpPr>
          <p:nvPr>
            <p:custDataLst>
              <p:tags r:id="rId11"/>
            </p:custDataLst>
          </p:nvPr>
        </p:nvCxnSpPr>
        <p:spPr bwMode="auto">
          <a:xfrm flipH="1">
            <a:off x="2590800" y="3808413"/>
            <a:ext cx="765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2" name="AutoShape 13"/>
          <p:cNvCxnSpPr>
            <a:cxnSpLocks noChangeShapeType="1"/>
            <a:stCxn id="17416" idx="5"/>
            <a:endCxn id="17413" idx="0"/>
          </p:cNvCxnSpPr>
          <p:nvPr>
            <p:custDataLst>
              <p:tags r:id="rId12"/>
            </p:custDataLst>
          </p:nvPr>
        </p:nvCxnSpPr>
        <p:spPr bwMode="auto">
          <a:xfrm>
            <a:off x="3857625" y="3808413"/>
            <a:ext cx="257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3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1422400" y="4705350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50</a:t>
            </a:r>
          </a:p>
        </p:txBody>
      </p:sp>
      <p:cxnSp>
        <p:nvCxnSpPr>
          <p:cNvPr id="17424" name="AutoShape 15"/>
          <p:cNvCxnSpPr>
            <a:cxnSpLocks noChangeShapeType="1"/>
            <a:stCxn id="17414" idx="3"/>
            <a:endCxn id="17423" idx="0"/>
          </p:cNvCxnSpPr>
          <p:nvPr>
            <p:custDataLst>
              <p:tags r:id="rId14"/>
            </p:custDataLst>
          </p:nvPr>
        </p:nvCxnSpPr>
        <p:spPr bwMode="auto">
          <a:xfrm flipH="1">
            <a:off x="1752600" y="4437063"/>
            <a:ext cx="587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5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540000" y="4705350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700</a:t>
            </a:r>
          </a:p>
        </p:txBody>
      </p:sp>
      <p:cxnSp>
        <p:nvCxnSpPr>
          <p:cNvPr id="17426" name="AutoShape 17"/>
          <p:cNvCxnSpPr>
            <a:cxnSpLocks noChangeShapeType="1"/>
            <a:stCxn id="17414" idx="5"/>
            <a:endCxn id="17425" idx="0"/>
          </p:cNvCxnSpPr>
          <p:nvPr>
            <p:custDataLst>
              <p:tags r:id="rId16"/>
            </p:custDataLst>
          </p:nvPr>
        </p:nvCxnSpPr>
        <p:spPr bwMode="auto">
          <a:xfrm>
            <a:off x="2841625" y="4437063"/>
            <a:ext cx="285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7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978400" y="407670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85</a:t>
            </a:r>
          </a:p>
        </p:txBody>
      </p:sp>
      <p:cxnSp>
        <p:nvCxnSpPr>
          <p:cNvPr id="17428" name="AutoShape 19"/>
          <p:cNvCxnSpPr>
            <a:cxnSpLocks noChangeShapeType="1"/>
            <a:stCxn id="17415" idx="3"/>
            <a:endCxn id="17427" idx="0"/>
          </p:cNvCxnSpPr>
          <p:nvPr>
            <p:custDataLst>
              <p:tags r:id="rId18"/>
            </p:custDataLst>
          </p:nvPr>
        </p:nvCxnSpPr>
        <p:spPr bwMode="auto">
          <a:xfrm flipH="1">
            <a:off x="5334000" y="3808413"/>
            <a:ext cx="539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9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454400" y="4705350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65</a:t>
            </a:r>
          </a:p>
        </p:txBody>
      </p:sp>
      <p:cxnSp>
        <p:nvCxnSpPr>
          <p:cNvPr id="17430" name="AutoShape 21"/>
          <p:cNvCxnSpPr>
            <a:cxnSpLocks noChangeShapeType="1"/>
            <a:stCxn id="17413" idx="3"/>
            <a:endCxn id="17429" idx="0"/>
          </p:cNvCxnSpPr>
          <p:nvPr>
            <p:custDataLst>
              <p:tags r:id="rId20"/>
            </p:custDataLst>
          </p:nvPr>
        </p:nvCxnSpPr>
        <p:spPr bwMode="auto">
          <a:xfrm flipH="1">
            <a:off x="3784600" y="4437063"/>
            <a:ext cx="79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31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4368800" y="4705350"/>
            <a:ext cx="711200" cy="400050"/>
          </a:xfrm>
          <a:prstGeom prst="ellipse">
            <a:avLst/>
          </a:prstGeom>
          <a:noFill/>
          <a:ln w="444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15</a:t>
            </a:r>
          </a:p>
        </p:txBody>
      </p:sp>
      <p:cxnSp>
        <p:nvCxnSpPr>
          <p:cNvPr id="17432" name="AutoShape 23"/>
          <p:cNvCxnSpPr>
            <a:cxnSpLocks noChangeShapeType="1"/>
            <a:stCxn id="17413" idx="5"/>
            <a:endCxn id="17431" idx="0"/>
          </p:cNvCxnSpPr>
          <p:nvPr>
            <p:custDataLst>
              <p:tags r:id="rId22"/>
            </p:custDataLst>
          </p:nvPr>
        </p:nvCxnSpPr>
        <p:spPr bwMode="auto">
          <a:xfrm>
            <a:off x="4365625" y="4437063"/>
            <a:ext cx="358775" cy="2460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54" name="AutoShape 4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 flipH="1">
            <a:off x="4470400" y="4133850"/>
            <a:ext cx="508000" cy="536575"/>
          </a:xfrm>
          <a:custGeom>
            <a:avLst/>
            <a:gdLst>
              <a:gd name="T0" fmla="*/ 163907917 w 21600"/>
              <a:gd name="T1" fmla="*/ 0 h 21600"/>
              <a:gd name="T2" fmla="*/ 163907917 w 21600"/>
              <a:gd name="T3" fmla="*/ 186376842 h 21600"/>
              <a:gd name="T4" fmla="*/ 34251453 w 21600"/>
              <a:gd name="T5" fmla="*/ 331118768 h 21600"/>
              <a:gd name="T6" fmla="*/ 280985313 w 21600"/>
              <a:gd name="T7" fmla="*/ 9318842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503 h 21600"/>
              <a:gd name="T14" fmla="*/ 17786 w 21600"/>
              <a:gd name="T15" fmla="*/ 865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600" y="0"/>
                </a:lnTo>
                <a:lnTo>
                  <a:pt x="12600" y="3503"/>
                </a:lnTo>
                <a:lnTo>
                  <a:pt x="12427" y="3503"/>
                </a:lnTo>
                <a:cubicBezTo>
                  <a:pt x="5564" y="3503"/>
                  <a:pt x="0" y="7378"/>
                  <a:pt x="0" y="12158"/>
                </a:cubicBezTo>
                <a:lnTo>
                  <a:pt x="0" y="21600"/>
                </a:lnTo>
                <a:lnTo>
                  <a:pt x="5266" y="21600"/>
                </a:lnTo>
                <a:lnTo>
                  <a:pt x="5266" y="12158"/>
                </a:lnTo>
                <a:cubicBezTo>
                  <a:pt x="5266" y="10223"/>
                  <a:pt x="8472" y="8655"/>
                  <a:pt x="12427" y="8655"/>
                </a:cubicBezTo>
                <a:lnTo>
                  <a:pt x="12600" y="8655"/>
                </a:lnTo>
                <a:lnTo>
                  <a:pt x="12600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5" name="AutoShape 4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 flipH="1">
            <a:off x="4064000" y="3505200"/>
            <a:ext cx="508000" cy="536575"/>
          </a:xfrm>
          <a:custGeom>
            <a:avLst/>
            <a:gdLst>
              <a:gd name="T0" fmla="*/ 163907917 w 21600"/>
              <a:gd name="T1" fmla="*/ 0 h 21600"/>
              <a:gd name="T2" fmla="*/ 163907917 w 21600"/>
              <a:gd name="T3" fmla="*/ 186376842 h 21600"/>
              <a:gd name="T4" fmla="*/ 34251453 w 21600"/>
              <a:gd name="T5" fmla="*/ 331118768 h 21600"/>
              <a:gd name="T6" fmla="*/ 280985313 w 21600"/>
              <a:gd name="T7" fmla="*/ 9318842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503 h 21600"/>
              <a:gd name="T14" fmla="*/ 17786 w 21600"/>
              <a:gd name="T15" fmla="*/ 865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600" y="0"/>
                </a:lnTo>
                <a:lnTo>
                  <a:pt x="12600" y="3503"/>
                </a:lnTo>
                <a:lnTo>
                  <a:pt x="12427" y="3503"/>
                </a:lnTo>
                <a:cubicBezTo>
                  <a:pt x="5564" y="3503"/>
                  <a:pt x="0" y="7378"/>
                  <a:pt x="0" y="12158"/>
                </a:cubicBezTo>
                <a:lnTo>
                  <a:pt x="0" y="21600"/>
                </a:lnTo>
                <a:lnTo>
                  <a:pt x="5266" y="21600"/>
                </a:lnTo>
                <a:lnTo>
                  <a:pt x="5266" y="12158"/>
                </a:lnTo>
                <a:cubicBezTo>
                  <a:pt x="5266" y="10223"/>
                  <a:pt x="8472" y="8655"/>
                  <a:pt x="12427" y="8655"/>
                </a:cubicBezTo>
                <a:lnTo>
                  <a:pt x="12600" y="8655"/>
                </a:lnTo>
                <a:lnTo>
                  <a:pt x="12600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6" name="Text Box 47" hidden="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858000" y="838200"/>
            <a:ext cx="18288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Now insert 90. (no swaps, even though 99 is larger!)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Now insert 7.</a:t>
            </a:r>
          </a:p>
        </p:txBody>
      </p:sp>
      <p:sp>
        <p:nvSpPr>
          <p:cNvPr id="17457" name="Text Box 48" hidden="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28600" y="3276600"/>
            <a:ext cx="1981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1"/>
                </a:solidFill>
              </a:rPr>
              <a:t>Optimization, bubble up an empty space to reduce # of swaps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24B47CD-C9C3-43EC-A095-F803271EB55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06400" y="762000"/>
            <a:ext cx="8432800" cy="685800"/>
          </a:xfrm>
        </p:spPr>
        <p:txBody>
          <a:bodyPr/>
          <a:lstStyle/>
          <a:p>
            <a:pPr algn="l" eaLnBrk="1" hangingPunct="1"/>
            <a:r>
              <a:rPr lang="en-US" altLang="en-US" dirty="0" err="1" smtClean="0">
                <a:latin typeface="Arial" charset="0"/>
                <a:cs typeface="Arial" charset="0"/>
              </a:rPr>
              <a:t>DeleteMin</a:t>
            </a:r>
            <a:r>
              <a:rPr lang="en-US" altLang="en-US" dirty="0" smtClean="0">
                <a:latin typeface="Arial" charset="0"/>
                <a:cs typeface="Arial" charset="0"/>
              </a:rPr>
              <a:t>: percolate down</a:t>
            </a:r>
          </a:p>
        </p:txBody>
      </p:sp>
      <p:sp>
        <p:nvSpPr>
          <p:cNvPr id="19460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324600" y="38766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99</a:t>
            </a:r>
          </a:p>
        </p:txBody>
      </p:sp>
      <p:sp>
        <p:nvSpPr>
          <p:cNvPr id="19461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089400" y="38766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60</a:t>
            </a:r>
          </a:p>
        </p:txBody>
      </p:sp>
      <p:sp>
        <p:nvSpPr>
          <p:cNvPr id="19462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565400" y="38766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40</a:t>
            </a:r>
          </a:p>
        </p:txBody>
      </p:sp>
      <p:sp>
        <p:nvSpPr>
          <p:cNvPr id="19463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613400" y="324802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15</a:t>
            </a:r>
          </a:p>
        </p:txBody>
      </p:sp>
      <p:sp>
        <p:nvSpPr>
          <p:cNvPr id="19464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4802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20</a:t>
            </a:r>
          </a:p>
        </p:txBody>
      </p:sp>
      <p:sp>
        <p:nvSpPr>
          <p:cNvPr id="19465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619375"/>
            <a:ext cx="711200" cy="400050"/>
          </a:xfrm>
          <a:prstGeom prst="ellipse">
            <a:avLst/>
          </a:prstGeom>
          <a:noFill/>
          <a:ln w="4445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10</a:t>
            </a:r>
          </a:p>
        </p:txBody>
      </p:sp>
      <p:cxnSp>
        <p:nvCxnSpPr>
          <p:cNvPr id="19466" name="AutoShape 9"/>
          <p:cNvCxnSpPr>
            <a:cxnSpLocks noChangeShapeType="1"/>
            <a:stCxn id="19465" idx="3"/>
            <a:endCxn id="19464" idx="0"/>
          </p:cNvCxnSpPr>
          <p:nvPr>
            <p:custDataLst>
              <p:tags r:id="rId8"/>
            </p:custDataLst>
          </p:nvPr>
        </p:nvCxnSpPr>
        <p:spPr bwMode="auto">
          <a:xfrm flipH="1">
            <a:off x="3937000" y="2982913"/>
            <a:ext cx="663575" cy="2460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7" name="AutoShape 10"/>
          <p:cNvCxnSpPr>
            <a:cxnSpLocks noChangeShapeType="1"/>
            <a:stCxn id="19465" idx="5"/>
            <a:endCxn id="19463" idx="0"/>
          </p:cNvCxnSpPr>
          <p:nvPr>
            <p:custDataLst>
              <p:tags r:id="rId9"/>
            </p:custDataLst>
          </p:nvPr>
        </p:nvCxnSpPr>
        <p:spPr bwMode="auto">
          <a:xfrm>
            <a:off x="5102225" y="2982913"/>
            <a:ext cx="866775" cy="2460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8" name="AutoShape 11"/>
          <p:cNvCxnSpPr>
            <a:cxnSpLocks noChangeShapeType="1"/>
            <a:stCxn id="19463" idx="5"/>
            <a:endCxn id="19460" idx="0"/>
          </p:cNvCxnSpPr>
          <p:nvPr>
            <p:custDataLst>
              <p:tags r:id="rId10"/>
            </p:custDataLst>
          </p:nvPr>
        </p:nvCxnSpPr>
        <p:spPr bwMode="auto">
          <a:xfrm>
            <a:off x="6219825" y="3608388"/>
            <a:ext cx="460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9" name="AutoShape 12"/>
          <p:cNvCxnSpPr>
            <a:cxnSpLocks noChangeShapeType="1"/>
            <a:stCxn id="19464" idx="3"/>
            <a:endCxn id="19462" idx="0"/>
          </p:cNvCxnSpPr>
          <p:nvPr>
            <p:custDataLst>
              <p:tags r:id="rId11"/>
            </p:custDataLst>
          </p:nvPr>
        </p:nvCxnSpPr>
        <p:spPr bwMode="auto">
          <a:xfrm flipH="1">
            <a:off x="2921000" y="3608388"/>
            <a:ext cx="765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0" name="AutoShape 13"/>
          <p:cNvCxnSpPr>
            <a:cxnSpLocks noChangeShapeType="1"/>
            <a:stCxn id="19464" idx="5"/>
            <a:endCxn id="19461" idx="0"/>
          </p:cNvCxnSpPr>
          <p:nvPr>
            <p:custDataLst>
              <p:tags r:id="rId12"/>
            </p:custDataLst>
          </p:nvPr>
        </p:nvCxnSpPr>
        <p:spPr bwMode="auto">
          <a:xfrm>
            <a:off x="4187825" y="3608388"/>
            <a:ext cx="257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1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1752600" y="450532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50</a:t>
            </a:r>
          </a:p>
        </p:txBody>
      </p:sp>
      <p:cxnSp>
        <p:nvCxnSpPr>
          <p:cNvPr id="19472" name="AutoShape 15"/>
          <p:cNvCxnSpPr>
            <a:cxnSpLocks noChangeShapeType="1"/>
            <a:stCxn id="19462" idx="3"/>
            <a:endCxn id="19471" idx="0"/>
          </p:cNvCxnSpPr>
          <p:nvPr>
            <p:custDataLst>
              <p:tags r:id="rId14"/>
            </p:custDataLst>
          </p:nvPr>
        </p:nvCxnSpPr>
        <p:spPr bwMode="auto">
          <a:xfrm flipH="1">
            <a:off x="2082800" y="4237038"/>
            <a:ext cx="587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3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870200" y="450532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700</a:t>
            </a:r>
          </a:p>
        </p:txBody>
      </p:sp>
      <p:cxnSp>
        <p:nvCxnSpPr>
          <p:cNvPr id="19474" name="AutoShape 17"/>
          <p:cNvCxnSpPr>
            <a:cxnSpLocks noChangeShapeType="1"/>
            <a:stCxn id="19462" idx="5"/>
            <a:endCxn id="19473" idx="0"/>
          </p:cNvCxnSpPr>
          <p:nvPr>
            <p:custDataLst>
              <p:tags r:id="rId16"/>
            </p:custDataLst>
          </p:nvPr>
        </p:nvCxnSpPr>
        <p:spPr bwMode="auto">
          <a:xfrm>
            <a:off x="3171825" y="4237038"/>
            <a:ext cx="285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5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308600" y="38766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85</a:t>
            </a:r>
          </a:p>
        </p:txBody>
      </p:sp>
      <p:cxnSp>
        <p:nvCxnSpPr>
          <p:cNvPr id="19476" name="AutoShape 19"/>
          <p:cNvCxnSpPr>
            <a:cxnSpLocks noChangeShapeType="1"/>
            <a:stCxn id="19463" idx="3"/>
            <a:endCxn id="19475" idx="0"/>
          </p:cNvCxnSpPr>
          <p:nvPr>
            <p:custDataLst>
              <p:tags r:id="rId18"/>
            </p:custDataLst>
          </p:nvPr>
        </p:nvCxnSpPr>
        <p:spPr bwMode="auto">
          <a:xfrm flipH="1">
            <a:off x="5664200" y="3608388"/>
            <a:ext cx="539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7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784600" y="450532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65</a:t>
            </a:r>
          </a:p>
        </p:txBody>
      </p:sp>
      <p:cxnSp>
        <p:nvCxnSpPr>
          <p:cNvPr id="19478" name="AutoShape 21"/>
          <p:cNvCxnSpPr>
            <a:cxnSpLocks noChangeShapeType="1"/>
            <a:stCxn id="19461" idx="3"/>
            <a:endCxn id="19477" idx="0"/>
          </p:cNvCxnSpPr>
          <p:nvPr>
            <p:custDataLst>
              <p:tags r:id="rId20"/>
            </p:custDataLst>
          </p:nvPr>
        </p:nvCxnSpPr>
        <p:spPr bwMode="auto">
          <a:xfrm flipH="1">
            <a:off x="4114800" y="4237038"/>
            <a:ext cx="79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9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25938" y="2581275"/>
            <a:ext cx="884237" cy="496888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371975" y="2606675"/>
            <a:ext cx="958850" cy="5397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Freeform 42"/>
          <p:cNvSpPr>
            <a:spLocks/>
          </p:cNvSpPr>
          <p:nvPr>
            <p:custDataLst>
              <p:tags r:id="rId23"/>
            </p:custDataLst>
          </p:nvPr>
        </p:nvSpPr>
        <p:spPr bwMode="auto">
          <a:xfrm>
            <a:off x="4552950" y="3146425"/>
            <a:ext cx="523875" cy="1557338"/>
          </a:xfrm>
          <a:custGeom>
            <a:avLst/>
            <a:gdLst>
              <a:gd name="T0" fmla="*/ 0 w 330"/>
              <a:gd name="T1" fmla="*/ 2147483647 h 981"/>
              <a:gd name="T2" fmla="*/ 2147483647 w 330"/>
              <a:gd name="T3" fmla="*/ 2147483647 h 981"/>
              <a:gd name="T4" fmla="*/ 2147483647 w 330"/>
              <a:gd name="T5" fmla="*/ 2147483647 h 981"/>
              <a:gd name="T6" fmla="*/ 2147483647 w 330"/>
              <a:gd name="T7" fmla="*/ 0 h 98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0" h="981">
                <a:moveTo>
                  <a:pt x="0" y="981"/>
                </a:moveTo>
                <a:cubicBezTo>
                  <a:pt x="80" y="980"/>
                  <a:pt x="160" y="979"/>
                  <a:pt x="213" y="896"/>
                </a:cubicBezTo>
                <a:cubicBezTo>
                  <a:pt x="266" y="813"/>
                  <a:pt x="310" y="633"/>
                  <a:pt x="320" y="484"/>
                </a:cubicBezTo>
                <a:cubicBezTo>
                  <a:pt x="330" y="335"/>
                  <a:pt x="300" y="167"/>
                  <a:pt x="270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Text Box 71" hidden="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010400" y="990600"/>
            <a:ext cx="21336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T</a:t>
            </a:r>
            <a:r>
              <a:rPr lang="en-US" altLang="en-US" sz="2000" baseline="-25000">
                <a:solidFill>
                  <a:schemeClr val="accent1"/>
                </a:solidFill>
              </a:rPr>
              <a:t>worst</a:t>
            </a:r>
            <a:r>
              <a:rPr lang="en-US" altLang="en-US" sz="2000">
                <a:solidFill>
                  <a:schemeClr val="accent1"/>
                </a:solidFill>
              </a:rPr>
              <a:t> = O(log N),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T</a:t>
            </a:r>
            <a:r>
              <a:rPr lang="en-US" altLang="en-US" sz="2000" baseline="-25000">
                <a:solidFill>
                  <a:schemeClr val="accent1"/>
                </a:solidFill>
              </a:rPr>
              <a:t>avg</a:t>
            </a:r>
            <a:r>
              <a:rPr lang="en-US" altLang="en-US" sz="2000">
                <a:solidFill>
                  <a:schemeClr val="accent1"/>
                </a:solidFill>
              </a:rPr>
              <a:t>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 O(log N), since you usually need to percolate all the way down…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accent1"/>
                </a:solidFill>
              </a:rPr>
              <a:t>- Could also percolate empty bubble down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A16C052-C7D8-4423-9A40-416195B0706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10858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Representing Complete </a:t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smtClean="0">
                <a:latin typeface="Arial" charset="0"/>
                <a:cs typeface="Arial" charset="0"/>
              </a:rPr>
              <a:t>Binary Trees in an Array</a:t>
            </a:r>
          </a:p>
        </p:txBody>
      </p:sp>
      <p:sp>
        <p:nvSpPr>
          <p:cNvPr id="2150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080000" y="3143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G</a:t>
            </a:r>
          </a:p>
        </p:txBody>
      </p:sp>
      <p:sp>
        <p:nvSpPr>
          <p:cNvPr id="2150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89200" y="3168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E</a:t>
            </a:r>
          </a:p>
        </p:txBody>
      </p:sp>
      <p:sp>
        <p:nvSpPr>
          <p:cNvPr id="215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3168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D</a:t>
            </a:r>
          </a:p>
        </p:txBody>
      </p:sp>
      <p:sp>
        <p:nvSpPr>
          <p:cNvPr id="215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470400" y="2686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C</a:t>
            </a:r>
          </a:p>
        </p:txBody>
      </p:sp>
      <p:sp>
        <p:nvSpPr>
          <p:cNvPr id="2151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828800" y="2686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B</a:t>
            </a:r>
          </a:p>
        </p:txBody>
      </p:sp>
      <p:sp>
        <p:nvSpPr>
          <p:cNvPr id="21513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149600" y="2000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A</a:t>
            </a:r>
          </a:p>
        </p:txBody>
      </p:sp>
      <p:cxnSp>
        <p:nvCxnSpPr>
          <p:cNvPr id="21514" name="AutoShape 10"/>
          <p:cNvCxnSpPr>
            <a:cxnSpLocks noChangeShapeType="1"/>
            <a:stCxn id="21513" idx="3"/>
            <a:endCxn id="21512" idx="0"/>
          </p:cNvCxnSpPr>
          <p:nvPr>
            <p:custDataLst>
              <p:tags r:id="rId8"/>
            </p:custDataLst>
          </p:nvPr>
        </p:nvCxnSpPr>
        <p:spPr bwMode="auto">
          <a:xfrm flipH="1">
            <a:off x="2082800" y="2263775"/>
            <a:ext cx="1141413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5" name="AutoShape 11"/>
          <p:cNvCxnSpPr>
            <a:cxnSpLocks noChangeShapeType="1"/>
            <a:stCxn id="21513" idx="5"/>
            <a:endCxn id="21511" idx="0"/>
          </p:cNvCxnSpPr>
          <p:nvPr>
            <p:custDataLst>
              <p:tags r:id="rId9"/>
            </p:custDataLst>
          </p:nvPr>
        </p:nvCxnSpPr>
        <p:spPr bwMode="auto">
          <a:xfrm>
            <a:off x="3582988" y="2263775"/>
            <a:ext cx="1141412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6" name="AutoShape 12"/>
          <p:cNvCxnSpPr>
            <a:cxnSpLocks noChangeShapeType="1"/>
            <a:stCxn id="21511" idx="5"/>
            <a:endCxn id="21508" idx="0"/>
          </p:cNvCxnSpPr>
          <p:nvPr>
            <p:custDataLst>
              <p:tags r:id="rId10"/>
            </p:custDataLst>
          </p:nvPr>
        </p:nvCxnSpPr>
        <p:spPr bwMode="auto">
          <a:xfrm>
            <a:off x="4903788" y="2949575"/>
            <a:ext cx="430212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7" name="AutoShape 13"/>
          <p:cNvCxnSpPr>
            <a:cxnSpLocks noChangeShapeType="1"/>
            <a:stCxn id="21512" idx="3"/>
            <a:endCxn id="21510" idx="0"/>
          </p:cNvCxnSpPr>
          <p:nvPr>
            <p:custDataLst>
              <p:tags r:id="rId11"/>
            </p:custDataLst>
          </p:nvPr>
        </p:nvCxnSpPr>
        <p:spPr bwMode="auto">
          <a:xfrm flipH="1">
            <a:off x="1320800" y="2949575"/>
            <a:ext cx="582613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8" name="AutoShape 14"/>
          <p:cNvCxnSpPr>
            <a:cxnSpLocks noChangeShapeType="1"/>
            <a:stCxn id="21512" idx="5"/>
            <a:endCxn id="21509" idx="0"/>
          </p:cNvCxnSpPr>
          <p:nvPr>
            <p:custDataLst>
              <p:tags r:id="rId12"/>
            </p:custDataLst>
          </p:nvPr>
        </p:nvCxnSpPr>
        <p:spPr bwMode="auto">
          <a:xfrm>
            <a:off x="2262188" y="2949575"/>
            <a:ext cx="481012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19" name="Oval 1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1336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J</a:t>
            </a:r>
          </a:p>
        </p:txBody>
      </p:sp>
      <p:cxnSp>
        <p:nvCxnSpPr>
          <p:cNvPr id="21520" name="AutoShape 18"/>
          <p:cNvCxnSpPr>
            <a:cxnSpLocks noChangeShapeType="1"/>
            <a:stCxn id="21509" idx="3"/>
            <a:endCxn id="21519" idx="0"/>
          </p:cNvCxnSpPr>
          <p:nvPr>
            <p:custDataLst>
              <p:tags r:id="rId14"/>
            </p:custDataLst>
          </p:nvPr>
        </p:nvCxnSpPr>
        <p:spPr bwMode="auto">
          <a:xfrm flipH="1">
            <a:off x="23876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1" name="Oval 19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8448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K</a:t>
            </a:r>
          </a:p>
        </p:txBody>
      </p:sp>
      <p:cxnSp>
        <p:nvCxnSpPr>
          <p:cNvPr id="21522" name="AutoShape 20"/>
          <p:cNvCxnSpPr>
            <a:cxnSpLocks noChangeShapeType="1"/>
            <a:stCxn id="21509" idx="5"/>
            <a:endCxn id="21521" idx="0"/>
          </p:cNvCxnSpPr>
          <p:nvPr>
            <p:custDataLst>
              <p:tags r:id="rId16"/>
            </p:custDataLst>
          </p:nvPr>
        </p:nvCxnSpPr>
        <p:spPr bwMode="auto">
          <a:xfrm>
            <a:off x="29225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3" name="Oval 21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112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H</a:t>
            </a:r>
          </a:p>
        </p:txBody>
      </p:sp>
      <p:cxnSp>
        <p:nvCxnSpPr>
          <p:cNvPr id="21524" name="AutoShape 22"/>
          <p:cNvCxnSpPr>
            <a:cxnSpLocks noChangeShapeType="1"/>
            <a:stCxn id="21510" idx="3"/>
            <a:endCxn id="21523" idx="0"/>
          </p:cNvCxnSpPr>
          <p:nvPr>
            <p:custDataLst>
              <p:tags r:id="rId18"/>
            </p:custDataLst>
          </p:nvPr>
        </p:nvCxnSpPr>
        <p:spPr bwMode="auto">
          <a:xfrm flipH="1">
            <a:off x="9652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5" name="Oval 23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4224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I</a:t>
            </a:r>
          </a:p>
        </p:txBody>
      </p:sp>
      <p:cxnSp>
        <p:nvCxnSpPr>
          <p:cNvPr id="21526" name="AutoShape 24"/>
          <p:cNvCxnSpPr>
            <a:cxnSpLocks noChangeShapeType="1"/>
            <a:stCxn id="21510" idx="5"/>
            <a:endCxn id="21525" idx="0"/>
          </p:cNvCxnSpPr>
          <p:nvPr>
            <p:custDataLst>
              <p:tags r:id="rId20"/>
            </p:custDataLst>
          </p:nvPr>
        </p:nvCxnSpPr>
        <p:spPr bwMode="auto">
          <a:xfrm>
            <a:off x="15001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7" name="Oval 25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3962400" y="3143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F</a:t>
            </a:r>
          </a:p>
        </p:txBody>
      </p:sp>
      <p:cxnSp>
        <p:nvCxnSpPr>
          <p:cNvPr id="21528" name="AutoShape 26"/>
          <p:cNvCxnSpPr>
            <a:cxnSpLocks noChangeShapeType="1"/>
            <a:stCxn id="21511" idx="3"/>
            <a:endCxn id="21527" idx="0"/>
          </p:cNvCxnSpPr>
          <p:nvPr>
            <p:custDataLst>
              <p:tags r:id="rId22"/>
            </p:custDataLst>
          </p:nvPr>
        </p:nvCxnSpPr>
        <p:spPr bwMode="auto">
          <a:xfrm flipH="1">
            <a:off x="4216400" y="2949575"/>
            <a:ext cx="328613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9" name="Oval 2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36576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L</a:t>
            </a:r>
          </a:p>
        </p:txBody>
      </p:sp>
      <p:cxnSp>
        <p:nvCxnSpPr>
          <p:cNvPr id="21530" name="AutoShape 28"/>
          <p:cNvCxnSpPr>
            <a:cxnSpLocks noChangeShapeType="1"/>
            <a:stCxn id="21527" idx="3"/>
            <a:endCxn id="21529" idx="0"/>
          </p:cNvCxnSpPr>
          <p:nvPr>
            <p:custDataLst>
              <p:tags r:id="rId24"/>
            </p:custDataLst>
          </p:nvPr>
        </p:nvCxnSpPr>
        <p:spPr bwMode="auto">
          <a:xfrm flipH="1">
            <a:off x="3911600" y="3406775"/>
            <a:ext cx="125413" cy="2317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31" name="Text Box 3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892800" y="2000250"/>
            <a:ext cx="2459038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charset="0"/>
                <a:cs typeface="Arial" charset="0"/>
              </a:rPr>
              <a:t>From node </a:t>
            </a:r>
            <a:r>
              <a:rPr lang="en-US" altLang="en-US" sz="2800" b="1">
                <a:solidFill>
                  <a:srgbClr val="FF0000"/>
                </a:solidFill>
                <a:latin typeface="Arial" charset="0"/>
                <a:cs typeface="Arial" charset="0"/>
              </a:rPr>
              <a:t>i</a:t>
            </a:r>
            <a:r>
              <a:rPr lang="en-US" altLang="en-US" sz="2800">
                <a:latin typeface="Arial" charset="0"/>
                <a:cs typeface="Arial" charset="0"/>
              </a:rPr>
              <a:t>:</a:t>
            </a:r>
            <a:br>
              <a:rPr lang="en-US" altLang="en-US" sz="2800">
                <a:latin typeface="Arial" charset="0"/>
                <a:cs typeface="Arial" charset="0"/>
              </a:rPr>
            </a:br>
            <a:endParaRPr lang="en-US" altLang="en-US" sz="280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charset="0"/>
                <a:cs typeface="Arial" charset="0"/>
              </a:rPr>
              <a:t>left child: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charset="0"/>
                <a:cs typeface="Arial" charset="0"/>
              </a:rPr>
              <a:t>right child: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charset="0"/>
                <a:cs typeface="Arial" charset="0"/>
              </a:rPr>
              <a:t>parent:</a:t>
            </a:r>
          </a:p>
        </p:txBody>
      </p:sp>
      <p:sp>
        <p:nvSpPr>
          <p:cNvPr id="21532" name="Text Box 4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775200" y="28987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7</a:t>
            </a:r>
          </a:p>
        </p:txBody>
      </p:sp>
      <p:grpSp>
        <p:nvGrpSpPr>
          <p:cNvPr id="21533" name="Group 194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508000" y="1885950"/>
            <a:ext cx="3956050" cy="1909763"/>
            <a:chOff x="320" y="1188"/>
            <a:chExt cx="2492" cy="1203"/>
          </a:xfrm>
        </p:grpSpPr>
        <p:sp>
          <p:nvSpPr>
            <p:cNvPr id="21583" name="Text Box 34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728" y="118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584" name="Text Box 35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960" y="158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1585" name="Text Box 36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624" y="158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1586" name="Text Box 37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48" y="190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1587" name="Text Box 38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344" y="190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1588" name="Text Box 39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304" y="187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1589" name="Text Box 41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768" y="216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21590" name="Text Box 42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20" y="216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21591" name="Text Box 43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152" y="2160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21592" name="Text Box 44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600" y="2160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21593" name="Text Box 45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176" y="2160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12</a:t>
              </a:r>
            </a:p>
          </p:txBody>
        </p:sp>
      </p:grpSp>
      <p:graphicFrame>
        <p:nvGraphicFramePr>
          <p:cNvPr id="4289" name="Group 193"/>
          <p:cNvGraphicFramePr>
            <a:graphicFrameLocks noGrp="1"/>
          </p:cNvGraphicFramePr>
          <p:nvPr>
            <p:custDataLst>
              <p:tags r:id="rId28"/>
            </p:custDataLst>
          </p:nvPr>
        </p:nvGraphicFramePr>
        <p:xfrm>
          <a:off x="304800" y="5143500"/>
          <a:ext cx="8534400" cy="792308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960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77" marB="4567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677" marB="45677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T="45677" marB="45677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80" name="Text Box 195" hidden="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001000" y="381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2 * i</a:t>
            </a:r>
          </a:p>
        </p:txBody>
      </p:sp>
      <p:sp>
        <p:nvSpPr>
          <p:cNvPr id="21581" name="Text Box 196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772400" y="9144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(2 * i)+1</a:t>
            </a:r>
          </a:p>
        </p:txBody>
      </p:sp>
      <p:sp>
        <p:nvSpPr>
          <p:cNvPr id="21582" name="Text Box 197" hidden="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696200" y="1447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└ i / 2</a:t>
            </a:r>
            <a:r>
              <a:rPr lang="en-US" altLang="en-US" sz="2400">
                <a:solidFill>
                  <a:srgbClr val="339933"/>
                </a:solidFill>
                <a:cs typeface="Times New Roman" pitchFamily="18" charset="0"/>
              </a:rPr>
              <a:t>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BAB5630-A8FA-4601-96D6-E7C450749A3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Why use an array?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085850"/>
            <a:ext cx="7772400" cy="5143500"/>
          </a:xfrm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22533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538" y="4876800"/>
            <a:ext cx="86709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339933"/>
                </a:solidFill>
              </a:rPr>
              <a:t>Less space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339933"/>
                </a:solidFill>
              </a:rPr>
              <a:t>*2 and /2,+ are usually faster operations than dereferencing a pointer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339933"/>
                </a:solidFill>
              </a:rPr>
              <a:t>An array MAY get better locality in general than a linked structure.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>
                <a:solidFill>
                  <a:srgbClr val="339933"/>
                </a:solidFill>
              </a:rPr>
              <a:t>Can get to the parent easily (and without an extra pointer)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AB9DCD2-5ACF-454B-853A-6AF5A1AB6F0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DeleteMin Code</a:t>
            </a:r>
            <a:endParaRPr lang="en-US" altLang="en-US" sz="4000" smtClean="0">
              <a:latin typeface="Arial" charset="0"/>
              <a:cs typeface="Arial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219200"/>
            <a:ext cx="46482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Object </a:t>
            </a:r>
            <a:r>
              <a:rPr lang="en-US" altLang="en-US" sz="2000" b="1" dirty="0" err="1" smtClean="0">
                <a:latin typeface="Courier New" pitchFamily="49" charset="0"/>
              </a:rPr>
              <a:t>deleteMin</a:t>
            </a:r>
            <a:r>
              <a:rPr lang="en-US" altLang="en-US" sz="2000" b="1" dirty="0" smtClean="0">
                <a:latin typeface="Courier New" pitchFamily="49" charset="0"/>
              </a:rPr>
              <a:t>() {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assert(!</a:t>
            </a:r>
            <a:r>
              <a:rPr lang="en-US" altLang="en-US" sz="2000" b="1" dirty="0" err="1" smtClean="0">
                <a:latin typeface="Courier New" pitchFamily="49" charset="0"/>
              </a:rPr>
              <a:t>isEmpty</a:t>
            </a:r>
            <a:r>
              <a:rPr lang="en-US" altLang="en-US" sz="2000" b="1" dirty="0" smtClean="0">
                <a:latin typeface="Courier New" pitchFamily="49" charset="0"/>
              </a:rPr>
              <a:t>());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</a:t>
            </a:r>
            <a:r>
              <a:rPr lang="en-US" altLang="en-US" sz="2000" b="1" dirty="0" err="1" smtClean="0">
                <a:latin typeface="Courier New" pitchFamily="49" charset="0"/>
              </a:rPr>
              <a:t>returnVal</a:t>
            </a:r>
            <a:r>
              <a:rPr lang="en-US" altLang="en-US" sz="2000" b="1" dirty="0" smtClean="0">
                <a:latin typeface="Courier New" pitchFamily="49" charset="0"/>
              </a:rPr>
              <a:t> = Heap[1];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size--;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</a:t>
            </a:r>
            <a:r>
              <a:rPr lang="en-US" altLang="en-US" sz="2000" b="1" dirty="0" err="1" smtClean="0">
                <a:latin typeface="Courier New" pitchFamily="49" charset="0"/>
              </a:rPr>
              <a:t>newPos</a:t>
            </a:r>
            <a:r>
              <a:rPr lang="en-US" altLang="en-US" sz="2000" b="1" dirty="0" smtClean="0">
                <a:latin typeface="Courier New" pitchFamily="49" charset="0"/>
              </a:rPr>
              <a:t> = 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  </a:t>
            </a:r>
            <a:r>
              <a:rPr lang="en-US" altLang="en-US" sz="2000" b="1" dirty="0" err="1" smtClean="0">
                <a:latin typeface="Courier New" pitchFamily="49" charset="0"/>
              </a:rPr>
              <a:t>percolateDown</a:t>
            </a:r>
            <a:r>
              <a:rPr lang="en-US" altLang="en-US" sz="2000" b="1" dirty="0" smtClean="0">
                <a:latin typeface="Courier New" pitchFamily="49" charset="0"/>
              </a:rPr>
              <a:t>(1,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      Heap[size + 1]);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Heap[</a:t>
            </a:r>
            <a:r>
              <a:rPr lang="en-US" altLang="en-US" sz="2000" b="1" dirty="0" err="1" smtClean="0">
                <a:latin typeface="Courier New" pitchFamily="49" charset="0"/>
              </a:rPr>
              <a:t>newPos</a:t>
            </a:r>
            <a:r>
              <a:rPr lang="en-US" altLang="en-US" sz="2000" b="1" dirty="0" smtClean="0">
                <a:latin typeface="Courier New" pitchFamily="49" charset="0"/>
              </a:rPr>
              <a:t>] = 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  Heap[size + 1];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return </a:t>
            </a:r>
            <a:r>
              <a:rPr lang="en-US" altLang="en-US" sz="2000" b="1" dirty="0" err="1" smtClean="0">
                <a:latin typeface="Courier New" pitchFamily="49" charset="0"/>
              </a:rPr>
              <a:t>returnVal</a:t>
            </a:r>
            <a:r>
              <a:rPr lang="en-US" altLang="en-US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355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1000" y="1219200"/>
            <a:ext cx="4689475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latin typeface="Courier New" pitchFamily="49" charset="0"/>
              </a:rPr>
              <a:t>int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err="1">
                <a:latin typeface="Courier New" pitchFamily="49" charset="0"/>
              </a:rPr>
              <a:t>percolateDown</a:t>
            </a:r>
            <a:r>
              <a:rPr lang="en-US" altLang="en-US" sz="1800" b="1" dirty="0">
                <a:latin typeface="Courier New" pitchFamily="49" charset="0"/>
              </a:rPr>
              <a:t>(</a:t>
            </a:r>
            <a:r>
              <a:rPr lang="en-US" altLang="en-US" sz="1800" b="1" dirty="0" err="1">
                <a:latin typeface="Courier New" pitchFamily="49" charset="0"/>
              </a:rPr>
              <a:t>int</a:t>
            </a:r>
            <a:r>
              <a:rPr lang="en-US" altLang="en-US" sz="1800" b="1" dirty="0">
                <a:latin typeface="Courier New" pitchFamily="49" charset="0"/>
              </a:rPr>
              <a:t> hole,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              Object </a:t>
            </a:r>
            <a:r>
              <a:rPr lang="en-US" altLang="en-US" sz="1800" b="1" dirty="0" err="1">
                <a:latin typeface="Courier New" pitchFamily="49" charset="0"/>
              </a:rPr>
              <a:t>val</a:t>
            </a:r>
            <a:r>
              <a:rPr lang="en-US" altLang="en-US" sz="1800" b="1" dirty="0">
                <a:latin typeface="Courier New" pitchFamily="49" charset="0"/>
              </a:rPr>
              <a:t>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while (2*hole &lt;= size)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altLang="en-US" sz="1800" b="1" dirty="0">
                <a:solidFill>
                  <a:srgbClr val="00B050"/>
                </a:solidFill>
                <a:latin typeface="Courier New" pitchFamily="49" charset="0"/>
              </a:rPr>
              <a:t>left = 2*hole;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B050"/>
                </a:solidFill>
                <a:latin typeface="Courier New" pitchFamily="49" charset="0"/>
              </a:rPr>
              <a:t>    right = left + 1;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B050"/>
                </a:solidFill>
                <a:latin typeface="Courier New" pitchFamily="49" charset="0"/>
              </a:rPr>
              <a:t>    if (right </a:t>
            </a:r>
            <a:r>
              <a:rPr lang="en-US" alt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≤</a:t>
            </a:r>
            <a:r>
              <a:rPr lang="en-US" altLang="en-US" sz="1800" b="1" dirty="0">
                <a:solidFill>
                  <a:srgbClr val="00B050"/>
                </a:solidFill>
                <a:latin typeface="Courier New" pitchFamily="49" charset="0"/>
              </a:rPr>
              <a:t> size &amp;&amp;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B050"/>
                </a:solidFill>
                <a:latin typeface="Courier New" pitchFamily="49" charset="0"/>
              </a:rPr>
              <a:t>        Heap[right] &lt; Heap[left])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B050"/>
                </a:solidFill>
                <a:latin typeface="Courier New" pitchFamily="49" charset="0"/>
              </a:rPr>
              <a:t>      target = right;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B050"/>
                </a:solidFill>
                <a:latin typeface="Courier New" pitchFamily="49" charset="0"/>
              </a:rPr>
              <a:t>    else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B050"/>
                </a:solidFill>
                <a:latin typeface="Courier New" pitchFamily="49" charset="0"/>
              </a:rPr>
              <a:t>      target = left;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339933"/>
                </a:solidFill>
                <a:latin typeface="Courier New" pitchFamily="49" charset="0"/>
              </a:rPr>
              <a:t>    if (Heap[target] &lt; </a:t>
            </a:r>
            <a:r>
              <a:rPr lang="en-US" altLang="en-US" sz="1800" b="1" dirty="0" err="1">
                <a:solidFill>
                  <a:srgbClr val="339933"/>
                </a:solidFill>
                <a:latin typeface="Courier New" pitchFamily="49" charset="0"/>
              </a:rPr>
              <a:t>val</a:t>
            </a:r>
            <a:r>
              <a:rPr lang="en-US" altLang="en-US" sz="1800" b="1" dirty="0">
                <a:solidFill>
                  <a:srgbClr val="339933"/>
                </a:solidFill>
                <a:latin typeface="Courier New" pitchFamily="49" charset="0"/>
              </a:rPr>
              <a:t>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339933"/>
                </a:solidFill>
                <a:latin typeface="Courier New" pitchFamily="49" charset="0"/>
              </a:rPr>
              <a:t>      Heap[hole] = Heap[target];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339933"/>
                </a:solidFill>
                <a:latin typeface="Courier New" pitchFamily="49" charset="0"/>
              </a:rPr>
              <a:t>      hole = target;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339933"/>
                </a:solidFill>
                <a:latin typeface="Courier New" pitchFamily="49" charset="0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ourier New" pitchFamily="49" charset="0"/>
              </a:rPr>
              <a:t>    else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ourier New" pitchFamily="49" charset="0"/>
              </a:rPr>
              <a:t>      break;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return hole;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23558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" y="5387975"/>
            <a:ext cx="1584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>
                <a:solidFill>
                  <a:schemeClr val="accent2"/>
                </a:solidFill>
              </a:rPr>
              <a:t>runtime:</a:t>
            </a:r>
            <a:endParaRPr lang="en-US" altLang="en-US"/>
          </a:p>
        </p:txBody>
      </p:sp>
      <p:sp>
        <p:nvSpPr>
          <p:cNvPr id="23559" name="Text 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41388" y="4962525"/>
            <a:ext cx="260032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n-US" sz="2000">
                <a:cs typeface="Times New Roman" pitchFamily="18" charset="0"/>
              </a:rPr>
              <a:t>Θ</a:t>
            </a:r>
            <a:r>
              <a:rPr lang="en-US" altLang="en-US" sz="2000">
                <a:cs typeface="Times New Roman" pitchFamily="18" charset="0"/>
              </a:rPr>
              <a:t>(log n) worst/ave case</a:t>
            </a:r>
            <a:endParaRPr lang="el-GR" altLang="en-US" sz="2000">
              <a:cs typeface="Times New Roman" pitchFamily="18" charset="0"/>
            </a:endParaRPr>
          </a:p>
        </p:txBody>
      </p:sp>
      <p:sp>
        <p:nvSpPr>
          <p:cNvPr id="23560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90600" y="6172200"/>
            <a:ext cx="2590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(Java code in book)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SO8REZEVADHINSP6" val="3298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4313</TotalTime>
  <Words>1444</Words>
  <Application>Microsoft Office PowerPoint</Application>
  <PresentationFormat>On-screen Show (4:3)</PresentationFormat>
  <Paragraphs>454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CSE 332: Data Structures  Priority Queues – Binary Heaps Part II</vt:lpstr>
      <vt:lpstr>Administrative</vt:lpstr>
      <vt:lpstr>Priority Queue ADT</vt:lpstr>
      <vt:lpstr>Binary Heap data structure</vt:lpstr>
      <vt:lpstr>Insert: percolate up</vt:lpstr>
      <vt:lpstr>DeleteMin: percolate down</vt:lpstr>
      <vt:lpstr>Representing Complete  Binary Trees in an Array</vt:lpstr>
      <vt:lpstr>Why use an array?</vt:lpstr>
      <vt:lpstr>DeleteMin Code</vt:lpstr>
      <vt:lpstr>Insert Code</vt:lpstr>
      <vt:lpstr>PowerPoint Presentation</vt:lpstr>
      <vt:lpstr>More Priority Queue Operations</vt:lpstr>
      <vt:lpstr>More Priority Queue Operations</vt:lpstr>
      <vt:lpstr>More Binary Heap Operations</vt:lpstr>
      <vt:lpstr>Building a Heap: Take 1</vt:lpstr>
      <vt:lpstr>BuildHeap: Floyd’s Method</vt:lpstr>
      <vt:lpstr>BuildHeap: Floyd’s Method</vt:lpstr>
      <vt:lpstr>Finally… </vt:lpstr>
      <vt:lpstr>Buildheap pseudocode</vt:lpstr>
      <vt:lpstr>Buildheap Analysis</vt:lpstr>
    </vt:vector>
  </TitlesOfParts>
  <Company>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uw</dc:creator>
  <cp:lastModifiedBy>Richard Anderson</cp:lastModifiedBy>
  <cp:revision>226</cp:revision>
  <dcterms:created xsi:type="dcterms:W3CDTF">2001-10-04T17:40:38Z</dcterms:created>
  <dcterms:modified xsi:type="dcterms:W3CDTF">2016-04-08T04:02:05Z</dcterms:modified>
</cp:coreProperties>
</file>