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8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9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0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12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13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14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5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6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17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18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19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20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notesSlides/notesSlide21.xml" ContentType="application/vnd.openxmlformats-officedocument.presentationml.notesSlide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22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23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notesSlides/notesSlide24.xml" ContentType="application/vnd.openxmlformats-officedocument.presentationml.notesSlide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25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26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notesSlides/notesSlide27.xml" ContentType="application/vnd.openxmlformats-officedocument.presentationml.notesSlide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notesSlides/notesSlide28.xml" ContentType="application/vnd.openxmlformats-officedocument.presentationml.notesSlide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notesSlides/notesSlide29.xml" ContentType="application/vnd.openxmlformats-officedocument.presentationml.notesSlide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notesSlides/notesSlide30.xml" ContentType="application/vnd.openxmlformats-officedocument.presentationml.notesSlide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notesSlides/notesSlide31.xml" ContentType="application/vnd.openxmlformats-officedocument.presentationml.notesSlide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02" r:id="rId2"/>
    <p:sldId id="303" r:id="rId3"/>
    <p:sldId id="283" r:id="rId4"/>
    <p:sldId id="256" r:id="rId5"/>
    <p:sldId id="322" r:id="rId6"/>
    <p:sldId id="323" r:id="rId7"/>
    <p:sldId id="304" r:id="rId8"/>
    <p:sldId id="278" r:id="rId9"/>
    <p:sldId id="279" r:id="rId10"/>
    <p:sldId id="281" r:id="rId11"/>
    <p:sldId id="261" r:id="rId12"/>
    <p:sldId id="330" r:id="rId13"/>
    <p:sldId id="329" r:id="rId14"/>
    <p:sldId id="274" r:id="rId15"/>
    <p:sldId id="266" r:id="rId16"/>
    <p:sldId id="275" r:id="rId17"/>
    <p:sldId id="267" r:id="rId18"/>
    <p:sldId id="324" r:id="rId19"/>
    <p:sldId id="257" r:id="rId20"/>
    <p:sldId id="263" r:id="rId21"/>
    <p:sldId id="291" r:id="rId22"/>
    <p:sldId id="290" r:id="rId23"/>
    <p:sldId id="276" r:id="rId24"/>
    <p:sldId id="316" r:id="rId25"/>
    <p:sldId id="325" r:id="rId26"/>
    <p:sldId id="326" r:id="rId27"/>
    <p:sldId id="305" r:id="rId28"/>
    <p:sldId id="308" r:id="rId29"/>
    <p:sldId id="314" r:id="rId30"/>
    <p:sldId id="315" r:id="rId31"/>
    <p:sldId id="309" r:id="rId32"/>
    <p:sldId id="332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3" autoAdjust="0"/>
    <p:restoredTop sz="85623" autoAdjust="0"/>
  </p:normalViewPr>
  <p:slideViewPr>
    <p:cSldViewPr>
      <p:cViewPr varScale="1">
        <p:scale>
          <a:sx n="95" d="100"/>
          <a:sy n="95" d="100"/>
        </p:scale>
        <p:origin x="-8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16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5.xml"/><Relationship Id="rId2" Type="http://schemas.openxmlformats.org/officeDocument/2006/relationships/slide" Target="slides/slide24.xml"/><Relationship Id="rId1" Type="http://schemas.openxmlformats.org/officeDocument/2006/relationships/slide" Target="slides/slide1.xml"/><Relationship Id="rId4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FC6D519-0E60-4D63-A6DA-985BC58D8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572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0" y="0"/>
            <a:ext cx="7315200" cy="548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0" y="5638800"/>
            <a:ext cx="7315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FA6E5BD-F78F-421A-8F8C-266797B8D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408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BC87B1-B273-424B-B4D7-01161F8218A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7213"/>
            <a:ext cx="7318376" cy="3963987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139729-90F6-416D-B8B9-F20F23A12BA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07596C-277F-4DB7-A4D8-369B115434F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Show an example, counter-example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Why is this useful?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1.  Height at most floor(log_2 n).  To see this, make a table (h=0:  n=1; h=1:  n=2-3;  h=2:  n=4-7, … )  </a:t>
            </a:r>
          </a:p>
          <a:p>
            <a:pPr eaLnBrk="1" hangingPunct="1"/>
            <a:r>
              <a:rPr lang="en-US" altLang="en-US" smtClean="0"/>
              <a:t>2.  Efficient storage (next slide)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C418ED-E37E-4AC4-8A55-940A6A7E650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Tree is PARTIALLY ORDERED.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For each node: its value is </a:t>
            </a:r>
            <a:r>
              <a:rPr lang="en-US" altLang="en-US" b="1" smtClean="0"/>
              <a:t>less than</a:t>
            </a:r>
            <a:r>
              <a:rPr lang="en-US" altLang="en-US" smtClean="0"/>
              <a:t> value of all of its descendants.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This is the definition for a MIN heap – could do the same for a max heap.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3DF89D-8662-4EE2-BF66-537005F3321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9CF5F4-0673-4B3C-9E18-75521DC599B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How long does step 1 take?</a:t>
            </a:r>
          </a:p>
          <a:p>
            <a:pPr eaLnBrk="1" hangingPunct="1"/>
            <a:r>
              <a:rPr lang="en-US" altLang="en-US" smtClean="0"/>
              <a:t>QUESTION: Max number of exchanges is ?  O(log N) – must percolate up to root.</a:t>
            </a:r>
          </a:p>
          <a:p>
            <a:pPr eaLnBrk="1" hangingPunct="1"/>
            <a:r>
              <a:rPr lang="en-US" altLang="en-US" smtClean="0"/>
              <a:t>On average, analysis shows that you tend to only need to move up 1.67 levels, so get O(1) on average.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Optimization in the book – bubble up an EMPTY space, and then do a swap (reduces the # of swaps).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37AC47-ED9D-4EDF-A044-90BCC59DB28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Now insert 90. (no swaps, even though 99 is larger!)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Now insert 7.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8F0528-DEE9-4F05-BB0C-182BFBC984E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If I &lt; = both children, then you are done.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How long does step 1 take?</a:t>
            </a:r>
          </a:p>
          <a:p>
            <a:pPr eaLnBrk="1" hangingPunct="1"/>
            <a:r>
              <a:rPr lang="en-US" altLang="en-US" smtClean="0"/>
              <a:t>QUESTION: Max number of exchanges is ?  O(log N) – must percolate all the way to the bottom level.</a:t>
            </a:r>
          </a:p>
          <a:p>
            <a:pPr eaLnBrk="1" hangingPunct="1"/>
            <a:r>
              <a:rPr lang="en-US" altLang="en-US" smtClean="0"/>
              <a:t>In fact this is often the case, you just took the value from the bottom, there is a good chance it has to go down to the lowest level. O(log N)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Optimization in the book – bubble up an EMPTY space down, and then do a swap (reduces the # of swaps).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5D0819-4B44-493F-A7C3-267ACED79B7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50FB24-DD88-49DD-A073-0B19C312A03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Now delete 15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323969-78B0-45D0-A002-4225297A5BE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Left child of node I = 2 * I</a:t>
            </a:r>
          </a:p>
          <a:p>
            <a:pPr eaLnBrk="1" hangingPunct="1"/>
            <a:r>
              <a:rPr lang="en-US" altLang="en-US" smtClean="0"/>
              <a:t>Right child  I = (2*i) +1</a:t>
            </a:r>
          </a:p>
          <a:p>
            <a:pPr eaLnBrk="1" hangingPunct="1"/>
            <a:r>
              <a:rPr lang="en-US" altLang="en-US" smtClean="0"/>
              <a:t>Parent of node I is at i/2 (floor)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E23C23-CE58-48F7-80A5-09C09DBB0E5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Play lists (e.g., Pandora)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Processor Scheduling: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Not all “fair shares” are equal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C7914D-5BBE-4CAF-A4BB-6D79B285B30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no pointers (space).</a:t>
            </a:r>
          </a:p>
          <a:p>
            <a:pPr eaLnBrk="1" hangingPunct="1"/>
            <a:r>
              <a:rPr lang="en-US" altLang="en-US" smtClean="0"/>
              <a:t>*2, /2, + are faster operations than dereferencing a pointer.</a:t>
            </a:r>
          </a:p>
          <a:p>
            <a:pPr eaLnBrk="1" hangingPunct="1"/>
            <a:r>
              <a:rPr lang="en-US" altLang="en-US" smtClean="0"/>
              <a:t>(faster operations) but also, better locality.</a:t>
            </a:r>
          </a:p>
          <a:p>
            <a:pPr eaLnBrk="1" hangingPunct="1"/>
            <a:r>
              <a:rPr lang="en-US" altLang="en-US" smtClean="0"/>
              <a:t>can get to parent easily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Can we use the implicit representation for binary search trees?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BC3EC2-11F9-4C25-AC76-4A09EC6A535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Note that there are three things going on here: </a:t>
            </a:r>
          </a:p>
          <a:p>
            <a:pPr eaLnBrk="1" hangingPunct="1"/>
            <a:r>
              <a:rPr lang="en-US" altLang="en-US" smtClean="0"/>
              <a:t>1. find the smaller child</a:t>
            </a:r>
          </a:p>
          <a:p>
            <a:pPr eaLnBrk="1" hangingPunct="1"/>
            <a:r>
              <a:rPr lang="en-US" altLang="en-US" smtClean="0"/>
              <a:t>2. if the smaller child is still smaller than the moving value, move the smaller child up</a:t>
            </a:r>
          </a:p>
          <a:p>
            <a:pPr eaLnBrk="1" hangingPunct="1"/>
            <a:r>
              <a:rPr lang="en-US" altLang="en-US" smtClean="0"/>
              <a:t>3. otherwise, we’ve found the right spot, and stop.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Runtime log N (worst case and average)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50759E-FC72-42BA-B51B-D13AB14ACB6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z="13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Optimization: no swaps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Notice that this code is a _lot_ easier.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Runtime:  log N worst case, but constant on average</a:t>
            </a:r>
          </a:p>
          <a:p>
            <a:pPr eaLnBrk="1" hangingPunct="1"/>
            <a:r>
              <a:rPr lang="en-US" altLang="en-US" smtClean="0"/>
              <a:t>(only have to go up a few levels)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EAAC4B-D4CA-4922-A0A1-E61130FC02C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z="13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Deletemin - &gt; returns 2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Deletemin -&gt; returns 4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2CBD9B-60D9-4728-AA8A-0318674FA8E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z="13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Why do I insist on a pointer to each item in decreaseKey, increaseKey, and remove?</a:t>
            </a:r>
          </a:p>
          <a:p>
            <a:pPr eaLnBrk="1" hangingPunct="1"/>
            <a:r>
              <a:rPr lang="en-US" altLang="en-US" smtClean="0"/>
              <a:t>Because it’s hard to find an item in a heap; it’s easy to delete the minimum, but how would you find some arbitrary element?</a:t>
            </a:r>
          </a:p>
          <a:p>
            <a:pPr eaLnBrk="1" hangingPunct="1"/>
            <a:r>
              <a:rPr lang="en-US" altLang="en-US" smtClean="0"/>
              <a:t>This is where the Dictionary ADT and its various implementations which we will study soon come up.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decreaseKey: percolateUp</a:t>
            </a:r>
          </a:p>
          <a:p>
            <a:pPr eaLnBrk="1" hangingPunct="1"/>
            <a:r>
              <a:rPr lang="en-US" altLang="en-US" smtClean="0"/>
              <a:t>increaseKey: percolateDown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60B56C-5DF3-45FF-B765-EEF7C874BFA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z="13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52DEE4-B9F5-477F-AE7A-9E434F64490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z="13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91871F-68EF-4C86-9D58-BFC36241F98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z="13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Let’s try pretending it’s a heap already and just fixing the heap-order property.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red nodes are the ones that are out of order.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Question: which nodes MIGHT be out of order in any heap?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2226CC-C86E-45A8-9B45-651986CDB29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sz="13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Let’s try pretending it’s a heap already and just fixing the heap-order property.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red nodes are the ones that are out of order.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Question: which nodes MIGHT be out of order in any heap?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5D0732-272F-43BD-8CBC-C373AEF09ED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z="13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B666AD-7FFE-4AAF-BFFE-E837563C6D7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There are, of course, gobs of applications for priority queues. Here are just a few.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7FC036-D834-4897-9E3B-1235D21CBE3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en-US" sz="13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ABC891-23A3-4E22-B95A-56C5B9C6238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n-US" sz="13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How long does this take? Well, everything above the fringe might move 1 step.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Everything height 2 or greater might move 2 steps.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Most nodes move only a small number of steps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 </a:t>
            </a:r>
            <a:r>
              <a:rPr lang="en-US" altLang="en-US" smtClean="0"/>
              <a:t>the runtime is O(n).</a:t>
            </a:r>
          </a:p>
          <a:p>
            <a:pPr eaLnBrk="1" hangingPunct="1"/>
            <a:r>
              <a:rPr lang="en-US" altLang="en-US" smtClean="0"/>
              <a:t>(see text for proof)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Full sum = (I=0 to height) SUM (h-I) * 2^i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5C1574-C588-466F-A0A6-F85F41B8E26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en-US" sz="13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n/4 + 2*n/8 + 3*n/16 + ...</a:t>
            </a:r>
          </a:p>
          <a:p>
            <a:pPr eaLnBrk="1" hangingPunct="1"/>
            <a:r>
              <a:rPr lang="en-US" altLang="en-US" smtClean="0"/>
              <a:t>= n (1/4 + 2/8 + 3/16 + ...)  </a:t>
            </a:r>
          </a:p>
          <a:p>
            <a:pPr eaLnBrk="1" hangingPunct="1"/>
            <a:r>
              <a:rPr lang="en-US" altLang="en-US" smtClean="0"/>
              <a:t>= n*1 = 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CD54AE-AAAF-452D-B115-67271DD3090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A6B63B-ECF5-45DB-9048-694D4B1BADA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7334DB-E7FB-4B72-8BAE-DB77A1DF7260}" type="slidenum">
              <a:rPr lang="en-US" altLang="en-US" sz="1300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We need a new ADT for this. One that returns the </a:t>
            </a:r>
            <a:r>
              <a:rPr lang="en-US" altLang="en-US" i="1" smtClean="0"/>
              <a:t>best</a:t>
            </a:r>
            <a:r>
              <a:rPr lang="en-US" altLang="en-US" smtClean="0"/>
              <a:t> (which we’ll generally define as lowest priority value) node next.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Unfortunate terminology:  low priority is better.  Think of the priority value as a “rank” instead of a score.  I.e., 1 is the best.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41B362-BB31-446C-8230-C4EF20C9D71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 smtClean="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F96EA3-B3F9-40F3-8E7C-D6F898E40F16}" type="slidenum">
              <a:rPr lang="en-US" altLang="en-US" sz="1300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We are going to do an insert = O(log N) worst case, O(1) on average (on average 1.67 levels)</a:t>
            </a:r>
          </a:p>
          <a:p>
            <a:pPr eaLnBrk="1" hangingPunct="1"/>
            <a:r>
              <a:rPr lang="en-US" altLang="en-US" smtClean="0"/>
              <a:t>Deletemin O(log N) – worst and average case.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A860CA-149F-4B68-952C-F8CB5D9BF12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43BEE8-96BD-4B73-BD6F-DBAAAFE3E84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Trees have many uses, and we’ll take about them later. To start, let’s just review the basics.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Let’s review the words:</a:t>
            </a:r>
          </a:p>
          <a:p>
            <a:pPr eaLnBrk="1" hangingPunct="1"/>
            <a:r>
              <a:rPr lang="en-US" altLang="en-US" i="1" smtClean="0"/>
              <a:t>root: </a:t>
            </a:r>
            <a:r>
              <a:rPr lang="en-US" altLang="en-US" smtClean="0"/>
              <a:t>A</a:t>
            </a:r>
          </a:p>
          <a:p>
            <a:pPr eaLnBrk="1" hangingPunct="1"/>
            <a:r>
              <a:rPr lang="en-US" altLang="en-US" i="1" smtClean="0"/>
              <a:t>leaf: </a:t>
            </a:r>
            <a:r>
              <a:rPr lang="en-US" altLang="en-US" smtClean="0"/>
              <a:t>DEFJKLMNI</a:t>
            </a:r>
          </a:p>
          <a:p>
            <a:pPr eaLnBrk="1" hangingPunct="1"/>
            <a:r>
              <a:rPr lang="en-US" altLang="en-US" i="1" smtClean="0"/>
              <a:t>child:</a:t>
            </a:r>
            <a:r>
              <a:rPr lang="en-US" altLang="en-US" smtClean="0"/>
              <a:t>A - C or H - K leaves have no children</a:t>
            </a:r>
          </a:p>
          <a:p>
            <a:pPr eaLnBrk="1" hangingPunct="1"/>
            <a:r>
              <a:rPr lang="en-US" altLang="en-US" i="1" smtClean="0"/>
              <a:t>parent:</a:t>
            </a:r>
            <a:r>
              <a:rPr lang="en-US" altLang="en-US" smtClean="0"/>
              <a:t> C - A or L - H the root has no parent</a:t>
            </a:r>
          </a:p>
          <a:p>
            <a:pPr eaLnBrk="1" hangingPunct="1"/>
            <a:r>
              <a:rPr lang="en-US" altLang="en-US" i="1" smtClean="0"/>
              <a:t>sibling:</a:t>
            </a:r>
            <a:r>
              <a:rPr lang="en-US" altLang="en-US" smtClean="0"/>
              <a:t> D - E or F or J - K,L,M, or N</a:t>
            </a:r>
          </a:p>
          <a:p>
            <a:pPr eaLnBrk="1" hangingPunct="1"/>
            <a:r>
              <a:rPr lang="en-US" altLang="en-US" i="1" smtClean="0"/>
              <a:t>grandparent:</a:t>
            </a:r>
            <a:r>
              <a:rPr lang="en-US" altLang="en-US" smtClean="0"/>
              <a:t> G to A</a:t>
            </a:r>
          </a:p>
          <a:p>
            <a:pPr eaLnBrk="1" hangingPunct="1"/>
            <a:r>
              <a:rPr lang="en-US" altLang="en-US" i="1" smtClean="0"/>
              <a:t>grandchild:</a:t>
            </a:r>
            <a:r>
              <a:rPr lang="en-US" altLang="en-US" smtClean="0"/>
              <a:t> C to H or I</a:t>
            </a:r>
          </a:p>
          <a:p>
            <a:pPr eaLnBrk="1" hangingPunct="1"/>
            <a:r>
              <a:rPr lang="en-US" altLang="en-US" i="1" smtClean="0"/>
              <a:t>ancestor:</a:t>
            </a:r>
            <a:r>
              <a:rPr lang="en-US" altLang="en-US" smtClean="0"/>
              <a:t> the node itself or any ancestor’s parent</a:t>
            </a:r>
          </a:p>
          <a:p>
            <a:pPr eaLnBrk="1" hangingPunct="1"/>
            <a:r>
              <a:rPr lang="en-US" altLang="en-US" i="1" smtClean="0"/>
              <a:t>descendent:</a:t>
            </a:r>
            <a:r>
              <a:rPr lang="en-US" altLang="en-US" smtClean="0"/>
              <a:t> the node itself or any child’s descendent</a:t>
            </a:r>
          </a:p>
          <a:p>
            <a:pPr eaLnBrk="1" hangingPunct="1"/>
            <a:r>
              <a:rPr lang="en-US" altLang="en-US" i="1" smtClean="0"/>
              <a:t>subtree: </a:t>
            </a:r>
            <a:r>
              <a:rPr lang="en-US" altLang="en-US" smtClean="0"/>
              <a:t>a node and all its descendents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83E1B6-DBE1-4DCF-858E-96FDC2E6172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i="1" smtClean="0"/>
              <a:t>Depth:</a:t>
            </a:r>
            <a:r>
              <a:rPr lang="en-US" altLang="en-US" smtClean="0"/>
              <a:t> the number of edges along the path from the root to the node</a:t>
            </a:r>
          </a:p>
          <a:p>
            <a:pPr eaLnBrk="1" hangingPunct="1"/>
            <a:r>
              <a:rPr lang="en-US" altLang="en-US" i="1" smtClean="0"/>
              <a:t>height</a:t>
            </a:r>
            <a:r>
              <a:rPr lang="en-US" altLang="en-US" smtClean="0"/>
              <a:t>: the number of edges along the longest path from the node to a leaf</a:t>
            </a:r>
          </a:p>
          <a:p>
            <a:pPr eaLnBrk="1" hangingPunct="1"/>
            <a:r>
              <a:rPr lang="en-US" altLang="en-US" i="1" smtClean="0"/>
              <a:t>degree:</a:t>
            </a:r>
            <a:r>
              <a:rPr lang="en-US" altLang="en-US" smtClean="0"/>
              <a:t> the number of children of the node</a:t>
            </a:r>
          </a:p>
          <a:p>
            <a:pPr eaLnBrk="1" hangingPunct="1"/>
            <a:r>
              <a:rPr lang="en-US" altLang="en-US" i="1" smtClean="0"/>
              <a:t>branching factor:</a:t>
            </a:r>
            <a:r>
              <a:rPr lang="en-US" altLang="en-US" smtClean="0"/>
              <a:t> the maximum degree of any node (or sometimes the average)</a:t>
            </a:r>
          </a:p>
          <a:p>
            <a:pPr eaLnBrk="1" hangingPunct="1"/>
            <a:r>
              <a:rPr lang="en-US" altLang="en-US" i="1" smtClean="0"/>
              <a:t>preorder traversal:</a:t>
            </a:r>
            <a:r>
              <a:rPr lang="en-US" altLang="en-US" smtClean="0"/>
              <a:t> running through all the nodes in the tree, starting with the parent, then all the children</a:t>
            </a:r>
          </a:p>
          <a:p>
            <a:pPr eaLnBrk="1" hangingPunct="1"/>
            <a:r>
              <a:rPr lang="en-US" altLang="en-US" i="1" smtClean="0"/>
              <a:t>postorder traversal:</a:t>
            </a:r>
            <a:r>
              <a:rPr lang="en-US" altLang="en-US" smtClean="0"/>
              <a:t> run through all the nodes starting with the children and then the parents</a:t>
            </a:r>
            <a:endParaRPr lang="en-US" altLang="en-US" i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D886-ECB0-40C6-9151-26C592415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79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A16E2-228E-40CB-8939-8FC7BB731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55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ACC3B-EF78-4455-8A91-900604598A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60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6F71-9BE8-4AEF-84EB-C38E85CEB3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95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7591F-87DE-4363-A654-B09DC9A5C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45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09072-B644-4894-9C3E-5A720A7C4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60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DB6A6-7380-4906-9E34-50AB20AF14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60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0CE93-CB9F-4A7E-B905-06780151B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84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F6239-377C-47F3-BA82-91EACB13A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71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47B3-8C5D-4EFA-B85E-71BD972DE2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58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85378-6DB7-460A-9742-7EA852C0F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05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D76FA7-2536-4262-9F58-0A523E940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tags" Target="../tags/tag136.xml"/><Relationship Id="rId3" Type="http://schemas.openxmlformats.org/officeDocument/2006/relationships/tags" Target="../tags/tag113.xml"/><Relationship Id="rId21" Type="http://schemas.openxmlformats.org/officeDocument/2006/relationships/tags" Target="../tags/tag131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tags" Target="../tags/tag135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tags" Target="../tags/tag130.xml"/><Relationship Id="rId29" Type="http://schemas.openxmlformats.org/officeDocument/2006/relationships/tags" Target="../tags/tag139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tags" Target="../tags/tag134.xml"/><Relationship Id="rId32" Type="http://schemas.openxmlformats.org/officeDocument/2006/relationships/notesSlide" Target="../notesSlides/notesSlide12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tags" Target="../tags/tag138.xml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tags" Target="../tags/tag137.xml"/><Relationship Id="rId30" Type="http://schemas.openxmlformats.org/officeDocument/2006/relationships/tags" Target="../tags/tag1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59.xml"/><Relationship Id="rId18" Type="http://schemas.openxmlformats.org/officeDocument/2006/relationships/tags" Target="../tags/tag164.xml"/><Relationship Id="rId26" Type="http://schemas.openxmlformats.org/officeDocument/2006/relationships/tags" Target="../tags/tag172.xml"/><Relationship Id="rId39" Type="http://schemas.openxmlformats.org/officeDocument/2006/relationships/tags" Target="../tags/tag185.xml"/><Relationship Id="rId3" Type="http://schemas.openxmlformats.org/officeDocument/2006/relationships/tags" Target="../tags/tag149.xml"/><Relationship Id="rId21" Type="http://schemas.openxmlformats.org/officeDocument/2006/relationships/tags" Target="../tags/tag167.xml"/><Relationship Id="rId34" Type="http://schemas.openxmlformats.org/officeDocument/2006/relationships/tags" Target="../tags/tag180.xml"/><Relationship Id="rId42" Type="http://schemas.openxmlformats.org/officeDocument/2006/relationships/tags" Target="../tags/tag188.xml"/><Relationship Id="rId47" Type="http://schemas.openxmlformats.org/officeDocument/2006/relationships/tags" Target="../tags/tag193.xml"/><Relationship Id="rId7" Type="http://schemas.openxmlformats.org/officeDocument/2006/relationships/tags" Target="../tags/tag153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5" Type="http://schemas.openxmlformats.org/officeDocument/2006/relationships/tags" Target="../tags/tag171.xml"/><Relationship Id="rId33" Type="http://schemas.openxmlformats.org/officeDocument/2006/relationships/tags" Target="../tags/tag179.xml"/><Relationship Id="rId38" Type="http://schemas.openxmlformats.org/officeDocument/2006/relationships/tags" Target="../tags/tag184.xml"/><Relationship Id="rId46" Type="http://schemas.openxmlformats.org/officeDocument/2006/relationships/tags" Target="../tags/tag192.xml"/><Relationship Id="rId2" Type="http://schemas.openxmlformats.org/officeDocument/2006/relationships/tags" Target="../tags/tag148.xml"/><Relationship Id="rId16" Type="http://schemas.openxmlformats.org/officeDocument/2006/relationships/tags" Target="../tags/tag162.xml"/><Relationship Id="rId20" Type="http://schemas.openxmlformats.org/officeDocument/2006/relationships/tags" Target="../tags/tag166.xml"/><Relationship Id="rId29" Type="http://schemas.openxmlformats.org/officeDocument/2006/relationships/tags" Target="../tags/tag175.xml"/><Relationship Id="rId41" Type="http://schemas.openxmlformats.org/officeDocument/2006/relationships/tags" Target="../tags/tag187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24" Type="http://schemas.openxmlformats.org/officeDocument/2006/relationships/tags" Target="../tags/tag170.xml"/><Relationship Id="rId32" Type="http://schemas.openxmlformats.org/officeDocument/2006/relationships/tags" Target="../tags/tag178.xml"/><Relationship Id="rId37" Type="http://schemas.openxmlformats.org/officeDocument/2006/relationships/tags" Target="../tags/tag183.xml"/><Relationship Id="rId40" Type="http://schemas.openxmlformats.org/officeDocument/2006/relationships/tags" Target="../tags/tag186.xml"/><Relationship Id="rId45" Type="http://schemas.openxmlformats.org/officeDocument/2006/relationships/tags" Target="../tags/tag191.xml"/><Relationship Id="rId5" Type="http://schemas.openxmlformats.org/officeDocument/2006/relationships/tags" Target="../tags/tag151.xml"/><Relationship Id="rId15" Type="http://schemas.openxmlformats.org/officeDocument/2006/relationships/tags" Target="../tags/tag161.xml"/><Relationship Id="rId23" Type="http://schemas.openxmlformats.org/officeDocument/2006/relationships/tags" Target="../tags/tag169.xml"/><Relationship Id="rId28" Type="http://schemas.openxmlformats.org/officeDocument/2006/relationships/tags" Target="../tags/tag174.xml"/><Relationship Id="rId36" Type="http://schemas.openxmlformats.org/officeDocument/2006/relationships/tags" Target="../tags/tag182.xml"/><Relationship Id="rId49" Type="http://schemas.openxmlformats.org/officeDocument/2006/relationships/notesSlide" Target="../notesSlides/notesSlide15.xml"/><Relationship Id="rId10" Type="http://schemas.openxmlformats.org/officeDocument/2006/relationships/tags" Target="../tags/tag156.xml"/><Relationship Id="rId19" Type="http://schemas.openxmlformats.org/officeDocument/2006/relationships/tags" Target="../tags/tag165.xml"/><Relationship Id="rId31" Type="http://schemas.openxmlformats.org/officeDocument/2006/relationships/tags" Target="../tags/tag177.xml"/><Relationship Id="rId44" Type="http://schemas.openxmlformats.org/officeDocument/2006/relationships/tags" Target="../tags/tag190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4" Type="http://schemas.openxmlformats.org/officeDocument/2006/relationships/tags" Target="../tags/tag160.xml"/><Relationship Id="rId22" Type="http://schemas.openxmlformats.org/officeDocument/2006/relationships/tags" Target="../tags/tag168.xml"/><Relationship Id="rId27" Type="http://schemas.openxmlformats.org/officeDocument/2006/relationships/tags" Target="../tags/tag173.xml"/><Relationship Id="rId30" Type="http://schemas.openxmlformats.org/officeDocument/2006/relationships/tags" Target="../tags/tag176.xml"/><Relationship Id="rId35" Type="http://schemas.openxmlformats.org/officeDocument/2006/relationships/tags" Target="../tags/tag181.xml"/><Relationship Id="rId43" Type="http://schemas.openxmlformats.org/officeDocument/2006/relationships/tags" Target="../tags/tag189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5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26" Type="http://schemas.openxmlformats.org/officeDocument/2006/relationships/notesSlide" Target="../notesSlides/notesSlide17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24" Type="http://schemas.openxmlformats.org/officeDocument/2006/relationships/tags" Target="../tags/tag220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tags" Target="../tags/tag219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tags" Target="../tags/tag2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28.xml"/><Relationship Id="rId13" Type="http://schemas.openxmlformats.org/officeDocument/2006/relationships/tags" Target="../tags/tag233.xml"/><Relationship Id="rId18" Type="http://schemas.openxmlformats.org/officeDocument/2006/relationships/tags" Target="../tags/tag238.xml"/><Relationship Id="rId3" Type="http://schemas.openxmlformats.org/officeDocument/2006/relationships/tags" Target="../tags/tag223.xml"/><Relationship Id="rId7" Type="http://schemas.openxmlformats.org/officeDocument/2006/relationships/tags" Target="../tags/tag227.xml"/><Relationship Id="rId12" Type="http://schemas.openxmlformats.org/officeDocument/2006/relationships/tags" Target="../tags/tag232.xml"/><Relationship Id="rId17" Type="http://schemas.openxmlformats.org/officeDocument/2006/relationships/tags" Target="../tags/tag237.xml"/><Relationship Id="rId2" Type="http://schemas.openxmlformats.org/officeDocument/2006/relationships/tags" Target="../tags/tag222.xml"/><Relationship Id="rId16" Type="http://schemas.openxmlformats.org/officeDocument/2006/relationships/tags" Target="../tags/tag236.xml"/><Relationship Id="rId20" Type="http://schemas.openxmlformats.org/officeDocument/2006/relationships/notesSlide" Target="../notesSlides/notesSlide18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1" Type="http://schemas.openxmlformats.org/officeDocument/2006/relationships/tags" Target="../tags/tag231.xml"/><Relationship Id="rId5" Type="http://schemas.openxmlformats.org/officeDocument/2006/relationships/tags" Target="../tags/tag225.xml"/><Relationship Id="rId15" Type="http://schemas.openxmlformats.org/officeDocument/2006/relationships/tags" Target="../tags/tag235.xml"/><Relationship Id="rId10" Type="http://schemas.openxmlformats.org/officeDocument/2006/relationships/tags" Target="../tags/tag23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4" Type="http://schemas.openxmlformats.org/officeDocument/2006/relationships/tags" Target="../tags/tag23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tags" Target="../tags/tag251.xml"/><Relationship Id="rId18" Type="http://schemas.openxmlformats.org/officeDocument/2006/relationships/tags" Target="../tags/tag256.xml"/><Relationship Id="rId26" Type="http://schemas.openxmlformats.org/officeDocument/2006/relationships/tags" Target="../tags/tag264.xml"/><Relationship Id="rId39" Type="http://schemas.openxmlformats.org/officeDocument/2006/relationships/tags" Target="../tags/tag277.xml"/><Relationship Id="rId3" Type="http://schemas.openxmlformats.org/officeDocument/2006/relationships/tags" Target="../tags/tag241.xml"/><Relationship Id="rId21" Type="http://schemas.openxmlformats.org/officeDocument/2006/relationships/tags" Target="../tags/tag259.xml"/><Relationship Id="rId34" Type="http://schemas.openxmlformats.org/officeDocument/2006/relationships/tags" Target="../tags/tag272.xml"/><Relationship Id="rId42" Type="http://schemas.openxmlformats.org/officeDocument/2006/relationships/tags" Target="../tags/tag280.xml"/><Relationship Id="rId7" Type="http://schemas.openxmlformats.org/officeDocument/2006/relationships/tags" Target="../tags/tag245.xml"/><Relationship Id="rId12" Type="http://schemas.openxmlformats.org/officeDocument/2006/relationships/tags" Target="../tags/tag250.xml"/><Relationship Id="rId17" Type="http://schemas.openxmlformats.org/officeDocument/2006/relationships/tags" Target="../tags/tag255.xml"/><Relationship Id="rId25" Type="http://schemas.openxmlformats.org/officeDocument/2006/relationships/tags" Target="../tags/tag263.xml"/><Relationship Id="rId33" Type="http://schemas.openxmlformats.org/officeDocument/2006/relationships/tags" Target="../tags/tag271.xml"/><Relationship Id="rId38" Type="http://schemas.openxmlformats.org/officeDocument/2006/relationships/tags" Target="../tags/tag276.xml"/><Relationship Id="rId2" Type="http://schemas.openxmlformats.org/officeDocument/2006/relationships/tags" Target="../tags/tag240.xml"/><Relationship Id="rId16" Type="http://schemas.openxmlformats.org/officeDocument/2006/relationships/tags" Target="../tags/tag254.xml"/><Relationship Id="rId20" Type="http://schemas.openxmlformats.org/officeDocument/2006/relationships/tags" Target="../tags/tag258.xml"/><Relationship Id="rId29" Type="http://schemas.openxmlformats.org/officeDocument/2006/relationships/tags" Target="../tags/tag267.xml"/><Relationship Id="rId41" Type="http://schemas.openxmlformats.org/officeDocument/2006/relationships/tags" Target="../tags/tag279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24" Type="http://schemas.openxmlformats.org/officeDocument/2006/relationships/tags" Target="../tags/tag262.xml"/><Relationship Id="rId32" Type="http://schemas.openxmlformats.org/officeDocument/2006/relationships/tags" Target="../tags/tag270.xml"/><Relationship Id="rId37" Type="http://schemas.openxmlformats.org/officeDocument/2006/relationships/tags" Target="../tags/tag275.xml"/><Relationship Id="rId40" Type="http://schemas.openxmlformats.org/officeDocument/2006/relationships/tags" Target="../tags/tag278.xml"/><Relationship Id="rId5" Type="http://schemas.openxmlformats.org/officeDocument/2006/relationships/tags" Target="../tags/tag243.xml"/><Relationship Id="rId15" Type="http://schemas.openxmlformats.org/officeDocument/2006/relationships/tags" Target="../tags/tag253.xml"/><Relationship Id="rId23" Type="http://schemas.openxmlformats.org/officeDocument/2006/relationships/tags" Target="../tags/tag261.xml"/><Relationship Id="rId28" Type="http://schemas.openxmlformats.org/officeDocument/2006/relationships/tags" Target="../tags/tag266.xml"/><Relationship Id="rId36" Type="http://schemas.openxmlformats.org/officeDocument/2006/relationships/tags" Target="../tags/tag274.xml"/><Relationship Id="rId10" Type="http://schemas.openxmlformats.org/officeDocument/2006/relationships/tags" Target="../tags/tag248.xml"/><Relationship Id="rId19" Type="http://schemas.openxmlformats.org/officeDocument/2006/relationships/tags" Target="../tags/tag257.xml"/><Relationship Id="rId31" Type="http://schemas.openxmlformats.org/officeDocument/2006/relationships/tags" Target="../tags/tag269.xml"/><Relationship Id="rId44" Type="http://schemas.openxmlformats.org/officeDocument/2006/relationships/notesSlide" Target="../notesSlides/notesSlide19.xml"/><Relationship Id="rId4" Type="http://schemas.openxmlformats.org/officeDocument/2006/relationships/tags" Target="../tags/tag242.xml"/><Relationship Id="rId9" Type="http://schemas.openxmlformats.org/officeDocument/2006/relationships/tags" Target="../tags/tag247.xml"/><Relationship Id="rId14" Type="http://schemas.openxmlformats.org/officeDocument/2006/relationships/tags" Target="../tags/tag252.xml"/><Relationship Id="rId22" Type="http://schemas.openxmlformats.org/officeDocument/2006/relationships/tags" Target="../tags/tag260.xml"/><Relationship Id="rId27" Type="http://schemas.openxmlformats.org/officeDocument/2006/relationships/tags" Target="../tags/tag265.xml"/><Relationship Id="rId30" Type="http://schemas.openxmlformats.org/officeDocument/2006/relationships/tags" Target="../tags/tag268.xml"/><Relationship Id="rId35" Type="http://schemas.openxmlformats.org/officeDocument/2006/relationships/tags" Target="../tags/tag273.xml"/><Relationship Id="rId4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83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1.xml"/><Relationship Id="rId3" Type="http://schemas.openxmlformats.org/officeDocument/2006/relationships/tags" Target="../tags/tag28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5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5" Type="http://schemas.openxmlformats.org/officeDocument/2006/relationships/tags" Target="../tags/tag288.xml"/><Relationship Id="rId4" Type="http://schemas.openxmlformats.org/officeDocument/2006/relationships/tags" Target="../tags/tag28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2.xml"/><Relationship Id="rId3" Type="http://schemas.openxmlformats.org/officeDocument/2006/relationships/tags" Target="../tags/tag29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91.xml"/><Relationship Id="rId1" Type="http://schemas.openxmlformats.org/officeDocument/2006/relationships/tags" Target="../tags/tag290.xml"/><Relationship Id="rId6" Type="http://schemas.openxmlformats.org/officeDocument/2006/relationships/tags" Target="../tags/tag295.xml"/><Relationship Id="rId5" Type="http://schemas.openxmlformats.org/officeDocument/2006/relationships/tags" Target="../tags/tag294.xml"/><Relationship Id="rId4" Type="http://schemas.openxmlformats.org/officeDocument/2006/relationships/tags" Target="../tags/tag29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7.xml"/><Relationship Id="rId1" Type="http://schemas.openxmlformats.org/officeDocument/2006/relationships/tags" Target="../tags/tag296.xml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4.xml"/><Relationship Id="rId3" Type="http://schemas.openxmlformats.org/officeDocument/2006/relationships/tags" Target="../tags/tag30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5" Type="http://schemas.openxmlformats.org/officeDocument/2006/relationships/tags" Target="../tags/tag302.xml"/><Relationship Id="rId4" Type="http://schemas.openxmlformats.org/officeDocument/2006/relationships/tags" Target="../tags/tag30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06.xml"/><Relationship Id="rId7" Type="http://schemas.openxmlformats.org/officeDocument/2006/relationships/notesSlide" Target="../notesSlides/notesSlide25.xml"/><Relationship Id="rId2" Type="http://schemas.openxmlformats.org/officeDocument/2006/relationships/tags" Target="../tags/tag305.xml"/><Relationship Id="rId1" Type="http://schemas.openxmlformats.org/officeDocument/2006/relationships/tags" Target="../tags/tag30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8.xml"/><Relationship Id="rId4" Type="http://schemas.openxmlformats.org/officeDocument/2006/relationships/tags" Target="../tags/tag30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311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19.xml"/><Relationship Id="rId13" Type="http://schemas.openxmlformats.org/officeDocument/2006/relationships/tags" Target="../tags/tag324.xml"/><Relationship Id="rId3" Type="http://schemas.openxmlformats.org/officeDocument/2006/relationships/tags" Target="../tags/tag314.xml"/><Relationship Id="rId7" Type="http://schemas.openxmlformats.org/officeDocument/2006/relationships/tags" Target="../tags/tag318.xml"/><Relationship Id="rId12" Type="http://schemas.openxmlformats.org/officeDocument/2006/relationships/tags" Target="../tags/tag323.xml"/><Relationship Id="rId2" Type="http://schemas.openxmlformats.org/officeDocument/2006/relationships/tags" Target="../tags/tag313.xml"/><Relationship Id="rId16" Type="http://schemas.openxmlformats.org/officeDocument/2006/relationships/notesSlide" Target="../notesSlides/notesSlide27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1" Type="http://schemas.openxmlformats.org/officeDocument/2006/relationships/tags" Target="../tags/tag322.xml"/><Relationship Id="rId5" Type="http://schemas.openxmlformats.org/officeDocument/2006/relationships/tags" Target="../tags/tag31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21.xml"/><Relationship Id="rId4" Type="http://schemas.openxmlformats.org/officeDocument/2006/relationships/tags" Target="../tags/tag315.xml"/><Relationship Id="rId9" Type="http://schemas.openxmlformats.org/officeDocument/2006/relationships/tags" Target="../tags/tag320.xml"/><Relationship Id="rId14" Type="http://schemas.openxmlformats.org/officeDocument/2006/relationships/tags" Target="../tags/tag3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33.xml"/><Relationship Id="rId13" Type="http://schemas.openxmlformats.org/officeDocument/2006/relationships/tags" Target="../tags/tag338.xml"/><Relationship Id="rId18" Type="http://schemas.openxmlformats.org/officeDocument/2006/relationships/tags" Target="../tags/tag343.xml"/><Relationship Id="rId26" Type="http://schemas.openxmlformats.org/officeDocument/2006/relationships/tags" Target="../tags/tag351.xml"/><Relationship Id="rId39" Type="http://schemas.openxmlformats.org/officeDocument/2006/relationships/tags" Target="../tags/tag364.xml"/><Relationship Id="rId3" Type="http://schemas.openxmlformats.org/officeDocument/2006/relationships/tags" Target="../tags/tag328.xml"/><Relationship Id="rId21" Type="http://schemas.openxmlformats.org/officeDocument/2006/relationships/tags" Target="../tags/tag346.xml"/><Relationship Id="rId34" Type="http://schemas.openxmlformats.org/officeDocument/2006/relationships/tags" Target="../tags/tag359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332.xml"/><Relationship Id="rId12" Type="http://schemas.openxmlformats.org/officeDocument/2006/relationships/tags" Target="../tags/tag337.xml"/><Relationship Id="rId17" Type="http://schemas.openxmlformats.org/officeDocument/2006/relationships/tags" Target="../tags/tag342.xml"/><Relationship Id="rId25" Type="http://schemas.openxmlformats.org/officeDocument/2006/relationships/tags" Target="../tags/tag350.xml"/><Relationship Id="rId33" Type="http://schemas.openxmlformats.org/officeDocument/2006/relationships/tags" Target="../tags/tag358.xml"/><Relationship Id="rId38" Type="http://schemas.openxmlformats.org/officeDocument/2006/relationships/tags" Target="../tags/tag363.xml"/><Relationship Id="rId2" Type="http://schemas.openxmlformats.org/officeDocument/2006/relationships/tags" Target="../tags/tag327.xml"/><Relationship Id="rId16" Type="http://schemas.openxmlformats.org/officeDocument/2006/relationships/tags" Target="../tags/tag341.xml"/><Relationship Id="rId20" Type="http://schemas.openxmlformats.org/officeDocument/2006/relationships/tags" Target="../tags/tag345.xml"/><Relationship Id="rId29" Type="http://schemas.openxmlformats.org/officeDocument/2006/relationships/tags" Target="../tags/tag354.xml"/><Relationship Id="rId41" Type="http://schemas.openxmlformats.org/officeDocument/2006/relationships/tags" Target="../tags/tag366.xml"/><Relationship Id="rId1" Type="http://schemas.openxmlformats.org/officeDocument/2006/relationships/tags" Target="../tags/tag326.xml"/><Relationship Id="rId6" Type="http://schemas.openxmlformats.org/officeDocument/2006/relationships/tags" Target="../tags/tag331.xml"/><Relationship Id="rId11" Type="http://schemas.openxmlformats.org/officeDocument/2006/relationships/tags" Target="../tags/tag336.xml"/><Relationship Id="rId24" Type="http://schemas.openxmlformats.org/officeDocument/2006/relationships/tags" Target="../tags/tag349.xml"/><Relationship Id="rId32" Type="http://schemas.openxmlformats.org/officeDocument/2006/relationships/tags" Target="../tags/tag357.xml"/><Relationship Id="rId37" Type="http://schemas.openxmlformats.org/officeDocument/2006/relationships/tags" Target="../tags/tag362.xml"/><Relationship Id="rId40" Type="http://schemas.openxmlformats.org/officeDocument/2006/relationships/tags" Target="../tags/tag365.xml"/><Relationship Id="rId5" Type="http://schemas.openxmlformats.org/officeDocument/2006/relationships/tags" Target="../tags/tag330.xml"/><Relationship Id="rId15" Type="http://schemas.openxmlformats.org/officeDocument/2006/relationships/tags" Target="../tags/tag340.xml"/><Relationship Id="rId23" Type="http://schemas.openxmlformats.org/officeDocument/2006/relationships/tags" Target="../tags/tag348.xml"/><Relationship Id="rId28" Type="http://schemas.openxmlformats.org/officeDocument/2006/relationships/tags" Target="../tags/tag353.xml"/><Relationship Id="rId36" Type="http://schemas.openxmlformats.org/officeDocument/2006/relationships/tags" Target="../tags/tag361.xml"/><Relationship Id="rId10" Type="http://schemas.openxmlformats.org/officeDocument/2006/relationships/tags" Target="../tags/tag335.xml"/><Relationship Id="rId19" Type="http://schemas.openxmlformats.org/officeDocument/2006/relationships/tags" Target="../tags/tag344.xml"/><Relationship Id="rId31" Type="http://schemas.openxmlformats.org/officeDocument/2006/relationships/tags" Target="../tags/tag356.xml"/><Relationship Id="rId4" Type="http://schemas.openxmlformats.org/officeDocument/2006/relationships/tags" Target="../tags/tag329.xml"/><Relationship Id="rId9" Type="http://schemas.openxmlformats.org/officeDocument/2006/relationships/tags" Target="../tags/tag334.xml"/><Relationship Id="rId14" Type="http://schemas.openxmlformats.org/officeDocument/2006/relationships/tags" Target="../tags/tag339.xml"/><Relationship Id="rId22" Type="http://schemas.openxmlformats.org/officeDocument/2006/relationships/tags" Target="../tags/tag347.xml"/><Relationship Id="rId27" Type="http://schemas.openxmlformats.org/officeDocument/2006/relationships/tags" Target="../tags/tag352.xml"/><Relationship Id="rId30" Type="http://schemas.openxmlformats.org/officeDocument/2006/relationships/tags" Target="../tags/tag355.xml"/><Relationship Id="rId35" Type="http://schemas.openxmlformats.org/officeDocument/2006/relationships/tags" Target="../tags/tag360.xml"/><Relationship Id="rId43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392.xml"/><Relationship Id="rId21" Type="http://schemas.openxmlformats.org/officeDocument/2006/relationships/tags" Target="../tags/tag387.xml"/><Relationship Id="rId34" Type="http://schemas.openxmlformats.org/officeDocument/2006/relationships/tags" Target="../tags/tag400.xml"/><Relationship Id="rId42" Type="http://schemas.openxmlformats.org/officeDocument/2006/relationships/tags" Target="../tags/tag408.xml"/><Relationship Id="rId47" Type="http://schemas.openxmlformats.org/officeDocument/2006/relationships/tags" Target="../tags/tag413.xml"/><Relationship Id="rId50" Type="http://schemas.openxmlformats.org/officeDocument/2006/relationships/tags" Target="../tags/tag416.xml"/><Relationship Id="rId55" Type="http://schemas.openxmlformats.org/officeDocument/2006/relationships/tags" Target="../tags/tag421.xml"/><Relationship Id="rId63" Type="http://schemas.openxmlformats.org/officeDocument/2006/relationships/tags" Target="../tags/tag429.xml"/><Relationship Id="rId68" Type="http://schemas.openxmlformats.org/officeDocument/2006/relationships/tags" Target="../tags/tag434.xml"/><Relationship Id="rId76" Type="http://schemas.openxmlformats.org/officeDocument/2006/relationships/tags" Target="../tags/tag442.xml"/><Relationship Id="rId84" Type="http://schemas.openxmlformats.org/officeDocument/2006/relationships/tags" Target="../tags/tag450.xml"/><Relationship Id="rId89" Type="http://schemas.openxmlformats.org/officeDocument/2006/relationships/tags" Target="../tags/tag455.xml"/><Relationship Id="rId97" Type="http://schemas.openxmlformats.org/officeDocument/2006/relationships/tags" Target="../tags/tag463.xml"/><Relationship Id="rId7" Type="http://schemas.openxmlformats.org/officeDocument/2006/relationships/tags" Target="../tags/tag373.xml"/><Relationship Id="rId71" Type="http://schemas.openxmlformats.org/officeDocument/2006/relationships/tags" Target="../tags/tag437.xml"/><Relationship Id="rId92" Type="http://schemas.openxmlformats.org/officeDocument/2006/relationships/tags" Target="../tags/tag458.xml"/><Relationship Id="rId2" Type="http://schemas.openxmlformats.org/officeDocument/2006/relationships/tags" Target="../tags/tag368.xml"/><Relationship Id="rId16" Type="http://schemas.openxmlformats.org/officeDocument/2006/relationships/tags" Target="../tags/tag382.xml"/><Relationship Id="rId29" Type="http://schemas.openxmlformats.org/officeDocument/2006/relationships/tags" Target="../tags/tag395.xml"/><Relationship Id="rId11" Type="http://schemas.openxmlformats.org/officeDocument/2006/relationships/tags" Target="../tags/tag377.xml"/><Relationship Id="rId24" Type="http://schemas.openxmlformats.org/officeDocument/2006/relationships/tags" Target="../tags/tag390.xml"/><Relationship Id="rId32" Type="http://schemas.openxmlformats.org/officeDocument/2006/relationships/tags" Target="../tags/tag398.xml"/><Relationship Id="rId37" Type="http://schemas.openxmlformats.org/officeDocument/2006/relationships/tags" Target="../tags/tag403.xml"/><Relationship Id="rId40" Type="http://schemas.openxmlformats.org/officeDocument/2006/relationships/tags" Target="../tags/tag406.xml"/><Relationship Id="rId45" Type="http://schemas.openxmlformats.org/officeDocument/2006/relationships/tags" Target="../tags/tag411.xml"/><Relationship Id="rId53" Type="http://schemas.openxmlformats.org/officeDocument/2006/relationships/tags" Target="../tags/tag419.xml"/><Relationship Id="rId58" Type="http://schemas.openxmlformats.org/officeDocument/2006/relationships/tags" Target="../tags/tag424.xml"/><Relationship Id="rId66" Type="http://schemas.openxmlformats.org/officeDocument/2006/relationships/tags" Target="../tags/tag432.xml"/><Relationship Id="rId74" Type="http://schemas.openxmlformats.org/officeDocument/2006/relationships/tags" Target="../tags/tag440.xml"/><Relationship Id="rId79" Type="http://schemas.openxmlformats.org/officeDocument/2006/relationships/tags" Target="../tags/tag445.xml"/><Relationship Id="rId87" Type="http://schemas.openxmlformats.org/officeDocument/2006/relationships/tags" Target="../tags/tag453.xml"/><Relationship Id="rId5" Type="http://schemas.openxmlformats.org/officeDocument/2006/relationships/tags" Target="../tags/tag371.xml"/><Relationship Id="rId61" Type="http://schemas.openxmlformats.org/officeDocument/2006/relationships/tags" Target="../tags/tag427.xml"/><Relationship Id="rId82" Type="http://schemas.openxmlformats.org/officeDocument/2006/relationships/tags" Target="../tags/tag448.xml"/><Relationship Id="rId90" Type="http://schemas.openxmlformats.org/officeDocument/2006/relationships/tags" Target="../tags/tag456.xml"/><Relationship Id="rId95" Type="http://schemas.openxmlformats.org/officeDocument/2006/relationships/tags" Target="../tags/tag461.xml"/><Relationship Id="rId19" Type="http://schemas.openxmlformats.org/officeDocument/2006/relationships/tags" Target="../tags/tag385.xml"/><Relationship Id="rId14" Type="http://schemas.openxmlformats.org/officeDocument/2006/relationships/tags" Target="../tags/tag380.xml"/><Relationship Id="rId22" Type="http://schemas.openxmlformats.org/officeDocument/2006/relationships/tags" Target="../tags/tag388.xml"/><Relationship Id="rId27" Type="http://schemas.openxmlformats.org/officeDocument/2006/relationships/tags" Target="../tags/tag393.xml"/><Relationship Id="rId30" Type="http://schemas.openxmlformats.org/officeDocument/2006/relationships/tags" Target="../tags/tag396.xml"/><Relationship Id="rId35" Type="http://schemas.openxmlformats.org/officeDocument/2006/relationships/tags" Target="../tags/tag401.xml"/><Relationship Id="rId43" Type="http://schemas.openxmlformats.org/officeDocument/2006/relationships/tags" Target="../tags/tag409.xml"/><Relationship Id="rId48" Type="http://schemas.openxmlformats.org/officeDocument/2006/relationships/tags" Target="../tags/tag414.xml"/><Relationship Id="rId56" Type="http://schemas.openxmlformats.org/officeDocument/2006/relationships/tags" Target="../tags/tag422.xml"/><Relationship Id="rId64" Type="http://schemas.openxmlformats.org/officeDocument/2006/relationships/tags" Target="../tags/tag430.xml"/><Relationship Id="rId69" Type="http://schemas.openxmlformats.org/officeDocument/2006/relationships/tags" Target="../tags/tag435.xml"/><Relationship Id="rId77" Type="http://schemas.openxmlformats.org/officeDocument/2006/relationships/tags" Target="../tags/tag443.xml"/><Relationship Id="rId8" Type="http://schemas.openxmlformats.org/officeDocument/2006/relationships/tags" Target="../tags/tag374.xml"/><Relationship Id="rId51" Type="http://schemas.openxmlformats.org/officeDocument/2006/relationships/tags" Target="../tags/tag417.xml"/><Relationship Id="rId72" Type="http://schemas.openxmlformats.org/officeDocument/2006/relationships/tags" Target="../tags/tag438.xml"/><Relationship Id="rId80" Type="http://schemas.openxmlformats.org/officeDocument/2006/relationships/tags" Target="../tags/tag446.xml"/><Relationship Id="rId85" Type="http://schemas.openxmlformats.org/officeDocument/2006/relationships/tags" Target="../tags/tag451.xml"/><Relationship Id="rId93" Type="http://schemas.openxmlformats.org/officeDocument/2006/relationships/tags" Target="../tags/tag459.xml"/><Relationship Id="rId98" Type="http://schemas.openxmlformats.org/officeDocument/2006/relationships/slideLayout" Target="../slideLayouts/slideLayout2.xml"/><Relationship Id="rId3" Type="http://schemas.openxmlformats.org/officeDocument/2006/relationships/tags" Target="../tags/tag369.xml"/><Relationship Id="rId12" Type="http://schemas.openxmlformats.org/officeDocument/2006/relationships/tags" Target="../tags/tag378.xml"/><Relationship Id="rId17" Type="http://schemas.openxmlformats.org/officeDocument/2006/relationships/tags" Target="../tags/tag383.xml"/><Relationship Id="rId25" Type="http://schemas.openxmlformats.org/officeDocument/2006/relationships/tags" Target="../tags/tag391.xml"/><Relationship Id="rId33" Type="http://schemas.openxmlformats.org/officeDocument/2006/relationships/tags" Target="../tags/tag399.xml"/><Relationship Id="rId38" Type="http://schemas.openxmlformats.org/officeDocument/2006/relationships/tags" Target="../tags/tag404.xml"/><Relationship Id="rId46" Type="http://schemas.openxmlformats.org/officeDocument/2006/relationships/tags" Target="../tags/tag412.xml"/><Relationship Id="rId59" Type="http://schemas.openxmlformats.org/officeDocument/2006/relationships/tags" Target="../tags/tag425.xml"/><Relationship Id="rId67" Type="http://schemas.openxmlformats.org/officeDocument/2006/relationships/tags" Target="../tags/tag433.xml"/><Relationship Id="rId20" Type="http://schemas.openxmlformats.org/officeDocument/2006/relationships/tags" Target="../tags/tag386.xml"/><Relationship Id="rId41" Type="http://schemas.openxmlformats.org/officeDocument/2006/relationships/tags" Target="../tags/tag407.xml"/><Relationship Id="rId54" Type="http://schemas.openxmlformats.org/officeDocument/2006/relationships/tags" Target="../tags/tag420.xml"/><Relationship Id="rId62" Type="http://schemas.openxmlformats.org/officeDocument/2006/relationships/tags" Target="../tags/tag428.xml"/><Relationship Id="rId70" Type="http://schemas.openxmlformats.org/officeDocument/2006/relationships/tags" Target="../tags/tag436.xml"/><Relationship Id="rId75" Type="http://schemas.openxmlformats.org/officeDocument/2006/relationships/tags" Target="../tags/tag441.xml"/><Relationship Id="rId83" Type="http://schemas.openxmlformats.org/officeDocument/2006/relationships/tags" Target="../tags/tag449.xml"/><Relationship Id="rId88" Type="http://schemas.openxmlformats.org/officeDocument/2006/relationships/tags" Target="../tags/tag454.xml"/><Relationship Id="rId91" Type="http://schemas.openxmlformats.org/officeDocument/2006/relationships/tags" Target="../tags/tag457.xml"/><Relationship Id="rId96" Type="http://schemas.openxmlformats.org/officeDocument/2006/relationships/tags" Target="../tags/tag462.xml"/><Relationship Id="rId1" Type="http://schemas.openxmlformats.org/officeDocument/2006/relationships/tags" Target="../tags/tag367.xml"/><Relationship Id="rId6" Type="http://schemas.openxmlformats.org/officeDocument/2006/relationships/tags" Target="../tags/tag372.xml"/><Relationship Id="rId15" Type="http://schemas.openxmlformats.org/officeDocument/2006/relationships/tags" Target="../tags/tag381.xml"/><Relationship Id="rId23" Type="http://schemas.openxmlformats.org/officeDocument/2006/relationships/tags" Target="../tags/tag389.xml"/><Relationship Id="rId28" Type="http://schemas.openxmlformats.org/officeDocument/2006/relationships/tags" Target="../tags/tag394.xml"/><Relationship Id="rId36" Type="http://schemas.openxmlformats.org/officeDocument/2006/relationships/tags" Target="../tags/tag402.xml"/><Relationship Id="rId49" Type="http://schemas.openxmlformats.org/officeDocument/2006/relationships/tags" Target="../tags/tag415.xml"/><Relationship Id="rId57" Type="http://schemas.openxmlformats.org/officeDocument/2006/relationships/tags" Target="../tags/tag423.xml"/><Relationship Id="rId10" Type="http://schemas.openxmlformats.org/officeDocument/2006/relationships/tags" Target="../tags/tag376.xml"/><Relationship Id="rId31" Type="http://schemas.openxmlformats.org/officeDocument/2006/relationships/tags" Target="../tags/tag397.xml"/><Relationship Id="rId44" Type="http://schemas.openxmlformats.org/officeDocument/2006/relationships/tags" Target="../tags/tag410.xml"/><Relationship Id="rId52" Type="http://schemas.openxmlformats.org/officeDocument/2006/relationships/tags" Target="../tags/tag418.xml"/><Relationship Id="rId60" Type="http://schemas.openxmlformats.org/officeDocument/2006/relationships/tags" Target="../tags/tag426.xml"/><Relationship Id="rId65" Type="http://schemas.openxmlformats.org/officeDocument/2006/relationships/tags" Target="../tags/tag431.xml"/><Relationship Id="rId73" Type="http://schemas.openxmlformats.org/officeDocument/2006/relationships/tags" Target="../tags/tag439.xml"/><Relationship Id="rId78" Type="http://schemas.openxmlformats.org/officeDocument/2006/relationships/tags" Target="../tags/tag444.xml"/><Relationship Id="rId81" Type="http://schemas.openxmlformats.org/officeDocument/2006/relationships/tags" Target="../tags/tag447.xml"/><Relationship Id="rId86" Type="http://schemas.openxmlformats.org/officeDocument/2006/relationships/tags" Target="../tags/tag452.xml"/><Relationship Id="rId94" Type="http://schemas.openxmlformats.org/officeDocument/2006/relationships/tags" Target="../tags/tag460.xml"/><Relationship Id="rId99" Type="http://schemas.openxmlformats.org/officeDocument/2006/relationships/notesSlide" Target="../notesSlides/notesSlide29.xml"/><Relationship Id="rId4" Type="http://schemas.openxmlformats.org/officeDocument/2006/relationships/tags" Target="../tags/tag370.xml"/><Relationship Id="rId9" Type="http://schemas.openxmlformats.org/officeDocument/2006/relationships/tags" Target="../tags/tag375.xml"/><Relationship Id="rId13" Type="http://schemas.openxmlformats.org/officeDocument/2006/relationships/tags" Target="../tags/tag379.xml"/><Relationship Id="rId18" Type="http://schemas.openxmlformats.org/officeDocument/2006/relationships/tags" Target="../tags/tag384.xml"/><Relationship Id="rId39" Type="http://schemas.openxmlformats.org/officeDocument/2006/relationships/tags" Target="../tags/tag40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471.xml"/><Relationship Id="rId13" Type="http://schemas.openxmlformats.org/officeDocument/2006/relationships/tags" Target="../tags/tag476.xml"/><Relationship Id="rId18" Type="http://schemas.openxmlformats.org/officeDocument/2006/relationships/tags" Target="../tags/tag48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66.xml"/><Relationship Id="rId21" Type="http://schemas.openxmlformats.org/officeDocument/2006/relationships/tags" Target="../tags/tag484.xml"/><Relationship Id="rId7" Type="http://schemas.openxmlformats.org/officeDocument/2006/relationships/tags" Target="../tags/tag470.xml"/><Relationship Id="rId12" Type="http://schemas.openxmlformats.org/officeDocument/2006/relationships/tags" Target="../tags/tag475.xml"/><Relationship Id="rId17" Type="http://schemas.openxmlformats.org/officeDocument/2006/relationships/tags" Target="../tags/tag480.xml"/><Relationship Id="rId25" Type="http://schemas.openxmlformats.org/officeDocument/2006/relationships/tags" Target="../tags/tag488.xml"/><Relationship Id="rId2" Type="http://schemas.openxmlformats.org/officeDocument/2006/relationships/tags" Target="../tags/tag465.xml"/><Relationship Id="rId16" Type="http://schemas.openxmlformats.org/officeDocument/2006/relationships/tags" Target="../tags/tag479.xml"/><Relationship Id="rId20" Type="http://schemas.openxmlformats.org/officeDocument/2006/relationships/tags" Target="../tags/tag483.xml"/><Relationship Id="rId1" Type="http://schemas.openxmlformats.org/officeDocument/2006/relationships/tags" Target="../tags/tag464.xml"/><Relationship Id="rId6" Type="http://schemas.openxmlformats.org/officeDocument/2006/relationships/tags" Target="../tags/tag469.xml"/><Relationship Id="rId11" Type="http://schemas.openxmlformats.org/officeDocument/2006/relationships/tags" Target="../tags/tag474.xml"/><Relationship Id="rId24" Type="http://schemas.openxmlformats.org/officeDocument/2006/relationships/tags" Target="../tags/tag487.xml"/><Relationship Id="rId5" Type="http://schemas.openxmlformats.org/officeDocument/2006/relationships/tags" Target="../tags/tag468.xml"/><Relationship Id="rId15" Type="http://schemas.openxmlformats.org/officeDocument/2006/relationships/tags" Target="../tags/tag478.xml"/><Relationship Id="rId23" Type="http://schemas.openxmlformats.org/officeDocument/2006/relationships/tags" Target="../tags/tag486.xml"/><Relationship Id="rId10" Type="http://schemas.openxmlformats.org/officeDocument/2006/relationships/tags" Target="../tags/tag473.xml"/><Relationship Id="rId19" Type="http://schemas.openxmlformats.org/officeDocument/2006/relationships/tags" Target="../tags/tag482.xml"/><Relationship Id="rId4" Type="http://schemas.openxmlformats.org/officeDocument/2006/relationships/tags" Target="../tags/tag467.xml"/><Relationship Id="rId9" Type="http://schemas.openxmlformats.org/officeDocument/2006/relationships/tags" Target="../tags/tag472.xml"/><Relationship Id="rId14" Type="http://schemas.openxmlformats.org/officeDocument/2006/relationships/tags" Target="../tags/tag477.xml"/><Relationship Id="rId22" Type="http://schemas.openxmlformats.org/officeDocument/2006/relationships/tags" Target="../tags/tag485.xml"/><Relationship Id="rId27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491.xml"/><Relationship Id="rId2" Type="http://schemas.openxmlformats.org/officeDocument/2006/relationships/tags" Target="../tags/tag490.xml"/><Relationship Id="rId1" Type="http://schemas.openxmlformats.org/officeDocument/2006/relationships/tags" Target="../tags/tag489.xml"/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99.xml"/><Relationship Id="rId13" Type="http://schemas.openxmlformats.org/officeDocument/2006/relationships/tags" Target="../tags/tag504.xml"/><Relationship Id="rId18" Type="http://schemas.openxmlformats.org/officeDocument/2006/relationships/tags" Target="../tags/tag509.xml"/><Relationship Id="rId26" Type="http://schemas.openxmlformats.org/officeDocument/2006/relationships/tags" Target="../tags/tag517.xml"/><Relationship Id="rId3" Type="http://schemas.openxmlformats.org/officeDocument/2006/relationships/tags" Target="../tags/tag494.xml"/><Relationship Id="rId21" Type="http://schemas.openxmlformats.org/officeDocument/2006/relationships/tags" Target="../tags/tag512.xml"/><Relationship Id="rId7" Type="http://schemas.openxmlformats.org/officeDocument/2006/relationships/tags" Target="../tags/tag498.xml"/><Relationship Id="rId12" Type="http://schemas.openxmlformats.org/officeDocument/2006/relationships/tags" Target="../tags/tag503.xml"/><Relationship Id="rId17" Type="http://schemas.openxmlformats.org/officeDocument/2006/relationships/tags" Target="../tags/tag508.xml"/><Relationship Id="rId25" Type="http://schemas.openxmlformats.org/officeDocument/2006/relationships/tags" Target="../tags/tag516.xml"/><Relationship Id="rId2" Type="http://schemas.openxmlformats.org/officeDocument/2006/relationships/tags" Target="../tags/tag493.xml"/><Relationship Id="rId16" Type="http://schemas.openxmlformats.org/officeDocument/2006/relationships/tags" Target="../tags/tag507.xml"/><Relationship Id="rId20" Type="http://schemas.openxmlformats.org/officeDocument/2006/relationships/tags" Target="../tags/tag511.xml"/><Relationship Id="rId1" Type="http://schemas.openxmlformats.org/officeDocument/2006/relationships/tags" Target="../tags/tag492.xml"/><Relationship Id="rId6" Type="http://schemas.openxmlformats.org/officeDocument/2006/relationships/tags" Target="../tags/tag497.xml"/><Relationship Id="rId11" Type="http://schemas.openxmlformats.org/officeDocument/2006/relationships/tags" Target="../tags/tag502.xml"/><Relationship Id="rId24" Type="http://schemas.openxmlformats.org/officeDocument/2006/relationships/tags" Target="../tags/tag515.xml"/><Relationship Id="rId5" Type="http://schemas.openxmlformats.org/officeDocument/2006/relationships/tags" Target="../tags/tag496.xml"/><Relationship Id="rId15" Type="http://schemas.openxmlformats.org/officeDocument/2006/relationships/tags" Target="../tags/tag506.xml"/><Relationship Id="rId23" Type="http://schemas.openxmlformats.org/officeDocument/2006/relationships/tags" Target="../tags/tag514.xml"/><Relationship Id="rId28" Type="http://schemas.openxmlformats.org/officeDocument/2006/relationships/notesSlide" Target="../notesSlides/notesSlide32.xml"/><Relationship Id="rId10" Type="http://schemas.openxmlformats.org/officeDocument/2006/relationships/tags" Target="../tags/tag501.xml"/><Relationship Id="rId19" Type="http://schemas.openxmlformats.org/officeDocument/2006/relationships/tags" Target="../tags/tag510.xml"/><Relationship Id="rId4" Type="http://schemas.openxmlformats.org/officeDocument/2006/relationships/tags" Target="../tags/tag495.xml"/><Relationship Id="rId9" Type="http://schemas.openxmlformats.org/officeDocument/2006/relationships/tags" Target="../tags/tag500.xml"/><Relationship Id="rId14" Type="http://schemas.openxmlformats.org/officeDocument/2006/relationships/tags" Target="../tags/tag505.xml"/><Relationship Id="rId22" Type="http://schemas.openxmlformats.org/officeDocument/2006/relationships/tags" Target="../tags/tag513.xml"/><Relationship Id="rId27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11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" Type="http://schemas.openxmlformats.org/officeDocument/2006/relationships/tags" Target="../tags/tag22.xml"/><Relationship Id="rId21" Type="http://schemas.openxmlformats.org/officeDocument/2006/relationships/notesSlide" Target="../notesSlides/notesSlide6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26" Type="http://schemas.openxmlformats.org/officeDocument/2006/relationships/tags" Target="../tags/tag66.xml"/><Relationship Id="rId3" Type="http://schemas.openxmlformats.org/officeDocument/2006/relationships/tags" Target="../tags/tag43.xml"/><Relationship Id="rId21" Type="http://schemas.openxmlformats.org/officeDocument/2006/relationships/tags" Target="../tags/tag61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29" Type="http://schemas.openxmlformats.org/officeDocument/2006/relationships/tags" Target="../tags/tag69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tags" Target="../tags/tag64.xml"/><Relationship Id="rId32" Type="http://schemas.openxmlformats.org/officeDocument/2006/relationships/notesSlide" Target="../notesSlides/notesSlide8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30" Type="http://schemas.openxmlformats.org/officeDocument/2006/relationships/tags" Target="../tags/tag7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26" Type="http://schemas.openxmlformats.org/officeDocument/2006/relationships/tags" Target="../tags/tag96.xml"/><Relationship Id="rId3" Type="http://schemas.openxmlformats.org/officeDocument/2006/relationships/tags" Target="../tags/tag73.xml"/><Relationship Id="rId21" Type="http://schemas.openxmlformats.org/officeDocument/2006/relationships/tags" Target="../tags/tag91.xml"/><Relationship Id="rId34" Type="http://schemas.openxmlformats.org/officeDocument/2006/relationships/tags" Target="../tags/tag104.xml"/><Relationship Id="rId7" Type="http://schemas.openxmlformats.org/officeDocument/2006/relationships/tags" Target="../tags/tag77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5" Type="http://schemas.openxmlformats.org/officeDocument/2006/relationships/tags" Target="../tags/tag95.xml"/><Relationship Id="rId33" Type="http://schemas.openxmlformats.org/officeDocument/2006/relationships/tags" Target="../tags/tag103.xml"/><Relationship Id="rId2" Type="http://schemas.openxmlformats.org/officeDocument/2006/relationships/tags" Target="../tags/tag72.xml"/><Relationship Id="rId16" Type="http://schemas.openxmlformats.org/officeDocument/2006/relationships/tags" Target="../tags/tag86.xml"/><Relationship Id="rId20" Type="http://schemas.openxmlformats.org/officeDocument/2006/relationships/tags" Target="../tags/tag90.xml"/><Relationship Id="rId29" Type="http://schemas.openxmlformats.org/officeDocument/2006/relationships/tags" Target="../tags/tag99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tags" Target="../tags/tag81.xml"/><Relationship Id="rId24" Type="http://schemas.openxmlformats.org/officeDocument/2006/relationships/tags" Target="../tags/tag94.xml"/><Relationship Id="rId32" Type="http://schemas.openxmlformats.org/officeDocument/2006/relationships/tags" Target="../tags/tag102.xml"/><Relationship Id="rId37" Type="http://schemas.openxmlformats.org/officeDocument/2006/relationships/notesSlide" Target="../notesSlides/notesSlide9.xml"/><Relationship Id="rId5" Type="http://schemas.openxmlformats.org/officeDocument/2006/relationships/tags" Target="../tags/tag75.xml"/><Relationship Id="rId15" Type="http://schemas.openxmlformats.org/officeDocument/2006/relationships/tags" Target="../tags/tag85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80.xml"/><Relationship Id="rId19" Type="http://schemas.openxmlformats.org/officeDocument/2006/relationships/tags" Target="../tags/tag89.xml"/><Relationship Id="rId31" Type="http://schemas.openxmlformats.org/officeDocument/2006/relationships/tags" Target="../tags/tag101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tags" Target="../tags/tag84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30" Type="http://schemas.openxmlformats.org/officeDocument/2006/relationships/tags" Target="../tags/tag100.xml"/><Relationship Id="rId35" Type="http://schemas.openxmlformats.org/officeDocument/2006/relationships/tags" Target="../tags/tag10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6E3DE35-4A5B-4DD3-83AC-50483BED629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8305800" cy="1295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CSE 332: Data Structures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/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Priority Queues – Binary Heaps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Richard Anderson 	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Spring 2016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422724-BA07-4676-B2FD-572D57E575D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Binary Heap Properties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A binary heap is a binary tree with two important properties that make it a good choice for priority queues:</a:t>
            </a:r>
          </a:p>
          <a:p>
            <a:pPr marL="1271588" lvl="1" indent="-533400" eaLnBrk="1" hangingPunct="1">
              <a:buFontTx/>
              <a:buAutoNum type="arabicPeriod"/>
            </a:pPr>
            <a:r>
              <a:rPr lang="en-US" altLang="en-US" b="1" smtClean="0">
                <a:latin typeface="Arial" charset="0"/>
                <a:cs typeface="Arial" charset="0"/>
              </a:rPr>
              <a:t>Completeness</a:t>
            </a:r>
          </a:p>
          <a:p>
            <a:pPr marL="1271588" lvl="1" indent="-533400" eaLnBrk="1" hangingPunct="1">
              <a:buFontTx/>
              <a:buAutoNum type="arabicPeriod"/>
            </a:pPr>
            <a:r>
              <a:rPr lang="en-US" altLang="en-US" b="1" smtClean="0">
                <a:latin typeface="Arial" charset="0"/>
                <a:cs typeface="Arial" charset="0"/>
              </a:rPr>
              <a:t>Heap Order</a:t>
            </a:r>
          </a:p>
          <a:p>
            <a:pPr marL="0" indent="0" eaLnBrk="1" hangingPunct="1">
              <a:buFontTx/>
              <a:buNone/>
            </a:pPr>
            <a:endParaRPr lang="en-US" altLang="en-US" b="1" smtClean="0">
              <a:latin typeface="Arial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2800" b="1" smtClean="0">
                <a:latin typeface="Arial" charset="0"/>
                <a:cs typeface="Arial" charset="0"/>
              </a:rPr>
              <a:t>Note: </a:t>
            </a:r>
            <a:r>
              <a:rPr lang="en-US" altLang="en-US" sz="2800" smtClean="0">
                <a:latin typeface="Arial" charset="0"/>
                <a:cs typeface="Arial" charset="0"/>
              </a:rPr>
              <a:t>we will sometimes refer to a binary heap as simply a “heap”.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FEBCF85-A112-4D8B-913C-7F294C2F333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Completeness Property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2038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A binary heap is a </a:t>
            </a:r>
            <a:r>
              <a:rPr lang="en-US" altLang="en-US" sz="2800" b="1" i="1" u="sng" smtClean="0">
                <a:latin typeface="Arial" charset="0"/>
                <a:cs typeface="Arial" charset="0"/>
              </a:rPr>
              <a:t>complete</a:t>
            </a:r>
            <a:r>
              <a:rPr lang="en-US" altLang="en-US" sz="2800" smtClean="0">
                <a:latin typeface="Arial" charset="0"/>
                <a:cs typeface="Arial" charset="0"/>
              </a:rPr>
              <a:t> binary tree:</a:t>
            </a:r>
          </a:p>
          <a:p>
            <a:pPr lvl="1" eaLnBrk="1" hangingPunct="1"/>
            <a:r>
              <a:rPr lang="en-US" altLang="en-US" sz="2000" smtClean="0">
                <a:latin typeface="Arial" charset="0"/>
                <a:cs typeface="Arial" charset="0"/>
              </a:rPr>
              <a:t>a binary tree with all levels full, except possibly the bottom level, which is filled left to right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charset="0"/>
                <a:cs typeface="Arial" charset="0"/>
              </a:rPr>
              <a:t>Examples</a:t>
            </a:r>
            <a:r>
              <a:rPr lang="en-US" altLang="en-US" sz="2800" smtClean="0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3317" name="Text Box 8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3425" y="5397500"/>
            <a:ext cx="55022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  <a:cs typeface="Arial" charset="0"/>
              </a:rPr>
              <a:t>Height of a </a:t>
            </a:r>
            <a:r>
              <a:rPr lang="en-US" altLang="en-US" sz="2800" b="1">
                <a:latin typeface="Arial" charset="0"/>
                <a:cs typeface="Arial" charset="0"/>
              </a:rPr>
              <a:t>complete </a:t>
            </a:r>
            <a:r>
              <a:rPr lang="en-US" altLang="en-US" sz="2800">
                <a:latin typeface="Arial" charset="0"/>
                <a:cs typeface="Arial" charset="0"/>
              </a:rPr>
              <a:t>binary tree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  <a:cs typeface="Arial" charset="0"/>
              </a:rPr>
              <a:t>with n nodes?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E7A5C69-2A1A-4AE9-B18A-DF0672AD679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Heap </a:t>
            </a:r>
            <a:r>
              <a:rPr lang="en-US" altLang="en-US" b="1" u="sng" smtClean="0">
                <a:latin typeface="Arial" charset="0"/>
                <a:cs typeface="Arial" charset="0"/>
              </a:rPr>
              <a:t>Order</a:t>
            </a:r>
            <a:r>
              <a:rPr lang="en-US" altLang="en-US" smtClean="0">
                <a:latin typeface="Arial" charset="0"/>
                <a:cs typeface="Arial" charset="0"/>
              </a:rPr>
              <a:t> Property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1714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Heap order property</a:t>
            </a:r>
            <a:r>
              <a:rPr lang="en-US" alt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  <a:r>
              <a:rPr lang="en-US" altLang="en-US" sz="2800" smtClean="0">
                <a:latin typeface="Arial" charset="0"/>
                <a:cs typeface="Arial" charset="0"/>
              </a:rPr>
              <a:t>For every non-root node X, the value in the parent of X is less than (or equal to) the value in X.</a:t>
            </a:r>
          </a:p>
        </p:txBody>
      </p:sp>
      <p:sp>
        <p:nvSpPr>
          <p:cNvPr id="1434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686300"/>
            <a:ext cx="508000" cy="28575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latin typeface="Arial" charset="0"/>
                <a:cs typeface="Arial" charset="0"/>
              </a:rPr>
              <a:t>20</a:t>
            </a:r>
            <a:endParaRPr lang="en-US" altLang="en-US" sz="2200" dirty="0">
              <a:latin typeface="Arial" charset="0"/>
              <a:cs typeface="Arial" charset="0"/>
            </a:endParaRPr>
          </a:p>
        </p:txBody>
      </p:sp>
      <p:sp>
        <p:nvSpPr>
          <p:cNvPr id="14342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6863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sp>
        <p:nvSpPr>
          <p:cNvPr id="14343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114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80</a:t>
            </a:r>
          </a:p>
        </p:txBody>
      </p:sp>
      <p:sp>
        <p:nvSpPr>
          <p:cNvPr id="14344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625600" y="4114800"/>
            <a:ext cx="508000" cy="28575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latin typeface="Arial" charset="0"/>
                <a:cs typeface="Arial" charset="0"/>
              </a:rPr>
              <a:t>15</a:t>
            </a:r>
            <a:endParaRPr lang="en-US" altLang="en-US" sz="2200" dirty="0">
              <a:latin typeface="Arial" charset="0"/>
              <a:cs typeface="Arial" charset="0"/>
            </a:endParaRPr>
          </a:p>
        </p:txBody>
      </p:sp>
      <p:sp>
        <p:nvSpPr>
          <p:cNvPr id="1434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235200" y="35433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14346" name="AutoShape 9"/>
          <p:cNvCxnSpPr>
            <a:cxnSpLocks noChangeShapeType="1"/>
            <a:stCxn id="14345" idx="3"/>
            <a:endCxn id="14344" idx="0"/>
          </p:cNvCxnSpPr>
          <p:nvPr>
            <p:custDataLst>
              <p:tags r:id="rId8"/>
            </p:custDataLst>
          </p:nvPr>
        </p:nvCxnSpPr>
        <p:spPr bwMode="auto">
          <a:xfrm flipH="1">
            <a:off x="1879600" y="38068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AutoShape 10"/>
          <p:cNvCxnSpPr>
            <a:cxnSpLocks noChangeShapeType="1"/>
            <a:stCxn id="14345" idx="5"/>
            <a:endCxn id="14343" idx="0"/>
          </p:cNvCxnSpPr>
          <p:nvPr>
            <p:custDataLst>
              <p:tags r:id="rId9"/>
            </p:custDataLst>
          </p:nvPr>
        </p:nvCxnSpPr>
        <p:spPr bwMode="auto">
          <a:xfrm>
            <a:off x="2668588" y="38068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8" name="AutoShape 11"/>
          <p:cNvCxnSpPr>
            <a:cxnSpLocks noChangeShapeType="1"/>
            <a:stCxn id="14344" idx="3"/>
            <a:endCxn id="14342" idx="0"/>
          </p:cNvCxnSpPr>
          <p:nvPr>
            <p:custDataLst>
              <p:tags r:id="rId10"/>
            </p:custDataLst>
          </p:nvPr>
        </p:nvCxnSpPr>
        <p:spPr bwMode="auto">
          <a:xfrm flipH="1">
            <a:off x="1473200" y="43783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AutoShape 12"/>
          <p:cNvCxnSpPr>
            <a:cxnSpLocks noChangeShapeType="1"/>
            <a:stCxn id="14344" idx="5"/>
            <a:endCxn id="14341" idx="0"/>
          </p:cNvCxnSpPr>
          <p:nvPr>
            <p:custDataLst>
              <p:tags r:id="rId11"/>
            </p:custDataLst>
          </p:nvPr>
        </p:nvCxnSpPr>
        <p:spPr bwMode="auto">
          <a:xfrm>
            <a:off x="2058988" y="43783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0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0" y="44005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99</a:t>
            </a:r>
          </a:p>
        </p:txBody>
      </p:sp>
      <p:sp>
        <p:nvSpPr>
          <p:cNvPr id="14351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791200" y="44005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60</a:t>
            </a:r>
          </a:p>
        </p:txBody>
      </p:sp>
      <p:sp>
        <p:nvSpPr>
          <p:cNvPr id="14352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775200" y="44005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40</a:t>
            </a:r>
          </a:p>
        </p:txBody>
      </p:sp>
      <p:sp>
        <p:nvSpPr>
          <p:cNvPr id="14353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908800" y="3886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80</a:t>
            </a:r>
          </a:p>
        </p:txBody>
      </p:sp>
      <p:sp>
        <p:nvSpPr>
          <p:cNvPr id="14354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384800" y="3886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14355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314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14356" name="AutoShape 19"/>
          <p:cNvCxnSpPr>
            <a:cxnSpLocks noChangeShapeType="1"/>
            <a:stCxn id="14355" idx="3"/>
            <a:endCxn id="14354" idx="0"/>
          </p:cNvCxnSpPr>
          <p:nvPr>
            <p:custDataLst>
              <p:tags r:id="rId18"/>
            </p:custDataLst>
          </p:nvPr>
        </p:nvCxnSpPr>
        <p:spPr bwMode="auto">
          <a:xfrm flipH="1">
            <a:off x="5638800" y="3578225"/>
            <a:ext cx="5318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7" name="AutoShape 20"/>
          <p:cNvCxnSpPr>
            <a:cxnSpLocks noChangeShapeType="1"/>
            <a:stCxn id="14355" idx="5"/>
            <a:endCxn id="14353" idx="0"/>
          </p:cNvCxnSpPr>
          <p:nvPr>
            <p:custDataLst>
              <p:tags r:id="rId19"/>
            </p:custDataLst>
          </p:nvPr>
        </p:nvCxnSpPr>
        <p:spPr bwMode="auto">
          <a:xfrm>
            <a:off x="6529388" y="3578225"/>
            <a:ext cx="6334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8" name="AutoShape 21"/>
          <p:cNvCxnSpPr>
            <a:cxnSpLocks noChangeShapeType="1"/>
            <a:stCxn id="14353" idx="5"/>
            <a:endCxn id="14350" idx="0"/>
          </p:cNvCxnSpPr>
          <p:nvPr>
            <p:custDataLst>
              <p:tags r:id="rId20"/>
            </p:custDataLst>
          </p:nvPr>
        </p:nvCxnSpPr>
        <p:spPr bwMode="auto">
          <a:xfrm>
            <a:off x="7342188" y="4149725"/>
            <a:ext cx="531812" cy="2317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9" name="AutoShape 22"/>
          <p:cNvCxnSpPr>
            <a:cxnSpLocks noChangeShapeType="1"/>
            <a:stCxn id="14354" idx="3"/>
            <a:endCxn id="14352" idx="0"/>
          </p:cNvCxnSpPr>
          <p:nvPr>
            <p:custDataLst>
              <p:tags r:id="rId21"/>
            </p:custDataLst>
          </p:nvPr>
        </p:nvCxnSpPr>
        <p:spPr bwMode="auto">
          <a:xfrm flipH="1">
            <a:off x="5029200" y="4149725"/>
            <a:ext cx="430213" cy="2317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AutoShape 23"/>
          <p:cNvCxnSpPr>
            <a:cxnSpLocks noChangeShapeType="1"/>
            <a:stCxn id="14354" idx="5"/>
            <a:endCxn id="14351" idx="0"/>
          </p:cNvCxnSpPr>
          <p:nvPr>
            <p:custDataLst>
              <p:tags r:id="rId22"/>
            </p:custDataLst>
          </p:nvPr>
        </p:nvCxnSpPr>
        <p:spPr bwMode="auto">
          <a:xfrm>
            <a:off x="5818188" y="4149725"/>
            <a:ext cx="227012" cy="2317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1" name="Oval 2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488950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50</a:t>
            </a:r>
          </a:p>
        </p:txBody>
      </p:sp>
      <p:cxnSp>
        <p:nvCxnSpPr>
          <p:cNvPr id="14362" name="AutoShape 25"/>
          <p:cNvCxnSpPr>
            <a:cxnSpLocks noChangeShapeType="1"/>
            <a:stCxn id="14352" idx="3"/>
            <a:endCxn id="14361" idx="0"/>
          </p:cNvCxnSpPr>
          <p:nvPr>
            <p:custDataLst>
              <p:tags r:id="rId24"/>
            </p:custDataLst>
          </p:nvPr>
        </p:nvCxnSpPr>
        <p:spPr bwMode="auto">
          <a:xfrm flipH="1">
            <a:off x="4597400" y="4664075"/>
            <a:ext cx="2524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3" name="Oval 26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88950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700</a:t>
            </a:r>
          </a:p>
        </p:txBody>
      </p:sp>
      <p:cxnSp>
        <p:nvCxnSpPr>
          <p:cNvPr id="14364" name="AutoShape 27"/>
          <p:cNvCxnSpPr>
            <a:cxnSpLocks noChangeShapeType="1"/>
            <a:stCxn id="14352" idx="5"/>
            <a:endCxn id="14363" idx="0"/>
          </p:cNvCxnSpPr>
          <p:nvPr>
            <p:custDataLst>
              <p:tags r:id="rId26"/>
            </p:custDataLst>
          </p:nvPr>
        </p:nvCxnSpPr>
        <p:spPr bwMode="auto">
          <a:xfrm>
            <a:off x="5208588" y="4664075"/>
            <a:ext cx="2524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5" name="Oval 2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6705600" y="44005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85</a:t>
            </a:r>
          </a:p>
        </p:txBody>
      </p:sp>
      <p:cxnSp>
        <p:nvCxnSpPr>
          <p:cNvPr id="14366" name="AutoShape 29"/>
          <p:cNvCxnSpPr>
            <a:cxnSpLocks noChangeShapeType="1"/>
            <a:stCxn id="14353" idx="3"/>
            <a:endCxn id="14365" idx="0"/>
          </p:cNvCxnSpPr>
          <p:nvPr>
            <p:custDataLst>
              <p:tags r:id="rId28"/>
            </p:custDataLst>
          </p:nvPr>
        </p:nvCxnSpPr>
        <p:spPr bwMode="auto">
          <a:xfrm flipH="1">
            <a:off x="6959600" y="4149725"/>
            <a:ext cx="23813" cy="2317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8" name="Text Box 31" hidden="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14600" y="5487988"/>
            <a:ext cx="662940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This is a PARTIAL order (diff than BST)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For each node, its value is less than all of its descendants (no distinction between left and right)</a:t>
            </a:r>
          </a:p>
        </p:txBody>
      </p:sp>
      <p:sp>
        <p:nvSpPr>
          <p:cNvPr id="14369" name="Text Box 32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0" y="2743200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This is the order for a MIN heap – could do the same for a max heap.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3D20AC-F0E0-4BC8-A7A5-0F48ED65A02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Heap Operations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Main ops:  insert, deleteMin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Key is to maintain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Completeness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Heap Order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Basic idea is to propagate changes up/down the tree, fixing order as we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2366B85-4B1E-4D93-817D-995B368B1A7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Heap – insert(val)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Basic Idea: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>
                <a:latin typeface="Arial" charset="0"/>
                <a:cs typeface="Arial" charset="0"/>
              </a:rPr>
              <a:t>Put val at last leaf position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>
                <a:latin typeface="Arial" charset="0"/>
                <a:cs typeface="Arial" charset="0"/>
              </a:rPr>
              <a:t>Percolate up by repeatedly exchanging node with parent as long as needed</a:t>
            </a:r>
          </a:p>
        </p:txBody>
      </p:sp>
      <p:sp>
        <p:nvSpPr>
          <p:cNvPr id="16389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2133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How long does this take?</a:t>
            </a:r>
          </a:p>
        </p:txBody>
      </p:sp>
      <p:sp>
        <p:nvSpPr>
          <p:cNvPr id="16390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9925" y="4422775"/>
            <a:ext cx="50292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How long does this take? – max # of exchanges = O(log N)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On “average” only need to move up 1.67 levels so get 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B1C93B9-FFA1-488A-BF90-D42C7F30DC1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latin typeface="Arial" charset="0"/>
                <a:cs typeface="Arial" charset="0"/>
              </a:rPr>
              <a:t>Insert: percolate up</a:t>
            </a:r>
          </a:p>
        </p:txBody>
      </p:sp>
      <p:sp>
        <p:nvSpPr>
          <p:cNvPr id="17412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994400" y="20574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17413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59200" y="20574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7414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235200" y="20574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7415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283200" y="142875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80</a:t>
            </a:r>
          </a:p>
        </p:txBody>
      </p:sp>
      <p:sp>
        <p:nvSpPr>
          <p:cNvPr id="17416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51200" y="142875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17417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165600" y="8001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7418" name="AutoShape 9"/>
          <p:cNvCxnSpPr>
            <a:cxnSpLocks noChangeShapeType="1"/>
            <a:stCxn id="17417" idx="3"/>
            <a:endCxn id="17416" idx="0"/>
          </p:cNvCxnSpPr>
          <p:nvPr>
            <p:custDataLst>
              <p:tags r:id="rId8"/>
            </p:custDataLst>
          </p:nvPr>
        </p:nvCxnSpPr>
        <p:spPr bwMode="auto">
          <a:xfrm flipH="1">
            <a:off x="3606800" y="1160463"/>
            <a:ext cx="663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9" name="AutoShape 10"/>
          <p:cNvCxnSpPr>
            <a:cxnSpLocks noChangeShapeType="1"/>
            <a:stCxn id="17417" idx="5"/>
            <a:endCxn id="17415" idx="0"/>
          </p:cNvCxnSpPr>
          <p:nvPr>
            <p:custDataLst>
              <p:tags r:id="rId9"/>
            </p:custDataLst>
          </p:nvPr>
        </p:nvCxnSpPr>
        <p:spPr bwMode="auto">
          <a:xfrm>
            <a:off x="4772025" y="1160463"/>
            <a:ext cx="8667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0" name="AutoShape 11"/>
          <p:cNvCxnSpPr>
            <a:cxnSpLocks noChangeShapeType="1"/>
            <a:stCxn id="17415" idx="5"/>
            <a:endCxn id="17412" idx="0"/>
          </p:cNvCxnSpPr>
          <p:nvPr>
            <p:custDataLst>
              <p:tags r:id="rId10"/>
            </p:custDataLst>
          </p:nvPr>
        </p:nvCxnSpPr>
        <p:spPr bwMode="auto">
          <a:xfrm>
            <a:off x="5889625" y="1789113"/>
            <a:ext cx="460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1" name="AutoShape 12"/>
          <p:cNvCxnSpPr>
            <a:cxnSpLocks noChangeShapeType="1"/>
            <a:stCxn id="17416" idx="3"/>
            <a:endCxn id="17414" idx="0"/>
          </p:cNvCxnSpPr>
          <p:nvPr>
            <p:custDataLst>
              <p:tags r:id="rId11"/>
            </p:custDataLst>
          </p:nvPr>
        </p:nvCxnSpPr>
        <p:spPr bwMode="auto">
          <a:xfrm flipH="1">
            <a:off x="2590800" y="1789113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2" name="AutoShape 13"/>
          <p:cNvCxnSpPr>
            <a:cxnSpLocks noChangeShapeType="1"/>
            <a:stCxn id="17416" idx="5"/>
            <a:endCxn id="17413" idx="0"/>
          </p:cNvCxnSpPr>
          <p:nvPr>
            <p:custDataLst>
              <p:tags r:id="rId12"/>
            </p:custDataLst>
          </p:nvPr>
        </p:nvCxnSpPr>
        <p:spPr bwMode="auto">
          <a:xfrm>
            <a:off x="3857625" y="1789113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3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1422400" y="268605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cxnSp>
        <p:nvCxnSpPr>
          <p:cNvPr id="17424" name="AutoShape 15"/>
          <p:cNvCxnSpPr>
            <a:cxnSpLocks noChangeShapeType="1"/>
            <a:stCxn id="17414" idx="3"/>
            <a:endCxn id="17423" idx="0"/>
          </p:cNvCxnSpPr>
          <p:nvPr>
            <p:custDataLst>
              <p:tags r:id="rId14"/>
            </p:custDataLst>
          </p:nvPr>
        </p:nvCxnSpPr>
        <p:spPr bwMode="auto">
          <a:xfrm flipH="1">
            <a:off x="1752600" y="2417763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5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540000" y="268605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700</a:t>
            </a:r>
          </a:p>
        </p:txBody>
      </p:sp>
      <p:cxnSp>
        <p:nvCxnSpPr>
          <p:cNvPr id="17426" name="AutoShape 17"/>
          <p:cNvCxnSpPr>
            <a:cxnSpLocks noChangeShapeType="1"/>
            <a:stCxn id="17414" idx="5"/>
            <a:endCxn id="17425" idx="0"/>
          </p:cNvCxnSpPr>
          <p:nvPr>
            <p:custDataLst>
              <p:tags r:id="rId16"/>
            </p:custDataLst>
          </p:nvPr>
        </p:nvCxnSpPr>
        <p:spPr bwMode="auto">
          <a:xfrm>
            <a:off x="2841625" y="2417763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7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978400" y="20574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85</a:t>
            </a:r>
          </a:p>
        </p:txBody>
      </p:sp>
      <p:cxnSp>
        <p:nvCxnSpPr>
          <p:cNvPr id="17428" name="AutoShape 19"/>
          <p:cNvCxnSpPr>
            <a:cxnSpLocks noChangeShapeType="1"/>
            <a:stCxn id="17415" idx="3"/>
            <a:endCxn id="17427" idx="0"/>
          </p:cNvCxnSpPr>
          <p:nvPr>
            <p:custDataLst>
              <p:tags r:id="rId18"/>
            </p:custDataLst>
          </p:nvPr>
        </p:nvCxnSpPr>
        <p:spPr bwMode="auto">
          <a:xfrm flipH="1">
            <a:off x="5334000" y="1789113"/>
            <a:ext cx="53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9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454400" y="268605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65</a:t>
            </a:r>
          </a:p>
        </p:txBody>
      </p:sp>
      <p:cxnSp>
        <p:nvCxnSpPr>
          <p:cNvPr id="17430" name="AutoShape 21"/>
          <p:cNvCxnSpPr>
            <a:cxnSpLocks noChangeShapeType="1"/>
            <a:stCxn id="17413" idx="3"/>
            <a:endCxn id="17429" idx="0"/>
          </p:cNvCxnSpPr>
          <p:nvPr>
            <p:custDataLst>
              <p:tags r:id="rId20"/>
            </p:custDataLst>
          </p:nvPr>
        </p:nvCxnSpPr>
        <p:spPr bwMode="auto">
          <a:xfrm flipH="1">
            <a:off x="3784600" y="2417763"/>
            <a:ext cx="79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1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4368800" y="2686050"/>
            <a:ext cx="711200" cy="400050"/>
          </a:xfrm>
          <a:prstGeom prst="ellipse">
            <a:avLst/>
          </a:prstGeom>
          <a:noFill/>
          <a:ln w="444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cxnSp>
        <p:nvCxnSpPr>
          <p:cNvPr id="17432" name="AutoShape 23"/>
          <p:cNvCxnSpPr>
            <a:cxnSpLocks noChangeShapeType="1"/>
            <a:stCxn id="17413" idx="5"/>
            <a:endCxn id="17431" idx="0"/>
          </p:cNvCxnSpPr>
          <p:nvPr>
            <p:custDataLst>
              <p:tags r:id="rId22"/>
            </p:custDataLst>
          </p:nvPr>
        </p:nvCxnSpPr>
        <p:spPr bwMode="auto">
          <a:xfrm>
            <a:off x="4365625" y="2417763"/>
            <a:ext cx="3587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3" name="Oval 2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289800" y="48768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17434" name="Oval 25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3962400" y="485775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17435" name="Oval 26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438400" y="485775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7436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27800" y="42291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80</a:t>
            </a:r>
          </a:p>
        </p:txBody>
      </p:sp>
      <p:sp>
        <p:nvSpPr>
          <p:cNvPr id="17437" name="Oval 2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3454400" y="42291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sp>
        <p:nvSpPr>
          <p:cNvPr id="17438" name="Oval 2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622800" y="360045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7439" name="AutoShape 30"/>
          <p:cNvCxnSpPr>
            <a:cxnSpLocks noChangeShapeType="1"/>
            <a:stCxn id="17438" idx="3"/>
            <a:endCxn id="17437" idx="0"/>
          </p:cNvCxnSpPr>
          <p:nvPr>
            <p:custDataLst>
              <p:tags r:id="rId29"/>
            </p:custDataLst>
          </p:nvPr>
        </p:nvCxnSpPr>
        <p:spPr bwMode="auto">
          <a:xfrm flipH="1">
            <a:off x="3810000" y="3960813"/>
            <a:ext cx="917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0" name="AutoShape 31"/>
          <p:cNvCxnSpPr>
            <a:cxnSpLocks noChangeShapeType="1"/>
            <a:stCxn id="17438" idx="5"/>
            <a:endCxn id="17436" idx="0"/>
          </p:cNvCxnSpPr>
          <p:nvPr>
            <p:custDataLst>
              <p:tags r:id="rId30"/>
            </p:custDataLst>
          </p:nvPr>
        </p:nvCxnSpPr>
        <p:spPr bwMode="auto">
          <a:xfrm>
            <a:off x="5229225" y="3960813"/>
            <a:ext cx="1654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1" name="AutoShape 32"/>
          <p:cNvCxnSpPr>
            <a:cxnSpLocks noChangeShapeType="1"/>
            <a:stCxn id="17436" idx="5"/>
            <a:endCxn id="17433" idx="0"/>
          </p:cNvCxnSpPr>
          <p:nvPr>
            <p:custDataLst>
              <p:tags r:id="rId31"/>
            </p:custDataLst>
          </p:nvPr>
        </p:nvCxnSpPr>
        <p:spPr bwMode="auto">
          <a:xfrm>
            <a:off x="7134225" y="4589463"/>
            <a:ext cx="511175" cy="26828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2" name="AutoShape 33"/>
          <p:cNvCxnSpPr>
            <a:cxnSpLocks noChangeShapeType="1"/>
            <a:stCxn id="17437" idx="3"/>
            <a:endCxn id="17435" idx="0"/>
          </p:cNvCxnSpPr>
          <p:nvPr>
            <p:custDataLst>
              <p:tags r:id="rId32"/>
            </p:custDataLst>
          </p:nvPr>
        </p:nvCxnSpPr>
        <p:spPr bwMode="auto">
          <a:xfrm flipH="1">
            <a:off x="2794000" y="4589463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3" name="AutoShape 34"/>
          <p:cNvCxnSpPr>
            <a:cxnSpLocks noChangeShapeType="1"/>
            <a:stCxn id="17437" idx="5"/>
            <a:endCxn id="17434" idx="0"/>
          </p:cNvCxnSpPr>
          <p:nvPr>
            <p:custDataLst>
              <p:tags r:id="rId33"/>
            </p:custDataLst>
          </p:nvPr>
        </p:nvCxnSpPr>
        <p:spPr bwMode="auto">
          <a:xfrm>
            <a:off x="4060825" y="4589463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4" name="Oval 35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1625600" y="548640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cxnSp>
        <p:nvCxnSpPr>
          <p:cNvPr id="17445" name="AutoShape 36"/>
          <p:cNvCxnSpPr>
            <a:cxnSpLocks noChangeShapeType="1"/>
            <a:stCxn id="17435" idx="3"/>
            <a:endCxn id="17444" idx="0"/>
          </p:cNvCxnSpPr>
          <p:nvPr>
            <p:custDataLst>
              <p:tags r:id="rId35"/>
            </p:custDataLst>
          </p:nvPr>
        </p:nvCxnSpPr>
        <p:spPr bwMode="auto">
          <a:xfrm flipH="1">
            <a:off x="1955800" y="5218113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6" name="Oval 37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2743200" y="548640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700</a:t>
            </a:r>
          </a:p>
        </p:txBody>
      </p:sp>
      <p:cxnSp>
        <p:nvCxnSpPr>
          <p:cNvPr id="17447" name="AutoShape 38"/>
          <p:cNvCxnSpPr>
            <a:cxnSpLocks noChangeShapeType="1"/>
            <a:stCxn id="17435" idx="5"/>
            <a:endCxn id="17446" idx="0"/>
          </p:cNvCxnSpPr>
          <p:nvPr>
            <p:custDataLst>
              <p:tags r:id="rId37"/>
            </p:custDataLst>
          </p:nvPr>
        </p:nvCxnSpPr>
        <p:spPr bwMode="auto">
          <a:xfrm>
            <a:off x="3044825" y="5218113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8" name="Oval 39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485775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85</a:t>
            </a:r>
          </a:p>
        </p:txBody>
      </p:sp>
      <p:cxnSp>
        <p:nvCxnSpPr>
          <p:cNvPr id="17449" name="AutoShape 40"/>
          <p:cNvCxnSpPr>
            <a:cxnSpLocks noChangeShapeType="1"/>
            <a:stCxn id="17436" idx="3"/>
            <a:endCxn id="17448" idx="0"/>
          </p:cNvCxnSpPr>
          <p:nvPr>
            <p:custDataLst>
              <p:tags r:id="rId39"/>
            </p:custDataLst>
          </p:nvPr>
        </p:nvCxnSpPr>
        <p:spPr bwMode="auto">
          <a:xfrm flipH="1">
            <a:off x="6426200" y="4589463"/>
            <a:ext cx="206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0" name="Oval 4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3657600" y="548640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65</a:t>
            </a:r>
          </a:p>
        </p:txBody>
      </p:sp>
      <p:cxnSp>
        <p:nvCxnSpPr>
          <p:cNvPr id="17451" name="AutoShape 42"/>
          <p:cNvCxnSpPr>
            <a:cxnSpLocks noChangeShapeType="1"/>
            <a:stCxn id="17434" idx="3"/>
            <a:endCxn id="17450" idx="0"/>
          </p:cNvCxnSpPr>
          <p:nvPr>
            <p:custDataLst>
              <p:tags r:id="rId41"/>
            </p:custDataLst>
          </p:nvPr>
        </p:nvCxnSpPr>
        <p:spPr bwMode="auto">
          <a:xfrm flipH="1">
            <a:off x="3987800" y="5218113"/>
            <a:ext cx="79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2" name="Oval 43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4572000" y="5486400"/>
            <a:ext cx="609600" cy="3429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cxnSp>
        <p:nvCxnSpPr>
          <p:cNvPr id="17453" name="AutoShape 44"/>
          <p:cNvCxnSpPr>
            <a:cxnSpLocks noChangeShapeType="1"/>
            <a:stCxn id="17434" idx="5"/>
            <a:endCxn id="17452" idx="0"/>
          </p:cNvCxnSpPr>
          <p:nvPr>
            <p:custDataLst>
              <p:tags r:id="rId43"/>
            </p:custDataLst>
          </p:nvPr>
        </p:nvCxnSpPr>
        <p:spPr bwMode="auto">
          <a:xfrm>
            <a:off x="4568825" y="5218113"/>
            <a:ext cx="307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4" name="AutoShap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 flipH="1">
            <a:off x="4470400" y="2114550"/>
            <a:ext cx="508000" cy="536575"/>
          </a:xfrm>
          <a:custGeom>
            <a:avLst/>
            <a:gdLst>
              <a:gd name="T0" fmla="*/ 163907917 w 21600"/>
              <a:gd name="T1" fmla="*/ 0 h 21600"/>
              <a:gd name="T2" fmla="*/ 163907917 w 21600"/>
              <a:gd name="T3" fmla="*/ 186376842 h 21600"/>
              <a:gd name="T4" fmla="*/ 34251453 w 21600"/>
              <a:gd name="T5" fmla="*/ 331118768 h 21600"/>
              <a:gd name="T6" fmla="*/ 280985313 w 21600"/>
              <a:gd name="T7" fmla="*/ 9318842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503 h 21600"/>
              <a:gd name="T14" fmla="*/ 17786 w 21600"/>
              <a:gd name="T15" fmla="*/ 865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600" y="0"/>
                </a:lnTo>
                <a:lnTo>
                  <a:pt x="12600" y="3503"/>
                </a:lnTo>
                <a:lnTo>
                  <a:pt x="12427" y="3503"/>
                </a:lnTo>
                <a:cubicBezTo>
                  <a:pt x="5564" y="3503"/>
                  <a:pt x="0" y="7378"/>
                  <a:pt x="0" y="12158"/>
                </a:cubicBezTo>
                <a:lnTo>
                  <a:pt x="0" y="21600"/>
                </a:lnTo>
                <a:lnTo>
                  <a:pt x="5266" y="21600"/>
                </a:lnTo>
                <a:lnTo>
                  <a:pt x="5266" y="12158"/>
                </a:lnTo>
                <a:cubicBezTo>
                  <a:pt x="5266" y="10223"/>
                  <a:pt x="8472" y="8655"/>
                  <a:pt x="12427" y="8655"/>
                </a:cubicBezTo>
                <a:lnTo>
                  <a:pt x="12600" y="8655"/>
                </a:lnTo>
                <a:lnTo>
                  <a:pt x="12600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AutoShap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 flipH="1">
            <a:off x="4064000" y="1485900"/>
            <a:ext cx="508000" cy="536575"/>
          </a:xfrm>
          <a:custGeom>
            <a:avLst/>
            <a:gdLst>
              <a:gd name="T0" fmla="*/ 163907917 w 21600"/>
              <a:gd name="T1" fmla="*/ 0 h 21600"/>
              <a:gd name="T2" fmla="*/ 163907917 w 21600"/>
              <a:gd name="T3" fmla="*/ 186376842 h 21600"/>
              <a:gd name="T4" fmla="*/ 34251453 w 21600"/>
              <a:gd name="T5" fmla="*/ 331118768 h 21600"/>
              <a:gd name="T6" fmla="*/ 280985313 w 21600"/>
              <a:gd name="T7" fmla="*/ 9318842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503 h 21600"/>
              <a:gd name="T14" fmla="*/ 17786 w 21600"/>
              <a:gd name="T15" fmla="*/ 865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600" y="0"/>
                </a:lnTo>
                <a:lnTo>
                  <a:pt x="12600" y="3503"/>
                </a:lnTo>
                <a:lnTo>
                  <a:pt x="12427" y="3503"/>
                </a:lnTo>
                <a:cubicBezTo>
                  <a:pt x="5564" y="3503"/>
                  <a:pt x="0" y="7378"/>
                  <a:pt x="0" y="12158"/>
                </a:cubicBezTo>
                <a:lnTo>
                  <a:pt x="0" y="21600"/>
                </a:lnTo>
                <a:lnTo>
                  <a:pt x="5266" y="21600"/>
                </a:lnTo>
                <a:lnTo>
                  <a:pt x="5266" y="12158"/>
                </a:lnTo>
                <a:cubicBezTo>
                  <a:pt x="5266" y="10223"/>
                  <a:pt x="8472" y="8655"/>
                  <a:pt x="12427" y="8655"/>
                </a:cubicBezTo>
                <a:lnTo>
                  <a:pt x="12600" y="8655"/>
                </a:lnTo>
                <a:lnTo>
                  <a:pt x="12600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Text Box 47" hidden="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0" y="838200"/>
            <a:ext cx="1828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Now insert 90. (no swaps, even though 99 is larger!)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Now insert 7.</a:t>
            </a:r>
          </a:p>
        </p:txBody>
      </p:sp>
      <p:sp>
        <p:nvSpPr>
          <p:cNvPr id="17457" name="Text Box 48" hidden="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28600" y="3276600"/>
            <a:ext cx="1981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Optimization, bubble up an empty space to reduce # of swaps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2924B5-EE77-4A15-AFB1-C982394425C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Heap – deleteMin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Basic Idea: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>
                <a:latin typeface="Arial" charset="0"/>
                <a:cs typeface="Arial" charset="0"/>
              </a:rPr>
              <a:t>Remove min element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>
                <a:latin typeface="Arial" charset="0"/>
                <a:cs typeface="Arial" charset="0"/>
              </a:rPr>
              <a:t>Put “last” leaf node value at root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>
                <a:latin typeface="Arial" charset="0"/>
                <a:cs typeface="Arial" charset="0"/>
              </a:rPr>
              <a:t>Find smallest child of node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>
                <a:latin typeface="Arial" charset="0"/>
                <a:cs typeface="Arial" charset="0"/>
              </a:rPr>
              <a:t>Swap node with its smallest child if needed.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>
                <a:latin typeface="Arial" charset="0"/>
                <a:cs typeface="Arial" charset="0"/>
              </a:rPr>
              <a:t>Repeat steps 3 &amp; 4 until no swaps needed.</a:t>
            </a:r>
          </a:p>
        </p:txBody>
      </p:sp>
      <p:sp>
        <p:nvSpPr>
          <p:cNvPr id="18437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03925" y="3200400"/>
            <a:ext cx="199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Why last?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24B47CD-C9C3-43EC-A095-F803271EB55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06400" y="171450"/>
            <a:ext cx="8432800" cy="685800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latin typeface="Arial" charset="0"/>
                <a:cs typeface="Arial" charset="0"/>
              </a:rPr>
              <a:t>DeleteMin: percolate down</a:t>
            </a:r>
          </a:p>
        </p:txBody>
      </p:sp>
      <p:sp>
        <p:nvSpPr>
          <p:cNvPr id="19460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3246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1946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0894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9462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654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9463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134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sp>
        <p:nvSpPr>
          <p:cNvPr id="19464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1946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1933575"/>
            <a:ext cx="711200" cy="400050"/>
          </a:xfrm>
          <a:prstGeom prst="ellipse">
            <a:avLst/>
          </a:prstGeom>
          <a:noFill/>
          <a:ln w="4445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9466" name="AutoShape 9"/>
          <p:cNvCxnSpPr>
            <a:cxnSpLocks noChangeShapeType="1"/>
            <a:stCxn id="19465" idx="3"/>
            <a:endCxn id="19464" idx="0"/>
          </p:cNvCxnSpPr>
          <p:nvPr>
            <p:custDataLst>
              <p:tags r:id="rId8"/>
            </p:custDataLst>
          </p:nvPr>
        </p:nvCxnSpPr>
        <p:spPr bwMode="auto">
          <a:xfrm flipH="1">
            <a:off x="3937000" y="2297113"/>
            <a:ext cx="6635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7" name="AutoShape 10"/>
          <p:cNvCxnSpPr>
            <a:cxnSpLocks noChangeShapeType="1"/>
            <a:stCxn id="19465" idx="5"/>
            <a:endCxn id="19463" idx="0"/>
          </p:cNvCxnSpPr>
          <p:nvPr>
            <p:custDataLst>
              <p:tags r:id="rId9"/>
            </p:custDataLst>
          </p:nvPr>
        </p:nvCxnSpPr>
        <p:spPr bwMode="auto">
          <a:xfrm>
            <a:off x="5102225" y="2297113"/>
            <a:ext cx="8667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8" name="AutoShape 11"/>
          <p:cNvCxnSpPr>
            <a:cxnSpLocks noChangeShapeType="1"/>
            <a:stCxn id="19463" idx="5"/>
            <a:endCxn id="19460" idx="0"/>
          </p:cNvCxnSpPr>
          <p:nvPr>
            <p:custDataLst>
              <p:tags r:id="rId10"/>
            </p:custDataLst>
          </p:nvPr>
        </p:nvCxnSpPr>
        <p:spPr bwMode="auto">
          <a:xfrm>
            <a:off x="6219825" y="2922588"/>
            <a:ext cx="460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9" name="AutoShape 12"/>
          <p:cNvCxnSpPr>
            <a:cxnSpLocks noChangeShapeType="1"/>
            <a:stCxn id="19464" idx="3"/>
            <a:endCxn id="19462" idx="0"/>
          </p:cNvCxnSpPr>
          <p:nvPr>
            <p:custDataLst>
              <p:tags r:id="rId11"/>
            </p:custDataLst>
          </p:nvPr>
        </p:nvCxnSpPr>
        <p:spPr bwMode="auto">
          <a:xfrm flipH="1">
            <a:off x="2921000" y="2922588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0" name="AutoShape 13"/>
          <p:cNvCxnSpPr>
            <a:cxnSpLocks noChangeShapeType="1"/>
            <a:stCxn id="19464" idx="5"/>
            <a:endCxn id="19461" idx="0"/>
          </p:cNvCxnSpPr>
          <p:nvPr>
            <p:custDataLst>
              <p:tags r:id="rId12"/>
            </p:custDataLst>
          </p:nvPr>
        </p:nvCxnSpPr>
        <p:spPr bwMode="auto">
          <a:xfrm>
            <a:off x="4187825" y="2922588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1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17526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cxnSp>
        <p:nvCxnSpPr>
          <p:cNvPr id="19472" name="AutoShape 15"/>
          <p:cNvCxnSpPr>
            <a:cxnSpLocks noChangeShapeType="1"/>
            <a:stCxn id="19462" idx="3"/>
            <a:endCxn id="19471" idx="0"/>
          </p:cNvCxnSpPr>
          <p:nvPr>
            <p:custDataLst>
              <p:tags r:id="rId14"/>
            </p:custDataLst>
          </p:nvPr>
        </p:nvCxnSpPr>
        <p:spPr bwMode="auto">
          <a:xfrm flipH="1">
            <a:off x="2082800" y="3551238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3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702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700</a:t>
            </a:r>
          </a:p>
        </p:txBody>
      </p:sp>
      <p:cxnSp>
        <p:nvCxnSpPr>
          <p:cNvPr id="19474" name="AutoShape 17"/>
          <p:cNvCxnSpPr>
            <a:cxnSpLocks noChangeShapeType="1"/>
            <a:stCxn id="19462" idx="5"/>
            <a:endCxn id="19473" idx="0"/>
          </p:cNvCxnSpPr>
          <p:nvPr>
            <p:custDataLst>
              <p:tags r:id="rId16"/>
            </p:custDataLst>
          </p:nvPr>
        </p:nvCxnSpPr>
        <p:spPr bwMode="auto">
          <a:xfrm>
            <a:off x="3171825" y="3551238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5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3086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85</a:t>
            </a:r>
          </a:p>
        </p:txBody>
      </p:sp>
      <p:cxnSp>
        <p:nvCxnSpPr>
          <p:cNvPr id="19476" name="AutoShape 19"/>
          <p:cNvCxnSpPr>
            <a:cxnSpLocks noChangeShapeType="1"/>
            <a:stCxn id="19463" idx="3"/>
            <a:endCxn id="19475" idx="0"/>
          </p:cNvCxnSpPr>
          <p:nvPr>
            <p:custDataLst>
              <p:tags r:id="rId18"/>
            </p:custDataLst>
          </p:nvPr>
        </p:nvCxnSpPr>
        <p:spPr bwMode="auto">
          <a:xfrm flipH="1">
            <a:off x="5664200" y="2922588"/>
            <a:ext cx="53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7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7846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65</a:t>
            </a:r>
          </a:p>
        </p:txBody>
      </p:sp>
      <p:cxnSp>
        <p:nvCxnSpPr>
          <p:cNvPr id="19478" name="AutoShape 21"/>
          <p:cNvCxnSpPr>
            <a:cxnSpLocks noChangeShapeType="1"/>
            <a:stCxn id="19461" idx="3"/>
            <a:endCxn id="19477" idx="0"/>
          </p:cNvCxnSpPr>
          <p:nvPr>
            <p:custDataLst>
              <p:tags r:id="rId20"/>
            </p:custDataLst>
          </p:nvPr>
        </p:nvCxnSpPr>
        <p:spPr bwMode="auto">
          <a:xfrm flipH="1">
            <a:off x="4114800" y="3551238"/>
            <a:ext cx="79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25938" y="1895475"/>
            <a:ext cx="884237" cy="496888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371975" y="1920875"/>
            <a:ext cx="958850" cy="5397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Freeform 42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4552950" y="2460625"/>
            <a:ext cx="523875" cy="1557338"/>
          </a:xfrm>
          <a:custGeom>
            <a:avLst/>
            <a:gdLst>
              <a:gd name="T0" fmla="*/ 0 w 330"/>
              <a:gd name="T1" fmla="*/ 2147483647 h 981"/>
              <a:gd name="T2" fmla="*/ 2147483647 w 330"/>
              <a:gd name="T3" fmla="*/ 2147483647 h 981"/>
              <a:gd name="T4" fmla="*/ 2147483647 w 330"/>
              <a:gd name="T5" fmla="*/ 2147483647 h 981"/>
              <a:gd name="T6" fmla="*/ 2147483647 w 330"/>
              <a:gd name="T7" fmla="*/ 0 h 9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0" h="981">
                <a:moveTo>
                  <a:pt x="0" y="981"/>
                </a:moveTo>
                <a:cubicBezTo>
                  <a:pt x="80" y="980"/>
                  <a:pt x="160" y="979"/>
                  <a:pt x="213" y="896"/>
                </a:cubicBezTo>
                <a:cubicBezTo>
                  <a:pt x="266" y="813"/>
                  <a:pt x="310" y="633"/>
                  <a:pt x="320" y="484"/>
                </a:cubicBezTo>
                <a:cubicBezTo>
                  <a:pt x="330" y="335"/>
                  <a:pt x="300" y="167"/>
                  <a:pt x="27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Text Box 71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010400" y="990600"/>
            <a:ext cx="21336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T</a:t>
            </a:r>
            <a:r>
              <a:rPr lang="en-US" altLang="en-US" sz="2000" baseline="-25000">
                <a:solidFill>
                  <a:schemeClr val="accent1"/>
                </a:solidFill>
              </a:rPr>
              <a:t>worst</a:t>
            </a:r>
            <a:r>
              <a:rPr lang="en-US" altLang="en-US" sz="2000">
                <a:solidFill>
                  <a:schemeClr val="accent1"/>
                </a:solidFill>
              </a:rPr>
              <a:t> = O(log N),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T</a:t>
            </a:r>
            <a:r>
              <a:rPr lang="en-US" altLang="en-US" sz="2000" baseline="-25000">
                <a:solidFill>
                  <a:schemeClr val="accent1"/>
                </a:solidFill>
              </a:rPr>
              <a:t>avg</a:t>
            </a:r>
            <a:r>
              <a:rPr lang="en-US" altLang="en-US" sz="2000">
                <a:solidFill>
                  <a:schemeClr val="accent1"/>
                </a:solidFill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 O(log N), since you usually need to percolate all the way down…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- Could also percolate empty bubble down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E60D4E-2204-4D3A-AC0D-AA56AFC2435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06400" y="171450"/>
            <a:ext cx="8432800" cy="685800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latin typeface="Arial" charset="0"/>
                <a:cs typeface="Arial" charset="0"/>
              </a:rPr>
              <a:t>DeleteMin: percolate down</a:t>
            </a:r>
          </a:p>
        </p:txBody>
      </p:sp>
      <p:sp>
        <p:nvSpPr>
          <p:cNvPr id="20484" name="Oval 2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992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20485" name="Oval 2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0640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20486" name="Oval 2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400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20487" name="Oval 2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880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65</a:t>
            </a:r>
          </a:p>
        </p:txBody>
      </p:sp>
      <p:sp>
        <p:nvSpPr>
          <p:cNvPr id="20488" name="Oval 2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5560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20489" name="Oval 2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19335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cxnSp>
        <p:nvCxnSpPr>
          <p:cNvPr id="20490" name="AutoShape 30"/>
          <p:cNvCxnSpPr>
            <a:cxnSpLocks noChangeShapeType="1"/>
            <a:stCxn id="20489" idx="3"/>
            <a:endCxn id="20488" idx="0"/>
          </p:cNvCxnSpPr>
          <p:nvPr>
            <p:custDataLst>
              <p:tags r:id="rId8"/>
            </p:custDataLst>
          </p:nvPr>
        </p:nvCxnSpPr>
        <p:spPr bwMode="auto">
          <a:xfrm flipH="1">
            <a:off x="3911600" y="2293938"/>
            <a:ext cx="663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1" name="AutoShape 31"/>
          <p:cNvCxnSpPr>
            <a:cxnSpLocks noChangeShapeType="1"/>
            <a:stCxn id="20489" idx="5"/>
            <a:endCxn id="20487" idx="0"/>
          </p:cNvCxnSpPr>
          <p:nvPr>
            <p:custDataLst>
              <p:tags r:id="rId9"/>
            </p:custDataLst>
          </p:nvPr>
        </p:nvCxnSpPr>
        <p:spPr bwMode="auto">
          <a:xfrm>
            <a:off x="5076825" y="2293938"/>
            <a:ext cx="8667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2" name="AutoShape 32"/>
          <p:cNvCxnSpPr>
            <a:cxnSpLocks noChangeShapeType="1"/>
            <a:stCxn id="20487" idx="5"/>
            <a:endCxn id="20484" idx="0"/>
          </p:cNvCxnSpPr>
          <p:nvPr>
            <p:custDataLst>
              <p:tags r:id="rId10"/>
            </p:custDataLst>
          </p:nvPr>
        </p:nvCxnSpPr>
        <p:spPr bwMode="auto">
          <a:xfrm>
            <a:off x="6194425" y="2922588"/>
            <a:ext cx="460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3" name="AutoShape 33"/>
          <p:cNvCxnSpPr>
            <a:cxnSpLocks noChangeShapeType="1"/>
            <a:stCxn id="20488" idx="3"/>
            <a:endCxn id="20486" idx="0"/>
          </p:cNvCxnSpPr>
          <p:nvPr>
            <p:custDataLst>
              <p:tags r:id="rId11"/>
            </p:custDataLst>
          </p:nvPr>
        </p:nvCxnSpPr>
        <p:spPr bwMode="auto">
          <a:xfrm flipH="1">
            <a:off x="2895600" y="2922588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4" name="AutoShape 34"/>
          <p:cNvCxnSpPr>
            <a:cxnSpLocks noChangeShapeType="1"/>
            <a:stCxn id="20488" idx="5"/>
            <a:endCxn id="20485" idx="0"/>
          </p:cNvCxnSpPr>
          <p:nvPr>
            <p:custDataLst>
              <p:tags r:id="rId12"/>
            </p:custDataLst>
          </p:nvPr>
        </p:nvCxnSpPr>
        <p:spPr bwMode="auto">
          <a:xfrm>
            <a:off x="4162425" y="2922588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5" name="Oval 35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17272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cxnSp>
        <p:nvCxnSpPr>
          <p:cNvPr id="20496" name="AutoShape 36"/>
          <p:cNvCxnSpPr>
            <a:cxnSpLocks noChangeShapeType="1"/>
            <a:stCxn id="20486" idx="3"/>
            <a:endCxn id="20495" idx="0"/>
          </p:cNvCxnSpPr>
          <p:nvPr>
            <p:custDataLst>
              <p:tags r:id="rId14"/>
            </p:custDataLst>
          </p:nvPr>
        </p:nvCxnSpPr>
        <p:spPr bwMode="auto">
          <a:xfrm flipH="1">
            <a:off x="2057400" y="3551238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7" name="Oval 37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700</a:t>
            </a:r>
          </a:p>
        </p:txBody>
      </p:sp>
      <p:cxnSp>
        <p:nvCxnSpPr>
          <p:cNvPr id="20498" name="AutoShape 38"/>
          <p:cNvCxnSpPr>
            <a:cxnSpLocks noChangeShapeType="1"/>
            <a:stCxn id="20486" idx="5"/>
            <a:endCxn id="20497" idx="0"/>
          </p:cNvCxnSpPr>
          <p:nvPr>
            <p:custDataLst>
              <p:tags r:id="rId16"/>
            </p:custDataLst>
          </p:nvPr>
        </p:nvCxnSpPr>
        <p:spPr bwMode="auto">
          <a:xfrm>
            <a:off x="3146425" y="3551238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9" name="Oval 3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2832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85</a:t>
            </a:r>
          </a:p>
        </p:txBody>
      </p:sp>
      <p:cxnSp>
        <p:nvCxnSpPr>
          <p:cNvPr id="20500" name="AutoShape 40"/>
          <p:cNvCxnSpPr>
            <a:cxnSpLocks noChangeShapeType="1"/>
            <a:stCxn id="20487" idx="3"/>
            <a:endCxn id="20499" idx="0"/>
          </p:cNvCxnSpPr>
          <p:nvPr>
            <p:custDataLst>
              <p:tags r:id="rId18"/>
            </p:custDataLst>
          </p:nvPr>
        </p:nvCxnSpPr>
        <p:spPr bwMode="auto">
          <a:xfrm flipH="1">
            <a:off x="5638800" y="2922588"/>
            <a:ext cx="53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16C052-C7D8-4423-9A40-416195B0706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10858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Representing Complete 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Binary Trees in an Array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G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E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C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</a:t>
            </a:r>
          </a:p>
        </p:txBody>
      </p:sp>
      <p:sp>
        <p:nvSpPr>
          <p:cNvPr id="215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</a:p>
        </p:txBody>
      </p:sp>
      <p:cxnSp>
        <p:nvCxnSpPr>
          <p:cNvPr id="21514" name="AutoShape 10"/>
          <p:cNvCxnSpPr>
            <a:cxnSpLocks noChangeShapeType="1"/>
            <a:stCxn id="21513" idx="3"/>
            <a:endCxn id="21512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5" name="AutoShape 11"/>
          <p:cNvCxnSpPr>
            <a:cxnSpLocks noChangeShapeType="1"/>
            <a:stCxn id="21513" idx="5"/>
            <a:endCxn id="21511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6" name="AutoShape 12"/>
          <p:cNvCxnSpPr>
            <a:cxnSpLocks noChangeShapeType="1"/>
            <a:stCxn id="21511" idx="5"/>
            <a:endCxn id="21508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7" name="AutoShape 13"/>
          <p:cNvCxnSpPr>
            <a:cxnSpLocks noChangeShapeType="1"/>
            <a:stCxn id="21512" idx="3"/>
            <a:endCxn id="21510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8" name="AutoShape 14"/>
          <p:cNvCxnSpPr>
            <a:cxnSpLocks noChangeShapeType="1"/>
            <a:stCxn id="21512" idx="5"/>
            <a:endCxn id="21509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9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J</a:t>
            </a:r>
          </a:p>
        </p:txBody>
      </p:sp>
      <p:cxnSp>
        <p:nvCxnSpPr>
          <p:cNvPr id="21520" name="AutoShape 18"/>
          <p:cNvCxnSpPr>
            <a:cxnSpLocks noChangeShapeType="1"/>
            <a:stCxn id="21509" idx="3"/>
            <a:endCxn id="21519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1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K</a:t>
            </a:r>
          </a:p>
        </p:txBody>
      </p:sp>
      <p:cxnSp>
        <p:nvCxnSpPr>
          <p:cNvPr id="21522" name="AutoShape 20"/>
          <p:cNvCxnSpPr>
            <a:cxnSpLocks noChangeShapeType="1"/>
            <a:stCxn id="21509" idx="5"/>
            <a:endCxn id="21521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3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H</a:t>
            </a:r>
          </a:p>
        </p:txBody>
      </p:sp>
      <p:cxnSp>
        <p:nvCxnSpPr>
          <p:cNvPr id="21524" name="AutoShape 22"/>
          <p:cNvCxnSpPr>
            <a:cxnSpLocks noChangeShapeType="1"/>
            <a:stCxn id="21510" idx="3"/>
            <a:endCxn id="21523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5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I</a:t>
            </a:r>
          </a:p>
        </p:txBody>
      </p:sp>
      <p:cxnSp>
        <p:nvCxnSpPr>
          <p:cNvPr id="21526" name="AutoShape 24"/>
          <p:cNvCxnSpPr>
            <a:cxnSpLocks noChangeShapeType="1"/>
            <a:stCxn id="21510" idx="5"/>
            <a:endCxn id="21525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7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F</a:t>
            </a:r>
          </a:p>
        </p:txBody>
      </p:sp>
      <p:cxnSp>
        <p:nvCxnSpPr>
          <p:cNvPr id="21528" name="AutoShape 26"/>
          <p:cNvCxnSpPr>
            <a:cxnSpLocks noChangeShapeType="1"/>
            <a:stCxn id="21511" idx="3"/>
            <a:endCxn id="21527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9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57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L</a:t>
            </a:r>
          </a:p>
        </p:txBody>
      </p:sp>
      <p:cxnSp>
        <p:nvCxnSpPr>
          <p:cNvPr id="21530" name="AutoShape 28"/>
          <p:cNvCxnSpPr>
            <a:cxnSpLocks noChangeShapeType="1"/>
            <a:stCxn id="21527" idx="3"/>
            <a:endCxn id="21529" idx="0"/>
          </p:cNvCxnSpPr>
          <p:nvPr>
            <p:custDataLst>
              <p:tags r:id="rId24"/>
            </p:custDataLst>
          </p:nvPr>
        </p:nvCxnSpPr>
        <p:spPr bwMode="auto">
          <a:xfrm flipH="1">
            <a:off x="3911600" y="3406775"/>
            <a:ext cx="125413" cy="2317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1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2000250"/>
            <a:ext cx="2459038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  <a:cs typeface="Arial" charset="0"/>
              </a:rPr>
              <a:t>From node </a:t>
            </a:r>
            <a:r>
              <a:rPr lang="en-US" altLang="en-US" sz="2800" b="1">
                <a:solidFill>
                  <a:srgbClr val="FF0000"/>
                </a:solidFill>
                <a:latin typeface="Arial" charset="0"/>
                <a:cs typeface="Arial" charset="0"/>
              </a:rPr>
              <a:t>i</a:t>
            </a:r>
            <a:r>
              <a:rPr lang="en-US" altLang="en-US" sz="2800">
                <a:latin typeface="Arial" charset="0"/>
                <a:cs typeface="Arial" charset="0"/>
              </a:rPr>
              <a:t>:</a:t>
            </a:r>
            <a:br>
              <a:rPr lang="en-US" altLang="en-US" sz="2800">
                <a:latin typeface="Arial" charset="0"/>
                <a:cs typeface="Arial" charset="0"/>
              </a:rPr>
            </a:br>
            <a:endParaRPr lang="en-US" altLang="en-US" sz="280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  <a:cs typeface="Arial" charset="0"/>
              </a:rPr>
              <a:t>left child: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  <a:cs typeface="Arial" charset="0"/>
              </a:rPr>
              <a:t>right child: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  <a:cs typeface="Arial" charset="0"/>
              </a:rPr>
              <a:t>parent:</a:t>
            </a:r>
          </a:p>
        </p:txBody>
      </p:sp>
      <p:sp>
        <p:nvSpPr>
          <p:cNvPr id="21532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8987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1533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21583" name="Text Box 34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584" name="Text Box 35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1585" name="Text Box 36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1586" name="Text Box 37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1587" name="Text Box 38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1588" name="Text Box 39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1589" name="Text Box 41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21590" name="Text Box 42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21591" name="Text Box 43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152" y="216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21592" name="Text Box 44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21593" name="Text Box 45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308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96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677" marB="45677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80" name="Text Box 195" hidden="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001000" y="381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 * i</a:t>
            </a:r>
          </a:p>
        </p:txBody>
      </p:sp>
      <p:sp>
        <p:nvSpPr>
          <p:cNvPr id="21581" name="Text Box 196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772400" y="914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(2 * i)+1</a:t>
            </a:r>
          </a:p>
        </p:txBody>
      </p:sp>
      <p:sp>
        <p:nvSpPr>
          <p:cNvPr id="21582" name="Text Box 197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696200" y="1447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└ i / 2</a:t>
            </a:r>
            <a:r>
              <a:rPr lang="en-US" altLang="en-US" sz="2400">
                <a:solidFill>
                  <a:srgbClr val="339933"/>
                </a:solidFill>
                <a:cs typeface="Times New Roman" pitchFamily="18" charset="0"/>
              </a:rPr>
              <a:t>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7AB91D-1D6B-4668-92B6-F4991019318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Recall Queues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FIFO:  First-In, First-Out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Print jobs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File serving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Phone calls and operators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Lines at the Department of Licensing…</a:t>
            </a:r>
            <a:endParaRPr lang="en-US" altLang="en-US" sz="3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BAB5630-A8FA-4601-96D6-E7C450749A3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Why use an array?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51435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22533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538" y="4876800"/>
            <a:ext cx="86709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339933"/>
                </a:solidFill>
              </a:rPr>
              <a:t>Less space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339933"/>
                </a:solidFill>
              </a:rPr>
              <a:t>*2 and /2,+ are usually faster operations than dereferencing a pointer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339933"/>
                </a:solidFill>
              </a:rPr>
              <a:t>An array MAY get better locality in general than a linked structure.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339933"/>
                </a:solidFill>
              </a:rPr>
              <a:t>Can get to the parent easily (and without an extra pointer)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B9DCD2-5ACF-454B-853A-6AF5A1AB6F0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DeleteMin Code</a:t>
            </a:r>
            <a:endParaRPr lang="en-US" altLang="en-US" sz="4000" smtClean="0">
              <a:latin typeface="Arial" charset="0"/>
              <a:cs typeface="Arial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219200"/>
            <a:ext cx="4648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Object deleteMin() {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assert(!isEmpty());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returnVal = Heap[1];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size--;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newPos = 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percolateDown(1,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    Heap[size + 1]);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Heap[newPos] = 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Heap[size + 1];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return returnVal;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}</a:t>
            </a:r>
          </a:p>
        </p:txBody>
      </p:sp>
      <p:sp>
        <p:nvSpPr>
          <p:cNvPr id="2355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1219200"/>
            <a:ext cx="4689475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int percolateDown(int hole,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              Object val)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while (2*hole &lt;= size)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</a:rPr>
              <a:t>    left = 2*hole;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</a:rPr>
              <a:t>    right = left + 1;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</a:rPr>
              <a:t>    if (right </a:t>
            </a:r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≤</a:t>
            </a:r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</a:rPr>
              <a:t> size &amp;&amp;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</a:rPr>
              <a:t>        Heap[right] &lt; Heap[left])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</a:rPr>
              <a:t>      target = right;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</a:rPr>
              <a:t>    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</a:rPr>
              <a:t>      target = left;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339933"/>
                </a:solidFill>
                <a:latin typeface="Courier New" pitchFamily="49" charset="0"/>
              </a:rPr>
              <a:t>    if (Heap[target] &lt; val)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339933"/>
                </a:solidFill>
                <a:latin typeface="Courier New" pitchFamily="49" charset="0"/>
              </a:rPr>
              <a:t>      Heap[hole] = Heap[target];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339933"/>
                </a:solidFill>
                <a:latin typeface="Courier New" pitchFamily="49" charset="0"/>
              </a:rPr>
              <a:t>      hole = target;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339933"/>
                </a:solidFill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</a:rPr>
              <a:t>    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</a:rPr>
              <a:t>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return hole;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2355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" y="5387975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chemeClr val="accent2"/>
                </a:solidFill>
              </a:rPr>
              <a:t>runtime:</a:t>
            </a:r>
            <a:endParaRPr lang="en-US" altLang="en-US"/>
          </a:p>
        </p:txBody>
      </p:sp>
      <p:sp>
        <p:nvSpPr>
          <p:cNvPr id="23559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41388" y="4962525"/>
            <a:ext cx="26003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000">
                <a:cs typeface="Times New Roman" pitchFamily="18" charset="0"/>
              </a:rPr>
              <a:t>Θ</a:t>
            </a:r>
            <a:r>
              <a:rPr lang="en-US" altLang="en-US" sz="2000">
                <a:cs typeface="Times New Roman" pitchFamily="18" charset="0"/>
              </a:rPr>
              <a:t>(log n) worst/ave case</a:t>
            </a:r>
            <a:endParaRPr lang="el-GR" altLang="en-US" sz="2000">
              <a:cs typeface="Times New Roman" pitchFamily="18" charset="0"/>
            </a:endParaRPr>
          </a:p>
        </p:txBody>
      </p:sp>
      <p:sp>
        <p:nvSpPr>
          <p:cNvPr id="2356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61722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(Java code in book)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D92AF2-B5E1-4CD0-B79F-46EBC92BDE7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Insert Code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219200"/>
            <a:ext cx="4038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void insert(Object o) {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assert(!isFull());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size++;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newPos =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percolateUp(size,o);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Heap[newPos] = o;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}</a:t>
            </a:r>
          </a:p>
        </p:txBody>
      </p:sp>
      <p:sp>
        <p:nvSpPr>
          <p:cNvPr id="2458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78325" y="1219200"/>
            <a:ext cx="42799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int percolateUp(int hole,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            Object val)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while (hole &gt; 1 &amp;&amp;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     val &lt; Heap[hole/2])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Heap[hole] = Heap[hole/2];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hole /= 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return hole;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2458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36763" y="4843463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chemeClr val="accent2"/>
                </a:solidFill>
              </a:rPr>
              <a:t>runtime:</a:t>
            </a:r>
            <a:endParaRPr lang="en-US" altLang="en-US"/>
          </a:p>
        </p:txBody>
      </p:sp>
      <p:sp>
        <p:nvSpPr>
          <p:cNvPr id="24583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19313" y="3957638"/>
            <a:ext cx="6046787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000">
                <a:cs typeface="Times New Roman" pitchFamily="18" charset="0"/>
              </a:rPr>
              <a:t>Θ</a:t>
            </a:r>
            <a:r>
              <a:rPr lang="en-US" altLang="en-US" sz="2000">
                <a:cs typeface="Times New Roman" pitchFamily="18" charset="0"/>
              </a:rPr>
              <a:t>(log n) worst case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cs typeface="Times New Roman" pitchFamily="18" charset="0"/>
              </a:rPr>
              <a:t>~ 1.67 = </a:t>
            </a:r>
            <a:r>
              <a:rPr lang="el-GR" altLang="en-US" sz="2000">
                <a:cs typeface="Times New Roman" pitchFamily="18" charset="0"/>
              </a:rPr>
              <a:t>Θ</a:t>
            </a:r>
            <a:r>
              <a:rPr lang="en-US" altLang="en-US" sz="2000">
                <a:cs typeface="Times New Roman" pitchFamily="18" charset="0"/>
              </a:rPr>
              <a:t>(1) on average: only have to go up a few levels</a:t>
            </a:r>
            <a:endParaRPr lang="el-GR" altLang="en-US" sz="2000">
              <a:cs typeface="Times New Roman" pitchFamily="18" charset="0"/>
            </a:endParaRPr>
          </a:p>
        </p:txBody>
      </p:sp>
      <p:sp>
        <p:nvSpPr>
          <p:cNvPr id="2458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6096000"/>
            <a:ext cx="2743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(Java code in book)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C261C0A-A921-423B-9E9A-B92162107EF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graphicFrame>
        <p:nvGraphicFramePr>
          <p:cNvPr id="37064" name="Group 200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1600200" y="914400"/>
          <a:ext cx="6934200" cy="1143000"/>
        </p:xfrm>
        <a:graphic>
          <a:graphicData uri="http://schemas.openxmlformats.org/drawingml/2006/table">
            <a:tbl>
              <a:tblPr/>
              <a:tblGrid>
                <a:gridCol w="771525"/>
                <a:gridCol w="768350"/>
                <a:gridCol w="771525"/>
                <a:gridCol w="771525"/>
                <a:gridCol w="771525"/>
                <a:gridCol w="768350"/>
                <a:gridCol w="771525"/>
                <a:gridCol w="771525"/>
                <a:gridCol w="768350"/>
              </a:tblGrid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Text Box 19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28600"/>
            <a:ext cx="393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Insert: 16, 32, 4, 69, 105, 43,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C1A909-A2BA-45B0-B72B-2A03F950ED6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762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More Priority Queue Operations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7788" y="1301750"/>
            <a:ext cx="9144000" cy="38687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Arial" charset="0"/>
                <a:cs typeface="Arial" charset="0"/>
              </a:rPr>
              <a:t>  decreaseKey(nodePtr, </a:t>
            </a: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amount):</a:t>
            </a:r>
            <a:r>
              <a:rPr lang="en-US" altLang="en-US" sz="2800" smtClean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given a pointer to a node in the queue, reduce its priority</a:t>
            </a: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Binary heap:  change priority of node and 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smtClean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  increaseKey(</a:t>
            </a:r>
            <a:r>
              <a:rPr lang="en-US" altLang="en-US" sz="2800" b="1" smtClean="0">
                <a:latin typeface="Arial" charset="0"/>
                <a:cs typeface="Arial" charset="0"/>
              </a:rPr>
              <a:t>nodePtr</a:t>
            </a: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, amount):</a:t>
            </a:r>
            <a:r>
              <a:rPr lang="en-US" altLang="en-US" sz="2800" smtClean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given a pointer to a node in the queue, increase its priority</a:t>
            </a: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Binary heap: change priority of node and ________________</a:t>
            </a:r>
          </a:p>
        </p:txBody>
      </p:sp>
      <p:sp>
        <p:nvSpPr>
          <p:cNvPr id="2662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5125" y="5340350"/>
            <a:ext cx="82454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charset="0"/>
                <a:cs typeface="Arial" charset="0"/>
              </a:rPr>
              <a:t>Why do we need a </a:t>
            </a:r>
            <a:r>
              <a:rPr lang="en-US" altLang="en-US" sz="2400" b="1" i="1">
                <a:latin typeface="Arial" charset="0"/>
                <a:cs typeface="Arial" charset="0"/>
              </a:rPr>
              <a:t>pointer</a:t>
            </a:r>
            <a:r>
              <a:rPr lang="en-US" altLang="en-US" sz="2400" b="1">
                <a:latin typeface="Arial" charset="0"/>
                <a:cs typeface="Arial" charset="0"/>
              </a:rPr>
              <a:t>? Why not simply data value?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charset="0"/>
                <a:cs typeface="Arial" charset="0"/>
              </a:rPr>
              <a:t>Worst case running times?</a:t>
            </a:r>
          </a:p>
        </p:txBody>
      </p:sp>
      <p:sp>
        <p:nvSpPr>
          <p:cNvPr id="26630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83463" y="2119313"/>
            <a:ext cx="142398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percolateUp</a:t>
            </a:r>
          </a:p>
        </p:txBody>
      </p:sp>
      <p:sp>
        <p:nvSpPr>
          <p:cNvPr id="26631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29463" y="4248150"/>
            <a:ext cx="17351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percolateDown</a:t>
            </a:r>
          </a:p>
        </p:txBody>
      </p:sp>
      <p:sp>
        <p:nvSpPr>
          <p:cNvPr id="26632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51588" y="5857875"/>
            <a:ext cx="256381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/>
              <a:t>It’s hard to </a:t>
            </a:r>
            <a:r>
              <a:rPr lang="en-US" altLang="en-US" sz="2000" i="1"/>
              <a:t>find</a:t>
            </a:r>
            <a:r>
              <a:rPr lang="en-US" altLang="en-US" sz="2000"/>
              <a:t> in a pQ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EF8AAA-1EA1-4B01-974A-A9A188F1D8CF}" type="slidenum">
              <a:rPr lang="en-US" altLang="en-US" sz="14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76213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More Priority Queue Operations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7788" y="1301750"/>
            <a:ext cx="9144000" cy="38687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Arial" charset="0"/>
                <a:cs typeface="Arial" charset="0"/>
              </a:rPr>
              <a:t> </a:t>
            </a: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remove(</a:t>
            </a:r>
            <a:r>
              <a:rPr lang="en-US" altLang="en-US" sz="2800" b="1" smtClean="0">
                <a:latin typeface="Arial" charset="0"/>
                <a:cs typeface="Arial" charset="0"/>
              </a:rPr>
              <a:t>objPtr</a:t>
            </a: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):</a:t>
            </a:r>
            <a:endParaRPr lang="en-US" altLang="en-US" sz="2800" smtClean="0">
              <a:latin typeface="Arial" charset="0"/>
              <a:cs typeface="Arial" charset="0"/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given a pointer to an object in the queue, remove it</a:t>
            </a: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Binary heap:  ______________________________________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smtClean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 findMax( ):</a:t>
            </a:r>
            <a:r>
              <a:rPr lang="en-US" altLang="en-US" sz="2800" smtClean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Find the object with the highest value in the queue</a:t>
            </a: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Binary heap: ______________________________________</a:t>
            </a:r>
          </a:p>
        </p:txBody>
      </p:sp>
      <p:sp>
        <p:nvSpPr>
          <p:cNvPr id="27653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6375" y="5927725"/>
            <a:ext cx="739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charset="0"/>
                <a:cs typeface="Arial" charset="0"/>
              </a:rPr>
              <a:t>Worst case running times?</a:t>
            </a:r>
          </a:p>
        </p:txBody>
      </p:sp>
      <p:sp>
        <p:nvSpPr>
          <p:cNvPr id="27654" name="Text Box 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49475" y="5105400"/>
            <a:ext cx="22415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/>
              <a:t>Search leaves,  O(n)</a:t>
            </a:r>
          </a:p>
        </p:txBody>
      </p:sp>
      <p:sp>
        <p:nvSpPr>
          <p:cNvPr id="27655" name="Text Box 9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8350" y="3048000"/>
            <a:ext cx="49466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/>
              <a:t>decreasePriority(objPtr,</a:t>
            </a:r>
            <a:r>
              <a:rPr lang="en-US" altLang="en-US" sz="2000">
                <a:cs typeface="Times New Roman" pitchFamily="18" charset="0"/>
              </a:rPr>
              <a:t>∞), deleteMin  O(logn)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269B85-85D3-4780-B079-49C50776FD12}" type="slidenum">
              <a:rPr lang="en-US" altLang="en-US" sz="14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762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More Binary Heap Operations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1125" y="1301750"/>
            <a:ext cx="9144000" cy="5556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latin typeface="Arial" charset="0"/>
                <a:cs typeface="Arial" charset="0"/>
              </a:rPr>
              <a:t> </a:t>
            </a:r>
            <a:r>
              <a:rPr lang="en-US" altLang="en-US" b="1" smtClean="0">
                <a:latin typeface="Arial" charset="0"/>
                <a:cs typeface="Arial" charset="0"/>
                <a:sym typeface="Symbol" pitchFamily="18" charset="2"/>
              </a:rPr>
              <a:t>expandHeap( ):</a:t>
            </a:r>
            <a:endParaRPr lang="en-US" altLang="en-US" smtClean="0">
              <a:latin typeface="Arial" charset="0"/>
              <a:cs typeface="Arial" charset="0"/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If heap has used up array, copy to new, larger array.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Running time: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b="1" smtClean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latin typeface="Arial" charset="0"/>
                <a:cs typeface="Arial" charset="0"/>
                <a:sym typeface="Symbol" pitchFamily="18" charset="2"/>
              </a:rPr>
              <a:t> buildHeap(objList):</a:t>
            </a:r>
            <a:r>
              <a:rPr lang="en-US" altLang="en-US" smtClean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Given list of objects with priorities, fill the heap.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Running time: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32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32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200" smtClean="0">
                <a:latin typeface="Arial" charset="0"/>
                <a:cs typeface="Arial" charset="0"/>
              </a:rPr>
              <a:t>We do better with </a:t>
            </a:r>
            <a:r>
              <a:rPr lang="en-US" altLang="en-US" sz="3200" b="1" smtClean="0">
                <a:latin typeface="Arial" charset="0"/>
                <a:cs typeface="Arial" charset="0"/>
              </a:rPr>
              <a:t>buildHeap</a:t>
            </a:r>
            <a:r>
              <a:rPr lang="en-US" altLang="en-US" sz="3200" smtClean="0">
                <a:latin typeface="Arial" charset="0"/>
                <a:cs typeface="Arial" charset="0"/>
              </a:rPr>
              <a:t>...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8677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4876800"/>
            <a:ext cx="2033588" cy="13112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Call insert n times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FontTx/>
              <a:buNone/>
            </a:pPr>
            <a:r>
              <a:rPr lang="el-GR" altLang="en-US" sz="2000">
                <a:cs typeface="Times New Roman" pitchFamily="18" charset="0"/>
              </a:rPr>
              <a:t>Θ</a:t>
            </a:r>
            <a:r>
              <a:rPr lang="en-US" altLang="en-US" sz="2000">
                <a:cs typeface="Times New Roman" pitchFamily="18" charset="0"/>
              </a:rPr>
              <a:t>(</a:t>
            </a:r>
            <a:r>
              <a:rPr lang="en-US" altLang="en-US" sz="2000"/>
              <a:t>n log n) worst,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n-US" sz="2000"/>
              <a:t>Θ</a:t>
            </a:r>
            <a:r>
              <a:rPr lang="en-US" altLang="en-US" sz="2000"/>
              <a:t>(n) average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996EDD-DB28-4E05-B08C-2C445A93DCAB}" type="slidenum">
              <a:rPr lang="en-US" altLang="en-US" sz="14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Building a Heap: Take 1</a:t>
            </a:r>
          </a:p>
        </p:txBody>
      </p:sp>
      <p:grpSp>
        <p:nvGrpSpPr>
          <p:cNvPr id="29700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90600" y="1600200"/>
            <a:ext cx="7010400" cy="584200"/>
            <a:chOff x="240" y="1152"/>
            <a:chExt cx="4416" cy="368"/>
          </a:xfrm>
        </p:grpSpPr>
        <p:sp>
          <p:nvSpPr>
            <p:cNvPr id="2970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970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97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11</a:t>
              </a:r>
            </a:p>
          </p:txBody>
        </p:sp>
        <p:sp>
          <p:nvSpPr>
            <p:cNvPr id="2970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34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970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71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2970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8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970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44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2970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1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970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8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2970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5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71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92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971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8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2971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4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F0533E-402C-4858-9DE2-9002F397013F}" type="slidenum">
              <a:rPr lang="en-US" altLang="en-US" sz="14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BuildHeap: Floyd’s Method</a:t>
            </a:r>
          </a:p>
        </p:txBody>
      </p:sp>
      <p:sp>
        <p:nvSpPr>
          <p:cNvPr id="30724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2286000"/>
            <a:ext cx="71453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Add elements arbitrarily to form a complete tree.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Pretend it’s a heap and fix the heap-order property!</a:t>
            </a:r>
          </a:p>
        </p:txBody>
      </p:sp>
      <p:cxnSp>
        <p:nvCxnSpPr>
          <p:cNvPr id="30725" name="AutoShape 17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6265863" y="3200400"/>
            <a:ext cx="463550" cy="609600"/>
          </a:xfrm>
          <a:prstGeom prst="curvedConnector4">
            <a:avLst>
              <a:gd name="adj1" fmla="val -49315"/>
              <a:gd name="adj2" fmla="val 68750"/>
            </a:avLst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6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0727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30728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0729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30730" name="Oval 2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2004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30731" name="Oval 2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667500" y="513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30732" name="Oval 2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600700" y="5130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30733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533900" y="5130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30734" name="Oval 2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467100" y="513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30735" name="Oval 2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41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30736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000500" y="4241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30737" name="Oval 2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067300" y="3352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30738" name="AutoShape 30"/>
          <p:cNvCxnSpPr>
            <a:cxnSpLocks noChangeShapeType="1"/>
            <a:stCxn id="30737" idx="3"/>
            <a:endCxn id="30736" idx="0"/>
          </p:cNvCxnSpPr>
          <p:nvPr>
            <p:custDataLst>
              <p:tags r:id="rId16"/>
            </p:custDataLst>
          </p:nvPr>
        </p:nvCxnSpPr>
        <p:spPr bwMode="auto">
          <a:xfrm flipH="1">
            <a:off x="4191000" y="3697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9" name="AutoShape 31"/>
          <p:cNvCxnSpPr>
            <a:cxnSpLocks noChangeShapeType="1"/>
            <a:stCxn id="30737" idx="5"/>
            <a:endCxn id="30735" idx="0"/>
          </p:cNvCxnSpPr>
          <p:nvPr>
            <p:custDataLst>
              <p:tags r:id="rId17"/>
            </p:custDataLst>
          </p:nvPr>
        </p:nvCxnSpPr>
        <p:spPr bwMode="auto">
          <a:xfrm>
            <a:off x="5392738" y="3697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0" name="AutoShape 32"/>
          <p:cNvCxnSpPr>
            <a:cxnSpLocks noChangeShapeType="1"/>
            <a:stCxn id="30735" idx="3"/>
            <a:endCxn id="30732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4586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1" name="AutoShape 33"/>
          <p:cNvCxnSpPr>
            <a:cxnSpLocks noChangeShapeType="1"/>
            <a:stCxn id="30735" idx="5"/>
            <a:endCxn id="30731" idx="0"/>
          </p:cNvCxnSpPr>
          <p:nvPr>
            <p:custDataLst>
              <p:tags r:id="rId19"/>
            </p:custDataLst>
          </p:nvPr>
        </p:nvCxnSpPr>
        <p:spPr bwMode="auto">
          <a:xfrm>
            <a:off x="6459538" y="4586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2" name="AutoShape 34"/>
          <p:cNvCxnSpPr>
            <a:cxnSpLocks noChangeShapeType="1"/>
            <a:stCxn id="30732" idx="3"/>
            <a:endCxn id="30726" idx="0"/>
          </p:cNvCxnSpPr>
          <p:nvPr>
            <p:custDataLst>
              <p:tags r:id="rId20"/>
            </p:custDataLst>
          </p:nvPr>
        </p:nvCxnSpPr>
        <p:spPr bwMode="auto">
          <a:xfrm flipH="1">
            <a:off x="55245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3" name="AutoShape 35"/>
          <p:cNvCxnSpPr>
            <a:cxnSpLocks noChangeShapeType="1"/>
            <a:stCxn id="30736" idx="3"/>
            <a:endCxn id="30734" idx="0"/>
          </p:cNvCxnSpPr>
          <p:nvPr>
            <p:custDataLst>
              <p:tags r:id="rId21"/>
            </p:custDataLst>
          </p:nvPr>
        </p:nvCxnSpPr>
        <p:spPr bwMode="auto">
          <a:xfrm flipH="1">
            <a:off x="3657600" y="4586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4" name="AutoShape 36"/>
          <p:cNvCxnSpPr>
            <a:cxnSpLocks noChangeShapeType="1"/>
            <a:stCxn id="30736" idx="5"/>
            <a:endCxn id="30733" idx="0"/>
          </p:cNvCxnSpPr>
          <p:nvPr>
            <p:custDataLst>
              <p:tags r:id="rId22"/>
            </p:custDataLst>
          </p:nvPr>
        </p:nvCxnSpPr>
        <p:spPr bwMode="auto">
          <a:xfrm>
            <a:off x="4325938" y="4586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5" name="AutoShape 37"/>
          <p:cNvCxnSpPr>
            <a:cxnSpLocks noChangeShapeType="1"/>
            <a:stCxn id="30734" idx="3"/>
            <a:endCxn id="30730" idx="0"/>
          </p:cNvCxnSpPr>
          <p:nvPr>
            <p:custDataLst>
              <p:tags r:id="rId23"/>
            </p:custDataLst>
          </p:nvPr>
        </p:nvCxnSpPr>
        <p:spPr bwMode="auto">
          <a:xfrm flipH="1">
            <a:off x="33909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6" name="AutoShape 38"/>
          <p:cNvCxnSpPr>
            <a:cxnSpLocks noChangeShapeType="1"/>
            <a:stCxn id="30734" idx="5"/>
            <a:endCxn id="30729" idx="0"/>
          </p:cNvCxnSpPr>
          <p:nvPr>
            <p:custDataLst>
              <p:tags r:id="rId24"/>
            </p:custDataLst>
          </p:nvPr>
        </p:nvCxnSpPr>
        <p:spPr bwMode="auto">
          <a:xfrm>
            <a:off x="3792538" y="5475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7" name="AutoShape 39"/>
          <p:cNvCxnSpPr>
            <a:cxnSpLocks noChangeShapeType="1"/>
            <a:stCxn id="30733" idx="3"/>
            <a:endCxn id="30728" idx="0"/>
          </p:cNvCxnSpPr>
          <p:nvPr>
            <p:custDataLst>
              <p:tags r:id="rId25"/>
            </p:custDataLst>
          </p:nvPr>
        </p:nvCxnSpPr>
        <p:spPr bwMode="auto">
          <a:xfrm flipH="1">
            <a:off x="44577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8" name="AutoShape 40"/>
          <p:cNvCxnSpPr>
            <a:cxnSpLocks noChangeShapeType="1"/>
            <a:stCxn id="30733" idx="5"/>
            <a:endCxn id="30727" idx="0"/>
          </p:cNvCxnSpPr>
          <p:nvPr>
            <p:custDataLst>
              <p:tags r:id="rId26"/>
            </p:custDataLst>
          </p:nvPr>
        </p:nvCxnSpPr>
        <p:spPr bwMode="auto">
          <a:xfrm>
            <a:off x="4859338" y="5475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9" name="Text Box 4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04800" y="3581400"/>
            <a:ext cx="2133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  <a:cs typeface="Arial" charset="0"/>
              </a:rPr>
              <a:t>Red nodes need to percolate down</a:t>
            </a:r>
          </a:p>
        </p:txBody>
      </p:sp>
      <p:sp>
        <p:nvSpPr>
          <p:cNvPr id="30750" name="Text Box 4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04800" y="4927600"/>
            <a:ext cx="2133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charset="0"/>
                <a:cs typeface="Arial" charset="0"/>
              </a:rPr>
              <a:t>Key idea</a:t>
            </a:r>
            <a:r>
              <a:rPr lang="en-US" altLang="en-US" sz="2000">
                <a:latin typeface="Arial" charset="0"/>
                <a:cs typeface="Arial" charset="0"/>
              </a:rPr>
              <a:t>:  fix red nodes from </a:t>
            </a:r>
            <a:r>
              <a:rPr lang="en-US" altLang="en-US" sz="2000" b="1">
                <a:latin typeface="Arial" charset="0"/>
                <a:cs typeface="Arial" charset="0"/>
              </a:rPr>
              <a:t>bottom-up</a:t>
            </a:r>
          </a:p>
        </p:txBody>
      </p:sp>
      <p:grpSp>
        <p:nvGrpSpPr>
          <p:cNvPr id="30751" name="Group 3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990600" y="1600200"/>
            <a:ext cx="7010400" cy="584200"/>
            <a:chOff x="240" y="1152"/>
            <a:chExt cx="4416" cy="368"/>
          </a:xfrm>
        </p:grpSpPr>
        <p:sp>
          <p:nvSpPr>
            <p:cNvPr id="30752" name="Rectangle 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0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30753" name="Rectangle 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97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11</a:t>
              </a:r>
            </a:p>
          </p:txBody>
        </p:sp>
        <p:sp>
          <p:nvSpPr>
            <p:cNvPr id="30754" name="Rectangle 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34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30755" name="Rectangle 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1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30756" name="Rectangle 8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08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30757" name="Rectangle 9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44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30758" name="Rectangle 10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81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30759" name="Rectangle 1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18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30760" name="Rectangle 12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55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761" name="Rectangle 1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92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30762" name="Rectangle 1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8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0763" name="Rectangle 15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4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BCD001-3F10-43F1-89E8-39779A2F0E0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BuildHeap: Floyd’s Method</a:t>
            </a:r>
          </a:p>
        </p:txBody>
      </p:sp>
      <p:sp>
        <p:nvSpPr>
          <p:cNvPr id="31748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749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50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954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31751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52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53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6957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754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6289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755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562100" y="2387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1756" name="Oval 11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953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57" name="Oval 12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1623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1758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0287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759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095500" y="609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760" name="AutoShape 15"/>
          <p:cNvCxnSpPr>
            <a:cxnSpLocks noChangeShapeType="1"/>
            <a:stCxn id="31759" idx="3"/>
            <a:endCxn id="31758" idx="0"/>
          </p:cNvCxnSpPr>
          <p:nvPr>
            <p:custDataLst>
              <p:tags r:id="rId14"/>
            </p:custDataLst>
          </p:nvPr>
        </p:nvCxnSpPr>
        <p:spPr bwMode="auto">
          <a:xfrm flipH="1">
            <a:off x="1219200" y="954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AutoShape 16"/>
          <p:cNvCxnSpPr>
            <a:cxnSpLocks noChangeShapeType="1"/>
            <a:stCxn id="31759" idx="5"/>
            <a:endCxn id="31757" idx="0"/>
          </p:cNvCxnSpPr>
          <p:nvPr>
            <p:custDataLst>
              <p:tags r:id="rId15"/>
            </p:custDataLst>
          </p:nvPr>
        </p:nvCxnSpPr>
        <p:spPr bwMode="auto">
          <a:xfrm>
            <a:off x="2420938" y="954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2" name="AutoShape 17"/>
          <p:cNvCxnSpPr>
            <a:cxnSpLocks noChangeShapeType="1"/>
            <a:stCxn id="31757" idx="3"/>
            <a:endCxn id="31754" idx="0"/>
          </p:cNvCxnSpPr>
          <p:nvPr>
            <p:custDataLst>
              <p:tags r:id="rId16"/>
            </p:custDataLst>
          </p:nvPr>
        </p:nvCxnSpPr>
        <p:spPr bwMode="auto">
          <a:xfrm flipH="1">
            <a:off x="28194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3" name="AutoShape 18"/>
          <p:cNvCxnSpPr>
            <a:cxnSpLocks noChangeShapeType="1"/>
            <a:stCxn id="31757" idx="5"/>
            <a:endCxn id="31753" idx="0"/>
          </p:cNvCxnSpPr>
          <p:nvPr>
            <p:custDataLst>
              <p:tags r:id="rId17"/>
            </p:custDataLst>
          </p:nvPr>
        </p:nvCxnSpPr>
        <p:spPr bwMode="auto">
          <a:xfrm>
            <a:off x="34877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4" name="AutoShape 19"/>
          <p:cNvCxnSpPr>
            <a:cxnSpLocks noChangeShapeType="1"/>
            <a:stCxn id="31754" idx="3"/>
            <a:endCxn id="31748" idx="0"/>
          </p:cNvCxnSpPr>
          <p:nvPr>
            <p:custDataLst>
              <p:tags r:id="rId18"/>
            </p:custDataLst>
          </p:nvPr>
        </p:nvCxnSpPr>
        <p:spPr bwMode="auto">
          <a:xfrm flipH="1">
            <a:off x="25527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5" name="AutoShape 20"/>
          <p:cNvCxnSpPr>
            <a:cxnSpLocks noChangeShapeType="1"/>
            <a:stCxn id="31758" idx="3"/>
            <a:endCxn id="31756" idx="0"/>
          </p:cNvCxnSpPr>
          <p:nvPr>
            <p:custDataLst>
              <p:tags r:id="rId19"/>
            </p:custDataLst>
          </p:nvPr>
        </p:nvCxnSpPr>
        <p:spPr bwMode="auto">
          <a:xfrm flipH="1">
            <a:off x="6858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6" name="AutoShape 21"/>
          <p:cNvCxnSpPr>
            <a:cxnSpLocks noChangeShapeType="1"/>
            <a:stCxn id="31758" idx="5"/>
            <a:endCxn id="31755" idx="0"/>
          </p:cNvCxnSpPr>
          <p:nvPr>
            <p:custDataLst>
              <p:tags r:id="rId20"/>
            </p:custDataLst>
          </p:nvPr>
        </p:nvCxnSpPr>
        <p:spPr bwMode="auto">
          <a:xfrm>
            <a:off x="13541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7" name="AutoShape 22"/>
          <p:cNvCxnSpPr>
            <a:cxnSpLocks noChangeShapeType="1"/>
            <a:stCxn id="31756" idx="3"/>
            <a:endCxn id="31752" idx="0"/>
          </p:cNvCxnSpPr>
          <p:nvPr>
            <p:custDataLst>
              <p:tags r:id="rId21"/>
            </p:custDataLst>
          </p:nvPr>
        </p:nvCxnSpPr>
        <p:spPr bwMode="auto">
          <a:xfrm flipH="1">
            <a:off x="4191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8" name="AutoShape 23"/>
          <p:cNvCxnSpPr>
            <a:cxnSpLocks noChangeShapeType="1"/>
            <a:stCxn id="31756" idx="5"/>
            <a:endCxn id="31751" idx="0"/>
          </p:cNvCxnSpPr>
          <p:nvPr>
            <p:custDataLst>
              <p:tags r:id="rId22"/>
            </p:custDataLst>
          </p:nvPr>
        </p:nvCxnSpPr>
        <p:spPr bwMode="auto">
          <a:xfrm>
            <a:off x="8207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9" name="AutoShape 24"/>
          <p:cNvCxnSpPr>
            <a:cxnSpLocks noChangeShapeType="1"/>
            <a:stCxn id="31755" idx="3"/>
            <a:endCxn id="31750" idx="0"/>
          </p:cNvCxnSpPr>
          <p:nvPr>
            <p:custDataLst>
              <p:tags r:id="rId23"/>
            </p:custDataLst>
          </p:nvPr>
        </p:nvCxnSpPr>
        <p:spPr bwMode="auto">
          <a:xfrm flipH="1">
            <a:off x="14859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0" name="AutoShape 25"/>
          <p:cNvCxnSpPr>
            <a:cxnSpLocks noChangeShapeType="1"/>
            <a:stCxn id="31755" idx="5"/>
            <a:endCxn id="31749" idx="0"/>
          </p:cNvCxnSpPr>
          <p:nvPr>
            <p:custDataLst>
              <p:tags r:id="rId24"/>
            </p:custDataLst>
          </p:nvPr>
        </p:nvCxnSpPr>
        <p:spPr bwMode="auto">
          <a:xfrm>
            <a:off x="18875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1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962400" y="2057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6675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773" name="Oval 2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61341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74" name="Oval 2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56007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775" name="Oval 30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50673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76" name="Oval 3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45339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77" name="Oval 32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80010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778" name="Oval 33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69342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779" name="Oval 34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8674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780" name="Oval 35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48006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81" name="Oval 36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74676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1782" name="Oval 37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53340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783" name="Oval 38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609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784" name="AutoShape 39"/>
          <p:cNvCxnSpPr>
            <a:cxnSpLocks noChangeShapeType="1"/>
            <a:stCxn id="31783" idx="3"/>
            <a:endCxn id="31782" idx="0"/>
          </p:cNvCxnSpPr>
          <p:nvPr>
            <p:custDataLst>
              <p:tags r:id="rId38"/>
            </p:custDataLst>
          </p:nvPr>
        </p:nvCxnSpPr>
        <p:spPr bwMode="auto">
          <a:xfrm flipH="1">
            <a:off x="5524500" y="954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5" name="AutoShape 40"/>
          <p:cNvCxnSpPr>
            <a:cxnSpLocks noChangeShapeType="1"/>
            <a:stCxn id="31783" idx="5"/>
            <a:endCxn id="31781" idx="0"/>
          </p:cNvCxnSpPr>
          <p:nvPr>
            <p:custDataLst>
              <p:tags r:id="rId39"/>
            </p:custDataLst>
          </p:nvPr>
        </p:nvCxnSpPr>
        <p:spPr bwMode="auto">
          <a:xfrm>
            <a:off x="6726238" y="954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6" name="AutoShape 41"/>
          <p:cNvCxnSpPr>
            <a:cxnSpLocks noChangeShapeType="1"/>
            <a:stCxn id="31781" idx="3"/>
            <a:endCxn id="31778" idx="0"/>
          </p:cNvCxnSpPr>
          <p:nvPr>
            <p:custDataLst>
              <p:tags r:id="rId40"/>
            </p:custDataLst>
          </p:nvPr>
        </p:nvCxnSpPr>
        <p:spPr bwMode="auto">
          <a:xfrm flipH="1">
            <a:off x="71247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7" name="AutoShape 42"/>
          <p:cNvCxnSpPr>
            <a:cxnSpLocks noChangeShapeType="1"/>
            <a:stCxn id="31781" idx="5"/>
            <a:endCxn id="31777" idx="0"/>
          </p:cNvCxnSpPr>
          <p:nvPr>
            <p:custDataLst>
              <p:tags r:id="rId41"/>
            </p:custDataLst>
          </p:nvPr>
        </p:nvCxnSpPr>
        <p:spPr bwMode="auto">
          <a:xfrm>
            <a:off x="77930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8" name="AutoShape 43"/>
          <p:cNvCxnSpPr>
            <a:cxnSpLocks noChangeShapeType="1"/>
            <a:stCxn id="31778" idx="3"/>
            <a:endCxn id="31772" idx="0"/>
          </p:cNvCxnSpPr>
          <p:nvPr>
            <p:custDataLst>
              <p:tags r:id="rId42"/>
            </p:custDataLst>
          </p:nvPr>
        </p:nvCxnSpPr>
        <p:spPr bwMode="auto">
          <a:xfrm flipH="1">
            <a:off x="68580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9" name="AutoShape 44"/>
          <p:cNvCxnSpPr>
            <a:cxnSpLocks noChangeShapeType="1"/>
            <a:stCxn id="31782" idx="3"/>
            <a:endCxn id="31780" idx="0"/>
          </p:cNvCxnSpPr>
          <p:nvPr>
            <p:custDataLst>
              <p:tags r:id="rId43"/>
            </p:custDataLst>
          </p:nvPr>
        </p:nvCxnSpPr>
        <p:spPr bwMode="auto">
          <a:xfrm flipH="1">
            <a:off x="49911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0" name="AutoShape 45"/>
          <p:cNvCxnSpPr>
            <a:cxnSpLocks noChangeShapeType="1"/>
            <a:stCxn id="31782" idx="5"/>
            <a:endCxn id="31779" idx="0"/>
          </p:cNvCxnSpPr>
          <p:nvPr>
            <p:custDataLst>
              <p:tags r:id="rId44"/>
            </p:custDataLst>
          </p:nvPr>
        </p:nvCxnSpPr>
        <p:spPr bwMode="auto">
          <a:xfrm>
            <a:off x="56594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1" name="AutoShape 46"/>
          <p:cNvCxnSpPr>
            <a:cxnSpLocks noChangeShapeType="1"/>
            <a:stCxn id="31780" idx="3"/>
            <a:endCxn id="31776" idx="0"/>
          </p:cNvCxnSpPr>
          <p:nvPr>
            <p:custDataLst>
              <p:tags r:id="rId45"/>
            </p:custDataLst>
          </p:nvPr>
        </p:nvCxnSpPr>
        <p:spPr bwMode="auto">
          <a:xfrm flipH="1">
            <a:off x="47244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2" name="AutoShape 47"/>
          <p:cNvCxnSpPr>
            <a:cxnSpLocks noChangeShapeType="1"/>
            <a:stCxn id="31780" idx="5"/>
            <a:endCxn id="31775" idx="0"/>
          </p:cNvCxnSpPr>
          <p:nvPr>
            <p:custDataLst>
              <p:tags r:id="rId46"/>
            </p:custDataLst>
          </p:nvPr>
        </p:nvCxnSpPr>
        <p:spPr bwMode="auto">
          <a:xfrm>
            <a:off x="51260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3" name="AutoShape 48"/>
          <p:cNvCxnSpPr>
            <a:cxnSpLocks noChangeShapeType="1"/>
            <a:stCxn id="31779" idx="3"/>
            <a:endCxn id="31774" idx="0"/>
          </p:cNvCxnSpPr>
          <p:nvPr>
            <p:custDataLst>
              <p:tags r:id="rId47"/>
            </p:custDataLst>
          </p:nvPr>
        </p:nvCxnSpPr>
        <p:spPr bwMode="auto">
          <a:xfrm flipH="1">
            <a:off x="57912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4" name="AutoShape 49"/>
          <p:cNvCxnSpPr>
            <a:cxnSpLocks noChangeShapeType="1"/>
            <a:stCxn id="31779" idx="5"/>
            <a:endCxn id="31773" idx="0"/>
          </p:cNvCxnSpPr>
          <p:nvPr>
            <p:custDataLst>
              <p:tags r:id="rId48"/>
            </p:custDataLst>
          </p:nvPr>
        </p:nvCxnSpPr>
        <p:spPr bwMode="auto">
          <a:xfrm>
            <a:off x="61928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95" name="Oval 50"/>
          <p:cNvSpPr>
            <a:spLocks noChangeAspect="1" noChangeArrowheads="1"/>
          </p:cNvSpPr>
          <p:nvPr>
            <p:custDataLst>
              <p:tags r:id="rId49"/>
            </p:custDataLst>
          </p:nvPr>
        </p:nvSpPr>
        <p:spPr bwMode="auto">
          <a:xfrm>
            <a:off x="33528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31796" name="Oval 51"/>
          <p:cNvSpPr>
            <a:spLocks noChangeAspect="1" noChangeArrowheads="1"/>
          </p:cNvSpPr>
          <p:nvPr>
            <p:custDataLst>
              <p:tags r:id="rId50"/>
            </p:custDataLst>
          </p:nvPr>
        </p:nvSpPr>
        <p:spPr bwMode="auto">
          <a:xfrm>
            <a:off x="28194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97" name="Oval 52"/>
          <p:cNvSpPr>
            <a:spLocks noChangeAspect="1" noChangeArrowheads="1"/>
          </p:cNvSpPr>
          <p:nvPr>
            <p:custDataLst>
              <p:tags r:id="rId51"/>
            </p:custDataLst>
          </p:nvPr>
        </p:nvSpPr>
        <p:spPr bwMode="auto">
          <a:xfrm>
            <a:off x="22860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798" name="Oval 53"/>
          <p:cNvSpPr>
            <a:spLocks noChangeAspect="1" noChangeArrowheads="1"/>
          </p:cNvSpPr>
          <p:nvPr>
            <p:custDataLst>
              <p:tags r:id="rId52"/>
            </p:custDataLst>
          </p:nvPr>
        </p:nvSpPr>
        <p:spPr bwMode="auto">
          <a:xfrm>
            <a:off x="17526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99" name="Oval 54"/>
          <p:cNvSpPr>
            <a:spLocks noChangeAspect="1" noChangeArrowheads="1"/>
          </p:cNvSpPr>
          <p:nvPr>
            <p:custDataLst>
              <p:tags r:id="rId53"/>
            </p:custDataLst>
          </p:nvPr>
        </p:nvSpPr>
        <p:spPr bwMode="auto">
          <a:xfrm>
            <a:off x="12192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800" name="Oval 55"/>
          <p:cNvSpPr>
            <a:spLocks noChangeAspect="1" noChangeArrowheads="1"/>
          </p:cNvSpPr>
          <p:nvPr>
            <p:custDataLst>
              <p:tags r:id="rId54"/>
            </p:custDataLst>
          </p:nvPr>
        </p:nvSpPr>
        <p:spPr bwMode="auto">
          <a:xfrm>
            <a:off x="46863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801" name="Oval 56"/>
          <p:cNvSpPr>
            <a:spLocks noChangeAspect="1" noChangeArrowheads="1"/>
          </p:cNvSpPr>
          <p:nvPr>
            <p:custDataLst>
              <p:tags r:id="rId55"/>
            </p:custDataLst>
          </p:nvPr>
        </p:nvSpPr>
        <p:spPr bwMode="auto">
          <a:xfrm>
            <a:off x="36195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802" name="Oval 57"/>
          <p:cNvSpPr>
            <a:spLocks noChangeAspect="1" noChangeArrowheads="1"/>
          </p:cNvSpPr>
          <p:nvPr>
            <p:custDataLst>
              <p:tags r:id="rId56"/>
            </p:custDataLst>
          </p:nvPr>
        </p:nvSpPr>
        <p:spPr bwMode="auto">
          <a:xfrm>
            <a:off x="25527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803" name="Oval 58"/>
          <p:cNvSpPr>
            <a:spLocks noChangeAspect="1" noChangeArrowheads="1"/>
          </p:cNvSpPr>
          <p:nvPr>
            <p:custDataLst>
              <p:tags r:id="rId57"/>
            </p:custDataLst>
          </p:nvPr>
        </p:nvSpPr>
        <p:spPr bwMode="auto">
          <a:xfrm>
            <a:off x="14859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804" name="Oval 59"/>
          <p:cNvSpPr>
            <a:spLocks noChangeAspect="1" noChangeArrowheads="1"/>
          </p:cNvSpPr>
          <p:nvPr>
            <p:custDataLst>
              <p:tags r:id="rId58"/>
            </p:custDataLst>
          </p:nvPr>
        </p:nvSpPr>
        <p:spPr bwMode="auto">
          <a:xfrm>
            <a:off x="41529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805" name="Oval 60"/>
          <p:cNvSpPr>
            <a:spLocks noChangeAspect="1" noChangeArrowheads="1"/>
          </p:cNvSpPr>
          <p:nvPr>
            <p:custDataLst>
              <p:tags r:id="rId59"/>
            </p:custDataLst>
          </p:nvPr>
        </p:nvSpPr>
        <p:spPr bwMode="auto">
          <a:xfrm>
            <a:off x="2019300" y="4622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806" name="Oval 61"/>
          <p:cNvSpPr>
            <a:spLocks noChangeAspect="1" noChangeArrowheads="1"/>
          </p:cNvSpPr>
          <p:nvPr>
            <p:custDataLst>
              <p:tags r:id="rId60"/>
            </p:custDataLst>
          </p:nvPr>
        </p:nvSpPr>
        <p:spPr bwMode="auto">
          <a:xfrm>
            <a:off x="3086100" y="3733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807" name="AutoShape 62"/>
          <p:cNvCxnSpPr>
            <a:cxnSpLocks noChangeShapeType="1"/>
            <a:stCxn id="31806" idx="3"/>
            <a:endCxn id="31805" idx="0"/>
          </p:cNvCxnSpPr>
          <p:nvPr>
            <p:custDataLst>
              <p:tags r:id="rId61"/>
            </p:custDataLst>
          </p:nvPr>
        </p:nvCxnSpPr>
        <p:spPr bwMode="auto">
          <a:xfrm flipH="1">
            <a:off x="2209800" y="4078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8" name="AutoShape 63"/>
          <p:cNvCxnSpPr>
            <a:cxnSpLocks noChangeShapeType="1"/>
            <a:stCxn id="31806" idx="5"/>
            <a:endCxn id="31804" idx="0"/>
          </p:cNvCxnSpPr>
          <p:nvPr>
            <p:custDataLst>
              <p:tags r:id="rId62"/>
            </p:custDataLst>
          </p:nvPr>
        </p:nvCxnSpPr>
        <p:spPr bwMode="auto">
          <a:xfrm>
            <a:off x="3411538" y="4078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9" name="AutoShape 64"/>
          <p:cNvCxnSpPr>
            <a:cxnSpLocks noChangeShapeType="1"/>
            <a:stCxn id="31804" idx="3"/>
            <a:endCxn id="31801" idx="0"/>
          </p:cNvCxnSpPr>
          <p:nvPr>
            <p:custDataLst>
              <p:tags r:id="rId63"/>
            </p:custDataLst>
          </p:nvPr>
        </p:nvCxnSpPr>
        <p:spPr bwMode="auto">
          <a:xfrm flipH="1">
            <a:off x="3810000" y="49672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0" name="AutoShape 65"/>
          <p:cNvCxnSpPr>
            <a:cxnSpLocks noChangeShapeType="1"/>
            <a:stCxn id="31804" idx="5"/>
            <a:endCxn id="31800" idx="0"/>
          </p:cNvCxnSpPr>
          <p:nvPr>
            <p:custDataLst>
              <p:tags r:id="rId64"/>
            </p:custDataLst>
          </p:nvPr>
        </p:nvCxnSpPr>
        <p:spPr bwMode="auto">
          <a:xfrm>
            <a:off x="44783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1" name="AutoShape 66"/>
          <p:cNvCxnSpPr>
            <a:cxnSpLocks noChangeShapeType="1"/>
            <a:stCxn id="31801" idx="3"/>
            <a:endCxn id="31795" idx="0"/>
          </p:cNvCxnSpPr>
          <p:nvPr>
            <p:custDataLst>
              <p:tags r:id="rId65"/>
            </p:custDataLst>
          </p:nvPr>
        </p:nvCxnSpPr>
        <p:spPr bwMode="auto">
          <a:xfrm flipH="1">
            <a:off x="35433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2" name="AutoShape 67"/>
          <p:cNvCxnSpPr>
            <a:cxnSpLocks noChangeShapeType="1"/>
            <a:stCxn id="31805" idx="3"/>
            <a:endCxn id="31803" idx="0"/>
          </p:cNvCxnSpPr>
          <p:nvPr>
            <p:custDataLst>
              <p:tags r:id="rId66"/>
            </p:custDataLst>
          </p:nvPr>
        </p:nvCxnSpPr>
        <p:spPr bwMode="auto">
          <a:xfrm flipH="1">
            <a:off x="1676400" y="4967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3" name="AutoShape 68"/>
          <p:cNvCxnSpPr>
            <a:cxnSpLocks noChangeShapeType="1"/>
            <a:stCxn id="31805" idx="5"/>
            <a:endCxn id="31802" idx="0"/>
          </p:cNvCxnSpPr>
          <p:nvPr>
            <p:custDataLst>
              <p:tags r:id="rId67"/>
            </p:custDataLst>
          </p:nvPr>
        </p:nvCxnSpPr>
        <p:spPr bwMode="auto">
          <a:xfrm>
            <a:off x="23447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4" name="AutoShape 69"/>
          <p:cNvCxnSpPr>
            <a:cxnSpLocks noChangeShapeType="1"/>
            <a:stCxn id="31803" idx="3"/>
            <a:endCxn id="31799" idx="0"/>
          </p:cNvCxnSpPr>
          <p:nvPr>
            <p:custDataLst>
              <p:tags r:id="rId68"/>
            </p:custDataLst>
          </p:nvPr>
        </p:nvCxnSpPr>
        <p:spPr bwMode="auto">
          <a:xfrm flipH="1">
            <a:off x="1409700" y="5856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5" name="AutoShape 70"/>
          <p:cNvCxnSpPr>
            <a:cxnSpLocks noChangeShapeType="1"/>
            <a:stCxn id="31803" idx="5"/>
            <a:endCxn id="31798" idx="0"/>
          </p:cNvCxnSpPr>
          <p:nvPr>
            <p:custDataLst>
              <p:tags r:id="rId69"/>
            </p:custDataLst>
          </p:nvPr>
        </p:nvCxnSpPr>
        <p:spPr bwMode="auto">
          <a:xfrm>
            <a:off x="18113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6" name="AutoShape 71"/>
          <p:cNvCxnSpPr>
            <a:cxnSpLocks noChangeShapeType="1"/>
            <a:stCxn id="31802" idx="3"/>
            <a:endCxn id="31797" idx="0"/>
          </p:cNvCxnSpPr>
          <p:nvPr>
            <p:custDataLst>
              <p:tags r:id="rId70"/>
            </p:custDataLst>
          </p:nvPr>
        </p:nvCxnSpPr>
        <p:spPr bwMode="auto">
          <a:xfrm flipH="1">
            <a:off x="24765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7" name="AutoShape 72"/>
          <p:cNvCxnSpPr>
            <a:cxnSpLocks noChangeShapeType="1"/>
            <a:stCxn id="31802" idx="5"/>
            <a:endCxn id="31796" idx="0"/>
          </p:cNvCxnSpPr>
          <p:nvPr>
            <p:custDataLst>
              <p:tags r:id="rId71"/>
            </p:custDataLst>
          </p:nvPr>
        </p:nvCxnSpPr>
        <p:spPr bwMode="auto">
          <a:xfrm>
            <a:off x="28781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18" name="Oval 73"/>
          <p:cNvSpPr>
            <a:spLocks noChangeAspect="1" noChangeArrowheads="1"/>
          </p:cNvSpPr>
          <p:nvPr>
            <p:custDataLst>
              <p:tags r:id="rId72"/>
            </p:custDataLst>
          </p:nvPr>
        </p:nvSpPr>
        <p:spPr bwMode="auto">
          <a:xfrm>
            <a:off x="73533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31819" name="Oval 74"/>
          <p:cNvSpPr>
            <a:spLocks noChangeAspect="1" noChangeArrowheads="1"/>
          </p:cNvSpPr>
          <p:nvPr>
            <p:custDataLst>
              <p:tags r:id="rId73"/>
            </p:custDataLst>
          </p:nvPr>
        </p:nvSpPr>
        <p:spPr bwMode="auto">
          <a:xfrm>
            <a:off x="68199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820" name="Oval 75"/>
          <p:cNvSpPr>
            <a:spLocks noChangeAspect="1" noChangeArrowheads="1"/>
          </p:cNvSpPr>
          <p:nvPr>
            <p:custDataLst>
              <p:tags r:id="rId74"/>
            </p:custDataLst>
          </p:nvPr>
        </p:nvSpPr>
        <p:spPr bwMode="auto">
          <a:xfrm>
            <a:off x="62865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821" name="Oval 76"/>
          <p:cNvSpPr>
            <a:spLocks noChangeAspect="1" noChangeArrowheads="1"/>
          </p:cNvSpPr>
          <p:nvPr>
            <p:custDataLst>
              <p:tags r:id="rId75"/>
            </p:custDataLst>
          </p:nvPr>
        </p:nvSpPr>
        <p:spPr bwMode="auto">
          <a:xfrm>
            <a:off x="57531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822" name="Oval 77"/>
          <p:cNvSpPr>
            <a:spLocks noChangeAspect="1" noChangeArrowheads="1"/>
          </p:cNvSpPr>
          <p:nvPr>
            <p:custDataLst>
              <p:tags r:id="rId76"/>
            </p:custDataLst>
          </p:nvPr>
        </p:nvSpPr>
        <p:spPr bwMode="auto">
          <a:xfrm>
            <a:off x="52197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823" name="Oval 78"/>
          <p:cNvSpPr>
            <a:spLocks noChangeAspect="1" noChangeArrowheads="1"/>
          </p:cNvSpPr>
          <p:nvPr>
            <p:custDataLst>
              <p:tags r:id="rId77"/>
            </p:custDataLst>
          </p:nvPr>
        </p:nvSpPr>
        <p:spPr bwMode="auto">
          <a:xfrm>
            <a:off x="86868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824" name="Oval 79"/>
          <p:cNvSpPr>
            <a:spLocks noChangeAspect="1" noChangeArrowheads="1"/>
          </p:cNvSpPr>
          <p:nvPr>
            <p:custDataLst>
              <p:tags r:id="rId78"/>
            </p:custDataLst>
          </p:nvPr>
        </p:nvSpPr>
        <p:spPr bwMode="auto">
          <a:xfrm>
            <a:off x="76200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825" name="Oval 80"/>
          <p:cNvSpPr>
            <a:spLocks noChangeAspect="1" noChangeArrowheads="1"/>
          </p:cNvSpPr>
          <p:nvPr>
            <p:custDataLst>
              <p:tags r:id="rId79"/>
            </p:custDataLst>
          </p:nvPr>
        </p:nvSpPr>
        <p:spPr bwMode="auto">
          <a:xfrm>
            <a:off x="65532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5</a:t>
            </a:r>
          </a:p>
        </p:txBody>
      </p:sp>
      <p:sp>
        <p:nvSpPr>
          <p:cNvPr id="31826" name="Oval 81"/>
          <p:cNvSpPr>
            <a:spLocks noChangeAspect="1" noChangeArrowheads="1"/>
          </p:cNvSpPr>
          <p:nvPr>
            <p:custDataLst>
              <p:tags r:id="rId80"/>
            </p:custDataLst>
          </p:nvPr>
        </p:nvSpPr>
        <p:spPr bwMode="auto">
          <a:xfrm>
            <a:off x="54864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827" name="Oval 82"/>
          <p:cNvSpPr>
            <a:spLocks noChangeAspect="1" noChangeArrowheads="1"/>
          </p:cNvSpPr>
          <p:nvPr>
            <p:custDataLst>
              <p:tags r:id="rId81"/>
            </p:custDataLst>
          </p:nvPr>
        </p:nvSpPr>
        <p:spPr bwMode="auto">
          <a:xfrm>
            <a:off x="81534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828" name="Oval 83"/>
          <p:cNvSpPr>
            <a:spLocks noChangeAspect="1" noChangeArrowheads="1"/>
          </p:cNvSpPr>
          <p:nvPr>
            <p:custDataLst>
              <p:tags r:id="rId82"/>
            </p:custDataLst>
          </p:nvPr>
        </p:nvSpPr>
        <p:spPr bwMode="auto">
          <a:xfrm>
            <a:off x="60198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829" name="Oval 84"/>
          <p:cNvSpPr>
            <a:spLocks noChangeAspect="1" noChangeArrowheads="1"/>
          </p:cNvSpPr>
          <p:nvPr>
            <p:custDataLst>
              <p:tags r:id="rId83"/>
            </p:custDataLst>
          </p:nvPr>
        </p:nvSpPr>
        <p:spPr bwMode="auto">
          <a:xfrm>
            <a:off x="7086600" y="3733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830" name="AutoShape 85"/>
          <p:cNvCxnSpPr>
            <a:cxnSpLocks noChangeShapeType="1"/>
            <a:stCxn id="31829" idx="3"/>
            <a:endCxn id="31828" idx="0"/>
          </p:cNvCxnSpPr>
          <p:nvPr>
            <p:custDataLst>
              <p:tags r:id="rId84"/>
            </p:custDataLst>
          </p:nvPr>
        </p:nvCxnSpPr>
        <p:spPr bwMode="auto">
          <a:xfrm flipH="1">
            <a:off x="6210300" y="4078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1" name="AutoShape 86"/>
          <p:cNvCxnSpPr>
            <a:cxnSpLocks noChangeShapeType="1"/>
            <a:stCxn id="31829" idx="5"/>
            <a:endCxn id="31827" idx="0"/>
          </p:cNvCxnSpPr>
          <p:nvPr>
            <p:custDataLst>
              <p:tags r:id="rId85"/>
            </p:custDataLst>
          </p:nvPr>
        </p:nvCxnSpPr>
        <p:spPr bwMode="auto">
          <a:xfrm>
            <a:off x="7412038" y="4078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2" name="AutoShape 87"/>
          <p:cNvCxnSpPr>
            <a:cxnSpLocks noChangeShapeType="1"/>
            <a:stCxn id="31827" idx="3"/>
            <a:endCxn id="31824" idx="0"/>
          </p:cNvCxnSpPr>
          <p:nvPr>
            <p:custDataLst>
              <p:tags r:id="rId86"/>
            </p:custDataLst>
          </p:nvPr>
        </p:nvCxnSpPr>
        <p:spPr bwMode="auto">
          <a:xfrm flipH="1">
            <a:off x="7810500" y="49672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3" name="AutoShape 88"/>
          <p:cNvCxnSpPr>
            <a:cxnSpLocks noChangeShapeType="1"/>
            <a:stCxn id="31827" idx="5"/>
            <a:endCxn id="31823" idx="0"/>
          </p:cNvCxnSpPr>
          <p:nvPr>
            <p:custDataLst>
              <p:tags r:id="rId87"/>
            </p:custDataLst>
          </p:nvPr>
        </p:nvCxnSpPr>
        <p:spPr bwMode="auto">
          <a:xfrm>
            <a:off x="84788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4" name="AutoShape 89"/>
          <p:cNvCxnSpPr>
            <a:cxnSpLocks noChangeShapeType="1"/>
            <a:stCxn id="31824" idx="3"/>
            <a:endCxn id="31818" idx="0"/>
          </p:cNvCxnSpPr>
          <p:nvPr>
            <p:custDataLst>
              <p:tags r:id="rId88"/>
            </p:custDataLst>
          </p:nvPr>
        </p:nvCxnSpPr>
        <p:spPr bwMode="auto">
          <a:xfrm flipH="1">
            <a:off x="75438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5" name="AutoShape 90"/>
          <p:cNvCxnSpPr>
            <a:cxnSpLocks noChangeShapeType="1"/>
            <a:stCxn id="31828" idx="3"/>
            <a:endCxn id="31826" idx="0"/>
          </p:cNvCxnSpPr>
          <p:nvPr>
            <p:custDataLst>
              <p:tags r:id="rId89"/>
            </p:custDataLst>
          </p:nvPr>
        </p:nvCxnSpPr>
        <p:spPr bwMode="auto">
          <a:xfrm flipH="1">
            <a:off x="5676900" y="4967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6" name="AutoShape 91"/>
          <p:cNvCxnSpPr>
            <a:cxnSpLocks noChangeShapeType="1"/>
            <a:stCxn id="31828" idx="5"/>
            <a:endCxn id="31825" idx="0"/>
          </p:cNvCxnSpPr>
          <p:nvPr>
            <p:custDataLst>
              <p:tags r:id="rId90"/>
            </p:custDataLst>
          </p:nvPr>
        </p:nvCxnSpPr>
        <p:spPr bwMode="auto">
          <a:xfrm>
            <a:off x="6345238" y="4967288"/>
            <a:ext cx="398462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7" name="AutoShape 92"/>
          <p:cNvCxnSpPr>
            <a:cxnSpLocks noChangeShapeType="1"/>
            <a:stCxn id="31826" idx="3"/>
            <a:endCxn id="31822" idx="0"/>
          </p:cNvCxnSpPr>
          <p:nvPr>
            <p:custDataLst>
              <p:tags r:id="rId91"/>
            </p:custDataLst>
          </p:nvPr>
        </p:nvCxnSpPr>
        <p:spPr bwMode="auto">
          <a:xfrm flipH="1">
            <a:off x="5410200" y="5856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8" name="AutoShape 93"/>
          <p:cNvCxnSpPr>
            <a:cxnSpLocks noChangeShapeType="1"/>
            <a:stCxn id="31826" idx="5"/>
            <a:endCxn id="31821" idx="0"/>
          </p:cNvCxnSpPr>
          <p:nvPr>
            <p:custDataLst>
              <p:tags r:id="rId92"/>
            </p:custDataLst>
          </p:nvPr>
        </p:nvCxnSpPr>
        <p:spPr bwMode="auto">
          <a:xfrm>
            <a:off x="58118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9" name="AutoShape 94"/>
          <p:cNvCxnSpPr>
            <a:cxnSpLocks noChangeShapeType="1"/>
            <a:stCxn id="31825" idx="3"/>
            <a:endCxn id="31820" idx="0"/>
          </p:cNvCxnSpPr>
          <p:nvPr>
            <p:custDataLst>
              <p:tags r:id="rId93"/>
            </p:custDataLst>
          </p:nvPr>
        </p:nvCxnSpPr>
        <p:spPr bwMode="auto">
          <a:xfrm flipH="1">
            <a:off x="64770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40" name="AutoShape 95"/>
          <p:cNvCxnSpPr>
            <a:cxnSpLocks noChangeShapeType="1"/>
            <a:stCxn id="31825" idx="5"/>
            <a:endCxn id="31819" idx="0"/>
          </p:cNvCxnSpPr>
          <p:nvPr>
            <p:custDataLst>
              <p:tags r:id="rId94"/>
            </p:custDataLst>
          </p:nvPr>
        </p:nvCxnSpPr>
        <p:spPr bwMode="auto">
          <a:xfrm>
            <a:off x="68786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41" name="Line 96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4876800" y="5105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2" name="Line 97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8153400" y="2057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3" name="Line 9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85800" y="5105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3EE0885-E250-484A-86BD-E7F08A29395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Priority Queues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676400"/>
            <a:ext cx="8763000" cy="4419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Prioritize who goes first – a </a:t>
            </a:r>
            <a:r>
              <a:rPr lang="en-US" altLang="en-US" b="1" smtClean="0">
                <a:latin typeface="Arial" charset="0"/>
                <a:cs typeface="Arial" charset="0"/>
              </a:rPr>
              <a:t>priority queue</a:t>
            </a:r>
            <a:r>
              <a:rPr lang="en-US" altLang="en-US" smtClean="0">
                <a:latin typeface="Arial" charset="0"/>
                <a:cs typeface="Arial" charset="0"/>
              </a:rPr>
              <a:t>:</a:t>
            </a:r>
          </a:p>
          <a:p>
            <a:pPr marL="804863" lvl="1" eaLnBrk="1" hangingPunct="1"/>
            <a:r>
              <a:rPr lang="en-US" altLang="en-US" smtClean="0">
                <a:latin typeface="Arial" charset="0"/>
                <a:cs typeface="Arial" charset="0"/>
              </a:rPr>
              <a:t>treat ER patients in order of </a:t>
            </a:r>
            <a:r>
              <a:rPr lang="en-US" altLang="en-US" smtClean="0">
                <a:solidFill>
                  <a:srgbClr val="339933"/>
                </a:solidFill>
                <a:latin typeface="Arial" charset="0"/>
                <a:cs typeface="Arial" charset="0"/>
              </a:rPr>
              <a:t>severity</a:t>
            </a:r>
          </a:p>
          <a:p>
            <a:pPr marL="804863" lvl="1" eaLnBrk="1" hangingPunct="1"/>
            <a:r>
              <a:rPr lang="en-US" altLang="en-US" smtClean="0">
                <a:latin typeface="Arial" charset="0"/>
                <a:cs typeface="Arial" charset="0"/>
              </a:rPr>
              <a:t>route network packets in order of </a:t>
            </a:r>
            <a:r>
              <a:rPr lang="en-US" altLang="en-US" smtClean="0">
                <a:solidFill>
                  <a:srgbClr val="339933"/>
                </a:solidFill>
                <a:latin typeface="Arial" charset="0"/>
                <a:cs typeface="Arial" charset="0"/>
              </a:rPr>
              <a:t>urgency</a:t>
            </a:r>
          </a:p>
          <a:p>
            <a:pPr marL="804863" lvl="1" eaLnBrk="1" hangingPunct="1"/>
            <a:r>
              <a:rPr lang="en-US" altLang="en-US" smtClean="0">
                <a:latin typeface="Arial" charset="0"/>
                <a:cs typeface="Arial" charset="0"/>
              </a:rPr>
              <a:t>operating system can favor jobs of shorter </a:t>
            </a:r>
            <a:r>
              <a:rPr lang="en-US" altLang="en-US" smtClean="0">
                <a:solidFill>
                  <a:srgbClr val="339933"/>
                </a:solidFill>
                <a:latin typeface="Arial" charset="0"/>
                <a:cs typeface="Arial" charset="0"/>
              </a:rPr>
              <a:t>duration</a:t>
            </a:r>
            <a:r>
              <a:rPr lang="en-US" altLang="en-US" smtClean="0">
                <a:latin typeface="Arial" charset="0"/>
                <a:cs typeface="Arial" charset="0"/>
              </a:rPr>
              <a:t> or those tagged as having higher</a:t>
            </a:r>
            <a:r>
              <a:rPr lang="en-US" altLang="en-US" smtClean="0">
                <a:solidFill>
                  <a:srgbClr val="339933"/>
                </a:solidFill>
                <a:latin typeface="Arial" charset="0"/>
                <a:cs typeface="Arial" charset="0"/>
              </a:rPr>
              <a:t> importance</a:t>
            </a:r>
          </a:p>
          <a:p>
            <a:pPr marL="804863" lvl="1" eaLnBrk="1" hangingPunct="1"/>
            <a:r>
              <a:rPr lang="en-US" altLang="en-US" smtClean="0">
                <a:latin typeface="Arial" charset="0"/>
                <a:cs typeface="Arial" charset="0"/>
              </a:rPr>
              <a:t>Greedy optimization: “</a:t>
            </a:r>
            <a:r>
              <a:rPr lang="en-US" altLang="en-US" smtClean="0">
                <a:solidFill>
                  <a:srgbClr val="339933"/>
                </a:solidFill>
                <a:latin typeface="Arial" charset="0"/>
                <a:cs typeface="Arial" charset="0"/>
              </a:rPr>
              <a:t>best first</a:t>
            </a:r>
            <a:r>
              <a:rPr lang="en-US" altLang="en-US" smtClean="0">
                <a:latin typeface="Arial" charset="0"/>
                <a:cs typeface="Arial" charset="0"/>
              </a:rPr>
              <a:t>” problem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325370-3E3F-436E-9573-3B08173FDAE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Finally… </a:t>
            </a:r>
          </a:p>
        </p:txBody>
      </p:sp>
      <p:sp>
        <p:nvSpPr>
          <p:cNvPr id="32772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32773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2774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2775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956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2776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32777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829300" y="353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2778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7625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2779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957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5</a:t>
            </a:r>
          </a:p>
        </p:txBody>
      </p:sp>
      <p:sp>
        <p:nvSpPr>
          <p:cNvPr id="32780" name="Oval 11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26289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4</a:t>
            </a:r>
          </a:p>
        </p:txBody>
      </p:sp>
      <p:sp>
        <p:nvSpPr>
          <p:cNvPr id="32781" name="Oval 12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295900" y="2641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2782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162300" y="2641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32783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229100" y="1752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cxnSp>
        <p:nvCxnSpPr>
          <p:cNvPr id="32784" name="AutoShape 15"/>
          <p:cNvCxnSpPr>
            <a:cxnSpLocks noChangeShapeType="1"/>
            <a:stCxn id="32783" idx="3"/>
            <a:endCxn id="32782" idx="0"/>
          </p:cNvCxnSpPr>
          <p:nvPr>
            <p:custDataLst>
              <p:tags r:id="rId14"/>
            </p:custDataLst>
          </p:nvPr>
        </p:nvCxnSpPr>
        <p:spPr bwMode="auto">
          <a:xfrm flipH="1">
            <a:off x="3352800" y="2097088"/>
            <a:ext cx="9318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5" name="AutoShape 16"/>
          <p:cNvCxnSpPr>
            <a:cxnSpLocks noChangeShapeType="1"/>
            <a:stCxn id="32783" idx="5"/>
            <a:endCxn id="32781" idx="0"/>
          </p:cNvCxnSpPr>
          <p:nvPr>
            <p:custDataLst>
              <p:tags r:id="rId15"/>
            </p:custDataLst>
          </p:nvPr>
        </p:nvCxnSpPr>
        <p:spPr bwMode="auto">
          <a:xfrm>
            <a:off x="4554538" y="2097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6" name="AutoShape 17"/>
          <p:cNvCxnSpPr>
            <a:cxnSpLocks noChangeShapeType="1"/>
            <a:stCxn id="32781" idx="3"/>
            <a:endCxn id="32778" idx="0"/>
          </p:cNvCxnSpPr>
          <p:nvPr>
            <p:custDataLst>
              <p:tags r:id="rId16"/>
            </p:custDataLst>
          </p:nvPr>
        </p:nvCxnSpPr>
        <p:spPr bwMode="auto">
          <a:xfrm flipH="1">
            <a:off x="4953000" y="29860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7" name="AutoShape 18"/>
          <p:cNvCxnSpPr>
            <a:cxnSpLocks noChangeShapeType="1"/>
            <a:stCxn id="32781" idx="5"/>
            <a:endCxn id="32777" idx="0"/>
          </p:cNvCxnSpPr>
          <p:nvPr>
            <p:custDataLst>
              <p:tags r:id="rId17"/>
            </p:custDataLst>
          </p:nvPr>
        </p:nvCxnSpPr>
        <p:spPr bwMode="auto">
          <a:xfrm>
            <a:off x="5621338" y="2986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8" name="AutoShape 19"/>
          <p:cNvCxnSpPr>
            <a:cxnSpLocks noChangeShapeType="1"/>
            <a:stCxn id="32778" idx="3"/>
            <a:endCxn id="32772" idx="0"/>
          </p:cNvCxnSpPr>
          <p:nvPr>
            <p:custDataLst>
              <p:tags r:id="rId18"/>
            </p:custDataLst>
          </p:nvPr>
        </p:nvCxnSpPr>
        <p:spPr bwMode="auto">
          <a:xfrm flipH="1">
            <a:off x="46863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9" name="AutoShape 20"/>
          <p:cNvCxnSpPr>
            <a:cxnSpLocks noChangeShapeType="1"/>
            <a:stCxn id="32782" idx="3"/>
            <a:endCxn id="32780" idx="0"/>
          </p:cNvCxnSpPr>
          <p:nvPr>
            <p:custDataLst>
              <p:tags r:id="rId19"/>
            </p:custDataLst>
          </p:nvPr>
        </p:nvCxnSpPr>
        <p:spPr bwMode="auto">
          <a:xfrm flipH="1">
            <a:off x="2819400" y="29860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0" name="AutoShape 21"/>
          <p:cNvCxnSpPr>
            <a:cxnSpLocks noChangeShapeType="1"/>
            <a:stCxn id="32782" idx="5"/>
            <a:endCxn id="32779" idx="0"/>
          </p:cNvCxnSpPr>
          <p:nvPr>
            <p:custDataLst>
              <p:tags r:id="rId20"/>
            </p:custDataLst>
          </p:nvPr>
        </p:nvCxnSpPr>
        <p:spPr bwMode="auto">
          <a:xfrm>
            <a:off x="3487738" y="2986088"/>
            <a:ext cx="398462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1" name="AutoShape 22"/>
          <p:cNvCxnSpPr>
            <a:cxnSpLocks noChangeShapeType="1"/>
            <a:stCxn id="32780" idx="3"/>
            <a:endCxn id="32776" idx="0"/>
          </p:cNvCxnSpPr>
          <p:nvPr>
            <p:custDataLst>
              <p:tags r:id="rId21"/>
            </p:custDataLst>
          </p:nvPr>
        </p:nvCxnSpPr>
        <p:spPr bwMode="auto">
          <a:xfrm flipH="1">
            <a:off x="25527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2" name="AutoShape 23"/>
          <p:cNvCxnSpPr>
            <a:cxnSpLocks noChangeShapeType="1"/>
            <a:stCxn id="32780" idx="5"/>
            <a:endCxn id="32775" idx="0"/>
          </p:cNvCxnSpPr>
          <p:nvPr>
            <p:custDataLst>
              <p:tags r:id="rId22"/>
            </p:custDataLst>
          </p:nvPr>
        </p:nvCxnSpPr>
        <p:spPr bwMode="auto">
          <a:xfrm>
            <a:off x="2954338" y="3875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3" name="AutoShape 24"/>
          <p:cNvCxnSpPr>
            <a:cxnSpLocks noChangeShapeType="1"/>
            <a:stCxn id="32779" idx="3"/>
            <a:endCxn id="32774" idx="0"/>
          </p:cNvCxnSpPr>
          <p:nvPr>
            <p:custDataLst>
              <p:tags r:id="rId23"/>
            </p:custDataLst>
          </p:nvPr>
        </p:nvCxnSpPr>
        <p:spPr bwMode="auto">
          <a:xfrm flipH="1">
            <a:off x="36195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4" name="AutoShape 25"/>
          <p:cNvCxnSpPr>
            <a:cxnSpLocks noChangeShapeType="1"/>
            <a:stCxn id="32779" idx="5"/>
            <a:endCxn id="32773" idx="0"/>
          </p:cNvCxnSpPr>
          <p:nvPr>
            <p:custDataLst>
              <p:tags r:id="rId24"/>
            </p:custDataLst>
          </p:nvPr>
        </p:nvCxnSpPr>
        <p:spPr bwMode="auto">
          <a:xfrm>
            <a:off x="4021138" y="3875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5" name="Text Box 27" hidden="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67400" y="228600"/>
            <a:ext cx="32766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- Runtime bounded by sum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of </a:t>
            </a:r>
            <a:r>
              <a:rPr lang="en-US" altLang="en-US" sz="2000" u="sng">
                <a:solidFill>
                  <a:schemeClr val="accent1"/>
                </a:solidFill>
              </a:rPr>
              <a:t>heights</a:t>
            </a:r>
            <a:r>
              <a:rPr lang="en-US" altLang="en-US" sz="2000">
                <a:solidFill>
                  <a:schemeClr val="accent1"/>
                </a:solidFill>
              </a:rPr>
              <a:t> of nodes, which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is linear.  O(n)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- How many nodes at height 1, and height 2, up to root,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- See text, Thm. 6.1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p. 194 for detailed proof.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620F81B-2BA2-4B8F-BC39-B0C3912BB3E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Buildheap pseudocode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84582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private void buildHeap() {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	for ( int i = currentSize/2; i &gt; 0; i-- )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		percolateDown( i );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}</a:t>
            </a:r>
          </a:p>
        </p:txBody>
      </p:sp>
      <p:sp>
        <p:nvSpPr>
          <p:cNvPr id="3379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292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</a:rPr>
              <a:t>runtime: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E59531B-C9C9-4AC3-8F21-EDD4877164E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Buildheap Analysis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84582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n/4 nodes percolate at most 1 level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n/8 percolate at most 2 levels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n/16 percolate at most 3 levels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...</a:t>
            </a:r>
          </a:p>
        </p:txBody>
      </p:sp>
      <p:sp>
        <p:nvSpPr>
          <p:cNvPr id="3482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292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</a:rPr>
              <a:t>runtime:</a:t>
            </a:r>
            <a:endParaRPr lang="en-US" altLang="en-US" sz="2400"/>
          </a:p>
        </p:txBody>
      </p:sp>
      <p:grpSp>
        <p:nvGrpSpPr>
          <p:cNvPr id="34822" name="Group 1"/>
          <p:cNvGrpSpPr>
            <a:grpSpLocks/>
          </p:cNvGrpSpPr>
          <p:nvPr/>
        </p:nvGrpSpPr>
        <p:grpSpPr bwMode="auto">
          <a:xfrm>
            <a:off x="5808663" y="1752600"/>
            <a:ext cx="3259137" cy="2581275"/>
            <a:chOff x="4914900" y="1752600"/>
            <a:chExt cx="3848100" cy="3048000"/>
          </a:xfrm>
        </p:grpSpPr>
        <p:sp>
          <p:nvSpPr>
            <p:cNvPr id="34823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485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4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151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5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9817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6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483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7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9149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8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820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9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152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0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2484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1" name="Oval 11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2" name="Oval 12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48600" y="264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3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15000" y="264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4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781800" y="175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4835" name="AutoShape 15"/>
            <p:cNvCxnSpPr>
              <a:cxnSpLocks noChangeShapeType="1"/>
              <a:stCxn id="34834" idx="3"/>
              <a:endCxn id="34833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5905500" y="2097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6" name="AutoShape 16"/>
            <p:cNvCxnSpPr>
              <a:cxnSpLocks noChangeShapeType="1"/>
              <a:stCxn id="34834" idx="5"/>
              <a:endCxn id="34832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107238" y="2097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7" name="AutoShape 17"/>
            <p:cNvCxnSpPr>
              <a:cxnSpLocks noChangeShapeType="1"/>
              <a:stCxn id="34832" idx="3"/>
              <a:endCxn id="34829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505700" y="2986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8" name="AutoShape 18"/>
            <p:cNvCxnSpPr>
              <a:cxnSpLocks noChangeShapeType="1"/>
              <a:stCxn id="34832" idx="5"/>
              <a:endCxn id="34828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8174038" y="2986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9" name="AutoShape 19"/>
            <p:cNvCxnSpPr>
              <a:cxnSpLocks noChangeShapeType="1"/>
              <a:stCxn id="34829" idx="3"/>
              <a:endCxn id="34823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72390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0" name="AutoShape 20"/>
            <p:cNvCxnSpPr>
              <a:cxnSpLocks noChangeShapeType="1"/>
              <a:stCxn id="34833" idx="3"/>
              <a:endCxn id="34831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5372100" y="2986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1" name="AutoShape 21"/>
            <p:cNvCxnSpPr>
              <a:cxnSpLocks noChangeShapeType="1"/>
              <a:stCxn id="34833" idx="5"/>
              <a:endCxn id="34830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6040438" y="2986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2" name="AutoShape 22"/>
            <p:cNvCxnSpPr>
              <a:cxnSpLocks noChangeShapeType="1"/>
              <a:stCxn id="34831" idx="3"/>
              <a:endCxn id="34827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51054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3" name="AutoShape 23"/>
            <p:cNvCxnSpPr>
              <a:cxnSpLocks noChangeShapeType="1"/>
              <a:stCxn id="34831" idx="5"/>
              <a:endCxn id="34826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5507038" y="3875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4" name="AutoShape 24"/>
            <p:cNvCxnSpPr>
              <a:cxnSpLocks noChangeShapeType="1"/>
              <a:stCxn id="34830" idx="3"/>
              <a:endCxn id="34825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61722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5" name="AutoShape 25"/>
            <p:cNvCxnSpPr>
              <a:cxnSpLocks noChangeShapeType="1"/>
              <a:stCxn id="34830" idx="5"/>
              <a:endCxn id="34824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6573838" y="3875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2D644B-4CEF-4EFE-B09F-540659738D8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Priority Queue ADT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085850"/>
            <a:ext cx="7924800" cy="3200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Need a new ADT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Operations:  	Insert an Item, 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			Remove the “Best” Item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6149" name="Line 7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20800" y="5200650"/>
            <a:ext cx="1727200" cy="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7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724400"/>
            <a:ext cx="882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  <a:cs typeface="Arial" charset="0"/>
              </a:rPr>
              <a:t>insert</a:t>
            </a:r>
          </a:p>
        </p:txBody>
      </p:sp>
      <p:sp>
        <p:nvSpPr>
          <p:cNvPr id="6151" name="Line 7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791200" y="5200650"/>
            <a:ext cx="2235200" cy="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7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02400" y="4724400"/>
            <a:ext cx="13668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  <a:cs typeface="Arial" charset="0"/>
              </a:rPr>
              <a:t>deleteMin</a:t>
            </a:r>
          </a:p>
        </p:txBody>
      </p:sp>
      <p:sp>
        <p:nvSpPr>
          <p:cNvPr id="6153" name="Freeform 80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003550" y="3810000"/>
            <a:ext cx="3321050" cy="2209800"/>
          </a:xfrm>
          <a:custGeom>
            <a:avLst/>
            <a:gdLst>
              <a:gd name="T0" fmla="*/ 2147483647 w 1481"/>
              <a:gd name="T1" fmla="*/ 2147483647 h 1479"/>
              <a:gd name="T2" fmla="*/ 2147483647 w 1481"/>
              <a:gd name="T3" fmla="*/ 2147483647 h 1479"/>
              <a:gd name="T4" fmla="*/ 2147483647 w 1481"/>
              <a:gd name="T5" fmla="*/ 2147483647 h 1479"/>
              <a:gd name="T6" fmla="*/ 2147483647 w 1481"/>
              <a:gd name="T7" fmla="*/ 2147483647 h 1479"/>
              <a:gd name="T8" fmla="*/ 2147483647 w 1481"/>
              <a:gd name="T9" fmla="*/ 2147483647 h 1479"/>
              <a:gd name="T10" fmla="*/ 2147483647 w 1481"/>
              <a:gd name="T11" fmla="*/ 2147483647 h 1479"/>
              <a:gd name="T12" fmla="*/ 2147483647 w 1481"/>
              <a:gd name="T13" fmla="*/ 2147483647 h 1479"/>
              <a:gd name="T14" fmla="*/ 0 w 1481"/>
              <a:gd name="T15" fmla="*/ 2147483647 h 1479"/>
              <a:gd name="T16" fmla="*/ 2147483647 w 1481"/>
              <a:gd name="T17" fmla="*/ 2147483647 h 1479"/>
              <a:gd name="T18" fmla="*/ 2147483647 w 1481"/>
              <a:gd name="T19" fmla="*/ 2147483647 h 1479"/>
              <a:gd name="T20" fmla="*/ 2147483647 w 1481"/>
              <a:gd name="T21" fmla="*/ 2147483647 h 1479"/>
              <a:gd name="T22" fmla="*/ 2147483647 w 1481"/>
              <a:gd name="T23" fmla="*/ 2147483647 h 1479"/>
              <a:gd name="T24" fmla="*/ 2147483647 w 1481"/>
              <a:gd name="T25" fmla="*/ 2147483647 h 1479"/>
              <a:gd name="T26" fmla="*/ 2147483647 w 1481"/>
              <a:gd name="T27" fmla="*/ 2147483647 h 1479"/>
              <a:gd name="T28" fmla="*/ 2147483647 w 1481"/>
              <a:gd name="T29" fmla="*/ 2147483647 h 1479"/>
              <a:gd name="T30" fmla="*/ 2147483647 w 1481"/>
              <a:gd name="T31" fmla="*/ 2147483647 h 1479"/>
              <a:gd name="T32" fmla="*/ 2147483647 w 1481"/>
              <a:gd name="T33" fmla="*/ 2147483647 h 1479"/>
              <a:gd name="T34" fmla="*/ 2147483647 w 1481"/>
              <a:gd name="T35" fmla="*/ 2147483647 h 1479"/>
              <a:gd name="T36" fmla="*/ 2147483647 w 1481"/>
              <a:gd name="T37" fmla="*/ 2147483647 h 1479"/>
              <a:gd name="T38" fmla="*/ 2147483647 w 1481"/>
              <a:gd name="T39" fmla="*/ 2147483647 h 1479"/>
              <a:gd name="T40" fmla="*/ 2147483647 w 1481"/>
              <a:gd name="T41" fmla="*/ 2147483647 h 1479"/>
              <a:gd name="T42" fmla="*/ 2147483647 w 1481"/>
              <a:gd name="T43" fmla="*/ 2147483647 h 1479"/>
              <a:gd name="T44" fmla="*/ 2147483647 w 1481"/>
              <a:gd name="T45" fmla="*/ 2147483647 h 1479"/>
              <a:gd name="T46" fmla="*/ 2147483647 w 1481"/>
              <a:gd name="T47" fmla="*/ 2147483647 h 1479"/>
              <a:gd name="T48" fmla="*/ 2147483647 w 1481"/>
              <a:gd name="T49" fmla="*/ 2147483647 h 1479"/>
              <a:gd name="T50" fmla="*/ 2147483647 w 1481"/>
              <a:gd name="T51" fmla="*/ 2147483647 h 1479"/>
              <a:gd name="T52" fmla="*/ 2147483647 w 1481"/>
              <a:gd name="T53" fmla="*/ 2147483647 h 1479"/>
              <a:gd name="T54" fmla="*/ 2147483647 w 1481"/>
              <a:gd name="T55" fmla="*/ 2147483647 h 1479"/>
              <a:gd name="T56" fmla="*/ 2147483647 w 1481"/>
              <a:gd name="T57" fmla="*/ 2147483647 h 1479"/>
              <a:gd name="T58" fmla="*/ 2147483647 w 1481"/>
              <a:gd name="T59" fmla="*/ 2147483647 h 1479"/>
              <a:gd name="T60" fmla="*/ 2147483647 w 1481"/>
              <a:gd name="T61" fmla="*/ 2147483647 h 1479"/>
              <a:gd name="T62" fmla="*/ 2147483647 w 1481"/>
              <a:gd name="T63" fmla="*/ 2147483647 h 1479"/>
              <a:gd name="T64" fmla="*/ 2147483647 w 1481"/>
              <a:gd name="T65" fmla="*/ 2147483647 h 1479"/>
              <a:gd name="T66" fmla="*/ 2147483647 w 1481"/>
              <a:gd name="T67" fmla="*/ 2147483647 h 1479"/>
              <a:gd name="T68" fmla="*/ 2147483647 w 1481"/>
              <a:gd name="T69" fmla="*/ 2147483647 h 1479"/>
              <a:gd name="T70" fmla="*/ 2147483647 w 1481"/>
              <a:gd name="T71" fmla="*/ 2147483647 h 1479"/>
              <a:gd name="T72" fmla="*/ 2147483647 w 1481"/>
              <a:gd name="T73" fmla="*/ 2147483647 h 1479"/>
              <a:gd name="T74" fmla="*/ 2147483647 w 1481"/>
              <a:gd name="T75" fmla="*/ 0 h 1479"/>
              <a:gd name="T76" fmla="*/ 2147483647 w 1481"/>
              <a:gd name="T77" fmla="*/ 2147483647 h 1479"/>
              <a:gd name="T78" fmla="*/ 2147483647 w 1481"/>
              <a:gd name="T79" fmla="*/ 2147483647 h 1479"/>
              <a:gd name="T80" fmla="*/ 2147483647 w 1481"/>
              <a:gd name="T81" fmla="*/ 2147483647 h 147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481" h="1479">
                <a:moveTo>
                  <a:pt x="381" y="157"/>
                </a:moveTo>
                <a:cubicBezTo>
                  <a:pt x="355" y="151"/>
                  <a:pt x="331" y="143"/>
                  <a:pt x="306" y="135"/>
                </a:cubicBezTo>
                <a:cubicBezTo>
                  <a:pt x="300" y="135"/>
                  <a:pt x="213" y="137"/>
                  <a:pt x="187" y="150"/>
                </a:cubicBezTo>
                <a:cubicBezTo>
                  <a:pt x="107" y="190"/>
                  <a:pt x="73" y="294"/>
                  <a:pt x="52" y="374"/>
                </a:cubicBezTo>
                <a:cubicBezTo>
                  <a:pt x="57" y="445"/>
                  <a:pt x="56" y="536"/>
                  <a:pt x="97" y="599"/>
                </a:cubicBezTo>
                <a:cubicBezTo>
                  <a:pt x="124" y="684"/>
                  <a:pt x="114" y="754"/>
                  <a:pt x="52" y="816"/>
                </a:cubicBezTo>
                <a:cubicBezTo>
                  <a:pt x="30" y="885"/>
                  <a:pt x="67" y="780"/>
                  <a:pt x="22" y="861"/>
                </a:cubicBezTo>
                <a:cubicBezTo>
                  <a:pt x="13" y="877"/>
                  <a:pt x="5" y="915"/>
                  <a:pt x="0" y="935"/>
                </a:cubicBezTo>
                <a:cubicBezTo>
                  <a:pt x="5" y="981"/>
                  <a:pt x="5" y="1010"/>
                  <a:pt x="30" y="1048"/>
                </a:cubicBezTo>
                <a:cubicBezTo>
                  <a:pt x="77" y="1190"/>
                  <a:pt x="27" y="1023"/>
                  <a:pt x="52" y="1369"/>
                </a:cubicBezTo>
                <a:cubicBezTo>
                  <a:pt x="57" y="1432"/>
                  <a:pt x="182" y="1465"/>
                  <a:pt x="232" y="1474"/>
                </a:cubicBezTo>
                <a:cubicBezTo>
                  <a:pt x="329" y="1469"/>
                  <a:pt x="337" y="1472"/>
                  <a:pt x="404" y="1452"/>
                </a:cubicBezTo>
                <a:cubicBezTo>
                  <a:pt x="509" y="1366"/>
                  <a:pt x="446" y="1409"/>
                  <a:pt x="516" y="1339"/>
                </a:cubicBezTo>
                <a:cubicBezTo>
                  <a:pt x="539" y="1268"/>
                  <a:pt x="606" y="1233"/>
                  <a:pt x="673" y="1220"/>
                </a:cubicBezTo>
                <a:cubicBezTo>
                  <a:pt x="711" y="1225"/>
                  <a:pt x="741" y="1233"/>
                  <a:pt x="778" y="1242"/>
                </a:cubicBezTo>
                <a:cubicBezTo>
                  <a:pt x="804" y="1260"/>
                  <a:pt x="817" y="1281"/>
                  <a:pt x="838" y="1302"/>
                </a:cubicBezTo>
                <a:cubicBezTo>
                  <a:pt x="872" y="1336"/>
                  <a:pt x="861" y="1310"/>
                  <a:pt x="890" y="1347"/>
                </a:cubicBezTo>
                <a:cubicBezTo>
                  <a:pt x="901" y="1361"/>
                  <a:pt x="906" y="1381"/>
                  <a:pt x="920" y="1392"/>
                </a:cubicBezTo>
                <a:cubicBezTo>
                  <a:pt x="960" y="1422"/>
                  <a:pt x="996" y="1452"/>
                  <a:pt x="1040" y="1474"/>
                </a:cubicBezTo>
                <a:cubicBezTo>
                  <a:pt x="1097" y="1469"/>
                  <a:pt x="1118" y="1479"/>
                  <a:pt x="1159" y="1452"/>
                </a:cubicBezTo>
                <a:cubicBezTo>
                  <a:pt x="1180" y="1438"/>
                  <a:pt x="1219" y="1407"/>
                  <a:pt x="1219" y="1407"/>
                </a:cubicBezTo>
                <a:cubicBezTo>
                  <a:pt x="1243" y="1371"/>
                  <a:pt x="1255" y="1334"/>
                  <a:pt x="1271" y="1294"/>
                </a:cubicBezTo>
                <a:cubicBezTo>
                  <a:pt x="1266" y="1239"/>
                  <a:pt x="1270" y="1204"/>
                  <a:pt x="1242" y="1160"/>
                </a:cubicBezTo>
                <a:cubicBezTo>
                  <a:pt x="1225" y="1098"/>
                  <a:pt x="1181" y="1046"/>
                  <a:pt x="1152" y="988"/>
                </a:cubicBezTo>
                <a:cubicBezTo>
                  <a:pt x="1133" y="899"/>
                  <a:pt x="1116" y="797"/>
                  <a:pt x="1167" y="718"/>
                </a:cubicBezTo>
                <a:cubicBezTo>
                  <a:pt x="1179" y="679"/>
                  <a:pt x="1204" y="655"/>
                  <a:pt x="1242" y="644"/>
                </a:cubicBezTo>
                <a:cubicBezTo>
                  <a:pt x="1272" y="624"/>
                  <a:pt x="1311" y="607"/>
                  <a:pt x="1346" y="599"/>
                </a:cubicBezTo>
                <a:cubicBezTo>
                  <a:pt x="1411" y="557"/>
                  <a:pt x="1461" y="503"/>
                  <a:pt x="1481" y="427"/>
                </a:cubicBezTo>
                <a:cubicBezTo>
                  <a:pt x="1465" y="308"/>
                  <a:pt x="1416" y="228"/>
                  <a:pt x="1294" y="202"/>
                </a:cubicBezTo>
                <a:cubicBezTo>
                  <a:pt x="1269" y="205"/>
                  <a:pt x="1243" y="202"/>
                  <a:pt x="1219" y="210"/>
                </a:cubicBezTo>
                <a:cubicBezTo>
                  <a:pt x="1187" y="221"/>
                  <a:pt x="1135" y="279"/>
                  <a:pt x="1114" y="300"/>
                </a:cubicBezTo>
                <a:cubicBezTo>
                  <a:pt x="1092" y="322"/>
                  <a:pt x="1080" y="364"/>
                  <a:pt x="1062" y="389"/>
                </a:cubicBezTo>
                <a:cubicBezTo>
                  <a:pt x="1035" y="428"/>
                  <a:pt x="1000" y="441"/>
                  <a:pt x="957" y="449"/>
                </a:cubicBezTo>
                <a:cubicBezTo>
                  <a:pt x="845" y="428"/>
                  <a:pt x="813" y="342"/>
                  <a:pt x="793" y="240"/>
                </a:cubicBezTo>
                <a:cubicBezTo>
                  <a:pt x="790" y="225"/>
                  <a:pt x="782" y="144"/>
                  <a:pt x="763" y="120"/>
                </a:cubicBezTo>
                <a:cubicBezTo>
                  <a:pt x="743" y="93"/>
                  <a:pt x="716" y="71"/>
                  <a:pt x="695" y="45"/>
                </a:cubicBezTo>
                <a:cubicBezTo>
                  <a:pt x="688" y="37"/>
                  <a:pt x="682" y="29"/>
                  <a:pt x="673" y="23"/>
                </a:cubicBezTo>
                <a:cubicBezTo>
                  <a:pt x="656" y="11"/>
                  <a:pt x="626" y="7"/>
                  <a:pt x="606" y="0"/>
                </a:cubicBezTo>
                <a:cubicBezTo>
                  <a:pt x="526" y="12"/>
                  <a:pt x="516" y="15"/>
                  <a:pt x="456" y="75"/>
                </a:cubicBezTo>
                <a:cubicBezTo>
                  <a:pt x="443" y="88"/>
                  <a:pt x="426" y="120"/>
                  <a:pt x="426" y="120"/>
                </a:cubicBezTo>
                <a:cubicBezTo>
                  <a:pt x="418" y="145"/>
                  <a:pt x="409" y="157"/>
                  <a:pt x="381" y="157"/>
                </a:cubicBez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8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00400" y="4114800"/>
            <a:ext cx="23622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6        2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 15              23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         12     18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   45       3         7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F939A31-B0A4-4847-B42E-D6EA071398F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7171" name="Date Placeholder 3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B90BDCC-256B-4571-A203-CA4602B96957}" type="datetime1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4/1/2016</a:t>
            </a:fld>
            <a:endParaRPr lang="en-US" altLang="en-US" sz="1400"/>
          </a:p>
        </p:txBody>
      </p:sp>
      <p:sp>
        <p:nvSpPr>
          <p:cNvPr id="7172" name="Slide Number Placeholder 5"/>
          <p:cNvSpPr txBox="1"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4D3BC67-CD32-4C40-9B20-E1AD71963E7F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Priority Queue ADT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457200" y="1371600"/>
            <a:ext cx="8382000" cy="5486400"/>
          </a:xfrm>
          <a:noFill/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b="1" smtClean="0">
                <a:latin typeface="Arial" charset="0"/>
                <a:cs typeface="Arial" charset="0"/>
              </a:rPr>
              <a:t>PQueue </a:t>
            </a:r>
            <a:r>
              <a:rPr lang="en-US" altLang="en-US" b="1" u="sng" smtClean="0">
                <a:latin typeface="Arial" charset="0"/>
                <a:cs typeface="Arial" charset="0"/>
              </a:rPr>
              <a:t>data</a:t>
            </a:r>
            <a:r>
              <a:rPr lang="en-US" altLang="en-US" smtClean="0">
                <a:latin typeface="Arial" charset="0"/>
                <a:cs typeface="Arial" charset="0"/>
              </a:rPr>
              <a:t> : </a:t>
            </a:r>
            <a:r>
              <a:rPr lang="en-US" altLang="en-US" sz="2800" smtClean="0">
                <a:latin typeface="Arial" charset="0"/>
                <a:cs typeface="Arial" charset="0"/>
              </a:rPr>
              <a:t>collection of data with </a:t>
            </a:r>
            <a:r>
              <a:rPr lang="en-US" altLang="en-US" sz="2800" smtClean="0">
                <a:solidFill>
                  <a:srgbClr val="339933"/>
                </a:solidFill>
                <a:latin typeface="Arial" charset="0"/>
                <a:cs typeface="Arial" charset="0"/>
              </a:rPr>
              <a:t>priority</a:t>
            </a:r>
          </a:p>
          <a:p>
            <a:pPr marL="1714500" lvl="3" indent="-342900" eaLnBrk="1" hangingPunct="1">
              <a:buFontTx/>
              <a:buAutoNum type="arabicPeriod"/>
            </a:pPr>
            <a:endParaRPr lang="en-US" altLang="en-US" u="sng" smtClean="0">
              <a:solidFill>
                <a:srgbClr val="339933"/>
              </a:solidFill>
              <a:latin typeface="Arial" charset="0"/>
              <a:cs typeface="Arial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b="1" smtClean="0">
                <a:latin typeface="Arial" charset="0"/>
                <a:cs typeface="Arial" charset="0"/>
              </a:rPr>
              <a:t>PQueue </a:t>
            </a:r>
            <a:r>
              <a:rPr lang="en-US" altLang="en-US" b="1" u="sng" smtClean="0">
                <a:latin typeface="Arial" charset="0"/>
                <a:cs typeface="Arial" charset="0"/>
              </a:rPr>
              <a:t>operations</a:t>
            </a:r>
          </a:p>
          <a:p>
            <a:pPr marL="914400" lvl="1" indent="-457200" eaLnBrk="1" hangingPunct="1"/>
            <a:r>
              <a:rPr lang="en-US" altLang="en-US" smtClean="0">
                <a:latin typeface="Arial" charset="0"/>
                <a:cs typeface="Arial" charset="0"/>
              </a:rPr>
              <a:t>insert</a:t>
            </a:r>
          </a:p>
          <a:p>
            <a:pPr marL="914400" lvl="1" indent="-457200" eaLnBrk="1" hangingPunct="1"/>
            <a:r>
              <a:rPr lang="en-US" altLang="en-US" smtClean="0">
                <a:latin typeface="Arial" charset="0"/>
                <a:cs typeface="Arial" charset="0"/>
              </a:rPr>
              <a:t>deleteMin</a:t>
            </a:r>
          </a:p>
          <a:p>
            <a:pPr marL="914400" lvl="1" indent="-457200"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(also: create, destroy, is_empty)</a:t>
            </a:r>
          </a:p>
          <a:p>
            <a:pPr marL="1714500" lvl="3" indent="-342900"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b="1" smtClean="0">
                <a:latin typeface="Arial" charset="0"/>
                <a:cs typeface="Arial" charset="0"/>
              </a:rPr>
              <a:t>PQueue </a:t>
            </a:r>
            <a:r>
              <a:rPr lang="en-US" altLang="en-US" b="1" u="sng" smtClean="0">
                <a:latin typeface="Arial" charset="0"/>
                <a:cs typeface="Arial" charset="0"/>
              </a:rPr>
              <a:t>property</a:t>
            </a:r>
            <a:r>
              <a:rPr lang="en-US" altLang="en-US" smtClean="0">
                <a:latin typeface="Arial" charset="0"/>
                <a:cs typeface="Arial" charset="0"/>
              </a:rPr>
              <a:t>:  </a:t>
            </a:r>
            <a:r>
              <a:rPr lang="en-US" altLang="en-US" sz="2800" smtClean="0">
                <a:latin typeface="Arial" charset="0"/>
                <a:cs typeface="Arial" charset="0"/>
              </a:rPr>
              <a:t>if </a:t>
            </a:r>
            <a:r>
              <a:rPr lang="en-US" altLang="en-US" sz="2800" i="1" smtClean="0">
                <a:latin typeface="Arial" charset="0"/>
                <a:cs typeface="Arial" charset="0"/>
              </a:rPr>
              <a:t>x</a:t>
            </a:r>
            <a:r>
              <a:rPr lang="en-US" altLang="en-US" sz="2800" smtClean="0">
                <a:latin typeface="Arial" charset="0"/>
                <a:cs typeface="Arial" charset="0"/>
              </a:rPr>
              <a:t> has </a:t>
            </a:r>
            <a:r>
              <a:rPr lang="en-US" altLang="en-US" sz="2800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lower</a:t>
            </a:r>
            <a:r>
              <a:rPr lang="en-US" altLang="en-US" sz="2800" smtClean="0">
                <a:latin typeface="Arial" charset="0"/>
                <a:cs typeface="Arial" charset="0"/>
              </a:rPr>
              <a:t> </a:t>
            </a:r>
            <a:r>
              <a:rPr lang="en-US" altLang="en-US" sz="2800" smtClean="0">
                <a:solidFill>
                  <a:srgbClr val="339933"/>
                </a:solidFill>
                <a:latin typeface="Arial" charset="0"/>
                <a:cs typeface="Arial" charset="0"/>
              </a:rPr>
              <a:t>priority </a:t>
            </a:r>
            <a:r>
              <a:rPr lang="en-US" altLang="en-US" sz="2800" smtClean="0">
                <a:latin typeface="Arial" charset="0"/>
                <a:cs typeface="Arial" charset="0"/>
              </a:rPr>
              <a:t>than </a:t>
            </a:r>
            <a:r>
              <a:rPr lang="en-US" altLang="en-US" sz="2800" i="1" smtClean="0">
                <a:latin typeface="Arial" charset="0"/>
                <a:cs typeface="Arial" charset="0"/>
              </a:rPr>
              <a:t>y</a:t>
            </a:r>
            <a:r>
              <a:rPr lang="en-US" altLang="en-US" sz="2800" smtClean="0">
                <a:latin typeface="Arial" charset="0"/>
                <a:cs typeface="Arial" charset="0"/>
              </a:rPr>
              <a:t>, </a:t>
            </a:r>
            <a:r>
              <a:rPr lang="en-US" altLang="en-US" sz="2800" i="1" smtClean="0">
                <a:latin typeface="Arial" charset="0"/>
                <a:cs typeface="Arial" charset="0"/>
              </a:rPr>
              <a:t>x</a:t>
            </a:r>
            <a:r>
              <a:rPr lang="en-US" altLang="en-US" sz="2800" smtClean="0">
                <a:latin typeface="Arial" charset="0"/>
                <a:cs typeface="Arial" charset="0"/>
              </a:rPr>
              <a:t> will be deleted before </a:t>
            </a:r>
            <a:r>
              <a:rPr lang="en-US" altLang="en-US" sz="2800" i="1" smtClean="0">
                <a:latin typeface="Arial" charset="0"/>
                <a:cs typeface="Arial" charset="0"/>
              </a:rPr>
              <a:t>y</a:t>
            </a:r>
            <a:endParaRPr lang="en-US" altLang="en-US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240596-8DDA-47BC-9F6B-D2D0A7277F1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8195" name="Slide Number Placeholder 5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633EA49-7FD2-4C63-8282-B2A3FA7F259A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0" y="-76200"/>
            <a:ext cx="9448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Potential implementations</a:t>
            </a:r>
          </a:p>
        </p:txBody>
      </p:sp>
      <p:graphicFrame>
        <p:nvGraphicFramePr>
          <p:cNvPr id="5273" name="Group 15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0" y="1524000"/>
          <a:ext cx="9144000" cy="3962401"/>
        </p:xfrm>
        <a:graphic>
          <a:graphicData uri="http://schemas.openxmlformats.org/drawingml/2006/table">
            <a:tbl>
              <a:tblPr/>
              <a:tblGrid>
                <a:gridCol w="4489450"/>
                <a:gridCol w="2327275"/>
                <a:gridCol w="2327275"/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deleteMin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Unsorted list (Array)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Unsorted list (Linked-List)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Sorted list (Array)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Sorted list (Linked-List)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Binary Search Tree (BST)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3" name="Text Box 131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89438" y="2055813"/>
            <a:ext cx="224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O(1)/</a:t>
            </a:r>
            <a:r>
              <a:rPr lang="en-US" altLang="en-US" sz="1800">
                <a:solidFill>
                  <a:schemeClr val="accent1"/>
                </a:solidFill>
              </a:rPr>
              <a:t>O(N) array full, </a:t>
            </a:r>
          </a:p>
        </p:txBody>
      </p:sp>
      <p:sp>
        <p:nvSpPr>
          <p:cNvPr id="8224" name="Text Box 133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2971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225" name="Text Box 134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70400" y="28114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O(1)</a:t>
            </a:r>
          </a:p>
        </p:txBody>
      </p:sp>
      <p:sp>
        <p:nvSpPr>
          <p:cNvPr id="8226" name="Text Box 135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96088" y="2808288"/>
            <a:ext cx="206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O(N)</a:t>
            </a:r>
            <a:r>
              <a:rPr lang="en-US" altLang="en-US" sz="1800">
                <a:solidFill>
                  <a:schemeClr val="accent1"/>
                </a:solidFill>
              </a:rPr>
              <a:t> – to find value</a:t>
            </a:r>
          </a:p>
        </p:txBody>
      </p:sp>
      <p:sp>
        <p:nvSpPr>
          <p:cNvPr id="8227" name="Text Box 136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91325" y="2070100"/>
            <a:ext cx="206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O(N)</a:t>
            </a:r>
            <a:r>
              <a:rPr lang="en-US" altLang="en-US" sz="1800">
                <a:solidFill>
                  <a:schemeClr val="accent1"/>
                </a:solidFill>
              </a:rPr>
              <a:t> – to find value</a:t>
            </a:r>
          </a:p>
        </p:txBody>
      </p:sp>
      <p:sp>
        <p:nvSpPr>
          <p:cNvPr id="8228" name="Text Box 13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21188" y="3490913"/>
            <a:ext cx="2400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O(log N) to find, </a:t>
            </a:r>
            <a:r>
              <a:rPr lang="en-US" altLang="en-US" sz="1800" b="1">
                <a:solidFill>
                  <a:schemeClr val="accent1"/>
                </a:solidFill>
              </a:rPr>
              <a:t>O(N)</a:t>
            </a:r>
            <a:r>
              <a:rPr lang="en-US" altLang="en-US" sz="1800">
                <a:solidFill>
                  <a:schemeClr val="accent1"/>
                </a:solidFill>
              </a:rPr>
              <a:t> to shift</a:t>
            </a:r>
          </a:p>
        </p:txBody>
      </p:sp>
      <p:sp>
        <p:nvSpPr>
          <p:cNvPr id="8229" name="Text Box 13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80213" y="3416300"/>
            <a:ext cx="2514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O(1) to find, O(N) to move, </a:t>
            </a:r>
            <a:r>
              <a:rPr lang="en-US" altLang="en-US" sz="1800" b="1">
                <a:solidFill>
                  <a:schemeClr val="accent1"/>
                </a:solidFill>
              </a:rPr>
              <a:t>O(1)</a:t>
            </a:r>
            <a:r>
              <a:rPr lang="en-US" altLang="en-US" sz="1800">
                <a:solidFill>
                  <a:schemeClr val="accent1"/>
                </a:solidFill>
              </a:rPr>
              <a:t> if reverse order</a:t>
            </a:r>
          </a:p>
        </p:txBody>
      </p:sp>
      <p:sp>
        <p:nvSpPr>
          <p:cNvPr id="8230" name="Text Box 139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73875" y="424815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O(1)</a:t>
            </a:r>
          </a:p>
        </p:txBody>
      </p:sp>
      <p:sp>
        <p:nvSpPr>
          <p:cNvPr id="8231" name="Text Box 140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43413" y="4233863"/>
            <a:ext cx="2400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O(N)</a:t>
            </a:r>
            <a:r>
              <a:rPr lang="en-US" altLang="en-US" sz="1800">
                <a:solidFill>
                  <a:schemeClr val="accent1"/>
                </a:solidFill>
              </a:rPr>
              <a:t> to find loc, O(1) to do the insert</a:t>
            </a:r>
          </a:p>
        </p:txBody>
      </p:sp>
      <p:sp>
        <p:nvSpPr>
          <p:cNvPr id="8232" name="Text Box 141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02150" y="4943475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O(N)</a:t>
            </a:r>
          </a:p>
        </p:txBody>
      </p:sp>
      <p:sp>
        <p:nvSpPr>
          <p:cNvPr id="8233" name="Text Box 142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16725" y="4964113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O(N)</a:t>
            </a:r>
          </a:p>
        </p:txBody>
      </p:sp>
      <p:sp>
        <p:nvSpPr>
          <p:cNvPr id="8234" name="Text Box 148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43000" y="5927725"/>
            <a:ext cx="185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Binary Heap</a:t>
            </a:r>
          </a:p>
        </p:txBody>
      </p:sp>
      <p:sp>
        <p:nvSpPr>
          <p:cNvPr id="8235" name="Rectangle 149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953000" y="5775325"/>
            <a:ext cx="23495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O(log N)</a:t>
            </a:r>
            <a:br>
              <a:rPr lang="en-US" altLang="en-US" sz="2400" b="1">
                <a:solidFill>
                  <a:schemeClr val="accent2"/>
                </a:solidFill>
              </a:rPr>
            </a:br>
            <a:r>
              <a:rPr lang="en-US" altLang="en-US" sz="1800" b="1">
                <a:solidFill>
                  <a:schemeClr val="accent2"/>
                </a:solidFill>
              </a:rPr>
              <a:t>close to O(1)</a:t>
            </a:r>
            <a:br>
              <a:rPr lang="en-US" altLang="en-US" sz="1800" b="1">
                <a:solidFill>
                  <a:schemeClr val="accent2"/>
                </a:solidFill>
              </a:rPr>
            </a:br>
            <a:r>
              <a:rPr lang="en-US" altLang="en-US" sz="1800" b="1">
                <a:solidFill>
                  <a:schemeClr val="accent2"/>
                </a:solidFill>
              </a:rPr>
              <a:t> 1.67 levels on average</a:t>
            </a:r>
          </a:p>
        </p:txBody>
      </p:sp>
      <p:sp>
        <p:nvSpPr>
          <p:cNvPr id="8236" name="Rectangle 150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5851525"/>
            <a:ext cx="1309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O(log N)</a:t>
            </a:r>
          </a:p>
        </p:txBody>
      </p:sp>
      <p:sp>
        <p:nvSpPr>
          <p:cNvPr id="8237" name="Text Box 151" hidden="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0" y="5470525"/>
            <a:ext cx="1066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Plus – good memory usage</a:t>
            </a:r>
          </a:p>
        </p:txBody>
      </p:sp>
      <p:sp>
        <p:nvSpPr>
          <p:cNvPr id="8238" name="Text Box 46" hidden="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67400" y="990600"/>
            <a:ext cx="1851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Worst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08CF943-0267-4F26-8857-36EE58868AD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Binary Heap data structure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447800"/>
            <a:ext cx="7772400" cy="51562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latin typeface="Arial" charset="0"/>
                <a:cs typeface="Arial" charset="0"/>
              </a:rPr>
              <a:t>binary heap</a:t>
            </a:r>
            <a:r>
              <a:rPr lang="en-US" altLang="en-US" sz="2800" smtClean="0">
                <a:latin typeface="Arial" charset="0"/>
                <a:cs typeface="Arial" charset="0"/>
              </a:rPr>
              <a:t> (a kind of binary tree) for priority queues:</a:t>
            </a:r>
          </a:p>
          <a:p>
            <a:pPr lvl="1" eaLnBrk="1" hangingPunct="1"/>
            <a:r>
              <a:rPr lang="en-US" altLang="en-US" sz="2400" smtClean="0">
                <a:solidFill>
                  <a:srgbClr val="00B050"/>
                </a:solidFill>
                <a:latin typeface="Arial" charset="0"/>
                <a:cs typeface="Arial" charset="0"/>
              </a:rPr>
              <a:t>O(log n) worst case </a:t>
            </a:r>
            <a:r>
              <a:rPr lang="en-US" altLang="en-US" sz="2400" smtClean="0">
                <a:latin typeface="Arial" charset="0"/>
                <a:cs typeface="Arial" charset="0"/>
              </a:rPr>
              <a:t>for both insert and deleteMin</a:t>
            </a:r>
          </a:p>
          <a:p>
            <a:pPr lvl="1" eaLnBrk="1" hangingPunct="1"/>
            <a:r>
              <a:rPr lang="en-US" altLang="en-US" sz="2400" smtClean="0">
                <a:solidFill>
                  <a:srgbClr val="00B050"/>
                </a:solidFill>
                <a:latin typeface="Arial" charset="0"/>
                <a:cs typeface="Arial" charset="0"/>
              </a:rPr>
              <a:t>O(1) average</a:t>
            </a:r>
            <a:r>
              <a:rPr lang="en-US" altLang="en-US" sz="2400" smtClean="0">
                <a:latin typeface="Arial" charset="0"/>
                <a:cs typeface="Arial" charset="0"/>
              </a:rPr>
              <a:t> insert</a:t>
            </a:r>
          </a:p>
          <a:p>
            <a:pPr eaLnBrk="1" hangingPunct="1"/>
            <a:endParaRPr lang="en-US" altLang="en-US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It’s optimized for priority queues.  Lousy for other types of operations (e.g., searching, sorting)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9314AD-3BBD-495F-8CFC-87CA602F531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Tree Review</a:t>
            </a:r>
          </a:p>
        </p:txBody>
      </p:sp>
      <p:sp>
        <p:nvSpPr>
          <p:cNvPr id="10244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81800" y="16764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A</a:t>
            </a:r>
          </a:p>
        </p:txBody>
      </p:sp>
      <p:cxnSp>
        <p:nvCxnSpPr>
          <p:cNvPr id="10245" name="AutoShape 4"/>
          <p:cNvCxnSpPr>
            <a:cxnSpLocks noChangeShapeType="1"/>
            <a:stCxn id="10244" idx="3"/>
            <a:endCxn id="10248" idx="0"/>
          </p:cNvCxnSpPr>
          <p:nvPr>
            <p:custDataLst>
              <p:tags r:id="rId3"/>
            </p:custDataLst>
          </p:nvPr>
        </p:nvCxnSpPr>
        <p:spPr bwMode="auto">
          <a:xfrm flipH="1">
            <a:off x="6367463" y="20859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6" name="AutoShape 5"/>
          <p:cNvCxnSpPr>
            <a:cxnSpLocks noChangeShapeType="1"/>
            <a:stCxn id="10244" idx="5"/>
            <a:endCxn id="10254" idx="0"/>
          </p:cNvCxnSpPr>
          <p:nvPr>
            <p:custDataLst>
              <p:tags r:id="rId4"/>
            </p:custDataLst>
          </p:nvPr>
        </p:nvCxnSpPr>
        <p:spPr bwMode="auto">
          <a:xfrm>
            <a:off x="7172325" y="20859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7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1388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10248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138863" y="2590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B</a:t>
            </a:r>
          </a:p>
        </p:txBody>
      </p:sp>
      <p:cxnSp>
        <p:nvCxnSpPr>
          <p:cNvPr id="10249" name="AutoShape 8"/>
          <p:cNvCxnSpPr>
            <a:cxnSpLocks noChangeShapeType="1"/>
            <a:stCxn id="10248" idx="4"/>
            <a:endCxn id="10247" idx="0"/>
          </p:cNvCxnSpPr>
          <p:nvPr>
            <p:custDataLst>
              <p:tags r:id="rId7"/>
            </p:custDataLst>
          </p:nvPr>
        </p:nvCxnSpPr>
        <p:spPr bwMode="auto">
          <a:xfrm>
            <a:off x="6367463" y="306705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0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6054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10251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6722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F</a:t>
            </a:r>
          </a:p>
        </p:txBody>
      </p:sp>
      <p:cxnSp>
        <p:nvCxnSpPr>
          <p:cNvPr id="10252" name="AutoShape 11"/>
          <p:cNvCxnSpPr>
            <a:cxnSpLocks noChangeShapeType="1"/>
            <a:stCxn id="10248" idx="5"/>
            <a:endCxn id="10251" idx="0"/>
          </p:cNvCxnSpPr>
          <p:nvPr>
            <p:custDataLst>
              <p:tags r:id="rId10"/>
            </p:custDataLst>
          </p:nvPr>
        </p:nvCxnSpPr>
        <p:spPr bwMode="auto">
          <a:xfrm>
            <a:off x="6529388" y="30003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AutoShape 12"/>
          <p:cNvCxnSpPr>
            <a:cxnSpLocks noChangeShapeType="1"/>
            <a:stCxn id="10248" idx="3"/>
            <a:endCxn id="10250" idx="0"/>
          </p:cNvCxnSpPr>
          <p:nvPr>
            <p:custDataLst>
              <p:tags r:id="rId11"/>
            </p:custDataLst>
          </p:nvPr>
        </p:nvCxnSpPr>
        <p:spPr bwMode="auto">
          <a:xfrm flipH="1">
            <a:off x="5834063" y="30003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4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424738" y="2590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10255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424738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G</a:t>
            </a:r>
          </a:p>
        </p:txBody>
      </p:sp>
      <p:cxnSp>
        <p:nvCxnSpPr>
          <p:cNvPr id="10256" name="AutoShape 15"/>
          <p:cNvCxnSpPr>
            <a:cxnSpLocks noChangeShapeType="1"/>
            <a:stCxn id="10254" idx="4"/>
            <a:endCxn id="10255" idx="0"/>
          </p:cNvCxnSpPr>
          <p:nvPr>
            <p:custDataLst>
              <p:tags r:id="rId14"/>
            </p:custDataLst>
          </p:nvPr>
        </p:nvCxnSpPr>
        <p:spPr bwMode="auto">
          <a:xfrm>
            <a:off x="7653338" y="306705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7" name="AutoShape 16"/>
          <p:cNvCxnSpPr>
            <a:cxnSpLocks noChangeShapeType="1"/>
            <a:stCxn id="10255" idx="3"/>
            <a:endCxn id="10260" idx="0"/>
          </p:cNvCxnSpPr>
          <p:nvPr>
            <p:custDataLst>
              <p:tags r:id="rId15"/>
            </p:custDataLst>
          </p:nvPr>
        </p:nvCxnSpPr>
        <p:spPr bwMode="auto">
          <a:xfrm flipH="1">
            <a:off x="7080250" y="3838575"/>
            <a:ext cx="411163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8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997825" y="4267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I</a:t>
            </a:r>
          </a:p>
        </p:txBody>
      </p:sp>
      <p:cxnSp>
        <p:nvCxnSpPr>
          <p:cNvPr id="10259" name="AutoShape 18"/>
          <p:cNvCxnSpPr>
            <a:cxnSpLocks noChangeShapeType="1"/>
            <a:stCxn id="10255" idx="5"/>
            <a:endCxn id="10258" idx="0"/>
          </p:cNvCxnSpPr>
          <p:nvPr>
            <p:custDataLst>
              <p:tags r:id="rId17"/>
            </p:custDataLst>
          </p:nvPr>
        </p:nvCxnSpPr>
        <p:spPr bwMode="auto">
          <a:xfrm>
            <a:off x="7815263" y="3838575"/>
            <a:ext cx="411162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0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851650" y="4267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H</a:t>
            </a:r>
          </a:p>
        </p:txBody>
      </p:sp>
      <p:sp>
        <p:nvSpPr>
          <p:cNvPr id="10261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L</a:t>
            </a:r>
          </a:p>
        </p:txBody>
      </p:sp>
      <p:sp>
        <p:nvSpPr>
          <p:cNvPr id="10262" name="Oval 21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853113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J</a:t>
            </a:r>
          </a:p>
        </p:txBody>
      </p:sp>
      <p:sp>
        <p:nvSpPr>
          <p:cNvPr id="10263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695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M</a:t>
            </a:r>
          </a:p>
        </p:txBody>
      </p:sp>
      <p:sp>
        <p:nvSpPr>
          <p:cNvPr id="10264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5000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K</a:t>
            </a:r>
          </a:p>
        </p:txBody>
      </p:sp>
      <p:sp>
        <p:nvSpPr>
          <p:cNvPr id="10265" name="Oval 2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845425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N</a:t>
            </a:r>
          </a:p>
        </p:txBody>
      </p:sp>
      <p:cxnSp>
        <p:nvCxnSpPr>
          <p:cNvPr id="10266" name="AutoShape 25"/>
          <p:cNvCxnSpPr>
            <a:cxnSpLocks noChangeShapeType="1"/>
            <a:stCxn id="10260" idx="2"/>
            <a:endCxn id="10262" idx="0"/>
          </p:cNvCxnSpPr>
          <p:nvPr>
            <p:custDataLst>
              <p:tags r:id="rId24"/>
            </p:custDataLst>
          </p:nvPr>
        </p:nvCxnSpPr>
        <p:spPr bwMode="auto">
          <a:xfrm flipH="1">
            <a:off x="6081713" y="4495800"/>
            <a:ext cx="750887" cy="742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7" name="AutoShape 26"/>
          <p:cNvCxnSpPr>
            <a:cxnSpLocks noChangeShapeType="1"/>
            <a:stCxn id="10260" idx="3"/>
            <a:endCxn id="10264" idx="0"/>
          </p:cNvCxnSpPr>
          <p:nvPr>
            <p:custDataLst>
              <p:tags r:id="rId25"/>
            </p:custDataLst>
          </p:nvPr>
        </p:nvCxnSpPr>
        <p:spPr bwMode="auto">
          <a:xfrm flipH="1">
            <a:off x="6578600" y="46767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8" name="AutoShape 27"/>
          <p:cNvCxnSpPr>
            <a:cxnSpLocks noChangeShapeType="1"/>
            <a:stCxn id="10260" idx="4"/>
            <a:endCxn id="10261" idx="0"/>
          </p:cNvCxnSpPr>
          <p:nvPr>
            <p:custDataLst>
              <p:tags r:id="rId26"/>
            </p:custDataLst>
          </p:nvPr>
        </p:nvCxnSpPr>
        <p:spPr bwMode="auto">
          <a:xfrm>
            <a:off x="7080250" y="4743450"/>
            <a:ext cx="635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9" name="AutoShape 28"/>
          <p:cNvCxnSpPr>
            <a:cxnSpLocks noChangeShapeType="1"/>
            <a:stCxn id="10260" idx="5"/>
            <a:endCxn id="10263" idx="0"/>
          </p:cNvCxnSpPr>
          <p:nvPr>
            <p:custDataLst>
              <p:tags r:id="rId27"/>
            </p:custDataLst>
          </p:nvPr>
        </p:nvCxnSpPr>
        <p:spPr bwMode="auto">
          <a:xfrm>
            <a:off x="7242175" y="46767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70" name="AutoShape 29"/>
          <p:cNvCxnSpPr>
            <a:cxnSpLocks noChangeShapeType="1"/>
            <a:stCxn id="10260" idx="6"/>
            <a:endCxn id="10265" idx="0"/>
          </p:cNvCxnSpPr>
          <p:nvPr>
            <p:custDataLst>
              <p:tags r:id="rId28"/>
            </p:custDataLst>
          </p:nvPr>
        </p:nvCxnSpPr>
        <p:spPr bwMode="auto">
          <a:xfrm>
            <a:off x="7327900" y="4495800"/>
            <a:ext cx="746125" cy="742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1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2750" y="1743075"/>
            <a:ext cx="370205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root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(T): </a:t>
            </a:r>
            <a:r>
              <a:rPr lang="en-US" alt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A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leaves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(T): </a:t>
            </a:r>
            <a:r>
              <a:rPr lang="en-US" alt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D-F, I-N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children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(B): </a:t>
            </a:r>
            <a:r>
              <a:rPr lang="en-US" alt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D-F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parent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(H):  </a:t>
            </a:r>
            <a:r>
              <a:rPr lang="en-US" alt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G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siblings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(E):  </a:t>
            </a:r>
            <a:r>
              <a:rPr lang="en-US" alt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D,F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ancestors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(F): 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descendants</a:t>
            </a:r>
            <a:r>
              <a:rPr lang="en-US" altLang="en-US" sz="2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(G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): 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subtree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(C):</a:t>
            </a:r>
          </a:p>
        </p:txBody>
      </p:sp>
      <p:sp>
        <p:nvSpPr>
          <p:cNvPr id="10272" name="Text Box 3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620000" y="1295400"/>
            <a:ext cx="948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Arial" charset="0"/>
              </a:rPr>
              <a:t>Tree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26EF9E-CA62-4E8D-AF27-1AC0499187D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More Tree Terminology</a:t>
            </a:r>
          </a:p>
        </p:txBody>
      </p:sp>
      <p:sp>
        <p:nvSpPr>
          <p:cNvPr id="11268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81800" y="16764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11269" name="AutoShape 4"/>
          <p:cNvCxnSpPr>
            <a:cxnSpLocks noChangeShapeType="1"/>
            <a:stCxn id="11268" idx="3"/>
            <a:endCxn id="11272" idx="0"/>
          </p:cNvCxnSpPr>
          <p:nvPr>
            <p:custDataLst>
              <p:tags r:id="rId3"/>
            </p:custDataLst>
          </p:nvPr>
        </p:nvCxnSpPr>
        <p:spPr bwMode="auto">
          <a:xfrm flipH="1">
            <a:off x="6367463" y="20859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0" name="AutoShape 5"/>
          <p:cNvCxnSpPr>
            <a:cxnSpLocks noChangeShapeType="1"/>
            <a:stCxn id="11268" idx="5"/>
            <a:endCxn id="11278" idx="0"/>
          </p:cNvCxnSpPr>
          <p:nvPr>
            <p:custDataLst>
              <p:tags r:id="rId4"/>
            </p:custDataLst>
          </p:nvPr>
        </p:nvCxnSpPr>
        <p:spPr bwMode="auto">
          <a:xfrm>
            <a:off x="7172325" y="20859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1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1388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11272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138863" y="2590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11273" name="AutoShape 8"/>
          <p:cNvCxnSpPr>
            <a:cxnSpLocks noChangeShapeType="1"/>
            <a:stCxn id="11272" idx="4"/>
            <a:endCxn id="11271" idx="0"/>
          </p:cNvCxnSpPr>
          <p:nvPr>
            <p:custDataLst>
              <p:tags r:id="rId7"/>
            </p:custDataLst>
          </p:nvPr>
        </p:nvCxnSpPr>
        <p:spPr bwMode="auto">
          <a:xfrm>
            <a:off x="6367463" y="306705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4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6054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11275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6722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F</a:t>
            </a:r>
          </a:p>
        </p:txBody>
      </p:sp>
      <p:cxnSp>
        <p:nvCxnSpPr>
          <p:cNvPr id="11276" name="AutoShape 11"/>
          <p:cNvCxnSpPr>
            <a:cxnSpLocks noChangeShapeType="1"/>
            <a:stCxn id="11272" idx="5"/>
            <a:endCxn id="11275" idx="0"/>
          </p:cNvCxnSpPr>
          <p:nvPr>
            <p:custDataLst>
              <p:tags r:id="rId10"/>
            </p:custDataLst>
          </p:nvPr>
        </p:nvCxnSpPr>
        <p:spPr bwMode="auto">
          <a:xfrm>
            <a:off x="6529388" y="30003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AutoShape 12"/>
          <p:cNvCxnSpPr>
            <a:cxnSpLocks noChangeShapeType="1"/>
            <a:stCxn id="11272" idx="3"/>
            <a:endCxn id="11274" idx="0"/>
          </p:cNvCxnSpPr>
          <p:nvPr>
            <p:custDataLst>
              <p:tags r:id="rId11"/>
            </p:custDataLst>
          </p:nvPr>
        </p:nvCxnSpPr>
        <p:spPr bwMode="auto">
          <a:xfrm flipH="1">
            <a:off x="5834063" y="30003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8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424738" y="2590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1279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424738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G</a:t>
            </a:r>
          </a:p>
        </p:txBody>
      </p:sp>
      <p:cxnSp>
        <p:nvCxnSpPr>
          <p:cNvPr id="11280" name="AutoShape 15"/>
          <p:cNvCxnSpPr>
            <a:cxnSpLocks noChangeShapeType="1"/>
            <a:stCxn id="11278" idx="4"/>
            <a:endCxn id="11279" idx="0"/>
          </p:cNvCxnSpPr>
          <p:nvPr>
            <p:custDataLst>
              <p:tags r:id="rId14"/>
            </p:custDataLst>
          </p:nvPr>
        </p:nvCxnSpPr>
        <p:spPr bwMode="auto">
          <a:xfrm>
            <a:off x="7653338" y="306705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1" name="AutoShape 16"/>
          <p:cNvCxnSpPr>
            <a:cxnSpLocks noChangeShapeType="1"/>
            <a:stCxn id="11279" idx="3"/>
            <a:endCxn id="11284" idx="0"/>
          </p:cNvCxnSpPr>
          <p:nvPr>
            <p:custDataLst>
              <p:tags r:id="rId15"/>
            </p:custDataLst>
          </p:nvPr>
        </p:nvCxnSpPr>
        <p:spPr bwMode="auto">
          <a:xfrm flipH="1">
            <a:off x="7080250" y="3838575"/>
            <a:ext cx="411163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2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997825" y="4267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</a:t>
            </a:r>
          </a:p>
        </p:txBody>
      </p:sp>
      <p:cxnSp>
        <p:nvCxnSpPr>
          <p:cNvPr id="11283" name="AutoShape 18"/>
          <p:cNvCxnSpPr>
            <a:cxnSpLocks noChangeShapeType="1"/>
            <a:stCxn id="11279" idx="5"/>
            <a:endCxn id="11282" idx="0"/>
          </p:cNvCxnSpPr>
          <p:nvPr>
            <p:custDataLst>
              <p:tags r:id="rId17"/>
            </p:custDataLst>
          </p:nvPr>
        </p:nvCxnSpPr>
        <p:spPr bwMode="auto">
          <a:xfrm>
            <a:off x="7815263" y="3838575"/>
            <a:ext cx="411162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4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851650" y="4267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11285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11286" name="Oval 21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853113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11287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695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11288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5000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11289" name="Oval 2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845425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N</a:t>
            </a:r>
          </a:p>
        </p:txBody>
      </p:sp>
      <p:cxnSp>
        <p:nvCxnSpPr>
          <p:cNvPr id="11290" name="AutoShape 25"/>
          <p:cNvCxnSpPr>
            <a:cxnSpLocks noChangeShapeType="1"/>
            <a:stCxn id="11284" idx="2"/>
            <a:endCxn id="11286" idx="0"/>
          </p:cNvCxnSpPr>
          <p:nvPr>
            <p:custDataLst>
              <p:tags r:id="rId24"/>
            </p:custDataLst>
          </p:nvPr>
        </p:nvCxnSpPr>
        <p:spPr bwMode="auto">
          <a:xfrm flipH="1">
            <a:off x="6081713" y="4495800"/>
            <a:ext cx="750887" cy="742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91" name="AutoShape 26"/>
          <p:cNvCxnSpPr>
            <a:cxnSpLocks noChangeShapeType="1"/>
            <a:stCxn id="11284" idx="3"/>
            <a:endCxn id="11288" idx="0"/>
          </p:cNvCxnSpPr>
          <p:nvPr>
            <p:custDataLst>
              <p:tags r:id="rId25"/>
            </p:custDataLst>
          </p:nvPr>
        </p:nvCxnSpPr>
        <p:spPr bwMode="auto">
          <a:xfrm flipH="1">
            <a:off x="6578600" y="46767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92" name="AutoShape 27"/>
          <p:cNvCxnSpPr>
            <a:cxnSpLocks noChangeShapeType="1"/>
            <a:stCxn id="11284" idx="4"/>
            <a:endCxn id="11285" idx="0"/>
          </p:cNvCxnSpPr>
          <p:nvPr>
            <p:custDataLst>
              <p:tags r:id="rId26"/>
            </p:custDataLst>
          </p:nvPr>
        </p:nvCxnSpPr>
        <p:spPr bwMode="auto">
          <a:xfrm>
            <a:off x="7080250" y="4743450"/>
            <a:ext cx="635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93" name="AutoShape 28"/>
          <p:cNvCxnSpPr>
            <a:cxnSpLocks noChangeShapeType="1"/>
            <a:stCxn id="11284" idx="5"/>
            <a:endCxn id="11287" idx="0"/>
          </p:cNvCxnSpPr>
          <p:nvPr>
            <p:custDataLst>
              <p:tags r:id="rId27"/>
            </p:custDataLst>
          </p:nvPr>
        </p:nvCxnSpPr>
        <p:spPr bwMode="auto">
          <a:xfrm>
            <a:off x="7242175" y="46767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94" name="AutoShape 29"/>
          <p:cNvCxnSpPr>
            <a:cxnSpLocks noChangeShapeType="1"/>
            <a:stCxn id="11284" idx="6"/>
            <a:endCxn id="11289" idx="0"/>
          </p:cNvCxnSpPr>
          <p:nvPr>
            <p:custDataLst>
              <p:tags r:id="rId28"/>
            </p:custDataLst>
          </p:nvPr>
        </p:nvCxnSpPr>
        <p:spPr bwMode="auto">
          <a:xfrm>
            <a:off x="7327900" y="4495800"/>
            <a:ext cx="746125" cy="742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95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3563" y="1828800"/>
            <a:ext cx="27305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depth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(B):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i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height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(G):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i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height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(T):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degree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(B):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i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branching factor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(T):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n-</a:t>
            </a:r>
            <a:r>
              <a:rPr lang="en-US" altLang="en-US" sz="2400" i="1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ary</a:t>
            </a: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 tree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: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i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1296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620000" y="1295400"/>
            <a:ext cx="10795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Tree T</a:t>
            </a:r>
          </a:p>
        </p:txBody>
      </p:sp>
      <p:sp>
        <p:nvSpPr>
          <p:cNvPr id="11297" name="Text Box 32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029200" y="228600"/>
            <a:ext cx="11064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# edges</a:t>
            </a:r>
          </a:p>
        </p:txBody>
      </p:sp>
      <p:sp>
        <p:nvSpPr>
          <p:cNvPr id="11298" name="Text Box 33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41375" y="2255838"/>
            <a:ext cx="34861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# edges on path from root to self</a:t>
            </a:r>
          </a:p>
        </p:txBody>
      </p:sp>
      <p:sp>
        <p:nvSpPr>
          <p:cNvPr id="11299" name="Text Box 34" hidden="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68338" y="2973388"/>
            <a:ext cx="438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# edges on longest path from </a:t>
            </a:r>
            <a:r>
              <a:rPr lang="en-US" altLang="en-US" sz="2000" u="sng">
                <a:solidFill>
                  <a:schemeClr val="accent1"/>
                </a:solidFill>
              </a:rPr>
              <a:t>node</a:t>
            </a:r>
            <a:r>
              <a:rPr lang="en-US" altLang="en-US" sz="2000">
                <a:solidFill>
                  <a:schemeClr val="accent1"/>
                </a:solidFill>
              </a:rPr>
              <a:t> to leaf</a:t>
            </a:r>
          </a:p>
        </p:txBody>
      </p:sp>
      <p:sp>
        <p:nvSpPr>
          <p:cNvPr id="11300" name="Text Box 35" hidden="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69950" y="4394200"/>
            <a:ext cx="22129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# children of a node</a:t>
            </a:r>
          </a:p>
        </p:txBody>
      </p:sp>
      <p:sp>
        <p:nvSpPr>
          <p:cNvPr id="11301" name="Text Box 36" hidden="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975" y="5199063"/>
            <a:ext cx="485933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MAX # children of a node for a BST this is??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SO8REZEVADHINSP6" val="3298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2739</Words>
  <Application>Microsoft Office PowerPoint</Application>
  <PresentationFormat>On-screen Show (4:3)</PresentationFormat>
  <Paragraphs>706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CSE 332: Data Structures  Priority Queues – Binary Heaps</vt:lpstr>
      <vt:lpstr>Recall Queues</vt:lpstr>
      <vt:lpstr>Priority Queues</vt:lpstr>
      <vt:lpstr>Priority Queue ADT</vt:lpstr>
      <vt:lpstr>Priority Queue ADT</vt:lpstr>
      <vt:lpstr>Potential implementations</vt:lpstr>
      <vt:lpstr>Binary Heap data structure</vt:lpstr>
      <vt:lpstr>Tree Review</vt:lpstr>
      <vt:lpstr>More Tree Terminology</vt:lpstr>
      <vt:lpstr>Binary Heap Properties</vt:lpstr>
      <vt:lpstr>Completeness Property</vt:lpstr>
      <vt:lpstr>Heap Order Property</vt:lpstr>
      <vt:lpstr>Heap Operations</vt:lpstr>
      <vt:lpstr>Heap – insert(val)</vt:lpstr>
      <vt:lpstr>Insert: percolate up</vt:lpstr>
      <vt:lpstr>Heap – deleteMin</vt:lpstr>
      <vt:lpstr>DeleteMin: percolate down</vt:lpstr>
      <vt:lpstr>DeleteMin: percolate down</vt:lpstr>
      <vt:lpstr>Representing Complete  Binary Trees in an Array</vt:lpstr>
      <vt:lpstr>Why use an array?</vt:lpstr>
      <vt:lpstr>DeleteMin Code</vt:lpstr>
      <vt:lpstr>Insert Code</vt:lpstr>
      <vt:lpstr>PowerPoint Presentation</vt:lpstr>
      <vt:lpstr>More Priority Queue Operations</vt:lpstr>
      <vt:lpstr>More Priority Queue Operations</vt:lpstr>
      <vt:lpstr>More Binary Heap Operations</vt:lpstr>
      <vt:lpstr>Building a Heap: Take 1</vt:lpstr>
      <vt:lpstr>BuildHeap: Floyd’s Method</vt:lpstr>
      <vt:lpstr>BuildHeap: Floyd’s Method</vt:lpstr>
      <vt:lpstr>Finally… </vt:lpstr>
      <vt:lpstr>Buildheap pseudocode</vt:lpstr>
      <vt:lpstr>Buildheap Analysis</vt:lpstr>
    </vt:vector>
  </TitlesOfParts>
  <Company>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</dc:creator>
  <cp:lastModifiedBy>Richard Anderson</cp:lastModifiedBy>
  <cp:revision>226</cp:revision>
  <dcterms:created xsi:type="dcterms:W3CDTF">2001-10-04T17:40:38Z</dcterms:created>
  <dcterms:modified xsi:type="dcterms:W3CDTF">2016-04-01T23:39:17Z</dcterms:modified>
</cp:coreProperties>
</file>