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5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6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7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57" r:id="rId2"/>
    <p:sldId id="466" r:id="rId3"/>
    <p:sldId id="451" r:id="rId4"/>
    <p:sldId id="467" r:id="rId5"/>
    <p:sldId id="455" r:id="rId6"/>
    <p:sldId id="456" r:id="rId7"/>
    <p:sldId id="427" r:id="rId8"/>
    <p:sldId id="428" r:id="rId9"/>
    <p:sldId id="429" r:id="rId10"/>
    <p:sldId id="439" r:id="rId11"/>
  </p:sldIdLst>
  <p:sldSz cx="9144000" cy="6858000" type="screen4x3"/>
  <p:notesSz cx="7315200" cy="9601200"/>
  <p:custDataLst>
    <p:tags r:id="rId14"/>
  </p:custDataLst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accent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accent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accent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accent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accent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accent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accent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accent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accent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3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99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5190" autoAdjust="0"/>
  </p:normalViewPr>
  <p:slideViewPr>
    <p:cSldViewPr>
      <p:cViewPr varScale="1">
        <p:scale>
          <a:sx n="94" d="100"/>
          <a:sy n="94" d="100"/>
        </p:scale>
        <p:origin x="-144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090" y="-90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2" Type="http://schemas.openxmlformats.org/officeDocument/2006/relationships/slide" Target="slides/slide6.xml"/><Relationship Id="rId1" Type="http://schemas.openxmlformats.org/officeDocument/2006/relationships/slide" Target="slides/slide5.xml"/><Relationship Id="rId4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82258" cy="470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2" tIns="47416" rIns="94832" bIns="47416" numCol="1" anchor="t" anchorCtr="0" compatLnSpc="1">
            <a:prstTxWarp prst="textNoShape">
              <a:avLst/>
            </a:prstTxWarp>
          </a:bodyPr>
          <a:lstStyle>
            <a:lvl1pPr defTabSz="949325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6572" y="1"/>
            <a:ext cx="3182258" cy="470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2" tIns="47416" rIns="94832" bIns="47416" numCol="1" anchor="t" anchorCtr="0" compatLnSpc="1">
            <a:prstTxWarp prst="textNoShape">
              <a:avLst/>
            </a:prstTxWarp>
          </a:bodyPr>
          <a:lstStyle>
            <a:lvl1pPr algn="r" defTabSz="949325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34476"/>
            <a:ext cx="3182258" cy="470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2" tIns="47416" rIns="94832" bIns="47416" numCol="1" anchor="b" anchorCtr="0" compatLnSpc="1">
            <a:prstTxWarp prst="textNoShape">
              <a:avLst/>
            </a:prstTxWarp>
          </a:bodyPr>
          <a:lstStyle>
            <a:lvl1pPr defTabSz="949325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5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6572" y="9134476"/>
            <a:ext cx="3182258" cy="470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2" tIns="47416" rIns="94832" bIns="47416" numCol="1" anchor="b" anchorCtr="0" compatLnSpc="1">
            <a:prstTxWarp prst="textNoShape">
              <a:avLst/>
            </a:prstTxWarp>
          </a:bodyPr>
          <a:lstStyle>
            <a:lvl1pPr algn="r" defTabSz="949325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5E06DAB-D18D-45CC-81CC-3C5FA50208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957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1371" cy="479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829" y="0"/>
            <a:ext cx="3171371" cy="479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876" y="4558904"/>
            <a:ext cx="5365448" cy="4321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6596" tIns="48297" rIns="96596" bIns="482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974"/>
            <a:ext cx="3171371" cy="479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829" y="9121974"/>
            <a:ext cx="3171371" cy="479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75AA7BD-49E0-4A53-996B-024EB3C15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15059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D17C474B-C3E0-4DCD-B84A-C2977C7F6AF3}" type="slidenum">
              <a:rPr lang="en-US" altLang="en-US" sz="1300" smtClean="0">
                <a:solidFill>
                  <a:schemeClr val="tx1"/>
                </a:solidFill>
              </a:rPr>
              <a:pPr/>
              <a:t>1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69561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C1960D44-33F1-4EC9-AC95-9325432B5826}" type="slidenum">
              <a:rPr lang="en-US" altLang="en-US" sz="1200" smtClean="0">
                <a:solidFill>
                  <a:schemeClr val="tx1"/>
                </a:solidFill>
              </a:rPr>
              <a:pPr/>
              <a:t>2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76" y="4560988"/>
            <a:ext cx="5365448" cy="4319289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80492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2789BDCD-6EAE-413D-8EAF-9323327534C1}" type="slidenum">
              <a:rPr lang="en-US" altLang="en-US" sz="1200" smtClean="0">
                <a:solidFill>
                  <a:schemeClr val="tx1"/>
                </a:solidFill>
              </a:rPr>
              <a:pPr/>
              <a:t>3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5632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A5BD0FC1-6220-45D1-AE18-92675328ECBB}" type="slidenum">
              <a:rPr lang="en-US" altLang="en-US" sz="1200" smtClean="0">
                <a:solidFill>
                  <a:schemeClr val="tx1"/>
                </a:solidFill>
              </a:rPr>
              <a:pPr/>
              <a:t>5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solidFill>
                  <a:schemeClr val="accent2"/>
                </a:solidFill>
                <a:sym typeface="Symbol" pitchFamily="18" charset="2"/>
              </a:rPr>
              <a:t>N in Omega (log N) </a:t>
            </a:r>
          </a:p>
          <a:p>
            <a:endParaRPr lang="en-US" altLang="en-US" smtClean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en-US" altLang="en-US" smtClean="0">
                <a:solidFill>
                  <a:schemeClr val="accent2"/>
                </a:solidFill>
                <a:sym typeface="Symbol" pitchFamily="18" charset="2"/>
              </a:rPr>
              <a:t>N in O(N^2)</a:t>
            </a:r>
            <a:endParaRPr lang="en-US" altLang="en-US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314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F13DA730-B476-4775-A5C9-E9D943B56100}" type="slidenum">
              <a:rPr lang="en-US" altLang="en-US" sz="1200" smtClean="0">
                <a:solidFill>
                  <a:schemeClr val="tx1"/>
                </a:solidFill>
              </a:rPr>
              <a:pPr/>
              <a:t>6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solidFill>
                  <a:schemeClr val="accent2"/>
                </a:solidFill>
                <a:sym typeface="Symbol" pitchFamily="18" charset="2"/>
              </a:rPr>
              <a:t>7logN + 9 in O(logN)</a:t>
            </a:r>
          </a:p>
          <a:p>
            <a:r>
              <a:rPr lang="en-US" altLang="en-US" smtClean="0">
                <a:solidFill>
                  <a:schemeClr val="accent2"/>
                </a:solidFill>
                <a:sym typeface="Symbol" pitchFamily="18" charset="2"/>
              </a:rPr>
              <a:t>7logN + 9 in Omega(logN)</a:t>
            </a:r>
            <a:endParaRPr lang="en-US" altLang="en-US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945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79AAB8D5-0A11-447C-B040-30DB8587A9CA}" type="slidenum">
              <a:rPr lang="en-US" altLang="en-US" sz="1200" smtClean="0">
                <a:solidFill>
                  <a:schemeClr val="tx1"/>
                </a:solidFill>
              </a:rPr>
              <a:pPr/>
              <a:t>7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solidFill>
                  <a:schemeClr val="accent2"/>
                </a:solidFill>
                <a:sym typeface="Symbol" pitchFamily="18" charset="2"/>
              </a:rPr>
              <a:t>The strictly less/greater than versions are less common</a:t>
            </a:r>
            <a:endParaRPr lang="en-US" altLang="en-US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5965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01CE34A2-FFC6-4F33-81B5-604E2DD830CA}" type="slidenum">
              <a:rPr lang="en-US" altLang="en-US" sz="1200" smtClean="0">
                <a:solidFill>
                  <a:schemeClr val="tx1"/>
                </a:solidFill>
              </a:rPr>
              <a:pPr/>
              <a:t>8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Note how they all look suspiciously like copy-and-paste definitions …</a:t>
            </a:r>
          </a:p>
          <a:p>
            <a:endParaRPr lang="en-US" altLang="en-US" smtClean="0"/>
          </a:p>
          <a:p>
            <a:r>
              <a:rPr lang="en-US" altLang="en-US" smtClean="0"/>
              <a:t>Make sure that they notice the only difference between the relations -- less-than, less-than-or-equal, etc.</a:t>
            </a:r>
          </a:p>
        </p:txBody>
      </p:sp>
    </p:spTree>
    <p:extLst>
      <p:ext uri="{BB962C8B-B14F-4D97-AF65-F5344CB8AC3E}">
        <p14:creationId xmlns:p14="http://schemas.microsoft.com/office/powerpoint/2010/main" val="2518790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FB05C41F-280E-4230-9B74-54FA6DFC33BC}" type="slidenum">
              <a:rPr lang="en-US" altLang="en-US" sz="1200" smtClean="0">
                <a:solidFill>
                  <a:schemeClr val="tx1"/>
                </a:solidFill>
              </a:rPr>
              <a:pPr/>
              <a:t>9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In fact, it’s not just the intuitive chart, but it’s the chart of definitions!  Notice how similar the formal definitions all were … they only differed in the relations which we highlighted in blue!</a:t>
            </a:r>
          </a:p>
        </p:txBody>
      </p:sp>
    </p:spTree>
    <p:extLst>
      <p:ext uri="{BB962C8B-B14F-4D97-AF65-F5344CB8AC3E}">
        <p14:creationId xmlns:p14="http://schemas.microsoft.com/office/powerpoint/2010/main" val="29278122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026F3A87-30BE-463B-89AA-A3D96BF2D4EE}" type="slidenum">
              <a:rPr lang="en-US" altLang="en-US" sz="1200" smtClean="0">
                <a:solidFill>
                  <a:schemeClr val="tx1"/>
                </a:solidFill>
              </a:rPr>
              <a:pPr/>
              <a:t>10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76" y="4560988"/>
            <a:ext cx="5365448" cy="4319289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We already discussed the bound flavor. All of these can be applied to any analysis case. For example, we’ll later prove that sorting in the worst case takes at least n log n time. That’s a lower bound on a worst case.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Average case is hard! What does “average” mean. For example, what’s the average case for searching an unordered list (as precise as possible, not asymptotic).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WRONG! It’s about n, not 1/2 n. Why? You have to search the whole thing if the elt is not there.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Note there’s two senses of tight. I’ll try to avoid the terminology “asymptotically tight” and stick with the lower def’n of tight. O(inf) is not tight!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488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ED858-C996-4F1C-9ABD-6B6E3D5F0A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2336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000C3-B44E-49A6-94F9-09B2B0A93A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2897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08D81-F155-4CA8-BE6C-35BA9FE18D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585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291F0-60F1-4F29-B060-2D26529DF1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6296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D62FA-A2F7-48CC-9F31-D19E8F2265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4711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161E5-969E-42CF-911A-78CC34C58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3449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28235-83AE-444A-8D8C-6A7B4C176D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134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A3107-F4CB-40DB-A2B3-0C86E23B2A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879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D36CD-F36E-4EA7-8622-EB15AAC70E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069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C2108-0DA2-4BE1-9EFE-E7A51CE4D4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2222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4681D-5452-4B74-8B66-13521F6103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2794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591C4-820E-41E8-8371-0F8181C04B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4626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A80D9-A9DE-4E26-B9EA-9EFE44D0BF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755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5EC2B01-7EAE-4FD5-A4A3-0930D44387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tags" Target="../tags/tag13.xml"/><Relationship Id="rId7" Type="http://schemas.openxmlformats.org/officeDocument/2006/relationships/oleObject" Target="../embeddings/oleObject1.bin"/><Relationship Id="rId2" Type="http://schemas.openxmlformats.org/officeDocument/2006/relationships/tags" Target="../tags/tag12.xml"/><Relationship Id="rId1" Type="http://schemas.openxmlformats.org/officeDocument/2006/relationships/vmlDrawing" Target="../drawings/vmlDrawing1.v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3.wmf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12" Type="http://schemas.openxmlformats.org/officeDocument/2006/relationships/oleObject" Target="../embeddings/oleObject3.bin"/><Relationship Id="rId2" Type="http://schemas.openxmlformats.org/officeDocument/2006/relationships/tags" Target="../tags/tag17.xml"/><Relationship Id="rId1" Type="http://schemas.openxmlformats.org/officeDocument/2006/relationships/vmlDrawing" Target="../drawings/vmlDrawing2.vml"/><Relationship Id="rId6" Type="http://schemas.openxmlformats.org/officeDocument/2006/relationships/tags" Target="../tags/tag21.xml"/><Relationship Id="rId11" Type="http://schemas.openxmlformats.org/officeDocument/2006/relationships/image" Target="../media/image2.wmf"/><Relationship Id="rId5" Type="http://schemas.openxmlformats.org/officeDocument/2006/relationships/tags" Target="../tags/tag20.xml"/><Relationship Id="rId15" Type="http://schemas.openxmlformats.org/officeDocument/2006/relationships/image" Target="../media/image1.wmf"/><Relationship Id="rId10" Type="http://schemas.openxmlformats.org/officeDocument/2006/relationships/oleObject" Target="../embeddings/oleObject2.bin"/><Relationship Id="rId4" Type="http://schemas.openxmlformats.org/officeDocument/2006/relationships/tags" Target="../tags/tag19.xml"/><Relationship Id="rId9" Type="http://schemas.openxmlformats.org/officeDocument/2006/relationships/notesSlide" Target="../notesSlides/notesSlide7.xml"/><Relationship Id="rId1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CSE 332: Data Abstractions</a:t>
            </a:r>
            <a:br>
              <a:rPr lang="en-US" altLang="en-US" dirty="0" smtClean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>Leftover Asymptotic </a:t>
            </a:r>
            <a:r>
              <a:rPr lang="en-US" altLang="en-US" dirty="0" smtClean="0"/>
              <a:t>Analysis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 smtClean="0"/>
              <a:t>Spring 2016</a:t>
            </a:r>
          </a:p>
          <a:p>
            <a:r>
              <a:rPr lang="en-US" altLang="en-US" dirty="0" smtClean="0"/>
              <a:t>Richard Anderson</a:t>
            </a:r>
          </a:p>
          <a:p>
            <a:r>
              <a:rPr lang="en-US" altLang="en-US" dirty="0" smtClean="0"/>
              <a:t>Lecture </a:t>
            </a:r>
            <a:r>
              <a:rPr lang="en-US" altLang="en-US" dirty="0" smtClean="0"/>
              <a:t>4a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324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A801C3A-AAB5-4124-8F99-8190842E3A8A}" type="slidenum">
              <a:rPr lang="en-US" altLang="en-US" sz="1400" smtClean="0">
                <a:latin typeface="Times New Roman" pitchFamily="18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Complexity cases (revisited)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371600"/>
            <a:ext cx="7772400" cy="5080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mtClean="0"/>
              <a:t>Problem size </a:t>
            </a:r>
            <a:r>
              <a:rPr lang="en-US" altLang="en-US" b="1" smtClean="0">
                <a:solidFill>
                  <a:srgbClr val="0033CC"/>
                </a:solidFill>
              </a:rPr>
              <a:t>N</a:t>
            </a:r>
          </a:p>
          <a:p>
            <a:pPr lvl="1">
              <a:lnSpc>
                <a:spcPct val="90000"/>
              </a:lnSpc>
            </a:pPr>
            <a:r>
              <a:rPr lang="en-US" altLang="en-US" b="1" smtClean="0"/>
              <a:t>Worst-case complexity</a:t>
            </a:r>
            <a:r>
              <a:rPr lang="en-US" altLang="en-US" smtClean="0"/>
              <a:t>: </a:t>
            </a:r>
            <a:r>
              <a:rPr lang="en-US" altLang="en-US" b="1" smtClean="0">
                <a:solidFill>
                  <a:schemeClr val="accent2"/>
                </a:solidFill>
              </a:rPr>
              <a:t>max</a:t>
            </a:r>
            <a:r>
              <a:rPr lang="en-US" altLang="en-US" smtClean="0"/>
              <a:t> # steps algorithm takes on “most challenging” input of size </a:t>
            </a:r>
            <a:r>
              <a:rPr lang="en-US" altLang="en-US" b="1" smtClean="0">
                <a:solidFill>
                  <a:srgbClr val="0033CC"/>
                </a:solidFill>
              </a:rPr>
              <a:t>N</a:t>
            </a:r>
          </a:p>
          <a:p>
            <a:pPr lvl="1">
              <a:lnSpc>
                <a:spcPct val="90000"/>
              </a:lnSpc>
            </a:pPr>
            <a:r>
              <a:rPr lang="en-US" altLang="en-US" b="1" smtClean="0"/>
              <a:t>Best-case complexity:</a:t>
            </a:r>
            <a:r>
              <a:rPr lang="en-US" altLang="en-US" smtClean="0"/>
              <a:t> </a:t>
            </a:r>
            <a:r>
              <a:rPr lang="en-US" altLang="en-US" b="1" smtClean="0">
                <a:solidFill>
                  <a:schemeClr val="accent2"/>
                </a:solidFill>
              </a:rPr>
              <a:t>min</a:t>
            </a:r>
            <a:r>
              <a:rPr lang="en-US" altLang="en-US" smtClean="0"/>
              <a:t> # steps algorithm takes on “easiest” input of size </a:t>
            </a:r>
            <a:r>
              <a:rPr lang="en-US" altLang="en-US" b="1" smtClean="0">
                <a:solidFill>
                  <a:srgbClr val="0033CC"/>
                </a:solidFill>
              </a:rPr>
              <a:t>N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b="1" smtClean="0">
              <a:solidFill>
                <a:srgbClr val="0033CC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en-US" b="1" smtClean="0"/>
              <a:t>Average-case complexity</a:t>
            </a:r>
            <a:r>
              <a:rPr lang="en-US" altLang="en-US" smtClean="0"/>
              <a:t>: </a:t>
            </a:r>
            <a:r>
              <a:rPr lang="en-US" altLang="en-US" b="1" smtClean="0">
                <a:solidFill>
                  <a:schemeClr val="accent2"/>
                </a:solidFill>
              </a:rPr>
              <a:t>avg</a:t>
            </a:r>
            <a:r>
              <a:rPr lang="en-US" altLang="en-US" smtClean="0"/>
              <a:t> # steps algorithm takes on </a:t>
            </a:r>
            <a:r>
              <a:rPr lang="en-US" altLang="en-US" i="1" smtClean="0"/>
              <a:t>random</a:t>
            </a:r>
            <a:r>
              <a:rPr lang="en-US" altLang="en-US" smtClean="0"/>
              <a:t> inputs of size </a:t>
            </a:r>
            <a:r>
              <a:rPr lang="en-US" altLang="en-US" b="1" smtClean="0">
                <a:solidFill>
                  <a:srgbClr val="0033CC"/>
                </a:solidFill>
              </a:rPr>
              <a:t>N</a:t>
            </a:r>
          </a:p>
          <a:p>
            <a:pPr lvl="1">
              <a:lnSpc>
                <a:spcPct val="90000"/>
              </a:lnSpc>
            </a:pPr>
            <a:r>
              <a:rPr lang="en-US" altLang="en-US" b="1" smtClean="0"/>
              <a:t>Amortized complexity</a:t>
            </a:r>
            <a:r>
              <a:rPr lang="en-US" altLang="en-US" smtClean="0"/>
              <a:t>: </a:t>
            </a:r>
            <a:r>
              <a:rPr lang="en-US" altLang="en-US" b="1" smtClean="0">
                <a:solidFill>
                  <a:schemeClr val="accent2"/>
                </a:solidFill>
              </a:rPr>
              <a:t>max</a:t>
            </a:r>
            <a:r>
              <a:rPr lang="en-US" altLang="en-US" smtClean="0"/>
              <a:t> total # steps algorithm takes on </a:t>
            </a:r>
            <a:r>
              <a:rPr lang="en-US" altLang="en-US" b="1" smtClean="0">
                <a:solidFill>
                  <a:schemeClr val="accent2"/>
                </a:solidFill>
              </a:rPr>
              <a:t>M</a:t>
            </a:r>
            <a:r>
              <a:rPr lang="en-US" altLang="en-US" smtClean="0"/>
              <a:t> “most challenging” </a:t>
            </a:r>
            <a:r>
              <a:rPr lang="en-US" altLang="en-US" i="1" smtClean="0"/>
              <a:t>consecutive</a:t>
            </a:r>
            <a:r>
              <a:rPr lang="en-US" altLang="en-US" smtClean="0"/>
              <a:t> inputs of size </a:t>
            </a:r>
            <a:r>
              <a:rPr lang="en-US" altLang="en-US" b="1" smtClean="0">
                <a:solidFill>
                  <a:schemeClr val="accent2"/>
                </a:solidFill>
              </a:rPr>
              <a:t>N</a:t>
            </a:r>
            <a:r>
              <a:rPr lang="en-US" altLang="en-US" smtClean="0"/>
              <a:t>, divided by </a:t>
            </a:r>
            <a:r>
              <a:rPr lang="en-US" altLang="en-US" b="1" smtClean="0">
                <a:solidFill>
                  <a:schemeClr val="accent2"/>
                </a:solidFill>
              </a:rPr>
              <a:t>M</a:t>
            </a:r>
            <a:r>
              <a:rPr lang="en-US" altLang="en-US" smtClean="0"/>
              <a:t> (i.e., divide the max total by </a:t>
            </a:r>
            <a:r>
              <a:rPr lang="en-US" altLang="en-US" b="1" smtClean="0">
                <a:solidFill>
                  <a:schemeClr val="accent2"/>
                </a:solidFill>
              </a:rPr>
              <a:t>M</a:t>
            </a:r>
            <a:r>
              <a:rPr lang="en-US" altLang="en-US" smtClean="0"/>
              <a:t>).</a:t>
            </a:r>
            <a:endParaRPr lang="en-US" altLang="en-US" b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A69EECE-602A-49A2-B457-A045236FB164}" type="slidenum">
              <a:rPr lang="en-US" altLang="en-US" sz="1400" smtClean="0">
                <a:latin typeface="Times New Roman" pitchFamily="18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Announcements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371600"/>
            <a:ext cx="8305800" cy="4724400"/>
          </a:xfrm>
        </p:spPr>
        <p:txBody>
          <a:bodyPr/>
          <a:lstStyle/>
          <a:p>
            <a:pPr marL="533400" indent="-533400"/>
            <a:r>
              <a:rPr lang="en-US" altLang="en-US" dirty="0" smtClean="0"/>
              <a:t>Homework #1 due Wednesday, April 6</a:t>
            </a:r>
          </a:p>
        </p:txBody>
      </p:sp>
    </p:spTree>
    <p:extLst>
      <p:ext uri="{BB962C8B-B14F-4D97-AF65-F5344CB8AC3E}">
        <p14:creationId xmlns:p14="http://schemas.microsoft.com/office/powerpoint/2010/main" val="2808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A8CE817-953B-4B30-A07A-1F1401804C46}" type="slidenum">
              <a:rPr lang="en-US" altLang="en-US" sz="1400" smtClean="0">
                <a:latin typeface="Times New Roman" pitchFamily="18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Definition of Order Notation</a:t>
            </a: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h(n) </a:t>
            </a:r>
            <a:r>
              <a:rPr lang="az-Cyrl-AZ" altLang="en-US" dirty="0" smtClean="0"/>
              <a:t>є</a:t>
            </a:r>
            <a:r>
              <a:rPr lang="en-US" altLang="en-US" dirty="0" smtClean="0"/>
              <a:t> O(f(n))              </a:t>
            </a:r>
            <a:r>
              <a:rPr lang="en-US" altLang="en-US" sz="2400" dirty="0" smtClean="0">
                <a:solidFill>
                  <a:schemeClr val="accent2"/>
                </a:solidFill>
                <a:sym typeface="Symbol" pitchFamily="18" charset="2"/>
              </a:rPr>
              <a:t>Big-O  “Order”</a:t>
            </a:r>
          </a:p>
          <a:p>
            <a:pPr marL="0" indent="0">
              <a:buFontTx/>
              <a:buNone/>
              <a:defRPr/>
            </a:pPr>
            <a:r>
              <a:rPr lang="en-US" altLang="en-US" sz="2400" dirty="0" smtClean="0"/>
              <a:t>   if there exist positive constants c and n</a:t>
            </a:r>
            <a:r>
              <a:rPr lang="en-US" altLang="en-US" sz="2400" baseline="-25000" dirty="0" smtClean="0"/>
              <a:t>0</a:t>
            </a:r>
            <a:endParaRPr lang="en-US" altLang="en-US" sz="2400" dirty="0" smtClean="0"/>
          </a:p>
          <a:p>
            <a:pPr>
              <a:buFontTx/>
              <a:buNone/>
              <a:defRPr/>
            </a:pPr>
            <a:r>
              <a:rPr lang="en-US" altLang="en-US" sz="2400" dirty="0" smtClean="0"/>
              <a:t>   such that h(n) ≤ c f(n) for all n ≥ n</a:t>
            </a:r>
            <a:r>
              <a:rPr lang="en-US" altLang="en-US" sz="2400" baseline="-25000" dirty="0" smtClean="0"/>
              <a:t>0</a:t>
            </a:r>
          </a:p>
          <a:p>
            <a:pPr>
              <a:buFontTx/>
              <a:buNone/>
              <a:defRPr/>
            </a:pPr>
            <a:r>
              <a:rPr lang="en-US" altLang="en-US" sz="2400" dirty="0" smtClean="0"/>
              <a:t> </a:t>
            </a:r>
          </a:p>
          <a:p>
            <a:pPr>
              <a:buFontTx/>
              <a:buNone/>
              <a:defRPr/>
            </a:pPr>
            <a:endParaRPr lang="en-US" altLang="en-US" sz="2400" dirty="0" smtClean="0"/>
          </a:p>
          <a:p>
            <a:pPr marL="533400" indent="-533400">
              <a:buFontTx/>
              <a:buNone/>
              <a:tabLst>
                <a:tab pos="2679700" algn="l"/>
                <a:tab pos="5775325" algn="l"/>
              </a:tabLst>
              <a:defRPr/>
            </a:pPr>
            <a:r>
              <a:rPr lang="en-US" altLang="en-US" sz="2400" dirty="0" smtClean="0"/>
              <a:t>O(f(n)) defines a class (set) of functions</a:t>
            </a:r>
          </a:p>
          <a:p>
            <a:pPr marL="533400" indent="-533400">
              <a:buFontTx/>
              <a:buNone/>
              <a:tabLst>
                <a:tab pos="2679700" algn="l"/>
                <a:tab pos="5775325" algn="l"/>
              </a:tabLst>
              <a:defRPr/>
            </a:pPr>
            <a:endParaRPr lang="en-US" altLang="en-US" sz="2400" dirty="0" smtClean="0">
              <a:solidFill>
                <a:schemeClr val="accent2"/>
              </a:solidFill>
              <a:sym typeface="Symbol" pitchFamily="18" charset="2"/>
            </a:endParaRPr>
          </a:p>
          <a:p>
            <a:pPr>
              <a:buFontTx/>
              <a:buNone/>
              <a:defRPr/>
            </a:pPr>
            <a:endParaRPr lang="en-US" altLang="en-US" sz="2400" dirty="0" smtClean="0"/>
          </a:p>
          <a:p>
            <a:pPr>
              <a:buFontTx/>
              <a:buNone/>
              <a:defRPr/>
            </a:pPr>
            <a:endParaRPr lang="en-US" altLang="en-US" sz="2400" i="1" dirty="0" smtClean="0"/>
          </a:p>
        </p:txBody>
      </p:sp>
      <p:sp>
        <p:nvSpPr>
          <p:cNvPr id="30725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400800" y="1279525"/>
            <a:ext cx="251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  <a:latin typeface="Times New Roman" pitchFamily="18" charset="0"/>
              </a:rPr>
              <a:t>Plot h(n)=n, f(n) = n^2</a:t>
            </a:r>
          </a:p>
        </p:txBody>
      </p:sp>
      <p:sp>
        <p:nvSpPr>
          <p:cNvPr id="30726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10400" y="4038600"/>
            <a:ext cx="213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  <a:latin typeface="Times New Roman" pitchFamily="18" charset="0"/>
              </a:rPr>
              <a:t>Another plot where they cross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3n</a:t>
            </a:r>
            <a:r>
              <a:rPr lang="en-US" baseline="30000" dirty="0" smtClean="0"/>
              <a:t>2</a:t>
            </a:r>
            <a:r>
              <a:rPr lang="en-US" dirty="0" smtClean="0"/>
              <a:t> + 2 </a:t>
            </a:r>
            <a:r>
              <a:rPr lang="en-US" dirty="0" err="1" smtClean="0"/>
              <a:t>nlog</a:t>
            </a:r>
            <a:r>
              <a:rPr lang="en-US" dirty="0" smtClean="0"/>
              <a:t> n is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3n</a:t>
            </a:r>
            <a:r>
              <a:rPr lang="en-US" baseline="30000" dirty="0" smtClean="0"/>
              <a:t>2</a:t>
            </a:r>
            <a:r>
              <a:rPr lang="en-US" dirty="0" smtClean="0"/>
              <a:t> + 2 </a:t>
            </a:r>
            <a:r>
              <a:rPr lang="en-US" dirty="0" err="1" smtClean="0"/>
              <a:t>nlog</a:t>
            </a:r>
            <a:r>
              <a:rPr lang="en-US" dirty="0" smtClean="0"/>
              <a:t> n is O(n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is O(2n</a:t>
            </a:r>
            <a:r>
              <a:rPr lang="en-US" baseline="30000" dirty="0" smtClean="0"/>
              <a:t>2</a:t>
            </a:r>
            <a:r>
              <a:rPr lang="en-US" dirty="0" smtClean="0"/>
              <a:t> + 14)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2161E5-969E-42CF-911A-78CC34C5872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6223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5C4ECF-8671-47DD-A490-D887AE653119}" type="slidenum">
              <a:rPr lang="en-US" altLang="en-US" sz="1400" smtClean="0">
                <a:latin typeface="Times New Roman" pitchFamily="18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Asymptotic Lower Bounds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371600"/>
            <a:ext cx="7696200" cy="4724400"/>
          </a:xfrm>
        </p:spPr>
        <p:txBody>
          <a:bodyPr/>
          <a:lstStyle/>
          <a:p>
            <a:pPr>
              <a:defRPr/>
            </a:pPr>
            <a:r>
              <a:rPr lang="en-US" altLang="en-US" sz="2400" dirty="0" smtClean="0">
                <a:solidFill>
                  <a:schemeClr val="accent2"/>
                </a:solidFill>
                <a:sym typeface="Symbol" pitchFamily="18" charset="2"/>
              </a:rPr>
              <a:t>( </a:t>
            </a:r>
            <a:r>
              <a:rPr lang="en-US" altLang="en-US" sz="2400" i="1" dirty="0" smtClean="0">
                <a:solidFill>
                  <a:schemeClr val="accent2"/>
                </a:solidFill>
                <a:sym typeface="Symbol" pitchFamily="18" charset="2"/>
              </a:rPr>
              <a:t>g</a:t>
            </a:r>
            <a:r>
              <a:rPr lang="en-US" altLang="en-US" sz="2400" dirty="0" smtClean="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n-US" altLang="en-US" sz="2400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altLang="en-US" sz="2400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altLang="en-US" sz="2400" dirty="0" smtClean="0">
                <a:sym typeface="Symbol" pitchFamily="18" charset="2"/>
              </a:rPr>
              <a:t> </a:t>
            </a:r>
            <a:r>
              <a:rPr lang="en-US" altLang="en-US" sz="2400" dirty="0" smtClean="0"/>
              <a:t>is the set of all functions asymptotically </a:t>
            </a:r>
            <a:r>
              <a:rPr lang="en-US" altLang="en-US" sz="2400" dirty="0" smtClean="0">
                <a:solidFill>
                  <a:schemeClr val="accent2"/>
                </a:solidFill>
              </a:rPr>
              <a:t>greater than or equal</a:t>
            </a:r>
            <a:r>
              <a:rPr lang="en-US" altLang="en-US" sz="2400" dirty="0" smtClean="0"/>
              <a:t> to </a:t>
            </a:r>
            <a:r>
              <a:rPr lang="en-US" altLang="en-US" sz="2400" i="1" dirty="0" smtClean="0"/>
              <a:t>g</a:t>
            </a:r>
            <a:r>
              <a:rPr lang="en-US" altLang="en-US" sz="2400" dirty="0" smtClean="0"/>
              <a:t>(</a:t>
            </a:r>
            <a:r>
              <a:rPr lang="en-US" altLang="en-US" sz="2400" i="1" dirty="0" smtClean="0"/>
              <a:t>n</a:t>
            </a:r>
            <a:r>
              <a:rPr lang="en-US" altLang="en-US" sz="2400" dirty="0" smtClean="0"/>
              <a:t>)</a:t>
            </a:r>
          </a:p>
          <a:p>
            <a:pPr>
              <a:defRPr/>
            </a:pPr>
            <a:endParaRPr lang="en-US" altLang="en-US" sz="2400" dirty="0" smtClean="0"/>
          </a:p>
          <a:p>
            <a:pPr>
              <a:defRPr/>
            </a:pPr>
            <a:r>
              <a:rPr lang="en-US" altLang="en-US" sz="2400" i="1" dirty="0" smtClean="0"/>
              <a:t>h</a:t>
            </a:r>
            <a:r>
              <a:rPr lang="en-US" altLang="en-US" sz="2400" dirty="0" smtClean="0"/>
              <a:t>(</a:t>
            </a:r>
            <a:r>
              <a:rPr lang="en-US" altLang="en-US" sz="2400" i="1" dirty="0" smtClean="0"/>
              <a:t>n</a:t>
            </a:r>
            <a:r>
              <a:rPr lang="en-US" altLang="en-US" sz="2400" dirty="0" smtClean="0"/>
              <a:t>) </a:t>
            </a:r>
            <a:r>
              <a:rPr lang="en-US" altLang="en-US" sz="2400" dirty="0" smtClean="0">
                <a:sym typeface="Symbol" pitchFamily="18" charset="2"/>
              </a:rPr>
              <a:t> </a:t>
            </a:r>
            <a:r>
              <a:rPr lang="en-US" altLang="en-US" sz="2400" dirty="0" smtClean="0">
                <a:solidFill>
                  <a:schemeClr val="accent2"/>
                </a:solidFill>
                <a:sym typeface="Symbol" pitchFamily="18" charset="2"/>
              </a:rPr>
              <a:t>( g(</a:t>
            </a:r>
            <a:r>
              <a:rPr lang="en-US" altLang="en-US" sz="2400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altLang="en-US" sz="2400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altLang="en-US" sz="2400" dirty="0" smtClean="0">
                <a:sym typeface="Symbol" pitchFamily="18" charset="2"/>
              </a:rPr>
              <a:t> </a:t>
            </a:r>
            <a:r>
              <a:rPr lang="en-US" altLang="en-US" sz="2400" dirty="0" err="1" smtClean="0">
                <a:sym typeface="Symbol" pitchFamily="18" charset="2"/>
              </a:rPr>
              <a:t>iff</a:t>
            </a:r>
            <a:r>
              <a:rPr lang="en-US" altLang="en-US" sz="2400" dirty="0" smtClean="0">
                <a:sym typeface="Symbol" pitchFamily="18" charset="2"/>
              </a:rPr>
              <a:t/>
            </a:r>
            <a:br>
              <a:rPr lang="en-US" altLang="en-US" sz="2400" dirty="0" smtClean="0">
                <a:sym typeface="Symbol" pitchFamily="18" charset="2"/>
              </a:rPr>
            </a:br>
            <a:r>
              <a:rPr lang="en-US" altLang="en-US" sz="2400" dirty="0" smtClean="0">
                <a:sym typeface="Symbol" pitchFamily="18" charset="2"/>
              </a:rPr>
              <a:t>There exist </a:t>
            </a:r>
            <a:r>
              <a:rPr lang="en-US" altLang="en-US" sz="2400" i="1" dirty="0" smtClean="0">
                <a:sym typeface="Symbol" pitchFamily="18" charset="2"/>
              </a:rPr>
              <a:t>c</a:t>
            </a:r>
            <a:r>
              <a:rPr lang="en-US" altLang="en-US" sz="2400" dirty="0" smtClean="0">
                <a:sym typeface="Symbol" pitchFamily="18" charset="2"/>
              </a:rPr>
              <a:t>&gt;0 and </a:t>
            </a:r>
            <a:r>
              <a:rPr lang="en-US" altLang="en-US" sz="2400" i="1" dirty="0" smtClean="0">
                <a:sym typeface="Symbol" pitchFamily="18" charset="2"/>
              </a:rPr>
              <a:t>n</a:t>
            </a:r>
            <a:r>
              <a:rPr lang="en-US" altLang="en-US" sz="2400" i="1" baseline="-25000" dirty="0" smtClean="0">
                <a:sym typeface="Symbol" pitchFamily="18" charset="2"/>
              </a:rPr>
              <a:t>0</a:t>
            </a:r>
            <a:r>
              <a:rPr lang="en-US" altLang="en-US" sz="2400" dirty="0" smtClean="0">
                <a:sym typeface="Symbol" pitchFamily="18" charset="2"/>
              </a:rPr>
              <a:t>&gt;0 such that </a:t>
            </a:r>
            <a:r>
              <a:rPr lang="en-US" altLang="en-US" sz="2400" i="1" dirty="0" smtClean="0"/>
              <a:t>h</a:t>
            </a:r>
            <a:r>
              <a:rPr lang="en-US" altLang="en-US" sz="2400" dirty="0" smtClean="0"/>
              <a:t>(</a:t>
            </a:r>
            <a:r>
              <a:rPr lang="en-US" altLang="en-US" sz="2400" i="1" dirty="0" smtClean="0"/>
              <a:t>n</a:t>
            </a:r>
            <a:r>
              <a:rPr lang="en-US" altLang="en-US" sz="2400" dirty="0" smtClean="0"/>
              <a:t>) </a:t>
            </a:r>
            <a:r>
              <a:rPr lang="en-US" altLang="en-US" sz="2400" b="1" dirty="0" smtClean="0">
                <a:solidFill>
                  <a:schemeClr val="accent2"/>
                </a:solidFill>
                <a:sym typeface="Symbol" pitchFamily="18" charset="2"/>
              </a:rPr>
              <a:t></a:t>
            </a:r>
            <a:r>
              <a:rPr lang="en-US" altLang="en-US" sz="2400" dirty="0" smtClean="0">
                <a:sym typeface="Symbol" pitchFamily="18" charset="2"/>
              </a:rPr>
              <a:t> </a:t>
            </a:r>
            <a:r>
              <a:rPr lang="en-US" altLang="en-US" sz="2400" i="1" dirty="0" smtClean="0">
                <a:sym typeface="Symbol" pitchFamily="18" charset="2"/>
              </a:rPr>
              <a:t>c</a:t>
            </a:r>
            <a:r>
              <a:rPr lang="en-US" altLang="en-US" sz="2400" dirty="0" smtClean="0">
                <a:sym typeface="Symbol" pitchFamily="18" charset="2"/>
              </a:rPr>
              <a:t> g(</a:t>
            </a:r>
            <a:r>
              <a:rPr lang="en-US" altLang="en-US" sz="2400" i="1" dirty="0" smtClean="0">
                <a:sym typeface="Symbol" pitchFamily="18" charset="2"/>
              </a:rPr>
              <a:t>n</a:t>
            </a:r>
            <a:r>
              <a:rPr lang="en-US" altLang="en-US" sz="2400" dirty="0" smtClean="0">
                <a:sym typeface="Symbol" pitchFamily="18" charset="2"/>
              </a:rPr>
              <a:t>) for all </a:t>
            </a:r>
            <a:r>
              <a:rPr lang="en-US" altLang="en-US" sz="2400" i="1" dirty="0" smtClean="0">
                <a:sym typeface="Symbol" pitchFamily="18" charset="2"/>
              </a:rPr>
              <a:t>n</a:t>
            </a:r>
            <a:r>
              <a:rPr lang="en-US" altLang="en-US" sz="2400" dirty="0" smtClean="0">
                <a:sym typeface="Symbol" pitchFamily="18" charset="2"/>
              </a:rPr>
              <a:t>  </a:t>
            </a:r>
            <a:r>
              <a:rPr lang="en-US" altLang="en-US" sz="2400" i="1" dirty="0" smtClean="0">
                <a:sym typeface="Symbol" pitchFamily="18" charset="2"/>
              </a:rPr>
              <a:t>n</a:t>
            </a:r>
            <a:r>
              <a:rPr lang="en-US" altLang="en-US" sz="2400" i="1" baseline="-25000" dirty="0" smtClean="0">
                <a:sym typeface="Symbol" pitchFamily="18" charset="2"/>
              </a:rPr>
              <a:t>0</a:t>
            </a:r>
          </a:p>
          <a:p>
            <a:pPr marL="0" indent="0">
              <a:buFontTx/>
              <a:buNone/>
              <a:defRPr/>
            </a:pP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FAB56D-8510-4AE3-80A4-A7117DA0D886}" type="slidenum">
              <a:rPr lang="en-US" altLang="en-US" sz="1400" smtClean="0">
                <a:latin typeface="Times New Roman" pitchFamily="18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Asymptotic Tight Bound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85800" y="1371600"/>
            <a:ext cx="7696200" cy="4724400"/>
          </a:xfrm>
        </p:spPr>
        <p:txBody>
          <a:bodyPr/>
          <a:lstStyle/>
          <a:p>
            <a:pPr>
              <a:defRPr/>
            </a:pPr>
            <a:r>
              <a:rPr lang="en-US" altLang="en-US" sz="2400" dirty="0" smtClean="0">
                <a:solidFill>
                  <a:schemeClr val="accent2"/>
                </a:solidFill>
                <a:sym typeface="Symbol" pitchFamily="18" charset="2"/>
              </a:rPr>
              <a:t></a:t>
            </a:r>
            <a:r>
              <a:rPr lang="en-US" altLang="en-US" sz="2400" dirty="0" smtClean="0">
                <a:solidFill>
                  <a:schemeClr val="accent2"/>
                </a:solidFill>
              </a:rPr>
              <a:t>( </a:t>
            </a:r>
            <a:r>
              <a:rPr lang="en-US" altLang="en-US" sz="2400" i="1" dirty="0" smtClean="0">
                <a:solidFill>
                  <a:schemeClr val="accent2"/>
                </a:solidFill>
              </a:rPr>
              <a:t>f</a:t>
            </a:r>
            <a:r>
              <a:rPr lang="en-US" altLang="en-US" sz="2400" dirty="0" smtClean="0">
                <a:solidFill>
                  <a:schemeClr val="accent2"/>
                </a:solidFill>
              </a:rPr>
              <a:t>(</a:t>
            </a:r>
            <a:r>
              <a:rPr lang="en-US" altLang="en-US" sz="2400" i="1" dirty="0" smtClean="0">
                <a:solidFill>
                  <a:schemeClr val="accent2"/>
                </a:solidFill>
              </a:rPr>
              <a:t>n</a:t>
            </a:r>
            <a:r>
              <a:rPr lang="en-US" altLang="en-US" sz="2400" dirty="0" smtClean="0">
                <a:solidFill>
                  <a:schemeClr val="accent2"/>
                </a:solidFill>
              </a:rPr>
              <a:t>) )</a:t>
            </a:r>
            <a:r>
              <a:rPr lang="en-US" altLang="en-US" sz="2400" dirty="0" smtClean="0"/>
              <a:t> is the set of all functions asymptotically </a:t>
            </a:r>
            <a:r>
              <a:rPr lang="en-US" altLang="en-US" sz="2400" dirty="0" smtClean="0">
                <a:solidFill>
                  <a:schemeClr val="accent2"/>
                </a:solidFill>
              </a:rPr>
              <a:t>equal</a:t>
            </a:r>
            <a:r>
              <a:rPr lang="en-US" altLang="en-US" sz="2400" dirty="0" smtClean="0"/>
              <a:t> to </a:t>
            </a:r>
            <a:r>
              <a:rPr lang="en-US" altLang="en-US" sz="2400" i="1" dirty="0" smtClean="0"/>
              <a:t>f</a:t>
            </a:r>
            <a:r>
              <a:rPr lang="en-US" altLang="en-US" sz="2400" dirty="0" smtClean="0"/>
              <a:t> (</a:t>
            </a:r>
            <a:r>
              <a:rPr lang="en-US" altLang="en-US" sz="2400" i="1" dirty="0" smtClean="0"/>
              <a:t>n</a:t>
            </a:r>
            <a:r>
              <a:rPr lang="en-US" altLang="en-US" sz="2400" dirty="0" smtClean="0"/>
              <a:t>)</a:t>
            </a:r>
          </a:p>
          <a:p>
            <a:pPr>
              <a:defRPr/>
            </a:pPr>
            <a:endParaRPr lang="en-US" altLang="en-US" sz="2400" dirty="0" smtClean="0"/>
          </a:p>
          <a:p>
            <a:pPr>
              <a:lnSpc>
                <a:spcPct val="80000"/>
              </a:lnSpc>
              <a:defRPr/>
            </a:pPr>
            <a:r>
              <a:rPr lang="en-US" altLang="en-US" sz="2000" i="1" dirty="0" smtClean="0"/>
              <a:t>h</a:t>
            </a:r>
            <a:r>
              <a:rPr lang="en-US" altLang="en-US" sz="2000" dirty="0" smtClean="0"/>
              <a:t>(</a:t>
            </a:r>
            <a:r>
              <a:rPr lang="en-US" altLang="en-US" sz="2000" i="1" dirty="0" smtClean="0"/>
              <a:t>n</a:t>
            </a:r>
            <a:r>
              <a:rPr lang="en-US" altLang="en-US" sz="2000" dirty="0" smtClean="0"/>
              <a:t>) </a:t>
            </a:r>
            <a:r>
              <a:rPr lang="en-US" altLang="en-US" sz="2000" dirty="0" smtClean="0">
                <a:sym typeface="Symbol" pitchFamily="18" charset="2"/>
              </a:rPr>
              <a:t> </a:t>
            </a:r>
            <a:r>
              <a:rPr lang="en-US" altLang="en-US" sz="2000" dirty="0" smtClean="0">
                <a:solidFill>
                  <a:schemeClr val="accent2"/>
                </a:solidFill>
                <a:sym typeface="Symbol" pitchFamily="18" charset="2"/>
              </a:rPr>
              <a:t>( </a:t>
            </a:r>
            <a:r>
              <a:rPr lang="en-US" altLang="en-US" sz="2000" i="1" dirty="0" smtClean="0">
                <a:solidFill>
                  <a:schemeClr val="accent2"/>
                </a:solidFill>
                <a:sym typeface="Symbol" pitchFamily="18" charset="2"/>
              </a:rPr>
              <a:t>f</a:t>
            </a:r>
            <a:r>
              <a:rPr lang="en-US" altLang="en-US" sz="2000" dirty="0" smtClean="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n-US" altLang="en-US" sz="2000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altLang="en-US" sz="2000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altLang="en-US" sz="2000" dirty="0" smtClean="0">
                <a:sym typeface="Symbol" pitchFamily="18" charset="2"/>
              </a:rPr>
              <a:t> </a:t>
            </a:r>
            <a:r>
              <a:rPr lang="en-US" altLang="en-US" sz="2000" dirty="0" err="1" smtClean="0">
                <a:sym typeface="Symbol" pitchFamily="18" charset="2"/>
              </a:rPr>
              <a:t>iff</a:t>
            </a:r>
            <a:endParaRPr lang="en-US" altLang="en-US" sz="2000" dirty="0" smtClean="0">
              <a:sym typeface="Symbol" pitchFamily="18" charset="2"/>
            </a:endParaRP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en-US" altLang="en-US" sz="2000" i="1" dirty="0" smtClean="0"/>
              <a:t>    h</a:t>
            </a:r>
            <a:r>
              <a:rPr lang="en-US" altLang="en-US" sz="2000" dirty="0" smtClean="0"/>
              <a:t>(</a:t>
            </a:r>
            <a:r>
              <a:rPr lang="en-US" altLang="en-US" sz="2000" i="1" dirty="0" smtClean="0"/>
              <a:t>n</a:t>
            </a:r>
            <a:r>
              <a:rPr lang="en-US" altLang="en-US" sz="2000" dirty="0" smtClean="0"/>
              <a:t>) </a:t>
            </a:r>
            <a:r>
              <a:rPr lang="en-US" altLang="en-US" sz="2000" dirty="0" smtClean="0">
                <a:sym typeface="Symbol" pitchFamily="18" charset="2"/>
              </a:rPr>
              <a:t> O( </a:t>
            </a:r>
            <a:r>
              <a:rPr lang="en-US" altLang="en-US" sz="2000" i="1" dirty="0" smtClean="0">
                <a:sym typeface="Symbol" pitchFamily="18" charset="2"/>
              </a:rPr>
              <a:t>f</a:t>
            </a:r>
            <a:r>
              <a:rPr lang="en-US" altLang="en-US" sz="2000" dirty="0" smtClean="0">
                <a:sym typeface="Symbol" pitchFamily="18" charset="2"/>
              </a:rPr>
              <a:t>(</a:t>
            </a:r>
            <a:r>
              <a:rPr lang="en-US" altLang="en-US" sz="2000" i="1" dirty="0" smtClean="0">
                <a:sym typeface="Symbol" pitchFamily="18" charset="2"/>
              </a:rPr>
              <a:t>n</a:t>
            </a:r>
            <a:r>
              <a:rPr lang="en-US" altLang="en-US" sz="2000" dirty="0" smtClean="0">
                <a:sym typeface="Symbol" pitchFamily="18" charset="2"/>
              </a:rPr>
              <a:t>) ) and </a:t>
            </a:r>
            <a:r>
              <a:rPr lang="en-US" altLang="en-US" sz="2000" i="1" dirty="0" smtClean="0"/>
              <a:t>h</a:t>
            </a:r>
            <a:r>
              <a:rPr lang="en-US" altLang="en-US" sz="2000" dirty="0" smtClean="0"/>
              <a:t>(</a:t>
            </a:r>
            <a:r>
              <a:rPr lang="en-US" altLang="en-US" sz="2000" i="1" dirty="0" smtClean="0"/>
              <a:t>n</a:t>
            </a:r>
            <a:r>
              <a:rPr lang="en-US" altLang="en-US" sz="2000" dirty="0" smtClean="0"/>
              <a:t>) </a:t>
            </a:r>
            <a:r>
              <a:rPr lang="en-US" altLang="en-US" sz="2000" dirty="0" smtClean="0">
                <a:sym typeface="Symbol" pitchFamily="18" charset="2"/>
              </a:rPr>
              <a:t> (</a:t>
            </a:r>
            <a:r>
              <a:rPr lang="en-US" altLang="en-US" sz="2000" i="1" dirty="0" smtClean="0">
                <a:sym typeface="Symbol" pitchFamily="18" charset="2"/>
              </a:rPr>
              <a:t>f</a:t>
            </a:r>
            <a:r>
              <a:rPr lang="en-US" altLang="en-US" sz="2000" dirty="0" smtClean="0">
                <a:sym typeface="Symbol" pitchFamily="18" charset="2"/>
              </a:rPr>
              <a:t>(</a:t>
            </a:r>
            <a:r>
              <a:rPr lang="en-US" altLang="en-US" sz="2000" i="1" dirty="0" smtClean="0">
                <a:sym typeface="Symbol" pitchFamily="18" charset="2"/>
              </a:rPr>
              <a:t>n</a:t>
            </a:r>
            <a:r>
              <a:rPr lang="en-US" altLang="en-US" sz="2000" dirty="0" smtClean="0">
                <a:sym typeface="Symbol" pitchFamily="18" charset="2"/>
              </a:rPr>
              <a:t>) )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en-US" altLang="en-US" sz="2000" dirty="0" smtClean="0">
                <a:sym typeface="Symbol" pitchFamily="18" charset="2"/>
              </a:rPr>
              <a:t>	- </a:t>
            </a:r>
            <a:r>
              <a:rPr lang="en-US" altLang="en-US" sz="1800" dirty="0" smtClean="0">
                <a:sym typeface="Symbol" pitchFamily="18" charset="2"/>
              </a:rPr>
              <a:t>This is equivalent to:</a:t>
            </a:r>
            <a:endParaRPr lang="en-US" altLang="en-US" sz="1400" dirty="0" smtClean="0">
              <a:sym typeface="Symbol" pitchFamily="18" charset="2"/>
            </a:endParaRPr>
          </a:p>
          <a:p>
            <a:pPr>
              <a:defRPr/>
            </a:pPr>
            <a:endParaRPr lang="en-US" altLang="en-US" sz="2400" dirty="0" smtClean="0"/>
          </a:p>
        </p:txBody>
      </p:sp>
      <p:graphicFrame>
        <p:nvGraphicFramePr>
          <p:cNvPr id="40965" name="Object 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3352800" y="3581400"/>
          <a:ext cx="199548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7" name="Equation" r:id="rId7" imgW="1269449" imgH="266584" progId="Equation.DSMT4">
                  <p:embed/>
                </p:oleObj>
              </mc:Choice>
              <mc:Fallback>
                <p:oleObj name="Equation" r:id="rId7" imgW="1269449" imgH="266584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581400"/>
                        <a:ext cx="1995488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429825-6D20-4C72-9BA6-AD4D7C18AEE3}" type="slidenum">
              <a:rPr lang="en-US" altLang="en-US" sz="1400" smtClean="0">
                <a:latin typeface="Times New Roman" pitchFamily="18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Full Set of Asymptotic Bounds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371600"/>
            <a:ext cx="7696200" cy="4724400"/>
          </a:xfrm>
        </p:spPr>
        <p:txBody>
          <a:bodyPr/>
          <a:lstStyle/>
          <a:p>
            <a:r>
              <a:rPr lang="en-US" altLang="en-US" sz="2400" smtClean="0">
                <a:solidFill>
                  <a:schemeClr val="accent2"/>
                </a:solidFill>
              </a:rPr>
              <a:t>O( </a:t>
            </a:r>
            <a:r>
              <a:rPr lang="en-US" altLang="en-US" sz="2400" i="1" smtClean="0">
                <a:solidFill>
                  <a:schemeClr val="accent2"/>
                </a:solidFill>
              </a:rPr>
              <a:t>f</a:t>
            </a:r>
            <a:r>
              <a:rPr lang="en-US" altLang="en-US" sz="2400" smtClean="0">
                <a:solidFill>
                  <a:schemeClr val="accent2"/>
                </a:solidFill>
              </a:rPr>
              <a:t>(</a:t>
            </a:r>
            <a:r>
              <a:rPr lang="en-US" altLang="en-US" sz="2400" i="1" smtClean="0">
                <a:solidFill>
                  <a:schemeClr val="accent2"/>
                </a:solidFill>
              </a:rPr>
              <a:t>n</a:t>
            </a:r>
            <a:r>
              <a:rPr lang="en-US" altLang="en-US" sz="2400" smtClean="0">
                <a:solidFill>
                  <a:schemeClr val="accent2"/>
                </a:solidFill>
              </a:rPr>
              <a:t>) )</a:t>
            </a:r>
            <a:r>
              <a:rPr lang="en-US" altLang="en-US" sz="2400" smtClean="0"/>
              <a:t> is the set of all functions asymptotically </a:t>
            </a:r>
            <a:r>
              <a:rPr lang="en-US" altLang="en-US" sz="2400" smtClean="0">
                <a:solidFill>
                  <a:schemeClr val="accent2"/>
                </a:solidFill>
              </a:rPr>
              <a:t>less than or equal</a:t>
            </a:r>
            <a:r>
              <a:rPr lang="en-US" altLang="en-US" sz="2400" smtClean="0"/>
              <a:t> to </a:t>
            </a:r>
            <a:r>
              <a:rPr lang="en-US" altLang="en-US" sz="2400" i="1" smtClean="0"/>
              <a:t>f</a:t>
            </a:r>
            <a:r>
              <a:rPr lang="en-US" altLang="en-US" sz="2400" smtClean="0"/>
              <a:t>(</a:t>
            </a:r>
            <a:r>
              <a:rPr lang="en-US" altLang="en-US" sz="2400" i="1" smtClean="0"/>
              <a:t>n</a:t>
            </a:r>
            <a:r>
              <a:rPr lang="en-US" altLang="en-US" sz="2400" smtClean="0"/>
              <a:t>)</a:t>
            </a:r>
          </a:p>
          <a:p>
            <a:pPr lvl="1"/>
            <a:r>
              <a:rPr lang="en-US" altLang="en-US" smtClean="0">
                <a:solidFill>
                  <a:schemeClr val="accent2"/>
                </a:solidFill>
              </a:rPr>
              <a:t>o(</a:t>
            </a:r>
            <a:r>
              <a:rPr lang="en-US" altLang="en-US" i="1" smtClean="0">
                <a:solidFill>
                  <a:schemeClr val="accent2"/>
                </a:solidFill>
              </a:rPr>
              <a:t>f</a:t>
            </a:r>
            <a:r>
              <a:rPr lang="en-US" altLang="en-US" smtClean="0">
                <a:solidFill>
                  <a:schemeClr val="accent2"/>
                </a:solidFill>
              </a:rPr>
              <a:t>(</a:t>
            </a:r>
            <a:r>
              <a:rPr lang="en-US" altLang="en-US" i="1" smtClean="0">
                <a:solidFill>
                  <a:schemeClr val="accent2"/>
                </a:solidFill>
              </a:rPr>
              <a:t>n</a:t>
            </a:r>
            <a:r>
              <a:rPr lang="en-US" altLang="en-US" smtClean="0">
                <a:solidFill>
                  <a:schemeClr val="accent2"/>
                </a:solidFill>
              </a:rPr>
              <a:t>) )</a:t>
            </a:r>
            <a:r>
              <a:rPr lang="en-US" altLang="en-US" smtClean="0"/>
              <a:t> is the set of all functions asymptotically </a:t>
            </a:r>
            <a:r>
              <a:rPr lang="en-US" altLang="en-US" smtClean="0">
                <a:solidFill>
                  <a:schemeClr val="accent2"/>
                </a:solidFill>
              </a:rPr>
              <a:t>strictly less than </a:t>
            </a:r>
            <a:r>
              <a:rPr lang="en-US" altLang="en-US" i="1" smtClean="0"/>
              <a:t>f</a:t>
            </a:r>
            <a:r>
              <a:rPr lang="en-US" altLang="en-US" smtClean="0"/>
              <a:t>(</a:t>
            </a:r>
            <a:r>
              <a:rPr lang="en-US" altLang="en-US" i="1" smtClean="0"/>
              <a:t>n</a:t>
            </a:r>
            <a:r>
              <a:rPr lang="en-US" altLang="en-US" smtClean="0"/>
              <a:t>)</a:t>
            </a:r>
          </a:p>
          <a:p>
            <a:endParaRPr lang="en-US" altLang="en-US" sz="2400" smtClean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en-US" altLang="en-US" sz="2400" smtClean="0">
                <a:solidFill>
                  <a:schemeClr val="accent2"/>
                </a:solidFill>
                <a:sym typeface="Symbol" pitchFamily="18" charset="2"/>
              </a:rPr>
              <a:t>( </a:t>
            </a:r>
            <a:r>
              <a:rPr lang="en-US" altLang="en-US" sz="2400" i="1" smtClean="0">
                <a:solidFill>
                  <a:schemeClr val="accent2"/>
                </a:solidFill>
                <a:sym typeface="Symbol" pitchFamily="18" charset="2"/>
              </a:rPr>
              <a:t>g</a:t>
            </a:r>
            <a:r>
              <a:rPr lang="en-US" altLang="en-US" sz="2400" smtClean="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n-US" altLang="en-US" sz="2400" i="1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altLang="en-US" sz="240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altLang="en-US" sz="2400" smtClean="0">
                <a:sym typeface="Symbol" pitchFamily="18" charset="2"/>
              </a:rPr>
              <a:t> </a:t>
            </a:r>
            <a:r>
              <a:rPr lang="en-US" altLang="en-US" sz="2400" smtClean="0"/>
              <a:t>is the set of all functions asymptotically </a:t>
            </a:r>
            <a:r>
              <a:rPr lang="en-US" altLang="en-US" sz="2400" smtClean="0">
                <a:solidFill>
                  <a:schemeClr val="accent2"/>
                </a:solidFill>
              </a:rPr>
              <a:t>greater than or equal</a:t>
            </a:r>
            <a:r>
              <a:rPr lang="en-US" altLang="en-US" sz="2400" smtClean="0"/>
              <a:t> to </a:t>
            </a:r>
            <a:r>
              <a:rPr lang="en-US" altLang="en-US" sz="2400" i="1" smtClean="0"/>
              <a:t>g</a:t>
            </a:r>
            <a:r>
              <a:rPr lang="en-US" altLang="en-US" sz="2400" smtClean="0"/>
              <a:t>(</a:t>
            </a:r>
            <a:r>
              <a:rPr lang="en-US" altLang="en-US" sz="2400" i="1" smtClean="0"/>
              <a:t>n</a:t>
            </a:r>
            <a:r>
              <a:rPr lang="en-US" altLang="en-US" sz="2400" smtClean="0"/>
              <a:t>)</a:t>
            </a:r>
          </a:p>
          <a:p>
            <a:pPr lvl="1"/>
            <a:r>
              <a:rPr lang="en-US" altLang="en-US" smtClean="0">
                <a:solidFill>
                  <a:schemeClr val="accent2"/>
                </a:solidFill>
                <a:sym typeface="Symbol" pitchFamily="18" charset="2"/>
              </a:rPr>
              <a:t></a:t>
            </a:r>
            <a:r>
              <a:rPr lang="en-US" altLang="en-US" smtClean="0">
                <a:solidFill>
                  <a:schemeClr val="accent2"/>
                </a:solidFill>
              </a:rPr>
              <a:t>( </a:t>
            </a:r>
            <a:r>
              <a:rPr lang="en-US" altLang="en-US" i="1" smtClean="0">
                <a:solidFill>
                  <a:schemeClr val="accent2"/>
                </a:solidFill>
              </a:rPr>
              <a:t>g</a:t>
            </a:r>
            <a:r>
              <a:rPr lang="en-US" altLang="en-US" smtClean="0">
                <a:solidFill>
                  <a:schemeClr val="accent2"/>
                </a:solidFill>
              </a:rPr>
              <a:t>(</a:t>
            </a:r>
            <a:r>
              <a:rPr lang="en-US" altLang="en-US" i="1" smtClean="0">
                <a:solidFill>
                  <a:schemeClr val="accent2"/>
                </a:solidFill>
              </a:rPr>
              <a:t>n</a:t>
            </a:r>
            <a:r>
              <a:rPr lang="en-US" altLang="en-US" smtClean="0">
                <a:solidFill>
                  <a:schemeClr val="accent2"/>
                </a:solidFill>
              </a:rPr>
              <a:t>) )</a:t>
            </a:r>
            <a:r>
              <a:rPr lang="en-US" altLang="en-US" smtClean="0"/>
              <a:t> is the set of all functions asymptotically </a:t>
            </a:r>
            <a:r>
              <a:rPr lang="en-US" altLang="en-US" smtClean="0">
                <a:solidFill>
                  <a:schemeClr val="accent2"/>
                </a:solidFill>
              </a:rPr>
              <a:t>strictly greater than </a:t>
            </a:r>
            <a:r>
              <a:rPr lang="en-US" altLang="en-US" i="1" smtClean="0"/>
              <a:t>g</a:t>
            </a:r>
            <a:r>
              <a:rPr lang="en-US" altLang="en-US" smtClean="0"/>
              <a:t>(</a:t>
            </a:r>
            <a:r>
              <a:rPr lang="en-US" altLang="en-US" i="1" smtClean="0"/>
              <a:t>n</a:t>
            </a:r>
            <a:r>
              <a:rPr lang="en-US" altLang="en-US" smtClean="0"/>
              <a:t>)</a:t>
            </a:r>
          </a:p>
          <a:p>
            <a:endParaRPr lang="en-US" altLang="en-US" sz="2400" smtClean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en-US" altLang="en-US" sz="2400" smtClean="0">
                <a:solidFill>
                  <a:schemeClr val="accent2"/>
                </a:solidFill>
                <a:sym typeface="Symbol" pitchFamily="18" charset="2"/>
              </a:rPr>
              <a:t></a:t>
            </a:r>
            <a:r>
              <a:rPr lang="en-US" altLang="en-US" sz="2400" smtClean="0">
                <a:solidFill>
                  <a:schemeClr val="accent2"/>
                </a:solidFill>
              </a:rPr>
              <a:t>( </a:t>
            </a:r>
            <a:r>
              <a:rPr lang="en-US" altLang="en-US" sz="2400" i="1" smtClean="0">
                <a:solidFill>
                  <a:schemeClr val="accent2"/>
                </a:solidFill>
              </a:rPr>
              <a:t>f</a:t>
            </a:r>
            <a:r>
              <a:rPr lang="en-US" altLang="en-US" sz="2400" smtClean="0">
                <a:solidFill>
                  <a:schemeClr val="accent2"/>
                </a:solidFill>
              </a:rPr>
              <a:t>(</a:t>
            </a:r>
            <a:r>
              <a:rPr lang="en-US" altLang="en-US" sz="2400" i="1" smtClean="0">
                <a:solidFill>
                  <a:schemeClr val="accent2"/>
                </a:solidFill>
              </a:rPr>
              <a:t>n</a:t>
            </a:r>
            <a:r>
              <a:rPr lang="en-US" altLang="en-US" sz="2400" smtClean="0">
                <a:solidFill>
                  <a:schemeClr val="accent2"/>
                </a:solidFill>
              </a:rPr>
              <a:t>) )</a:t>
            </a:r>
            <a:r>
              <a:rPr lang="en-US" altLang="en-US" sz="2400" smtClean="0"/>
              <a:t> is the set of all functions asymptotically </a:t>
            </a:r>
            <a:r>
              <a:rPr lang="en-US" altLang="en-US" sz="2400" smtClean="0">
                <a:solidFill>
                  <a:schemeClr val="accent2"/>
                </a:solidFill>
              </a:rPr>
              <a:t>equal</a:t>
            </a:r>
            <a:r>
              <a:rPr lang="en-US" altLang="en-US" sz="2400" smtClean="0"/>
              <a:t> to </a:t>
            </a:r>
            <a:r>
              <a:rPr lang="en-US" altLang="en-US" sz="2400" i="1" smtClean="0"/>
              <a:t>f</a:t>
            </a:r>
            <a:r>
              <a:rPr lang="en-US" altLang="en-US" sz="2400" smtClean="0"/>
              <a:t> (</a:t>
            </a:r>
            <a:r>
              <a:rPr lang="en-US" altLang="en-US" sz="2400" i="1" smtClean="0"/>
              <a:t>n</a:t>
            </a:r>
            <a:r>
              <a:rPr lang="en-US" altLang="en-US" sz="240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BD4106C-D47D-42FB-8EAC-8DCBCF6454A2}" type="slidenum">
              <a:rPr lang="en-US" altLang="en-US" sz="1400" smtClean="0">
                <a:latin typeface="Times New Roman" pitchFamily="18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371600"/>
            <a:ext cx="86868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i="1" smtClean="0"/>
              <a:t>h</a:t>
            </a:r>
            <a:r>
              <a:rPr lang="en-US" altLang="en-US" sz="2000" smtClean="0"/>
              <a:t>(</a:t>
            </a:r>
            <a:r>
              <a:rPr lang="en-US" altLang="en-US" sz="2000" i="1" smtClean="0"/>
              <a:t>n</a:t>
            </a:r>
            <a:r>
              <a:rPr lang="en-US" altLang="en-US" sz="2000" smtClean="0"/>
              <a:t>) </a:t>
            </a:r>
            <a:r>
              <a:rPr lang="en-US" altLang="en-US" sz="2000" smtClean="0">
                <a:sym typeface="Symbol" pitchFamily="18" charset="2"/>
              </a:rPr>
              <a:t> </a:t>
            </a:r>
            <a:r>
              <a:rPr lang="en-US" altLang="en-US" sz="2000" smtClean="0">
                <a:solidFill>
                  <a:schemeClr val="accent2"/>
                </a:solidFill>
                <a:sym typeface="Symbol" pitchFamily="18" charset="2"/>
              </a:rPr>
              <a:t>O( </a:t>
            </a:r>
            <a:r>
              <a:rPr lang="en-US" altLang="en-US" sz="2000" i="1" smtClean="0">
                <a:solidFill>
                  <a:schemeClr val="accent2"/>
                </a:solidFill>
                <a:sym typeface="Symbol" pitchFamily="18" charset="2"/>
              </a:rPr>
              <a:t>f</a:t>
            </a:r>
            <a:r>
              <a:rPr lang="en-US" altLang="en-US" sz="2000" smtClean="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n-US" altLang="en-US" sz="2000" i="1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altLang="en-US" sz="200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altLang="en-US" sz="2000" smtClean="0">
                <a:sym typeface="Symbol" pitchFamily="18" charset="2"/>
              </a:rPr>
              <a:t> iff </a:t>
            </a:r>
            <a:br>
              <a:rPr lang="en-US" altLang="en-US" sz="2000" smtClean="0">
                <a:sym typeface="Symbol" pitchFamily="18" charset="2"/>
              </a:rPr>
            </a:br>
            <a:r>
              <a:rPr lang="en-US" altLang="en-US" sz="1800" smtClean="0">
                <a:sym typeface="Symbol" pitchFamily="18" charset="2"/>
              </a:rPr>
              <a:t>There exist </a:t>
            </a:r>
            <a:r>
              <a:rPr lang="en-US" altLang="en-US" sz="1800" i="1" smtClean="0">
                <a:sym typeface="Symbol" pitchFamily="18" charset="2"/>
              </a:rPr>
              <a:t>c</a:t>
            </a:r>
            <a:r>
              <a:rPr lang="en-US" altLang="en-US" sz="1800" smtClean="0">
                <a:sym typeface="Symbol" pitchFamily="18" charset="2"/>
              </a:rPr>
              <a:t>&gt;0 and 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i="1" baseline="-25000" smtClean="0">
                <a:sym typeface="Symbol" pitchFamily="18" charset="2"/>
              </a:rPr>
              <a:t>0</a:t>
            </a:r>
            <a:r>
              <a:rPr lang="en-US" altLang="en-US" sz="1800" smtClean="0">
                <a:sym typeface="Symbol" pitchFamily="18" charset="2"/>
              </a:rPr>
              <a:t>&gt;0 such that </a:t>
            </a:r>
            <a:r>
              <a:rPr lang="en-US" altLang="en-US" sz="1800" i="1" smtClean="0"/>
              <a:t>h</a:t>
            </a:r>
            <a:r>
              <a:rPr lang="en-US" altLang="en-US" sz="1800" smtClean="0"/>
              <a:t>(</a:t>
            </a:r>
            <a:r>
              <a:rPr lang="en-US" altLang="en-US" sz="1800" i="1" smtClean="0"/>
              <a:t>n</a:t>
            </a:r>
            <a:r>
              <a:rPr lang="en-US" altLang="en-US" sz="1800" smtClean="0"/>
              <a:t>) </a:t>
            </a:r>
            <a:r>
              <a:rPr lang="en-US" altLang="en-US" sz="1800" b="1" smtClean="0">
                <a:solidFill>
                  <a:schemeClr val="accent2"/>
                </a:solidFill>
                <a:sym typeface="Symbol" pitchFamily="18" charset="2"/>
              </a:rPr>
              <a:t></a:t>
            </a:r>
            <a:r>
              <a:rPr lang="en-US" altLang="en-US" sz="1800" smtClean="0">
                <a:sym typeface="Symbol" pitchFamily="18" charset="2"/>
              </a:rPr>
              <a:t>  </a:t>
            </a:r>
            <a:r>
              <a:rPr lang="en-US" altLang="en-US" sz="1800" i="1" smtClean="0">
                <a:sym typeface="Symbol" pitchFamily="18" charset="2"/>
              </a:rPr>
              <a:t>c</a:t>
            </a:r>
            <a:r>
              <a:rPr lang="en-US" altLang="en-US" sz="1800" smtClean="0">
                <a:sym typeface="Symbol" pitchFamily="18" charset="2"/>
              </a:rPr>
              <a:t> </a:t>
            </a:r>
            <a:r>
              <a:rPr lang="en-US" altLang="en-US" sz="1800" i="1" smtClean="0">
                <a:sym typeface="Symbol" pitchFamily="18" charset="2"/>
              </a:rPr>
              <a:t>f</a:t>
            </a:r>
            <a:r>
              <a:rPr lang="en-US" altLang="en-US" sz="1800" smtClean="0">
                <a:sym typeface="Symbol" pitchFamily="18" charset="2"/>
              </a:rPr>
              <a:t>(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smtClean="0">
                <a:sym typeface="Symbol" pitchFamily="18" charset="2"/>
              </a:rPr>
              <a:t>) for all 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smtClean="0">
                <a:sym typeface="Symbol" pitchFamily="18" charset="2"/>
              </a:rPr>
              <a:t>  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i="1" baseline="-25000" smtClean="0">
                <a:sym typeface="Symbol" pitchFamily="18" charset="2"/>
              </a:rPr>
              <a:t>0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 smtClean="0"/>
          </a:p>
          <a:p>
            <a:pPr>
              <a:lnSpc>
                <a:spcPct val="80000"/>
              </a:lnSpc>
            </a:pPr>
            <a:r>
              <a:rPr lang="en-US" altLang="en-US" sz="2000" i="1" smtClean="0"/>
              <a:t>h</a:t>
            </a:r>
            <a:r>
              <a:rPr lang="en-US" altLang="en-US" sz="2000" smtClean="0"/>
              <a:t>(</a:t>
            </a:r>
            <a:r>
              <a:rPr lang="en-US" altLang="en-US" sz="2000" i="1" smtClean="0"/>
              <a:t>n</a:t>
            </a:r>
            <a:r>
              <a:rPr lang="en-US" altLang="en-US" sz="2000" smtClean="0"/>
              <a:t>) </a:t>
            </a:r>
            <a:r>
              <a:rPr lang="en-US" altLang="en-US" sz="2000" smtClean="0">
                <a:sym typeface="Symbol" pitchFamily="18" charset="2"/>
              </a:rPr>
              <a:t> </a:t>
            </a:r>
            <a:r>
              <a:rPr lang="en-US" altLang="en-US" sz="2000" smtClean="0">
                <a:solidFill>
                  <a:schemeClr val="accent2"/>
                </a:solidFill>
                <a:sym typeface="Symbol" pitchFamily="18" charset="2"/>
              </a:rPr>
              <a:t>o(</a:t>
            </a:r>
            <a:r>
              <a:rPr lang="en-US" altLang="en-US" sz="1800" i="1" smtClean="0">
                <a:solidFill>
                  <a:schemeClr val="accent2"/>
                </a:solidFill>
                <a:sym typeface="Symbol" pitchFamily="18" charset="2"/>
              </a:rPr>
              <a:t>f</a:t>
            </a:r>
            <a:r>
              <a:rPr lang="en-US" altLang="en-US" sz="1800" smtClean="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n-US" altLang="en-US" sz="1800" i="1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altLang="en-US" sz="1800" smtClean="0">
                <a:solidFill>
                  <a:schemeClr val="accent2"/>
                </a:solidFill>
                <a:sym typeface="Symbol" pitchFamily="18" charset="2"/>
              </a:rPr>
              <a:t>)</a:t>
            </a:r>
            <a:r>
              <a:rPr lang="en-US" altLang="en-US" sz="2000" smtClean="0">
                <a:solidFill>
                  <a:schemeClr val="accent2"/>
                </a:solidFill>
                <a:sym typeface="Symbol" pitchFamily="18" charset="2"/>
              </a:rPr>
              <a:t>)</a:t>
            </a:r>
            <a:r>
              <a:rPr lang="en-US" altLang="en-US" sz="2000" smtClean="0">
                <a:sym typeface="Symbol" pitchFamily="18" charset="2"/>
              </a:rPr>
              <a:t> iff </a:t>
            </a:r>
            <a:br>
              <a:rPr lang="en-US" altLang="en-US" sz="2000" smtClean="0">
                <a:sym typeface="Symbol" pitchFamily="18" charset="2"/>
              </a:rPr>
            </a:br>
            <a:r>
              <a:rPr lang="en-US" altLang="en-US" sz="1800" smtClean="0">
                <a:sym typeface="Symbol" pitchFamily="18" charset="2"/>
              </a:rPr>
              <a:t>There exists an 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i="1" baseline="-25000" smtClean="0">
                <a:sym typeface="Symbol" pitchFamily="18" charset="2"/>
              </a:rPr>
              <a:t>0</a:t>
            </a:r>
            <a:r>
              <a:rPr lang="en-US" altLang="en-US" sz="1800" smtClean="0">
                <a:sym typeface="Symbol" pitchFamily="18" charset="2"/>
              </a:rPr>
              <a:t>&gt;0 such that </a:t>
            </a:r>
            <a:r>
              <a:rPr lang="en-US" altLang="en-US" sz="1800" i="1" smtClean="0"/>
              <a:t>h</a:t>
            </a:r>
            <a:r>
              <a:rPr lang="en-US" altLang="en-US" sz="1800" smtClean="0"/>
              <a:t>(</a:t>
            </a:r>
            <a:r>
              <a:rPr lang="en-US" altLang="en-US" sz="1800" i="1" smtClean="0"/>
              <a:t>n</a:t>
            </a:r>
            <a:r>
              <a:rPr lang="en-US" altLang="en-US" sz="1800" smtClean="0"/>
              <a:t>) </a:t>
            </a:r>
            <a:r>
              <a:rPr lang="en-US" altLang="en-US" sz="1800" b="1" smtClean="0">
                <a:solidFill>
                  <a:schemeClr val="accent2"/>
                </a:solidFill>
                <a:sym typeface="Symbol" pitchFamily="18" charset="2"/>
              </a:rPr>
              <a:t>&lt;</a:t>
            </a:r>
            <a:r>
              <a:rPr lang="en-US" altLang="en-US" sz="1800" smtClean="0">
                <a:sym typeface="Symbol" pitchFamily="18" charset="2"/>
              </a:rPr>
              <a:t>  </a:t>
            </a:r>
            <a:r>
              <a:rPr lang="en-US" altLang="en-US" sz="1800" i="1" smtClean="0">
                <a:sym typeface="Symbol" pitchFamily="18" charset="2"/>
              </a:rPr>
              <a:t>c</a:t>
            </a:r>
            <a:r>
              <a:rPr lang="en-US" altLang="en-US" sz="1800" smtClean="0">
                <a:sym typeface="Symbol" pitchFamily="18" charset="2"/>
              </a:rPr>
              <a:t> </a:t>
            </a:r>
            <a:r>
              <a:rPr lang="en-US" altLang="en-US" sz="1800" i="1" smtClean="0">
                <a:sym typeface="Symbol" pitchFamily="18" charset="2"/>
              </a:rPr>
              <a:t>f</a:t>
            </a:r>
            <a:r>
              <a:rPr lang="en-US" altLang="en-US" sz="1800" smtClean="0">
                <a:sym typeface="Symbol" pitchFamily="18" charset="2"/>
              </a:rPr>
              <a:t>(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smtClean="0">
                <a:sym typeface="Symbol" pitchFamily="18" charset="2"/>
              </a:rPr>
              <a:t>) for all </a:t>
            </a:r>
            <a:r>
              <a:rPr lang="en-US" altLang="en-US" sz="1800" i="1" smtClean="0">
                <a:sym typeface="Symbol" pitchFamily="18" charset="2"/>
              </a:rPr>
              <a:t>c</a:t>
            </a:r>
            <a:r>
              <a:rPr lang="en-US" altLang="en-US" sz="1800" smtClean="0">
                <a:sym typeface="Symbol" pitchFamily="18" charset="2"/>
              </a:rPr>
              <a:t>&gt;0 and   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smtClean="0">
                <a:sym typeface="Symbol" pitchFamily="18" charset="2"/>
              </a:rPr>
              <a:t>  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i="1" baseline="-25000" smtClean="0">
                <a:sym typeface="Symbol" pitchFamily="18" charset="2"/>
              </a:rPr>
              <a:t>0</a:t>
            </a:r>
            <a:r>
              <a:rPr lang="en-US" altLang="en-US" sz="2000" smtClean="0">
                <a:sym typeface="Symbol" pitchFamily="18" charset="2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en-US" sz="1800" smtClean="0">
                <a:sym typeface="Symbol" pitchFamily="18" charset="2"/>
              </a:rPr>
              <a:t>This is equivalent to:</a:t>
            </a:r>
            <a:endParaRPr lang="en-US" altLang="en-US" sz="1800" i="1" baseline="-25000" smtClean="0">
              <a:sym typeface="Symbol" pitchFamily="18" charset="2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smtClean="0"/>
          </a:p>
          <a:p>
            <a:pPr>
              <a:lnSpc>
                <a:spcPct val="80000"/>
              </a:lnSpc>
            </a:pPr>
            <a:r>
              <a:rPr lang="en-US" altLang="en-US" sz="2000" i="1" smtClean="0"/>
              <a:t>h</a:t>
            </a:r>
            <a:r>
              <a:rPr lang="en-US" altLang="en-US" sz="2000" smtClean="0"/>
              <a:t>(</a:t>
            </a:r>
            <a:r>
              <a:rPr lang="en-US" altLang="en-US" sz="2000" i="1" smtClean="0"/>
              <a:t>n</a:t>
            </a:r>
            <a:r>
              <a:rPr lang="en-US" altLang="en-US" sz="2000" smtClean="0"/>
              <a:t>) </a:t>
            </a:r>
            <a:r>
              <a:rPr lang="en-US" altLang="en-US" sz="2000" smtClean="0">
                <a:sym typeface="Symbol" pitchFamily="18" charset="2"/>
              </a:rPr>
              <a:t> </a:t>
            </a:r>
            <a:r>
              <a:rPr lang="en-US" altLang="en-US" sz="2000" smtClean="0">
                <a:solidFill>
                  <a:schemeClr val="accent2"/>
                </a:solidFill>
                <a:sym typeface="Symbol" pitchFamily="18" charset="2"/>
              </a:rPr>
              <a:t>( g(</a:t>
            </a:r>
            <a:r>
              <a:rPr lang="en-US" altLang="en-US" sz="2000" i="1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altLang="en-US" sz="200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altLang="en-US" sz="2000" smtClean="0">
                <a:sym typeface="Symbol" pitchFamily="18" charset="2"/>
              </a:rPr>
              <a:t> iff</a:t>
            </a:r>
            <a:br>
              <a:rPr lang="en-US" altLang="en-US" sz="2000" smtClean="0">
                <a:sym typeface="Symbol" pitchFamily="18" charset="2"/>
              </a:rPr>
            </a:br>
            <a:r>
              <a:rPr lang="en-US" altLang="en-US" sz="1800" smtClean="0">
                <a:sym typeface="Symbol" pitchFamily="18" charset="2"/>
              </a:rPr>
              <a:t>There exist </a:t>
            </a:r>
            <a:r>
              <a:rPr lang="en-US" altLang="en-US" sz="1800" i="1" smtClean="0">
                <a:sym typeface="Symbol" pitchFamily="18" charset="2"/>
              </a:rPr>
              <a:t>c</a:t>
            </a:r>
            <a:r>
              <a:rPr lang="en-US" altLang="en-US" sz="1800" smtClean="0">
                <a:sym typeface="Symbol" pitchFamily="18" charset="2"/>
              </a:rPr>
              <a:t>&gt;0 and 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i="1" baseline="-25000" smtClean="0">
                <a:sym typeface="Symbol" pitchFamily="18" charset="2"/>
              </a:rPr>
              <a:t>0</a:t>
            </a:r>
            <a:r>
              <a:rPr lang="en-US" altLang="en-US" sz="1800" smtClean="0">
                <a:sym typeface="Symbol" pitchFamily="18" charset="2"/>
              </a:rPr>
              <a:t>&gt;0 such that </a:t>
            </a:r>
            <a:r>
              <a:rPr lang="en-US" altLang="en-US" sz="1800" i="1" smtClean="0"/>
              <a:t>h</a:t>
            </a:r>
            <a:r>
              <a:rPr lang="en-US" altLang="en-US" sz="1800" smtClean="0"/>
              <a:t>(</a:t>
            </a:r>
            <a:r>
              <a:rPr lang="en-US" altLang="en-US" sz="1800" i="1" smtClean="0"/>
              <a:t>n</a:t>
            </a:r>
            <a:r>
              <a:rPr lang="en-US" altLang="en-US" sz="1800" smtClean="0"/>
              <a:t>) </a:t>
            </a:r>
            <a:r>
              <a:rPr lang="en-US" altLang="en-US" sz="1800" b="1" smtClean="0">
                <a:solidFill>
                  <a:schemeClr val="accent2"/>
                </a:solidFill>
                <a:sym typeface="Symbol" pitchFamily="18" charset="2"/>
              </a:rPr>
              <a:t></a:t>
            </a:r>
            <a:r>
              <a:rPr lang="en-US" altLang="en-US" sz="1800" smtClean="0">
                <a:sym typeface="Symbol" pitchFamily="18" charset="2"/>
              </a:rPr>
              <a:t> </a:t>
            </a:r>
            <a:r>
              <a:rPr lang="en-US" altLang="en-US" sz="1800" i="1" smtClean="0">
                <a:sym typeface="Symbol" pitchFamily="18" charset="2"/>
              </a:rPr>
              <a:t>c</a:t>
            </a:r>
            <a:r>
              <a:rPr lang="en-US" altLang="en-US" sz="1800" smtClean="0">
                <a:sym typeface="Symbol" pitchFamily="18" charset="2"/>
              </a:rPr>
              <a:t> g(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smtClean="0">
                <a:sym typeface="Symbol" pitchFamily="18" charset="2"/>
              </a:rPr>
              <a:t>) for all 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smtClean="0">
                <a:sym typeface="Symbol" pitchFamily="18" charset="2"/>
              </a:rPr>
              <a:t>  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i="1" baseline="-25000" smtClean="0">
                <a:sym typeface="Symbol" pitchFamily="18" charset="2"/>
              </a:rPr>
              <a:t>0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 smtClean="0"/>
          </a:p>
          <a:p>
            <a:pPr>
              <a:lnSpc>
                <a:spcPct val="80000"/>
              </a:lnSpc>
            </a:pPr>
            <a:r>
              <a:rPr lang="en-US" altLang="en-US" sz="2000" i="1" smtClean="0"/>
              <a:t>h</a:t>
            </a:r>
            <a:r>
              <a:rPr lang="en-US" altLang="en-US" sz="2000" smtClean="0"/>
              <a:t>(</a:t>
            </a:r>
            <a:r>
              <a:rPr lang="en-US" altLang="en-US" sz="2000" i="1" smtClean="0"/>
              <a:t>n</a:t>
            </a:r>
            <a:r>
              <a:rPr lang="en-US" altLang="en-US" sz="2000" smtClean="0"/>
              <a:t>) </a:t>
            </a:r>
            <a:r>
              <a:rPr lang="en-US" altLang="en-US" sz="2000" smtClean="0">
                <a:sym typeface="Symbol" pitchFamily="18" charset="2"/>
              </a:rPr>
              <a:t> </a:t>
            </a:r>
            <a:r>
              <a:rPr lang="en-US" altLang="en-US" sz="2000" smtClean="0">
                <a:solidFill>
                  <a:schemeClr val="accent2"/>
                </a:solidFill>
                <a:sym typeface="Symbol" pitchFamily="18" charset="2"/>
              </a:rPr>
              <a:t>( g(</a:t>
            </a:r>
            <a:r>
              <a:rPr lang="en-US" altLang="en-US" sz="2000" i="1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altLang="en-US" sz="200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altLang="en-US" sz="2000" smtClean="0">
                <a:sym typeface="Symbol" pitchFamily="18" charset="2"/>
              </a:rPr>
              <a:t> iff</a:t>
            </a:r>
            <a:br>
              <a:rPr lang="en-US" altLang="en-US" sz="2000" smtClean="0">
                <a:sym typeface="Symbol" pitchFamily="18" charset="2"/>
              </a:rPr>
            </a:br>
            <a:r>
              <a:rPr lang="en-US" altLang="en-US" sz="1800" smtClean="0">
                <a:sym typeface="Symbol" pitchFamily="18" charset="2"/>
              </a:rPr>
              <a:t>There exists an 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i="1" baseline="-25000" smtClean="0">
                <a:sym typeface="Symbol" pitchFamily="18" charset="2"/>
              </a:rPr>
              <a:t>0</a:t>
            </a:r>
            <a:r>
              <a:rPr lang="en-US" altLang="en-US" sz="1800" smtClean="0">
                <a:sym typeface="Symbol" pitchFamily="18" charset="2"/>
              </a:rPr>
              <a:t>&gt;0 such that </a:t>
            </a:r>
            <a:r>
              <a:rPr lang="en-US" altLang="en-US" sz="1800" i="1" smtClean="0"/>
              <a:t>h</a:t>
            </a:r>
            <a:r>
              <a:rPr lang="en-US" altLang="en-US" sz="1800" smtClean="0"/>
              <a:t>(</a:t>
            </a:r>
            <a:r>
              <a:rPr lang="en-US" altLang="en-US" sz="1800" i="1" smtClean="0"/>
              <a:t>n</a:t>
            </a:r>
            <a:r>
              <a:rPr lang="en-US" altLang="en-US" sz="1800" smtClean="0"/>
              <a:t>) </a:t>
            </a:r>
            <a:r>
              <a:rPr lang="en-US" altLang="en-US" sz="1800" b="1" smtClean="0">
                <a:solidFill>
                  <a:schemeClr val="accent2"/>
                </a:solidFill>
                <a:sym typeface="Symbol" pitchFamily="18" charset="2"/>
              </a:rPr>
              <a:t>&gt;</a:t>
            </a:r>
            <a:r>
              <a:rPr lang="en-US" altLang="en-US" sz="1800" smtClean="0">
                <a:sym typeface="Symbol" pitchFamily="18" charset="2"/>
              </a:rPr>
              <a:t> </a:t>
            </a:r>
            <a:r>
              <a:rPr lang="en-US" altLang="en-US" sz="1800" i="1" smtClean="0">
                <a:sym typeface="Symbol" pitchFamily="18" charset="2"/>
              </a:rPr>
              <a:t>c</a:t>
            </a:r>
            <a:r>
              <a:rPr lang="en-US" altLang="en-US" sz="1800" smtClean="0">
                <a:sym typeface="Symbol" pitchFamily="18" charset="2"/>
              </a:rPr>
              <a:t> g(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smtClean="0">
                <a:sym typeface="Symbol" pitchFamily="18" charset="2"/>
              </a:rPr>
              <a:t>) for all </a:t>
            </a:r>
            <a:r>
              <a:rPr lang="en-US" altLang="en-US" sz="1800" i="1" smtClean="0">
                <a:sym typeface="Symbol" pitchFamily="18" charset="2"/>
              </a:rPr>
              <a:t>c</a:t>
            </a:r>
            <a:r>
              <a:rPr lang="en-US" altLang="en-US" sz="1800" smtClean="0">
                <a:sym typeface="Symbol" pitchFamily="18" charset="2"/>
              </a:rPr>
              <a:t>&gt;0 and 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smtClean="0">
                <a:sym typeface="Symbol" pitchFamily="18" charset="2"/>
              </a:rPr>
              <a:t>  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i="1" baseline="-25000" smtClean="0">
                <a:sym typeface="Symbol" pitchFamily="18" charset="2"/>
              </a:rPr>
              <a:t>0 </a:t>
            </a:r>
            <a:endParaRPr lang="en-US" altLang="en-US" sz="1800" smtClean="0">
              <a:sym typeface="Symbol" pitchFamily="18" charset="2"/>
            </a:endParaRPr>
          </a:p>
          <a:p>
            <a:pPr lvl="1">
              <a:lnSpc>
                <a:spcPct val="80000"/>
              </a:lnSpc>
            </a:pPr>
            <a:r>
              <a:rPr lang="en-US" altLang="en-US" sz="1800" smtClean="0">
                <a:sym typeface="Symbol" pitchFamily="18" charset="2"/>
              </a:rPr>
              <a:t>This is equivalent to:</a:t>
            </a:r>
            <a:endParaRPr lang="en-US" altLang="en-US" sz="1400" smtClean="0">
              <a:sym typeface="Symbol" pitchFamily="18" charset="2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smtClean="0"/>
          </a:p>
          <a:p>
            <a:pPr>
              <a:lnSpc>
                <a:spcPct val="80000"/>
              </a:lnSpc>
            </a:pPr>
            <a:r>
              <a:rPr lang="en-US" altLang="en-US" sz="2000" i="1" smtClean="0"/>
              <a:t>h</a:t>
            </a:r>
            <a:r>
              <a:rPr lang="en-US" altLang="en-US" sz="2000" smtClean="0"/>
              <a:t>(</a:t>
            </a:r>
            <a:r>
              <a:rPr lang="en-US" altLang="en-US" sz="2000" i="1" smtClean="0"/>
              <a:t>n</a:t>
            </a:r>
            <a:r>
              <a:rPr lang="en-US" altLang="en-US" sz="2000" smtClean="0"/>
              <a:t>) </a:t>
            </a:r>
            <a:r>
              <a:rPr lang="en-US" altLang="en-US" sz="2000" smtClean="0">
                <a:sym typeface="Symbol" pitchFamily="18" charset="2"/>
              </a:rPr>
              <a:t> </a:t>
            </a:r>
            <a:r>
              <a:rPr lang="en-US" altLang="en-US" sz="2000" smtClean="0">
                <a:solidFill>
                  <a:schemeClr val="accent2"/>
                </a:solidFill>
                <a:sym typeface="Symbol" pitchFamily="18" charset="2"/>
              </a:rPr>
              <a:t>( </a:t>
            </a:r>
            <a:r>
              <a:rPr lang="en-US" altLang="en-US" sz="2000" i="1" smtClean="0">
                <a:solidFill>
                  <a:schemeClr val="accent2"/>
                </a:solidFill>
                <a:sym typeface="Symbol" pitchFamily="18" charset="2"/>
              </a:rPr>
              <a:t>f</a:t>
            </a:r>
            <a:r>
              <a:rPr lang="en-US" altLang="en-US" sz="2000" smtClean="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n-US" altLang="en-US" sz="2000" i="1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altLang="en-US" sz="200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altLang="en-US" sz="2000" smtClean="0">
                <a:sym typeface="Symbol" pitchFamily="18" charset="2"/>
              </a:rPr>
              <a:t> iff</a:t>
            </a:r>
            <a:br>
              <a:rPr lang="en-US" altLang="en-US" sz="2000" smtClean="0">
                <a:sym typeface="Symbol" pitchFamily="18" charset="2"/>
              </a:rPr>
            </a:br>
            <a:r>
              <a:rPr lang="en-US" altLang="en-US" sz="2000" i="1" smtClean="0"/>
              <a:t>h</a:t>
            </a:r>
            <a:r>
              <a:rPr lang="en-US" altLang="en-US" sz="2000" smtClean="0"/>
              <a:t>(</a:t>
            </a:r>
            <a:r>
              <a:rPr lang="en-US" altLang="en-US" sz="2000" i="1" smtClean="0"/>
              <a:t>n</a:t>
            </a:r>
            <a:r>
              <a:rPr lang="en-US" altLang="en-US" sz="2000" smtClean="0"/>
              <a:t>) </a:t>
            </a:r>
            <a:r>
              <a:rPr lang="en-US" altLang="en-US" sz="2000" smtClean="0">
                <a:sym typeface="Symbol" pitchFamily="18" charset="2"/>
              </a:rPr>
              <a:t> O( </a:t>
            </a:r>
            <a:r>
              <a:rPr lang="en-US" altLang="en-US" sz="2000" i="1" smtClean="0">
                <a:sym typeface="Symbol" pitchFamily="18" charset="2"/>
              </a:rPr>
              <a:t>f</a:t>
            </a:r>
            <a:r>
              <a:rPr lang="en-US" altLang="en-US" sz="2000" smtClean="0">
                <a:sym typeface="Symbol" pitchFamily="18" charset="2"/>
              </a:rPr>
              <a:t>(</a:t>
            </a:r>
            <a:r>
              <a:rPr lang="en-US" altLang="en-US" sz="2000" i="1" smtClean="0">
                <a:sym typeface="Symbol" pitchFamily="18" charset="2"/>
              </a:rPr>
              <a:t>n</a:t>
            </a:r>
            <a:r>
              <a:rPr lang="en-US" altLang="en-US" sz="2000" smtClean="0">
                <a:sym typeface="Symbol" pitchFamily="18" charset="2"/>
              </a:rPr>
              <a:t>) ) and </a:t>
            </a:r>
            <a:r>
              <a:rPr lang="en-US" altLang="en-US" sz="2000" i="1" smtClean="0"/>
              <a:t>h</a:t>
            </a:r>
            <a:r>
              <a:rPr lang="en-US" altLang="en-US" sz="2000" smtClean="0"/>
              <a:t>(</a:t>
            </a:r>
            <a:r>
              <a:rPr lang="en-US" altLang="en-US" sz="2000" i="1" smtClean="0"/>
              <a:t>n</a:t>
            </a:r>
            <a:r>
              <a:rPr lang="en-US" altLang="en-US" sz="2000" smtClean="0"/>
              <a:t>) </a:t>
            </a:r>
            <a:r>
              <a:rPr lang="en-US" altLang="en-US" sz="2000" smtClean="0">
                <a:sym typeface="Symbol" pitchFamily="18" charset="2"/>
              </a:rPr>
              <a:t> (</a:t>
            </a:r>
            <a:r>
              <a:rPr lang="en-US" altLang="en-US" sz="2000" i="1" smtClean="0">
                <a:sym typeface="Symbol" pitchFamily="18" charset="2"/>
              </a:rPr>
              <a:t>f</a:t>
            </a:r>
            <a:r>
              <a:rPr lang="en-US" altLang="en-US" sz="2000" smtClean="0">
                <a:sym typeface="Symbol" pitchFamily="18" charset="2"/>
              </a:rPr>
              <a:t>(</a:t>
            </a:r>
            <a:r>
              <a:rPr lang="en-US" altLang="en-US" sz="2000" i="1" smtClean="0">
                <a:sym typeface="Symbol" pitchFamily="18" charset="2"/>
              </a:rPr>
              <a:t>n</a:t>
            </a:r>
            <a:r>
              <a:rPr lang="en-US" altLang="en-US" sz="2000" smtClean="0">
                <a:sym typeface="Symbol" pitchFamily="18" charset="2"/>
              </a:rPr>
              <a:t>) )</a:t>
            </a:r>
          </a:p>
          <a:p>
            <a:pPr lvl="1">
              <a:lnSpc>
                <a:spcPct val="80000"/>
              </a:lnSpc>
            </a:pPr>
            <a:r>
              <a:rPr lang="en-US" altLang="en-US" sz="1800" smtClean="0">
                <a:sym typeface="Symbol" pitchFamily="18" charset="2"/>
              </a:rPr>
              <a:t>This is equivalent to:</a:t>
            </a:r>
            <a:endParaRPr lang="en-US" altLang="en-US" sz="1400" smtClean="0">
              <a:sym typeface="Symbol" pitchFamily="18" charset="2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 smtClean="0">
              <a:sym typeface="Symbol" pitchFamily="18" charset="2"/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altLang="en-US" sz="4000" dirty="0" smtClean="0"/>
              <a:t>Formal </a:t>
            </a:r>
            <a:r>
              <a:rPr lang="en-US" altLang="en-US" sz="4000" dirty="0" smtClean="0"/>
              <a:t>Definitions (for reference)</a:t>
            </a:r>
            <a:endParaRPr lang="en-US" altLang="en-US" sz="3600" dirty="0" smtClean="0"/>
          </a:p>
        </p:txBody>
      </p:sp>
      <p:sp>
        <p:nvSpPr>
          <p:cNvPr id="43013" name="Text Box 4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638800" y="6084888"/>
            <a:ext cx="3459163" cy="7016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Note: only inequality change, or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(there exists c) or (for all c).</a:t>
            </a:r>
          </a:p>
        </p:txBody>
      </p:sp>
      <p:graphicFrame>
        <p:nvGraphicFramePr>
          <p:cNvPr id="43014" name="Object 7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3503613" y="2770188"/>
          <a:ext cx="1655762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0" name="Equation" r:id="rId10" imgW="1053643" imgH="266584" progId="Equation.DSMT4">
                  <p:embed/>
                </p:oleObj>
              </mc:Choice>
              <mc:Fallback>
                <p:oleObj name="Equation" r:id="rId10" imgW="1053643" imgH="266584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3613" y="2770188"/>
                        <a:ext cx="1655762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5" name="Object 8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3503613" y="4665663"/>
          <a:ext cx="173513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1" name="Equation" r:id="rId12" imgW="1104421" imgH="266584" progId="Equation.DSMT4">
                  <p:embed/>
                </p:oleObj>
              </mc:Choice>
              <mc:Fallback>
                <p:oleObj name="Equation" r:id="rId12" imgW="1104421" imgH="266584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3613" y="4665663"/>
                        <a:ext cx="1735137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6" name="Object 9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3517900" y="5775325"/>
          <a:ext cx="199548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2" name="Equation" r:id="rId14" imgW="1269449" imgH="266584" progId="Equation.DSMT4">
                  <p:embed/>
                </p:oleObj>
              </mc:Choice>
              <mc:Fallback>
                <p:oleObj name="Equation" r:id="rId14" imgW="1269449" imgH="266584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7900" y="5775325"/>
                        <a:ext cx="1995488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D5BFFA-5367-4D1D-984B-AFE546404DD3}" type="slidenum">
              <a:rPr lang="en-US" altLang="en-US" sz="1400" smtClean="0">
                <a:latin typeface="Times New Roman" pitchFamily="18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Big-Omega et al. Intuitively</a:t>
            </a:r>
          </a:p>
        </p:txBody>
      </p:sp>
      <p:graphicFrame>
        <p:nvGraphicFramePr>
          <p:cNvPr id="450563" name="Group 3"/>
          <p:cNvGraphicFramePr>
            <a:graphicFrameLocks noGrp="1"/>
          </p:cNvGraphicFramePr>
          <p:nvPr>
            <p:ph type="tbl" idx="1"/>
            <p:custDataLst>
              <p:tags r:id="rId2"/>
            </p:custDataLst>
          </p:nvPr>
        </p:nvGraphicFramePr>
        <p:xfrm>
          <a:off x="1143000" y="2057400"/>
          <a:ext cx="6781800" cy="3184830"/>
        </p:xfrm>
        <a:graphic>
          <a:graphicData uri="http://schemas.openxmlformats.org/drawingml/2006/table">
            <a:tbl>
              <a:tblPr/>
              <a:tblGrid>
                <a:gridCol w="3390900"/>
                <a:gridCol w="3390900"/>
              </a:tblGrid>
              <a:tr h="8228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Asymptotic Notation</a:t>
                      </a:r>
                    </a:p>
                  </a:txBody>
                  <a:tcPr marT="45705" marB="45705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Mathematics Relation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</a:t>
                      </a:r>
                    </a:p>
                  </a:txBody>
                  <a:tcPr marT="45705" marB="45705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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2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</a:t>
                      </a:r>
                    </a:p>
                  </a:txBody>
                  <a:tcPr marT="45705" marB="45705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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</a:t>
                      </a:r>
                    </a:p>
                  </a:txBody>
                  <a:tcPr marT="45705" marB="45705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=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</a:t>
                      </a:r>
                    </a:p>
                  </a:txBody>
                  <a:tcPr marT="45705" marB="45705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&lt;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</a:t>
                      </a:r>
                    </a:p>
                  </a:txBody>
                  <a:tcPr marT="45705" marB="45705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&gt;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DMINISTRATOR@CSC5Z3WUEGRDSKF4" val="3055"/>
  <p:tag name="DEFAULTDISPLAYSOURCE" val="\documentclass{article}\pagestyle{empty}&#10;\begin{document}&#10;&#10;\end{document}&#10;"/>
  <p:tag name="EMBEDFONTS" val="1"/>
  <p:tag name="_INSTRUCTOR VIEW19C14C36-AC8E-43BC-9DB6-C2AAF774C7DC|PANE__TAG" val="_"/>
  <p:tag name="FIRSTSEITZ@DCTGJNNFUVWXYL44" val="296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heme/theme1.xml><?xml version="1.0" encoding="utf-8"?>
<a:theme xmlns:a="http://schemas.openxmlformats.org/drawingml/2006/main" name="lecture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C:\MSOffice\Templates\lecture.pot</Template>
  <TotalTime>15898</TotalTime>
  <Words>670</Words>
  <Application>Microsoft Office PowerPoint</Application>
  <PresentationFormat>On-screen Show (4:3)</PresentationFormat>
  <Paragraphs>110</Paragraphs>
  <Slides>10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lecture</vt:lpstr>
      <vt:lpstr>Equation</vt:lpstr>
      <vt:lpstr>CSE 332: Data Abstractions  Leftover Asymptotic Analysis</vt:lpstr>
      <vt:lpstr>Announcements</vt:lpstr>
      <vt:lpstr>Definition of Order Notation</vt:lpstr>
      <vt:lpstr>Examples</vt:lpstr>
      <vt:lpstr>Asymptotic Lower Bounds</vt:lpstr>
      <vt:lpstr>Asymptotic Tight Bound</vt:lpstr>
      <vt:lpstr>Full Set of Asymptotic Bounds</vt:lpstr>
      <vt:lpstr>Formal Definitions (for reference)</vt:lpstr>
      <vt:lpstr>Big-Omega et al. Intuitively</vt:lpstr>
      <vt:lpstr>Complexity cases (revisited)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Runtime and Asymptotic Analysis</dc:title>
  <dc:creator>Hannah C. Tang</dc:creator>
  <cp:lastModifiedBy>Richard Anderson</cp:lastModifiedBy>
  <cp:revision>406</cp:revision>
  <cp:lastPrinted>2000-01-07T21:01:43Z</cp:lastPrinted>
  <dcterms:created xsi:type="dcterms:W3CDTF">2000-01-07T19:39:37Z</dcterms:created>
  <dcterms:modified xsi:type="dcterms:W3CDTF">2016-04-01T22:58:50Z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1</vt:i4>
  </property>
  <property fmtid="{D5CDD505-2E9C-101B-9397-08002B2CF9AE}" pid="7" name="MailAddress">
    <vt:lpwstr>owner-cse326@cs.washington.edu</vt:lpwstr>
  </property>
  <property fmtid="{D5CDD505-2E9C-101B-9397-08002B2CF9AE}" pid="8" name="HomePage">
    <vt:lpwstr>http://www.cs.washington.edu/326/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2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\\june\wolf\cse326\lectures</vt:lpwstr>
  </property>
</Properties>
</file>