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5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6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9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0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2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3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4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6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7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8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9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20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21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2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23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24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25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26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27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28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29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57" r:id="rId2"/>
    <p:sldId id="466" r:id="rId3"/>
    <p:sldId id="467" r:id="rId4"/>
    <p:sldId id="323" r:id="rId5"/>
    <p:sldId id="325" r:id="rId6"/>
    <p:sldId id="329" r:id="rId7"/>
    <p:sldId id="440" r:id="rId8"/>
    <p:sldId id="448" r:id="rId9"/>
    <p:sldId id="336" r:id="rId10"/>
    <p:sldId id="423" r:id="rId11"/>
    <p:sldId id="398" r:id="rId12"/>
    <p:sldId id="399" r:id="rId13"/>
    <p:sldId id="425" r:id="rId14"/>
    <p:sldId id="433" r:id="rId15"/>
    <p:sldId id="450" r:id="rId16"/>
    <p:sldId id="451" r:id="rId17"/>
    <p:sldId id="400" r:id="rId18"/>
    <p:sldId id="452" r:id="rId19"/>
    <p:sldId id="402" r:id="rId20"/>
    <p:sldId id="453" r:id="rId21"/>
    <p:sldId id="454" r:id="rId22"/>
    <p:sldId id="442" r:id="rId23"/>
    <p:sldId id="404" r:id="rId24"/>
    <p:sldId id="405" r:id="rId25"/>
    <p:sldId id="455" r:id="rId26"/>
    <p:sldId id="456" r:id="rId27"/>
    <p:sldId id="427" r:id="rId28"/>
    <p:sldId id="428" r:id="rId29"/>
    <p:sldId id="429" r:id="rId30"/>
    <p:sldId id="439" r:id="rId31"/>
    <p:sldId id="432" r:id="rId32"/>
  </p:sldIdLst>
  <p:sldSz cx="9144000" cy="6858000" type="screen4x3"/>
  <p:notesSz cx="7315200" cy="9601200"/>
  <p:custDataLst>
    <p:tags r:id="rId35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190" autoAdjust="0"/>
  </p:normalViewPr>
  <p:slideViewPr>
    <p:cSldViewPr>
      <p:cViewPr>
        <p:scale>
          <a:sx n="100" d="100"/>
          <a:sy n="100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090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9.xml"/><Relationship Id="rId13" Type="http://schemas.openxmlformats.org/officeDocument/2006/relationships/slide" Target="slides/slide27.xml"/><Relationship Id="rId3" Type="http://schemas.openxmlformats.org/officeDocument/2006/relationships/slide" Target="slides/slide6.xml"/><Relationship Id="rId7" Type="http://schemas.openxmlformats.org/officeDocument/2006/relationships/slide" Target="slides/slide18.xml"/><Relationship Id="rId12" Type="http://schemas.openxmlformats.org/officeDocument/2006/relationships/slide" Target="slides/slide2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7.xml"/><Relationship Id="rId11" Type="http://schemas.openxmlformats.org/officeDocument/2006/relationships/slide" Target="slides/slide25.xml"/><Relationship Id="rId5" Type="http://schemas.openxmlformats.org/officeDocument/2006/relationships/slide" Target="slides/slide10.xml"/><Relationship Id="rId10" Type="http://schemas.openxmlformats.org/officeDocument/2006/relationships/slide" Target="slides/slide21.xml"/><Relationship Id="rId4" Type="http://schemas.openxmlformats.org/officeDocument/2006/relationships/slide" Target="slides/slide9.xml"/><Relationship Id="rId9" Type="http://schemas.openxmlformats.org/officeDocument/2006/relationships/slide" Target="slides/slide20.xml"/><Relationship Id="rId14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2258" cy="47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6572" y="1"/>
            <a:ext cx="3182258" cy="47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4476"/>
            <a:ext cx="3182258" cy="47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6572" y="9134476"/>
            <a:ext cx="3182258" cy="47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E06DAB-D18D-45CC-81CC-3C5FA5020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5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1371" cy="4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29" y="0"/>
            <a:ext cx="3171371" cy="4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876" y="4558904"/>
            <a:ext cx="5365448" cy="4321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974"/>
            <a:ext cx="3171371" cy="4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29" y="9121974"/>
            <a:ext cx="3171371" cy="4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5AA7BD-49E0-4A53-996B-024EB3C15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505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9561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5E87B766-4460-4A62-B39A-49E12CA05741}" type="slidenum">
              <a:rPr lang="en-US" altLang="en-US" sz="1200" smtClean="0">
                <a:solidFill>
                  <a:schemeClr val="tx1"/>
                </a:solidFill>
              </a:rPr>
              <a:pPr/>
              <a:t>11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9744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BFBB75C-222B-4588-866C-D6F325090956}" type="slidenum">
              <a:rPr lang="en-US" altLang="en-US" sz="1200" smtClean="0">
                <a:solidFill>
                  <a:schemeClr val="tx1"/>
                </a:solidFill>
              </a:rPr>
              <a:pPr/>
              <a:t>12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9701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8D6021F-5B44-47DE-B6DE-A1EE88300976}" type="slidenum">
              <a:rPr lang="en-US" altLang="en-US" sz="1200" smtClean="0">
                <a:solidFill>
                  <a:schemeClr val="tx1"/>
                </a:solidFill>
              </a:rPr>
              <a:pPr/>
              <a:t>13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5936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0EA4A5EA-2787-4E24-AA74-3FEDE1B98E51}" type="slidenum">
              <a:rPr lang="en-US" altLang="en-US" sz="1200" smtClean="0">
                <a:solidFill>
                  <a:schemeClr val="tx1"/>
                </a:solidFill>
              </a:rPr>
              <a:pPr/>
              <a:t>14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7250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5FCE81F-E19F-442C-B24D-338810313230}" type="slidenum">
              <a:rPr lang="en-US" altLang="en-US" sz="1200" smtClean="0">
                <a:solidFill>
                  <a:schemeClr val="tx1"/>
                </a:solidFill>
              </a:rPr>
              <a:pPr/>
              <a:t>15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Modify eqn, to h(n) &lt;= cf(n) for all n&gt;= n_0 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1441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789BDCD-6EAE-413D-8EAF-9323327534C1}" type="slidenum">
              <a:rPr lang="en-US" altLang="en-US" sz="1200" smtClean="0">
                <a:solidFill>
                  <a:schemeClr val="tx1"/>
                </a:solidFill>
              </a:rPr>
              <a:pPr/>
              <a:t>16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5632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2D98315-8063-4F4F-8DDA-24F82CBB52BB}" type="slidenum">
              <a:rPr lang="en-US" altLang="en-US" sz="1200" smtClean="0">
                <a:solidFill>
                  <a:schemeClr val="tx1"/>
                </a:solidFill>
              </a:rPr>
              <a:pPr/>
              <a:t>17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3468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0537E75-3CC4-42AA-B7BB-8576FCDAAFFE}" type="slidenum">
              <a:rPr lang="en-US" altLang="en-US" sz="1200" smtClean="0">
                <a:solidFill>
                  <a:schemeClr val="tx1"/>
                </a:solidFill>
              </a:rPr>
              <a:pPr/>
              <a:t>18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 c = 1, the crossover happens at n = 100</a:t>
            </a:r>
          </a:p>
        </p:txBody>
      </p:sp>
    </p:spTree>
    <p:extLst>
      <p:ext uri="{BB962C8B-B14F-4D97-AF65-F5344CB8AC3E}">
        <p14:creationId xmlns:p14="http://schemas.microsoft.com/office/powerpoint/2010/main" val="1836902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129C706F-2DE7-4E4A-AD9E-7252E8406283}" type="slidenum">
              <a:rPr lang="en-US" altLang="en-US" sz="1200" smtClean="0">
                <a:solidFill>
                  <a:schemeClr val="tx1"/>
                </a:solidFill>
              </a:rPr>
              <a:pPr/>
              <a:t>19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4774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E26529A-CD9C-4EBA-A915-7D6E7F8765C2}" type="slidenum">
              <a:rPr lang="en-US" altLang="en-US" sz="1200" smtClean="0">
                <a:solidFill>
                  <a:schemeClr val="tx1"/>
                </a:solidFill>
              </a:rPr>
              <a:pPr/>
              <a:t>20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So why bother with these constants?</a:t>
            </a:r>
          </a:p>
        </p:txBody>
      </p:sp>
    </p:spTree>
    <p:extLst>
      <p:ext uri="{BB962C8B-B14F-4D97-AF65-F5344CB8AC3E}">
        <p14:creationId xmlns:p14="http://schemas.microsoft.com/office/powerpoint/2010/main" val="3298275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1960D44-33F1-4EC9-AC95-9325432B5826}" type="slidenum">
              <a:rPr lang="en-US" altLang="en-US" sz="1200" smtClean="0">
                <a:solidFill>
                  <a:schemeClr val="tx1"/>
                </a:solidFill>
              </a:rPr>
              <a:pPr/>
              <a:t>2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04920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BBE6CAD-895C-44C2-A113-93B30306B448}" type="slidenum">
              <a:rPr lang="en-US" altLang="en-US" sz="1200" smtClean="0">
                <a:solidFill>
                  <a:schemeClr val="tx1"/>
                </a:solidFill>
              </a:rPr>
              <a:pPr/>
              <a:t>21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n=2:  LHS = 16</a:t>
            </a:r>
          </a:p>
          <a:p>
            <a:endParaRPr lang="en-US" altLang="en-US" smtClean="0"/>
          </a:p>
          <a:p>
            <a:r>
              <a:rPr lang="en-US" altLang="en-US" smtClean="0"/>
              <a:t>So set n_0 = 2, c = 16</a:t>
            </a:r>
          </a:p>
        </p:txBody>
      </p:sp>
    </p:spTree>
    <p:extLst>
      <p:ext uri="{BB962C8B-B14F-4D97-AF65-F5344CB8AC3E}">
        <p14:creationId xmlns:p14="http://schemas.microsoft.com/office/powerpoint/2010/main" val="33470489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FA4EC0F-2C10-40F7-88AD-1A60A3A5AA3C}" type="slidenum">
              <a:rPr lang="en-US" altLang="en-US" sz="1200" smtClean="0">
                <a:solidFill>
                  <a:schemeClr val="tx1"/>
                </a:solidFill>
              </a:rPr>
              <a:pPr/>
              <a:t>22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plot 7logN + 9 bounded by 15logN above, and 5logN below</a:t>
            </a:r>
          </a:p>
        </p:txBody>
      </p:sp>
    </p:spTree>
    <p:extLst>
      <p:ext uri="{BB962C8B-B14F-4D97-AF65-F5344CB8AC3E}">
        <p14:creationId xmlns:p14="http://schemas.microsoft.com/office/powerpoint/2010/main" val="38700446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597B99D-DAB3-441A-9693-F0498E0E9613}" type="slidenum">
              <a:rPr lang="en-US" altLang="en-US" sz="1200" smtClean="0">
                <a:solidFill>
                  <a:schemeClr val="tx1"/>
                </a:solidFill>
              </a:rPr>
              <a:pPr/>
              <a:t>23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2640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E24607B-00E6-4949-AF92-1E338BAEC2F9}" type="slidenum">
              <a:rPr lang="en-US" altLang="en-US" sz="1200" smtClean="0">
                <a:solidFill>
                  <a:schemeClr val="tx1"/>
                </a:solidFill>
              </a:rPr>
              <a:pPr/>
              <a:t>24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86" y="4560988"/>
            <a:ext cx="5363029" cy="4319289"/>
          </a:xfrm>
          <a:noFill/>
        </p:spPr>
        <p:txBody>
          <a:bodyPr vert="horz" lIns="96478" tIns="48238" rIns="96478" bIns="482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8253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5BD0FC1-6220-45D1-AE18-92675328ECBB}" type="slidenum">
              <a:rPr lang="en-US" altLang="en-US" sz="1200" smtClean="0">
                <a:solidFill>
                  <a:schemeClr val="tx1"/>
                </a:solidFill>
              </a:rPr>
              <a:pPr/>
              <a:t>25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N in Omega (log N) </a:t>
            </a:r>
          </a:p>
          <a:p>
            <a:endParaRPr lang="en-US" altLang="en-US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N in O(N^2)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14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13DA730-B476-4775-A5C9-E9D943B56100}" type="slidenum">
              <a:rPr lang="en-US" altLang="en-US" sz="1200" smtClean="0">
                <a:solidFill>
                  <a:schemeClr val="tx1"/>
                </a:solidFill>
              </a:rPr>
              <a:pPr/>
              <a:t>26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7logN + 9 in O(logN)</a:t>
            </a:r>
          </a:p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7logN + 9 in Omega(logN)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459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79AAB8D5-0A11-447C-B040-30DB8587A9CA}" type="slidenum">
              <a:rPr lang="en-US" altLang="en-US" sz="1200" smtClean="0">
                <a:solidFill>
                  <a:schemeClr val="tx1"/>
                </a:solidFill>
              </a:rPr>
              <a:pPr/>
              <a:t>27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The strictly less/greater than versions are less common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965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01CE34A2-FFC6-4F33-81B5-604E2DD830CA}" type="slidenum">
              <a:rPr lang="en-US" altLang="en-US" sz="1200" smtClean="0">
                <a:solidFill>
                  <a:schemeClr val="tx1"/>
                </a:solidFill>
              </a:rPr>
              <a:pPr/>
              <a:t>28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how they all look suspiciously like copy-and-paste definitions …</a:t>
            </a:r>
          </a:p>
          <a:p>
            <a:endParaRPr lang="en-US" altLang="en-US" smtClean="0"/>
          </a:p>
          <a:p>
            <a:r>
              <a:rPr lang="en-US" altLang="en-US" smtClean="0"/>
              <a:t>Make sure that they notice the only difference between the relations -- less-than, less-than-or-equal, etc.</a:t>
            </a:r>
          </a:p>
        </p:txBody>
      </p:sp>
    </p:spTree>
    <p:extLst>
      <p:ext uri="{BB962C8B-B14F-4D97-AF65-F5344CB8AC3E}">
        <p14:creationId xmlns:p14="http://schemas.microsoft.com/office/powerpoint/2010/main" val="2518790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B05C41F-280E-4230-9B74-54FA6DFC33BC}" type="slidenum">
              <a:rPr lang="en-US" altLang="en-US" sz="1200" smtClean="0">
                <a:solidFill>
                  <a:schemeClr val="tx1"/>
                </a:solidFill>
              </a:rPr>
              <a:pPr/>
              <a:t>29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In fact, it’s not just the intuitive chart, but it’s the chart of definitions!  Notice how similar the formal definitions all were … they only differed in the relations which we highlighted in blue!</a:t>
            </a:r>
          </a:p>
        </p:txBody>
      </p:sp>
    </p:spTree>
    <p:extLst>
      <p:ext uri="{BB962C8B-B14F-4D97-AF65-F5344CB8AC3E}">
        <p14:creationId xmlns:p14="http://schemas.microsoft.com/office/powerpoint/2010/main" val="29278122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026F3A87-30BE-463B-89AA-A3D96BF2D4EE}" type="slidenum">
              <a:rPr lang="en-US" altLang="en-US" sz="1200" smtClean="0">
                <a:solidFill>
                  <a:schemeClr val="tx1"/>
                </a:solidFill>
              </a:rPr>
              <a:pPr/>
              <a:t>30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 already discussed the bound flavor. All of these can be applied to any analysis case. For example, we’ll later prove that sorting in the worst case takes at least n log n time. That’s a lower bound on a worst case.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Average case is hard! What does “average” mean. For example, what’s the average case for searching an unordered list (as precise as possible, not asymptotic).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WRONG! It’s about n, not 1/2 n. Why? You have to search the whole thing if the elt is not there.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Note there’s two senses of tight. I’ll try to avoid the terminology “asymptotically tight” and stick with the lower def’n of tight. O(inf) is not tight!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88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650B3D16-CDED-4C0E-B2BD-5AED33A60E77}" type="slidenum">
              <a:rPr lang="en-US" altLang="en-US" sz="1200" smtClean="0">
                <a:solidFill>
                  <a:schemeClr val="tx1"/>
                </a:solidFill>
              </a:rPr>
              <a:pPr/>
              <a:t>4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CURLESS: this is a weird algorithm, shouldn’t it actually return the location of the key, rather than just say if it was found?</a:t>
            </a:r>
          </a:p>
          <a:p>
            <a:pPr algn="just"/>
            <a:endParaRPr lang="en-US" altLang="en-US" smtClean="0"/>
          </a:p>
          <a:p>
            <a:r>
              <a:rPr lang="en-US" altLang="en-US" smtClean="0"/>
              <a:t>Arguably, the best case is a zero length array query…n=0…but this doesn’t tell us best case a fn of n.</a:t>
            </a:r>
          </a:p>
          <a:p>
            <a:endParaRPr lang="en-US" altLang="en-US" smtClean="0"/>
          </a:p>
          <a:p>
            <a:r>
              <a:rPr lang="en-US" altLang="en-US" smtClean="0"/>
              <a:t>T(n) = n (we are looking for “exact” runtimes)</a:t>
            </a:r>
          </a:p>
          <a:p>
            <a:r>
              <a:rPr lang="en-US" altLang="en-US" smtClean="0"/>
              <a:t>loop init: 1</a:t>
            </a:r>
          </a:p>
          <a:p>
            <a:r>
              <a:rPr lang="en-US" altLang="en-US" smtClean="0"/>
              <a:t>Loop check: n+1 (max, if not found)</a:t>
            </a:r>
          </a:p>
          <a:p>
            <a:r>
              <a:rPr lang="en-US" altLang="en-US" smtClean="0"/>
              <a:t>Loop counter: n</a:t>
            </a:r>
          </a:p>
          <a:p>
            <a:r>
              <a:rPr lang="en-US" altLang="en-US" smtClean="0"/>
              <a:t>Conditional inside loop: n</a:t>
            </a:r>
          </a:p>
          <a:p>
            <a:r>
              <a:rPr lang="en-US" altLang="en-US" smtClean="0"/>
              <a:t>Best = T(n)=4, T(0) = 2, Worst if not found = T(n) = 3n + 3</a:t>
            </a:r>
          </a:p>
          <a:p>
            <a:r>
              <a:rPr lang="en-US" altLang="en-US" smtClean="0"/>
              <a:t>[note that average depends on if found]</a:t>
            </a:r>
          </a:p>
        </p:txBody>
      </p:sp>
    </p:spTree>
    <p:extLst>
      <p:ext uri="{BB962C8B-B14F-4D97-AF65-F5344CB8AC3E}">
        <p14:creationId xmlns:p14="http://schemas.microsoft.com/office/powerpoint/2010/main" val="14042362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048F6E1-0E94-4A88-BB09-7B727FBB4A8F}" type="slidenum">
              <a:rPr lang="en-US" altLang="en-US" sz="1200" smtClean="0">
                <a:solidFill>
                  <a:schemeClr val="tx1"/>
                </a:solidFill>
              </a:rPr>
              <a:pPr/>
              <a:t>31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086" y="4560988"/>
            <a:ext cx="5363029" cy="4319289"/>
          </a:xfrm>
          <a:noFill/>
        </p:spPr>
        <p:txBody>
          <a:bodyPr vert="horz" lIns="96478" tIns="48238" rIns="96478" bIns="482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3945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1A4EC73F-3E2D-49DD-9F81-CAF86E92616A}" type="slidenum">
              <a:rPr lang="en-US" altLang="en-US" sz="1200" smtClean="0">
                <a:solidFill>
                  <a:schemeClr val="tx1"/>
                </a:solidFill>
              </a:rPr>
              <a:pPr/>
              <a:t>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Here we (somewhat arbitrarily) count arithmetic ops, compares, returns, but not array indexing, function call, conditional.</a:t>
            </a:r>
          </a:p>
          <a:p>
            <a:r>
              <a:rPr lang="en-US" altLang="en-US" smtClean="0"/>
              <a:t>e.g., mid = (high + low) / 2 is 2 ops, if (key == array[mid]) is 1 op.  Lame, but need to choose some convention.</a:t>
            </a:r>
          </a:p>
          <a:p>
            <a:r>
              <a:rPr lang="en-US" altLang="en-US" smtClean="0"/>
              <a:t>Best = 5, or 2 if n=0, </a:t>
            </a:r>
          </a:p>
          <a:p>
            <a:r>
              <a:rPr lang="en-US" altLang="en-US" smtClean="0"/>
              <a:t>Worst = 7 + T(n/2)</a:t>
            </a:r>
          </a:p>
          <a:p>
            <a:r>
              <a:rPr lang="en-US" altLang="en-US" smtClean="0"/>
              <a:t>Uh-oh.  Let’s go to the next slide.  We’ll come back and fill out these numbers later.</a:t>
            </a:r>
          </a:p>
          <a:p>
            <a:endParaRPr lang="en-US" altLang="en-US" smtClean="0"/>
          </a:p>
          <a:p>
            <a:r>
              <a:rPr lang="en-US" altLang="en-US" smtClean="0"/>
              <a:t>Worst if not found = 7 log_2 n + 9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679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BF8E4779-A0EA-49AB-97B9-1DBEA0784B59}" type="slidenum">
              <a:rPr lang="en-US" altLang="en-US" sz="1200" smtClean="0">
                <a:solidFill>
                  <a:schemeClr val="tx1"/>
                </a:solidFill>
              </a:rPr>
              <a:pPr/>
              <a:t>6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1. T(n) = 7 + T( floor(n/2) )</a:t>
            </a:r>
          </a:p>
          <a:p>
            <a:r>
              <a:rPr lang="en-US" altLang="en-US" dirty="0" smtClean="0"/>
              <a:t>    T(1) = 7 + T(0) = 9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2. T(n) = 7 + (7 + T( floor(n/4) ) ) = 14 + T( floor(n/4) )</a:t>
            </a:r>
          </a:p>
          <a:p>
            <a:r>
              <a:rPr lang="en-US" altLang="en-US" dirty="0" smtClean="0"/>
              <a:t>   T(n) = 7 + (7 + (7 + T( floor(n/8) ) ) = 21 + T( floor(n/8) )</a:t>
            </a:r>
          </a:p>
          <a:p>
            <a:r>
              <a:rPr lang="en-US" altLang="en-US" dirty="0" smtClean="0"/>
              <a:t>   So, if k is the number of expansions, the general expression is:</a:t>
            </a:r>
          </a:p>
          <a:p>
            <a:r>
              <a:rPr lang="en-US" altLang="en-US" dirty="0" smtClean="0"/>
              <a:t>         T(n) = 7k + T( floor( n/(2^k) ) 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3. Since the base case is n = 1, we need to find a value of k such that the value of floor( n/(2^k) ) is 1 (which removes T(n) from the RHS of the equation, thus giving us a closed-form expression).  A value of k = log_2 n gives us this.  Setting k = log_2 n, we have:</a:t>
            </a:r>
          </a:p>
          <a:p>
            <a:r>
              <a:rPr lang="en-US" altLang="en-US" dirty="0" smtClean="0"/>
              <a:t>          T(n) = 7 log_2 n + T(1)</a:t>
            </a:r>
          </a:p>
          <a:p>
            <a:r>
              <a:rPr lang="en-US" altLang="en-US" dirty="0" smtClean="0"/>
              <a:t>          T(n) = 7 log_2 n + 9</a:t>
            </a:r>
          </a:p>
        </p:txBody>
      </p:sp>
    </p:spTree>
    <p:extLst>
      <p:ext uri="{BB962C8B-B14F-4D97-AF65-F5344CB8AC3E}">
        <p14:creationId xmlns:p14="http://schemas.microsoft.com/office/powerpoint/2010/main" val="197209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31BA987-66A1-43E6-B013-7BD5CEC71F2B}" type="slidenum">
              <a:rPr lang="en-US" altLang="en-US" sz="1200" smtClean="0">
                <a:solidFill>
                  <a:schemeClr val="tx1"/>
                </a:solidFill>
              </a:rPr>
              <a:pPr/>
              <a:t>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Linear Search:  3,   3n+3</a:t>
            </a:r>
          </a:p>
          <a:p>
            <a:r>
              <a:rPr lang="en-US" altLang="en-US" smtClean="0"/>
              <a:t>Binary Search:  4,   7logN + 9</a:t>
            </a:r>
          </a:p>
          <a:p>
            <a:endParaRPr lang="en-US" altLang="en-US" smtClean="0"/>
          </a:p>
          <a:p>
            <a:r>
              <a:rPr lang="en-US" altLang="en-US" smtClean="0"/>
              <a:t>BS wins for n &gt; 7</a:t>
            </a:r>
          </a:p>
          <a:p>
            <a:endParaRPr lang="en-US" altLang="en-US" smtClean="0"/>
          </a:p>
          <a:p>
            <a:r>
              <a:rPr lang="en-US" altLang="en-US" smtClean="0"/>
              <a:t>Some students will probably say “Binary search, because it’s O( log n ), whereas linear search is O( n )”.  But the point of this discussion is that big-O notation obscures some important factors (like constants!) and we really don’t know the input size.</a:t>
            </a:r>
          </a:p>
          <a:p>
            <a:endParaRPr lang="en-US" altLang="en-US" smtClean="0"/>
          </a:p>
          <a:p>
            <a:r>
              <a:rPr lang="en-US" altLang="en-US" smtClean="0"/>
              <a:t>To make a meaningful comparison, we need to know more information.  What information might that be?</a:t>
            </a:r>
          </a:p>
          <a:p>
            <a:r>
              <a:rPr lang="en-US" altLang="en-US" smtClean="0"/>
              <a:t>  (1) what our priorities are (runtime?  Memory footprint?)</a:t>
            </a:r>
          </a:p>
          <a:p>
            <a:r>
              <a:rPr lang="en-US" altLang="en-US" smtClean="0"/>
              <a:t>  (2) what the input size is (or, even better, what the input is!)</a:t>
            </a:r>
          </a:p>
          <a:p>
            <a:r>
              <a:rPr lang="en-US" altLang="en-US" smtClean="0"/>
              <a:t>  (3) our platform/machine – we saw on the earlier chart that architecture made a difference!</a:t>
            </a:r>
          </a:p>
          <a:p>
            <a:r>
              <a:rPr lang="en-US" altLang="en-US" smtClean="0"/>
              <a:t>  (4) other …</a:t>
            </a:r>
          </a:p>
          <a:p>
            <a:endParaRPr lang="en-US" altLang="en-US" smtClean="0"/>
          </a:p>
          <a:p>
            <a:r>
              <a:rPr lang="en-US" altLang="en-US" smtClean="0"/>
              <a:t>Big-O notation gives us a way to compare algorithms without this information, but the cost is a loss of precision.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7626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F150393-86AC-4FE4-90E1-C8EE2E6162F2}" type="slidenum">
              <a:rPr lang="en-US" altLang="en-US" sz="1200" smtClean="0">
                <a:solidFill>
                  <a:schemeClr val="tx1"/>
                </a:solidFill>
              </a:rPr>
              <a:pPr/>
              <a:t>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Binary better almost all of the time, especially for large values of N.</a:t>
            </a:r>
          </a:p>
          <a:p>
            <a:r>
              <a:rPr lang="en-US" altLang="en-US" smtClean="0"/>
              <a:t>Linear is better for small values of N</a:t>
            </a:r>
          </a:p>
          <a:p>
            <a:r>
              <a:rPr lang="en-US" altLang="en-US" smtClean="0"/>
              <a:t>Linear best case always beats out binary best case (bottom of the graph)</a:t>
            </a:r>
          </a:p>
          <a:p>
            <a:endParaRPr lang="en-US" altLang="en-US" smtClean="0"/>
          </a:p>
          <a:p>
            <a:r>
              <a:rPr lang="en-US" altLang="en-US" smtClean="0"/>
              <a:t>There also seem to be some trends (linear slope vs. logarithmic).  Can we quantify these?</a:t>
            </a:r>
          </a:p>
        </p:txBody>
      </p:sp>
    </p:spTree>
    <p:extLst>
      <p:ext uri="{BB962C8B-B14F-4D97-AF65-F5344CB8AC3E}">
        <p14:creationId xmlns:p14="http://schemas.microsoft.com/office/powerpoint/2010/main" val="922921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B170DB35-F4BB-4DD2-8A90-BD5183491202}" type="slidenum">
              <a:rPr lang="en-US" altLang="en-US" sz="1200" smtClean="0">
                <a:solidFill>
                  <a:schemeClr val="tx1"/>
                </a:solidFill>
              </a:rPr>
              <a:pPr/>
              <a:t>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Okay, so the point of all those pretty pictures is to show that, while constants matter, they don’t really matter as much as the </a:t>
            </a:r>
            <a:r>
              <a:rPr lang="en-US" altLang="en-US" i="1" smtClean="0"/>
              <a:t>order</a:t>
            </a:r>
            <a:r>
              <a:rPr lang="en-US" altLang="en-US" smtClean="0"/>
              <a:t> for “sufficiently large” input (“large” depends, of course, on the constants).</a:t>
            </a:r>
          </a:p>
        </p:txBody>
      </p:sp>
    </p:spTree>
    <p:extLst>
      <p:ext uri="{BB962C8B-B14F-4D97-AF65-F5344CB8AC3E}">
        <p14:creationId xmlns:p14="http://schemas.microsoft.com/office/powerpoint/2010/main" val="1433077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FE18581-D432-47E4-8F5A-B55D67B9BCBA}" type="slidenum">
              <a:rPr lang="en-US" altLang="en-US" sz="1200" smtClean="0">
                <a:solidFill>
                  <a:schemeClr val="tx1"/>
                </a:solidFill>
              </a:rPr>
              <a:pPr/>
              <a:t>10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800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D858-C996-4F1C-9ABD-6B6E3D5F0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33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00C3-B44E-49A6-94F9-09B2B0A93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89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08D81-F155-4CA8-BE6C-35BA9FE18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8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291F0-60F1-4F29-B060-2D26529DF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296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D62FA-A2F7-48CC-9F31-D19E8F226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71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161E5-969E-42CF-911A-78CC34C58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44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8235-83AE-444A-8D8C-6A7B4C176D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34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3107-F4CB-40DB-A2B3-0C86E23B2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87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36CD-F36E-4EA7-8622-EB15AAC70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6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2108-0DA2-4BE1-9EFE-E7A51CE4D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22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4681D-5452-4B74-8B66-13521F6103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79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591C4-820E-41E8-8371-0F8181C04B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62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A80D9-A9DE-4E26-B9EA-9EFE44D0B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75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EC2B01-7EAE-4FD5-A4A3-0930D4438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.wmf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oleObject" Target="../embeddings/oleObject2.bin"/><Relationship Id="rId2" Type="http://schemas.openxmlformats.org/officeDocument/2006/relationships/tags" Target="../tags/tag55.xml"/><Relationship Id="rId1" Type="http://schemas.openxmlformats.org/officeDocument/2006/relationships/vmlDrawing" Target="../drawings/vmlDrawing1.vml"/><Relationship Id="rId6" Type="http://schemas.openxmlformats.org/officeDocument/2006/relationships/tags" Target="../tags/tag59.xml"/><Relationship Id="rId11" Type="http://schemas.openxmlformats.org/officeDocument/2006/relationships/image" Target="../media/image3.wmf"/><Relationship Id="rId5" Type="http://schemas.openxmlformats.org/officeDocument/2006/relationships/tags" Target="../tags/tag58.xml"/><Relationship Id="rId10" Type="http://schemas.openxmlformats.org/officeDocument/2006/relationships/oleObject" Target="../embeddings/oleObject1.bin"/><Relationship Id="rId4" Type="http://schemas.openxmlformats.org/officeDocument/2006/relationships/tags" Target="../tags/tag57.xml"/><Relationship Id="rId9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66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6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9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7" Type="http://schemas.openxmlformats.org/officeDocument/2006/relationships/image" Target="../media/image6.png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image" Target="../media/image7.png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107.xml"/><Relationship Id="rId7" Type="http://schemas.openxmlformats.org/officeDocument/2006/relationships/oleObject" Target="../embeddings/oleObject4.bin"/><Relationship Id="rId2" Type="http://schemas.openxmlformats.org/officeDocument/2006/relationships/tags" Target="../tags/tag106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4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0.wmf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12" Type="http://schemas.openxmlformats.org/officeDocument/2006/relationships/oleObject" Target="../embeddings/oleObject6.bin"/><Relationship Id="rId2" Type="http://schemas.openxmlformats.org/officeDocument/2006/relationships/tags" Target="../tags/tag111.xml"/><Relationship Id="rId1" Type="http://schemas.openxmlformats.org/officeDocument/2006/relationships/vmlDrawing" Target="../drawings/vmlDrawing4.vml"/><Relationship Id="rId6" Type="http://schemas.openxmlformats.org/officeDocument/2006/relationships/tags" Target="../tags/tag115.xml"/><Relationship Id="rId11" Type="http://schemas.openxmlformats.org/officeDocument/2006/relationships/image" Target="../media/image9.wmf"/><Relationship Id="rId5" Type="http://schemas.openxmlformats.org/officeDocument/2006/relationships/tags" Target="../tags/tag114.xml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tags" Target="../tags/tag113.xml"/><Relationship Id="rId9" Type="http://schemas.openxmlformats.org/officeDocument/2006/relationships/notesSlide" Target="../notesSlides/notesSlide27.xml"/><Relationship Id="rId14" Type="http://schemas.openxmlformats.org/officeDocument/2006/relationships/oleObject" Target="../embeddings/oleObject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3" Type="http://schemas.openxmlformats.org/officeDocument/2006/relationships/tags" Target="../tags/tag13.xml"/><Relationship Id="rId21" Type="http://schemas.openxmlformats.org/officeDocument/2006/relationships/tags" Target="../tags/tag31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notesSlide" Target="../notesSlides/notesSlide4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image" Target="../media/image1.jpeg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CSE 332: Data Abstractions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Asymptotic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Spring 2016</a:t>
            </a:r>
          </a:p>
          <a:p>
            <a:r>
              <a:rPr lang="en-US" altLang="en-US" dirty="0" smtClean="0"/>
              <a:t>Richard Anderson</a:t>
            </a:r>
          </a:p>
          <a:p>
            <a:r>
              <a:rPr lang="en-US" altLang="en-US" dirty="0" smtClean="0"/>
              <a:t>Lecture 3</a:t>
            </a:r>
          </a:p>
        </p:txBody>
      </p:sp>
    </p:spTree>
    <p:extLst>
      <p:ext uri="{BB962C8B-B14F-4D97-AF65-F5344CB8AC3E}">
        <p14:creationId xmlns:p14="http://schemas.microsoft.com/office/powerpoint/2010/main" val="28932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EBCD3E-A6AB-4C71-AA5A-90CB2190AD53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Asymptotic Analysis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To find the asymptotic runtime, throw away the constants and low-order terms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Linear search is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b="1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Binary search is</a:t>
            </a:r>
            <a:endParaRPr lang="en-US" altLang="en-US" b="1" smtClean="0"/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92313" y="4992688"/>
            <a:ext cx="480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accent2"/>
                </a:solidFill>
                <a:latin typeface="Times New Roman" pitchFamily="18" charset="0"/>
              </a:rPr>
              <a:t>Remember: the “fastest” algorithm has the slowest growing function for its runtime</a:t>
            </a:r>
          </a:p>
        </p:txBody>
      </p:sp>
      <p:sp>
        <p:nvSpPr>
          <p:cNvPr id="24582" name="Text 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5943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Bases don’t matter, more in a sec</a:t>
            </a:r>
          </a:p>
        </p:txBody>
      </p:sp>
      <p:graphicFrame>
        <p:nvGraphicFramePr>
          <p:cNvPr id="24583" name="Object 10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4281488" y="3048000"/>
          <a:ext cx="29575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10" imgW="1473200" imgH="241300" progId="Equation.3">
                  <p:embed/>
                </p:oleObj>
              </mc:Choice>
              <mc:Fallback>
                <p:oleObj name="Equation" r:id="rId10" imgW="14732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3048000"/>
                        <a:ext cx="2957512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1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4254500" y="3810000"/>
          <a:ext cx="41798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12" imgW="2082800" imgH="241300" progId="Equation.3">
                  <p:embed/>
                </p:oleObj>
              </mc:Choice>
              <mc:Fallback>
                <p:oleObj name="Equation" r:id="rId12" imgW="20828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3810000"/>
                        <a:ext cx="417988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5D10F5-58E2-444E-BEE3-981542566F27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Asymptotic Analysis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Eliminate low order terms</a:t>
            </a:r>
          </a:p>
          <a:p>
            <a:pPr lvl="1"/>
            <a:r>
              <a:rPr lang="en-US" altLang="en-US" smtClean="0"/>
              <a:t>4n + 5 </a:t>
            </a:r>
            <a:r>
              <a:rPr lang="en-US" altLang="en-US" smtClean="0">
                <a:sym typeface="Symbol" pitchFamily="18" charset="2"/>
              </a:rPr>
              <a:t></a:t>
            </a:r>
          </a:p>
          <a:p>
            <a:pPr lvl="1"/>
            <a:r>
              <a:rPr lang="en-US" altLang="en-US" smtClean="0"/>
              <a:t>0.5 n log </a:t>
            </a:r>
            <a:r>
              <a:rPr lang="en-US" altLang="en-US" smtClean="0">
                <a:sym typeface="Symbol" pitchFamily="18" charset="2"/>
              </a:rPr>
              <a:t>n</a:t>
            </a:r>
            <a:r>
              <a:rPr lang="en-US" altLang="en-US" smtClean="0"/>
              <a:t> + 2n + 7 </a:t>
            </a:r>
            <a:r>
              <a:rPr lang="en-US" altLang="en-US" smtClean="0">
                <a:sym typeface="Symbol" pitchFamily="18" charset="2"/>
              </a:rPr>
              <a:t></a:t>
            </a:r>
            <a:endParaRPr lang="en-US" altLang="en-US" smtClean="0"/>
          </a:p>
          <a:p>
            <a:pPr lvl="1"/>
            <a:r>
              <a:rPr lang="en-US" altLang="en-US" smtClean="0"/>
              <a:t>n</a:t>
            </a:r>
            <a:r>
              <a:rPr lang="en-US" altLang="en-US" baseline="30000" smtClean="0"/>
              <a:t>3</a:t>
            </a:r>
            <a:r>
              <a:rPr lang="en-US" altLang="en-US" smtClean="0"/>
              <a:t> + 3 2</a:t>
            </a:r>
            <a:r>
              <a:rPr lang="en-US" altLang="en-US" sz="2800" baseline="30000" smtClean="0"/>
              <a:t>n</a:t>
            </a:r>
            <a:r>
              <a:rPr lang="en-US" altLang="en-US" smtClean="0"/>
              <a:t> + 8n </a:t>
            </a:r>
            <a:r>
              <a:rPr lang="en-US" altLang="en-US" smtClean="0">
                <a:sym typeface="Symbol" pitchFamily="18" charset="2"/>
              </a:rPr>
              <a:t> </a:t>
            </a:r>
          </a:p>
          <a:p>
            <a:pPr>
              <a:buFontTx/>
              <a:buNone/>
            </a:pPr>
            <a:endParaRPr lang="en-US" altLang="en-US" sz="3200" smtClean="0"/>
          </a:p>
          <a:p>
            <a:pPr>
              <a:buFontTx/>
              <a:buNone/>
            </a:pPr>
            <a:r>
              <a:rPr lang="en-US" altLang="en-US" sz="3200" smtClean="0"/>
              <a:t>Eliminate coefficients</a:t>
            </a:r>
          </a:p>
          <a:p>
            <a:pPr lvl="1"/>
            <a:r>
              <a:rPr lang="en-US" altLang="en-US" smtClean="0"/>
              <a:t>4n </a:t>
            </a:r>
            <a:r>
              <a:rPr lang="en-US" altLang="en-US" smtClean="0">
                <a:sym typeface="Symbol" pitchFamily="18" charset="2"/>
              </a:rPr>
              <a:t></a:t>
            </a:r>
          </a:p>
          <a:p>
            <a:pPr lvl="1"/>
            <a:r>
              <a:rPr lang="en-US" altLang="en-US" smtClean="0">
                <a:sym typeface="Symbol" pitchFamily="18" charset="2"/>
              </a:rPr>
              <a:t>0.5 n log n </a:t>
            </a:r>
          </a:p>
          <a:p>
            <a:pPr lvl="1"/>
            <a:r>
              <a:rPr lang="en-US" altLang="en-US" smtClean="0"/>
              <a:t>3 2</a:t>
            </a:r>
            <a:r>
              <a:rPr lang="en-US" altLang="en-US" sz="2800" baseline="30000" smtClean="0"/>
              <a:t>n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=&gt;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883AA3-0861-4867-A861-7F8F0CAEEC04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Properties of Logs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Basic: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A</a:t>
            </a:r>
            <a:r>
              <a:rPr lang="en-US" altLang="en-US" sz="2400" baseline="50000" smtClean="0"/>
              <a:t>log</a:t>
            </a:r>
            <a:r>
              <a:rPr lang="en-US" altLang="en-US" sz="2400" baseline="20000" smtClean="0"/>
              <a:t>A</a:t>
            </a:r>
            <a:r>
              <a:rPr lang="en-US" altLang="en-US" sz="2400" baseline="50000" smtClean="0"/>
              <a:t>B</a:t>
            </a:r>
            <a:r>
              <a:rPr lang="en-US" altLang="en-US" sz="2400" smtClean="0"/>
              <a:t> = B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log</a:t>
            </a:r>
            <a:r>
              <a:rPr lang="en-US" altLang="en-US" sz="2400" baseline="-25000" smtClean="0"/>
              <a:t>A</a:t>
            </a:r>
            <a:r>
              <a:rPr lang="en-US" altLang="en-US" sz="2400" smtClean="0"/>
              <a:t>A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Independent of base: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log(AB) =</a:t>
            </a:r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r>
              <a:rPr lang="en-US" altLang="en-US" sz="2400" smtClean="0"/>
              <a:t>log(A/B) 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r>
              <a:rPr lang="en-US" altLang="en-US" sz="2400" smtClean="0"/>
              <a:t>log(A</a:t>
            </a:r>
            <a:r>
              <a:rPr lang="en-US" altLang="en-US" sz="2400" baseline="30000" smtClean="0"/>
              <a:t>B</a:t>
            </a:r>
            <a:r>
              <a:rPr lang="en-US" altLang="en-US" sz="2400" smtClean="0"/>
              <a:t>) 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</a:pPr>
            <a:r>
              <a:rPr lang="en-US" altLang="en-US" sz="2400" smtClean="0"/>
              <a:t>log((A</a:t>
            </a:r>
            <a:r>
              <a:rPr lang="en-US" altLang="en-US" sz="2400" baseline="30000" smtClean="0"/>
              <a:t>B</a:t>
            </a:r>
            <a:r>
              <a:rPr lang="en-US" altLang="en-US" sz="2400" smtClean="0"/>
              <a:t>)</a:t>
            </a:r>
            <a:r>
              <a:rPr lang="en-US" altLang="en-US" sz="2400" baseline="50000" smtClean="0"/>
              <a:t>C</a:t>
            </a:r>
            <a:r>
              <a:rPr lang="en-US" altLang="en-US" sz="2400" smtClean="0"/>
              <a:t>) =</a:t>
            </a:r>
          </a:p>
          <a:p>
            <a:pPr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524000"/>
            <a:ext cx="7772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kern="0" dirty="0" smtClean="0"/>
              <a:t>Changing base </a:t>
            </a:r>
            <a:r>
              <a:rPr lang="en-US" altLang="en-US" kern="0" dirty="0" smtClean="0">
                <a:sym typeface="Symbol"/>
              </a:rPr>
              <a:t> </a:t>
            </a:r>
            <a:r>
              <a:rPr lang="en-US" altLang="en-US" kern="0" dirty="0" smtClean="0"/>
              <a:t> multiply by constant</a:t>
            </a:r>
          </a:p>
          <a:p>
            <a:pPr lvl="1">
              <a:defRPr/>
            </a:pPr>
            <a:r>
              <a:rPr lang="en-US" altLang="en-US" kern="0" dirty="0" smtClean="0">
                <a:sym typeface="Symbol" pitchFamily="18" charset="2"/>
              </a:rPr>
              <a:t>For example:  log</a:t>
            </a:r>
            <a:r>
              <a:rPr lang="en-US" altLang="en-US" kern="0" baseline="-25000" dirty="0" smtClean="0">
                <a:sym typeface="Symbol" pitchFamily="18" charset="2"/>
              </a:rPr>
              <a:t>2</a:t>
            </a:r>
            <a:r>
              <a:rPr lang="en-US" altLang="en-US" kern="0" dirty="0" smtClean="0">
                <a:sym typeface="Symbol" pitchFamily="18" charset="2"/>
              </a:rPr>
              <a:t>x = 3.22 log</a:t>
            </a:r>
            <a:r>
              <a:rPr lang="en-US" altLang="en-US" kern="0" baseline="-25000" dirty="0" smtClean="0">
                <a:sym typeface="Symbol" pitchFamily="18" charset="2"/>
              </a:rPr>
              <a:t>10</a:t>
            </a:r>
            <a:r>
              <a:rPr lang="en-US" altLang="en-US" kern="0" dirty="0" smtClean="0">
                <a:sym typeface="Symbol" pitchFamily="18" charset="2"/>
              </a:rPr>
              <a:t>x </a:t>
            </a:r>
          </a:p>
          <a:p>
            <a:pPr lvl="1">
              <a:defRPr/>
            </a:pPr>
            <a:endParaRPr lang="en-US" altLang="en-US" kern="0" dirty="0" smtClean="0">
              <a:sym typeface="Symbol" pitchFamily="18" charset="2"/>
            </a:endParaRPr>
          </a:p>
          <a:p>
            <a:pPr lvl="1">
              <a:defRPr/>
            </a:pPr>
            <a:r>
              <a:rPr lang="en-US" altLang="en-US" kern="0" dirty="0" smtClean="0"/>
              <a:t>More generally</a:t>
            </a:r>
          </a:p>
          <a:p>
            <a:pPr lvl="1">
              <a:defRPr/>
            </a:pPr>
            <a:endParaRPr lang="en-US" altLang="en-US" kern="0" dirty="0" smtClean="0"/>
          </a:p>
          <a:p>
            <a:pPr lvl="1">
              <a:defRPr/>
            </a:pPr>
            <a:endParaRPr lang="en-US" altLang="en-US" kern="0" dirty="0" smtClean="0"/>
          </a:p>
          <a:p>
            <a:pPr lvl="1">
              <a:defRPr/>
            </a:pPr>
            <a:endParaRPr lang="en-US" altLang="en-US" kern="0" dirty="0" smtClean="0"/>
          </a:p>
          <a:p>
            <a:pPr lvl="1">
              <a:defRPr/>
            </a:pPr>
            <a:r>
              <a:rPr lang="en-US" altLang="en-US" kern="0" dirty="0" smtClean="0"/>
              <a:t>Means we can ignore the base for asymptotic analysis </a:t>
            </a:r>
            <a:br>
              <a:rPr lang="en-US" altLang="en-US" kern="0" dirty="0" smtClean="0"/>
            </a:br>
            <a:r>
              <a:rPr lang="en-US" altLang="en-US" kern="0" dirty="0" smtClean="0"/>
              <a:t>(since we’re ignoring constant multipliers)</a:t>
            </a:r>
          </a:p>
          <a:p>
            <a:pPr lvl="1">
              <a:defRPr/>
            </a:pPr>
            <a:endParaRPr lang="en-US" altLang="en-US" kern="0" dirty="0" smtClean="0"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en-US" sz="3200" kern="0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318EAF-B9E3-4277-9691-652E92661F58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Properties of Logs</a:t>
            </a:r>
          </a:p>
        </p:txBody>
      </p:sp>
      <p:sp>
        <p:nvSpPr>
          <p:cNvPr id="27653" name="Text Box 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38538" y="4800600"/>
            <a:ext cx="2100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log</a:t>
            </a:r>
            <a:r>
              <a:rPr lang="en-US" altLang="en-US" sz="2400" baseline="-250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n = k log</a:t>
            </a:r>
            <a:r>
              <a:rPr lang="en-US" altLang="en-US" sz="2400" baseline="-250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27654" name="Object 5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743200" y="3378200"/>
          <a:ext cx="3086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Equation" r:id="rId8" imgW="1536700" imgH="482600" progId="Equation.3">
                  <p:embed/>
                </p:oleObj>
              </mc:Choice>
              <mc:Fallback>
                <p:oleObj name="Equation" r:id="rId8" imgW="15367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78200"/>
                        <a:ext cx="30861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1BCB04-CCA9-4C40-8FAC-AF30683EA097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Another example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400" smtClean="0"/>
              <a:t>Eliminate </a:t>
            </a:r>
            <a:br>
              <a:rPr lang="en-US" altLang="en-US" sz="2400" smtClean="0"/>
            </a:br>
            <a:r>
              <a:rPr lang="en-US" altLang="en-US" sz="2400" smtClean="0"/>
              <a:t>low-order </a:t>
            </a:r>
            <a:br>
              <a:rPr lang="en-US" altLang="en-US" sz="2400" smtClean="0"/>
            </a:br>
            <a:r>
              <a:rPr lang="en-US" altLang="en-US" sz="2400" smtClean="0"/>
              <a:t>terms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Eliminate </a:t>
            </a:r>
            <a:br>
              <a:rPr lang="en-US" altLang="en-US" sz="2400" smtClean="0"/>
            </a:br>
            <a:r>
              <a:rPr lang="en-US" altLang="en-US" sz="2400" smtClean="0"/>
              <a:t>constant </a:t>
            </a:r>
            <a:br>
              <a:rPr lang="en-US" altLang="en-US" sz="2400" smtClean="0"/>
            </a:br>
            <a:r>
              <a:rPr lang="en-US" altLang="en-US" sz="2400" smtClean="0"/>
              <a:t>coefficients</a:t>
            </a:r>
          </a:p>
        </p:txBody>
      </p:sp>
      <p:sp>
        <p:nvSpPr>
          <p:cNvPr id="2867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86250" y="1403350"/>
            <a:ext cx="3867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itchFamily="18" charset="0"/>
              </a:rPr>
              <a:t>16</a:t>
            </a:r>
            <a:r>
              <a:rPr lang="en-US" altLang="en-US" i="1">
                <a:latin typeface="Times New Roman" pitchFamily="18" charset="0"/>
              </a:rPr>
              <a:t>n</a:t>
            </a:r>
            <a:r>
              <a:rPr lang="en-US" altLang="en-US" baseline="30000">
                <a:latin typeface="Times New Roman" pitchFamily="18" charset="0"/>
              </a:rPr>
              <a:t>3</a:t>
            </a:r>
            <a:r>
              <a:rPr lang="en-US" altLang="en-US">
                <a:latin typeface="Times New Roman" pitchFamily="18" charset="0"/>
              </a:rPr>
              <a:t>log</a:t>
            </a:r>
            <a:r>
              <a:rPr lang="en-US" altLang="en-US" baseline="-25000">
                <a:latin typeface="Times New Roman" pitchFamily="18" charset="0"/>
              </a:rPr>
              <a:t>8</a:t>
            </a:r>
            <a:r>
              <a:rPr lang="en-US" altLang="en-US">
                <a:latin typeface="Times New Roman" pitchFamily="18" charset="0"/>
              </a:rPr>
              <a:t>(10n</a:t>
            </a:r>
            <a:r>
              <a:rPr lang="en-US" altLang="en-US" baseline="30000">
                <a:latin typeface="Times New Roman" pitchFamily="18" charset="0"/>
              </a:rPr>
              <a:t>2</a:t>
            </a:r>
            <a:r>
              <a:rPr lang="en-US" altLang="en-US">
                <a:latin typeface="Times New Roman" pitchFamily="18" charset="0"/>
              </a:rPr>
              <a:t>) + 100n</a:t>
            </a:r>
            <a:r>
              <a:rPr lang="en-US" altLang="en-US" baseline="30000">
                <a:latin typeface="Times New Roman" pitchFamily="18" charset="0"/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B64843-B02C-4931-9FFA-7D71F1B7CC73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Comparing functions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altLang="en-US" sz="2400" smtClean="0"/>
              <a:t>f(n) is an </a:t>
            </a:r>
            <a:r>
              <a:rPr lang="en-US" altLang="en-US" sz="2400" b="1" smtClean="0"/>
              <a:t>upper bound</a:t>
            </a:r>
            <a:r>
              <a:rPr lang="en-US" altLang="en-US" sz="2400" smtClean="0"/>
              <a:t> for h(n)</a:t>
            </a:r>
          </a:p>
          <a:p>
            <a:pPr>
              <a:buFontTx/>
              <a:buNone/>
            </a:pPr>
            <a:r>
              <a:rPr lang="en-US" altLang="en-US" sz="2400" smtClean="0"/>
              <a:t>   if h(n) ≤ f(n) for all n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This is too strict – we mostly care about </a:t>
            </a:r>
            <a:r>
              <a:rPr lang="en-US" altLang="en-US" sz="2400" i="1" smtClean="0"/>
              <a:t>large</a:t>
            </a:r>
            <a:r>
              <a:rPr lang="en-US" altLang="en-US" sz="2400" smtClean="0"/>
              <a:t> n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Still too strict if we want to ignore </a:t>
            </a:r>
            <a:r>
              <a:rPr lang="en-US" altLang="en-US" sz="2400" i="1" smtClean="0"/>
              <a:t>scale factors</a:t>
            </a:r>
          </a:p>
          <a:p>
            <a:pPr>
              <a:buFontTx/>
              <a:buNone/>
            </a:pPr>
            <a:endParaRPr lang="en-US" altLang="en-US" sz="2400" i="1" smtClean="0"/>
          </a:p>
        </p:txBody>
      </p:sp>
      <p:sp>
        <p:nvSpPr>
          <p:cNvPr id="29701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1279525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Plot h(n)=n, f(n) = n^2</a:t>
            </a:r>
          </a:p>
        </p:txBody>
      </p:sp>
      <p:sp>
        <p:nvSpPr>
          <p:cNvPr id="29702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4038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Another plot where they 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8CE817-953B-4B30-A07A-1F1401804C46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 of Order Notation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h(n) </a:t>
            </a:r>
            <a:r>
              <a:rPr lang="az-Cyrl-AZ" altLang="en-US" dirty="0" smtClean="0"/>
              <a:t>є</a:t>
            </a:r>
            <a:r>
              <a:rPr lang="en-US" altLang="en-US" dirty="0" smtClean="0"/>
              <a:t> O(f(n))              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Big-O  “Order”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/>
              <a:t>   if there exist positive constants c and n</a:t>
            </a:r>
            <a:r>
              <a:rPr lang="en-US" altLang="en-US" sz="2400" baseline="-25000" dirty="0" smtClean="0"/>
              <a:t>0</a:t>
            </a:r>
            <a:endParaRPr lang="en-US" altLang="en-US" sz="2400" dirty="0" smtClean="0"/>
          </a:p>
          <a:p>
            <a:pPr>
              <a:buFontTx/>
              <a:buNone/>
              <a:defRPr/>
            </a:pPr>
            <a:r>
              <a:rPr lang="en-US" altLang="en-US" sz="2400" dirty="0" smtClean="0"/>
              <a:t>   such that h(n) ≤ c f(n) for all n ≥ n</a:t>
            </a:r>
            <a:r>
              <a:rPr lang="en-US" altLang="en-US" sz="2400" baseline="-25000" dirty="0" smtClean="0"/>
              <a:t>0</a:t>
            </a:r>
          </a:p>
          <a:p>
            <a:pPr>
              <a:buFontTx/>
              <a:buNone/>
              <a:defRPr/>
            </a:pPr>
            <a:r>
              <a:rPr lang="en-US" altLang="en-US" sz="2400" dirty="0" smtClean="0"/>
              <a:t> </a:t>
            </a:r>
          </a:p>
          <a:p>
            <a:pPr>
              <a:buFontTx/>
              <a:buNone/>
              <a:defRPr/>
            </a:pPr>
            <a:endParaRPr lang="en-US" altLang="en-US" sz="2400" dirty="0" smtClean="0"/>
          </a:p>
          <a:p>
            <a:pPr marL="533400" indent="-533400">
              <a:buFontTx/>
              <a:buNone/>
              <a:tabLst>
                <a:tab pos="2679700" algn="l"/>
                <a:tab pos="5775325" algn="l"/>
              </a:tabLst>
              <a:defRPr/>
            </a:pPr>
            <a:r>
              <a:rPr lang="en-US" altLang="en-US" sz="2400" dirty="0" smtClean="0"/>
              <a:t>O(f(n)) defines a class (set) of functions</a:t>
            </a:r>
          </a:p>
          <a:p>
            <a:pPr marL="533400" indent="-533400">
              <a:buFontTx/>
              <a:buNone/>
              <a:tabLst>
                <a:tab pos="2679700" algn="l"/>
                <a:tab pos="5775325" algn="l"/>
              </a:tabLst>
              <a:defRPr/>
            </a:pPr>
            <a:endParaRPr lang="en-US" alt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en-US" sz="2400" dirty="0" smtClean="0"/>
          </a:p>
          <a:p>
            <a:pPr>
              <a:buFontTx/>
              <a:buNone/>
              <a:defRPr/>
            </a:pPr>
            <a:endParaRPr lang="en-US" altLang="en-US" sz="2400" i="1" dirty="0" smtClean="0"/>
          </a:p>
        </p:txBody>
      </p:sp>
      <p:sp>
        <p:nvSpPr>
          <p:cNvPr id="30725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1279525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Plot h(n)=n, f(n) = n^2</a:t>
            </a:r>
          </a:p>
        </p:txBody>
      </p:sp>
      <p:sp>
        <p:nvSpPr>
          <p:cNvPr id="30726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4038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Another plot where they 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38291A-1C8F-4075-9788-7A8538EE5D98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 smtClean="0"/>
              <a:t>Order Notation: Intuition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4375" y="5486400"/>
            <a:ext cx="8048625" cy="114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 smtClean="0"/>
              <a:t>Although not yet apparent, as 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 gets “sufficiently large”, </a:t>
            </a:r>
            <a:r>
              <a:rPr lang="en-US" altLang="en-US" sz="2400" i="1" smtClean="0">
                <a:solidFill>
                  <a:srgbClr val="FF0000"/>
                </a:solidFill>
              </a:rPr>
              <a:t>a</a:t>
            </a:r>
            <a:r>
              <a:rPr lang="en-US" altLang="en-US" sz="2400" smtClean="0">
                <a:solidFill>
                  <a:srgbClr val="FF0000"/>
                </a:solidFill>
              </a:rPr>
              <a:t>(</a:t>
            </a:r>
            <a:r>
              <a:rPr lang="en-US" altLang="en-US" sz="2400" i="1" smtClean="0">
                <a:solidFill>
                  <a:srgbClr val="FF0000"/>
                </a:solidFill>
              </a:rPr>
              <a:t>n</a:t>
            </a:r>
            <a:r>
              <a:rPr lang="en-US" altLang="en-US" sz="2400" smtClean="0">
                <a:solidFill>
                  <a:srgbClr val="FF0000"/>
                </a:solidFill>
              </a:rPr>
              <a:t>)</a:t>
            </a:r>
            <a:r>
              <a:rPr lang="en-US" altLang="en-US" sz="2400" smtClean="0"/>
              <a:t> will be “greater than or equal to” </a:t>
            </a:r>
            <a:r>
              <a:rPr lang="en-US" altLang="en-US" sz="2400" i="1" smtClean="0">
                <a:solidFill>
                  <a:schemeClr val="accent2"/>
                </a:solidFill>
              </a:rPr>
              <a:t>b</a:t>
            </a:r>
            <a:r>
              <a:rPr lang="en-US" altLang="en-US" sz="2400" smtClean="0">
                <a:solidFill>
                  <a:schemeClr val="accent2"/>
                </a:solidFill>
              </a:rPr>
              <a:t>(</a:t>
            </a:r>
            <a:r>
              <a:rPr lang="en-US" altLang="en-US" sz="2400" i="1" smtClean="0">
                <a:solidFill>
                  <a:schemeClr val="accent2"/>
                </a:solidFill>
              </a:rPr>
              <a:t>n</a:t>
            </a:r>
            <a:r>
              <a:rPr lang="en-US" altLang="en-US" sz="2400" smtClean="0">
                <a:solidFill>
                  <a:schemeClr val="accent2"/>
                </a:solidFill>
              </a:rPr>
              <a:t>)</a:t>
            </a:r>
            <a:r>
              <a:rPr lang="en-US" altLang="en-US" sz="2400" smtClean="0"/>
              <a:t> </a:t>
            </a:r>
          </a:p>
        </p:txBody>
      </p:sp>
      <p:pic>
        <p:nvPicPr>
          <p:cNvPr id="31749" name="Picture 4" descr="race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6578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" y="2819400"/>
            <a:ext cx="307657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) = </a:t>
            </a:r>
            <a:r>
              <a:rPr lang="en-US" altLang="en-US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baseline="3000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 + 2</a:t>
            </a:r>
            <a:r>
              <a:rPr lang="en-US" altLang="en-US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>
              <a:buFontTx/>
              <a:buNone/>
            </a:pPr>
            <a:r>
              <a:rPr lang="en-US" altLang="en-US" i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altLang="en-US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) = 100</a:t>
            </a:r>
            <a:r>
              <a:rPr lang="en-US" altLang="en-US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altLang="en-US" baseline="30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+ 1000</a:t>
            </a:r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F01BA5-DC51-41CA-AE64-9780783F086E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 smtClean="0"/>
              <a:t>Order Notation: Example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676400" y="5791200"/>
            <a:ext cx="6248400" cy="91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chemeClr val="accent2"/>
                </a:solidFill>
              </a:rPr>
              <a:t>100</a:t>
            </a:r>
            <a:r>
              <a:rPr lang="en-US" altLang="en-US" sz="2000" i="1" smtClean="0">
                <a:solidFill>
                  <a:schemeClr val="accent2"/>
                </a:solidFill>
              </a:rPr>
              <a:t>n</a:t>
            </a:r>
            <a:r>
              <a:rPr lang="en-US" altLang="en-US" sz="2000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000" smtClean="0">
                <a:solidFill>
                  <a:schemeClr val="accent2"/>
                </a:solidFill>
              </a:rPr>
              <a:t> + 1000 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  (</a:t>
            </a:r>
            <a:r>
              <a:rPr lang="en-US" altLang="en-US" sz="2000" i="1" smtClean="0">
                <a:solidFill>
                  <a:srgbClr val="FF0000"/>
                </a:solidFill>
              </a:rPr>
              <a:t>n</a:t>
            </a:r>
            <a:r>
              <a:rPr lang="en-US" altLang="en-US" sz="20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000" smtClean="0">
                <a:solidFill>
                  <a:srgbClr val="FF0000"/>
                </a:solidFill>
              </a:rPr>
              <a:t> + 2</a:t>
            </a:r>
            <a:r>
              <a:rPr lang="en-US" altLang="en-US" sz="2000" i="1" smtClean="0">
                <a:solidFill>
                  <a:srgbClr val="FF0000"/>
                </a:solidFill>
              </a:rPr>
              <a:t>n</a:t>
            </a:r>
            <a:r>
              <a:rPr lang="en-US" altLang="en-US" sz="2000" baseline="30000" smtClean="0">
                <a:solidFill>
                  <a:srgbClr val="FF0000"/>
                </a:solidFill>
              </a:rPr>
              <a:t>2</a:t>
            </a:r>
            <a:r>
              <a:rPr lang="en-US" altLang="en-US" sz="2000" smtClean="0"/>
              <a:t>) for all 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 </a:t>
            </a:r>
            <a:r>
              <a:rPr lang="en-US" altLang="en-US" sz="2000" smtClean="0">
                <a:solidFill>
                  <a:srgbClr val="339933"/>
                </a:solidFill>
                <a:sym typeface="Symbol" pitchFamily="18" charset="2"/>
              </a:rPr>
              <a:t>100</a:t>
            </a:r>
            <a:endParaRPr lang="en-US" altLang="en-US" sz="2000" smtClean="0">
              <a:sym typeface="Symbol" pitchFamily="18" charset="2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smtClean="0">
                <a:sym typeface="Symbol" pitchFamily="18" charset="2"/>
              </a:rPr>
              <a:t>So </a:t>
            </a:r>
            <a:r>
              <a:rPr lang="en-US" altLang="en-US" sz="2000" smtClean="0">
                <a:solidFill>
                  <a:schemeClr val="accent2"/>
                </a:solidFill>
              </a:rPr>
              <a:t>100</a:t>
            </a:r>
            <a:r>
              <a:rPr lang="en-US" altLang="en-US" sz="2000" i="1" smtClean="0">
                <a:solidFill>
                  <a:schemeClr val="accent2"/>
                </a:solidFill>
              </a:rPr>
              <a:t>n</a:t>
            </a:r>
            <a:r>
              <a:rPr lang="en-US" altLang="en-US" sz="2000" baseline="30000" smtClean="0">
                <a:solidFill>
                  <a:schemeClr val="accent2"/>
                </a:solidFill>
              </a:rPr>
              <a:t>2</a:t>
            </a:r>
            <a:r>
              <a:rPr lang="en-US" altLang="en-US" sz="2000" smtClean="0">
                <a:solidFill>
                  <a:schemeClr val="accent2"/>
                </a:solidFill>
              </a:rPr>
              <a:t> + 1000 </a:t>
            </a:r>
            <a:r>
              <a:rPr lang="en-US" altLang="en-US" sz="2000" smtClean="0">
                <a:sym typeface="Symbol" pitchFamily="18" charset="2"/>
              </a:rPr>
              <a:t> O(</a:t>
            </a:r>
            <a:r>
              <a:rPr lang="en-US" altLang="en-US" sz="2000" i="1" smtClean="0">
                <a:solidFill>
                  <a:srgbClr val="FF0000"/>
                </a:solidFill>
              </a:rPr>
              <a:t>n</a:t>
            </a:r>
            <a:r>
              <a:rPr lang="en-US" altLang="en-US" sz="20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000" smtClean="0">
                <a:solidFill>
                  <a:srgbClr val="FF0000"/>
                </a:solidFill>
              </a:rPr>
              <a:t> + 2</a:t>
            </a:r>
            <a:r>
              <a:rPr lang="en-US" altLang="en-US" sz="2000" i="1" smtClean="0">
                <a:solidFill>
                  <a:srgbClr val="FF0000"/>
                </a:solidFill>
              </a:rPr>
              <a:t>n</a:t>
            </a:r>
            <a:r>
              <a:rPr lang="en-US" altLang="en-US" sz="2000" baseline="30000" smtClean="0">
                <a:solidFill>
                  <a:srgbClr val="FF0000"/>
                </a:solidFill>
              </a:rPr>
              <a:t>2</a:t>
            </a:r>
            <a:r>
              <a:rPr lang="en-US" altLang="en-US" sz="2000" smtClean="0">
                <a:sym typeface="Symbol" pitchFamily="18" charset="2"/>
              </a:rPr>
              <a:t>)</a:t>
            </a:r>
            <a:endParaRPr lang="en-US" altLang="en-US" sz="2000" smtClean="0"/>
          </a:p>
        </p:txBody>
      </p:sp>
      <p:sp>
        <p:nvSpPr>
          <p:cNvPr id="32773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2879725"/>
            <a:ext cx="1905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Wait, crossover point at 100, not 198?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chemeClr val="accent1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If we pick c =1, then n</a:t>
            </a:r>
            <a:r>
              <a:rPr lang="en-US" altLang="en-US" sz="2000" baseline="-25000">
                <a:solidFill>
                  <a:schemeClr val="accent1"/>
                </a:solidFill>
                <a:latin typeface="Times New Roman" pitchFamily="18" charset="0"/>
              </a:rPr>
              <a:t>0</a:t>
            </a: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=100</a:t>
            </a:r>
          </a:p>
        </p:txBody>
      </p:sp>
      <p:sp>
        <p:nvSpPr>
          <p:cNvPr id="32774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2484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b 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 O(n</a:t>
            </a:r>
            <a:r>
              <a:rPr lang="en-US" altLang="en-US" sz="1800" baseline="30000">
                <a:solidFill>
                  <a:schemeClr val="accent1"/>
                </a:solidFill>
                <a:latin typeface="Times New Roman" pitchFamily="18" charset="0"/>
              </a:rPr>
              <a:t>3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),O(n</a:t>
            </a:r>
            <a:r>
              <a:rPr lang="en-US" altLang="en-US" sz="1800" baseline="30000">
                <a:solidFill>
                  <a:schemeClr val="accent1"/>
                </a:solidFill>
                <a:latin typeface="Times New Roman" pitchFamily="18" charset="0"/>
              </a:rPr>
              <a:t>2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),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Ω(n</a:t>
            </a:r>
            <a:r>
              <a:rPr lang="en-US" altLang="en-US" sz="1800" baseline="30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l-GR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altLang="en-US" sz="1800" baseline="30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l-GR" altLang="en-US" sz="18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5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915025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0093D3-1250-40DF-8104-B79C73B16557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 O(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)     iff there exist positive constants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and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r>
              <a:rPr lang="en-US" altLang="en-US" smtClean="0">
                <a:sym typeface="Symbol" pitchFamily="18" charset="2"/>
              </a:rPr>
              <a:t> such that: 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 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for all 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 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endParaRPr lang="en-US" altLang="en-US" i="1" smtClean="0">
              <a:solidFill>
                <a:srgbClr val="339933"/>
              </a:solidFill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Example: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100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baseline="30000" smtClean="0">
                <a:solidFill>
                  <a:schemeClr val="accent2"/>
                </a:solidFill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 + 1000 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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</a:t>
            </a:r>
            <a:r>
              <a:rPr lang="en-US" altLang="en-US" smtClean="0">
                <a:sym typeface="Symbol" pitchFamily="18" charset="2"/>
              </a:rPr>
              <a:t> (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3</a:t>
            </a:r>
            <a:r>
              <a:rPr lang="en-US" altLang="en-US" smtClean="0">
                <a:solidFill>
                  <a:srgbClr val="FF0000"/>
                </a:solidFill>
              </a:rPr>
              <a:t> + 2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) for all </a:t>
            </a:r>
            <a:r>
              <a:rPr lang="en-US" altLang="en-US" i="1" smtClean="0"/>
              <a:t>n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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100</a:t>
            </a:r>
            <a:br>
              <a:rPr lang="en-US" altLang="en-US" smtClean="0">
                <a:solidFill>
                  <a:srgbClr val="339933"/>
                </a:solidFill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/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		So </a:t>
            </a:r>
            <a:r>
              <a:rPr lang="en-US" altLang="en-US" smtClean="0">
                <a:solidFill>
                  <a:schemeClr val="accent2"/>
                </a:solidFill>
              </a:rPr>
              <a:t>100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baseline="30000" smtClean="0">
                <a:solidFill>
                  <a:schemeClr val="accent2"/>
                </a:solidFill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 + 1000 </a:t>
            </a:r>
            <a:r>
              <a:rPr lang="en-US" altLang="en-US" smtClean="0">
                <a:sym typeface="Symbol" pitchFamily="18" charset="2"/>
              </a:rPr>
              <a:t> O(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3</a:t>
            </a:r>
            <a:r>
              <a:rPr lang="en-US" altLang="en-US" smtClean="0">
                <a:solidFill>
                  <a:srgbClr val="FF0000"/>
                </a:solidFill>
              </a:rPr>
              <a:t> + 2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ym typeface="Symbol" pitchFamily="18" charset="2"/>
              </a:rPr>
              <a:t> )</a:t>
            </a: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1725" y="5984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69EECE-602A-49A2-B457-A045236FB164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8305800" cy="4724400"/>
          </a:xfrm>
        </p:spPr>
        <p:txBody>
          <a:bodyPr/>
          <a:lstStyle/>
          <a:p>
            <a:pPr marL="533400" indent="-533400"/>
            <a:r>
              <a:rPr lang="en-US" altLang="en-US" dirty="0" smtClean="0"/>
              <a:t>Office hours</a:t>
            </a:r>
          </a:p>
          <a:p>
            <a:pPr marL="933450" lvl="1" indent="-533400"/>
            <a:r>
              <a:rPr lang="en-US" altLang="en-US" dirty="0" smtClean="0"/>
              <a:t>Richard Anderson</a:t>
            </a:r>
          </a:p>
          <a:p>
            <a:pPr marL="1333500" lvl="2" indent="-533400"/>
            <a:r>
              <a:rPr lang="en-US" altLang="en-US" dirty="0" smtClean="0"/>
              <a:t>M 3:30-4:30 pm,  CSE 582</a:t>
            </a:r>
          </a:p>
          <a:p>
            <a:pPr marL="1333500" lvl="2" indent="-533400"/>
            <a:r>
              <a:rPr lang="en-US" altLang="en-US" dirty="0" smtClean="0"/>
              <a:t>W 3:30-4:30 pm,  CSE 582</a:t>
            </a:r>
          </a:p>
          <a:p>
            <a:pPr marL="933450" lvl="1" indent="-533400"/>
            <a:r>
              <a:rPr lang="en-US" altLang="en-US" dirty="0" smtClean="0"/>
              <a:t>Hunter Zahn</a:t>
            </a:r>
          </a:p>
          <a:p>
            <a:pPr marL="1333500" lvl="2" indent="-533400"/>
            <a:r>
              <a:rPr lang="en-US" altLang="en-US" dirty="0" err="1" smtClean="0"/>
              <a:t>Tu</a:t>
            </a:r>
            <a:r>
              <a:rPr lang="en-US" altLang="en-US" dirty="0" smtClean="0"/>
              <a:t> 1:00-2:00 pm, CSE 220</a:t>
            </a:r>
          </a:p>
          <a:p>
            <a:pPr marL="1333500" lvl="2" indent="-533400"/>
            <a:r>
              <a:rPr lang="en-US" altLang="en-US" dirty="0" err="1" smtClean="0"/>
              <a:t>Th</a:t>
            </a:r>
            <a:r>
              <a:rPr lang="en-US" altLang="en-US" dirty="0" smtClean="0"/>
              <a:t> 2:30-3:30 pm, </a:t>
            </a:r>
            <a:r>
              <a:rPr lang="en-US" altLang="en-US" smtClean="0"/>
              <a:t>CSE 021</a:t>
            </a:r>
            <a:endParaRPr lang="en-US" altLang="en-US" dirty="0" smtClean="0"/>
          </a:p>
          <a:p>
            <a:pPr marL="933450" lvl="1" indent="-533400"/>
            <a:r>
              <a:rPr lang="en-US" altLang="en-US" dirty="0" smtClean="0"/>
              <a:t>Andrew Li</a:t>
            </a:r>
          </a:p>
          <a:p>
            <a:pPr marL="1333500" lvl="2" indent="-533400"/>
            <a:r>
              <a:rPr lang="en-US" altLang="en-US" dirty="0" err="1" smtClean="0"/>
              <a:t>Tu</a:t>
            </a:r>
            <a:r>
              <a:rPr lang="en-US" altLang="en-US" dirty="0" smtClean="0"/>
              <a:t> 3:30-4:30 pm, CSE 021</a:t>
            </a:r>
          </a:p>
          <a:p>
            <a:pPr marL="1333500" lvl="2" indent="-533400"/>
            <a:r>
              <a:rPr lang="en-US" altLang="en-US" dirty="0" smtClean="0"/>
              <a:t>F 3:30-4:30 pm, CSE 021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689235-1C67-4012-8338-267E6ECB2DF7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Constants are not unique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 O(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)     iff there exist positive constants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and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r>
              <a:rPr lang="en-US" altLang="en-US" smtClean="0">
                <a:sym typeface="Symbol" pitchFamily="18" charset="2"/>
              </a:rPr>
              <a:t> such that: 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 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for all 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 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endParaRPr lang="en-US" altLang="en-US" i="1" smtClean="0">
              <a:solidFill>
                <a:srgbClr val="339933"/>
              </a:solidFill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Example: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100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baseline="30000" smtClean="0">
                <a:solidFill>
                  <a:schemeClr val="accent2"/>
                </a:solidFill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 + 1000 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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</a:t>
            </a:r>
            <a:r>
              <a:rPr lang="en-US" altLang="en-US" smtClean="0">
                <a:sym typeface="Symbol" pitchFamily="18" charset="2"/>
              </a:rPr>
              <a:t> (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3</a:t>
            </a:r>
            <a:r>
              <a:rPr lang="en-US" altLang="en-US" smtClean="0">
                <a:solidFill>
                  <a:srgbClr val="FF0000"/>
                </a:solidFill>
              </a:rPr>
              <a:t> + 2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) for all </a:t>
            </a:r>
            <a:r>
              <a:rPr lang="en-US" altLang="en-US" i="1" smtClean="0"/>
              <a:t>n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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100</a:t>
            </a:r>
          </a:p>
          <a:p>
            <a:pPr>
              <a:buFontTx/>
              <a:buNone/>
            </a:pPr>
            <a:endParaRPr lang="en-US" altLang="en-US" smtClean="0">
              <a:solidFill>
                <a:srgbClr val="339933"/>
              </a:solidFill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100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baseline="30000" smtClean="0">
                <a:solidFill>
                  <a:schemeClr val="accent2"/>
                </a:solidFill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 + 1000 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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1/2</a:t>
            </a:r>
            <a:r>
              <a:rPr lang="en-US" altLang="en-US" smtClean="0">
                <a:sym typeface="Symbol" pitchFamily="18" charset="2"/>
              </a:rPr>
              <a:t> (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3</a:t>
            </a:r>
            <a:r>
              <a:rPr lang="en-US" altLang="en-US" smtClean="0">
                <a:solidFill>
                  <a:srgbClr val="FF0000"/>
                </a:solidFill>
              </a:rPr>
              <a:t> + 2</a:t>
            </a:r>
            <a:r>
              <a:rPr lang="en-US" altLang="en-US" i="1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) for all </a:t>
            </a:r>
            <a:r>
              <a:rPr lang="en-US" altLang="en-US" i="1" smtClean="0"/>
              <a:t>n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 </a:t>
            </a: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>198</a:t>
            </a:r>
            <a:br>
              <a:rPr lang="en-US" altLang="en-US" smtClean="0">
                <a:solidFill>
                  <a:srgbClr val="339933"/>
                </a:solidFill>
                <a:sym typeface="Symbol" pitchFamily="18" charset="2"/>
              </a:rPr>
            </a:b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/>
            </a:r>
            <a:br>
              <a:rPr lang="en-US" altLang="en-US" smtClean="0">
                <a:solidFill>
                  <a:srgbClr val="339933"/>
                </a:solidFill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/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		</a:t>
            </a: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1725" y="5984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D343D-D98B-40AA-BB23-D01B4E04A94D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Another Example:  Binary Search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 O(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)     iff there exist positive constants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and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r>
              <a:rPr lang="en-US" altLang="en-US" smtClean="0">
                <a:sym typeface="Symbol" pitchFamily="18" charset="2"/>
              </a:rPr>
              <a:t> such that: 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i="1" smtClean="0"/>
              <a:t>h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 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</a:t>
            </a:r>
            <a:r>
              <a:rPr lang="en-US" altLang="en-US" i="1" smtClean="0">
                <a:sym typeface="Symbol" pitchFamily="18" charset="2"/>
              </a:rPr>
              <a:t>f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) for all </a:t>
            </a:r>
            <a:r>
              <a:rPr lang="en-US" altLang="en-US" i="1" smtClean="0">
                <a:sym typeface="Symbol" pitchFamily="18" charset="2"/>
              </a:rPr>
              <a:t>n</a:t>
            </a:r>
            <a:r>
              <a:rPr lang="en-US" altLang="en-US" smtClean="0">
                <a:sym typeface="Symbol" pitchFamily="18" charset="2"/>
              </a:rPr>
              <a:t>  </a:t>
            </a:r>
            <a:r>
              <a:rPr lang="en-US" altLang="en-US" i="1" smtClean="0">
                <a:solidFill>
                  <a:srgbClr val="339933"/>
                </a:solidFill>
                <a:sym typeface="Symbol" pitchFamily="18" charset="2"/>
              </a:rPr>
              <a:t>n</a:t>
            </a:r>
            <a:r>
              <a:rPr lang="en-US" altLang="en-US" i="1" baseline="-25000" smtClean="0">
                <a:solidFill>
                  <a:srgbClr val="339933"/>
                </a:solidFill>
                <a:sym typeface="Symbol" pitchFamily="18" charset="2"/>
              </a:rPr>
              <a:t>0</a:t>
            </a:r>
            <a:endParaRPr lang="en-US" altLang="en-US" i="1" smtClean="0">
              <a:solidFill>
                <a:srgbClr val="339933"/>
              </a:solidFill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Is </a:t>
            </a:r>
            <a:r>
              <a:rPr lang="en-US" altLang="en-US" smtClean="0">
                <a:solidFill>
                  <a:schemeClr val="accent2"/>
                </a:solidFill>
              </a:rPr>
              <a:t>7log</a:t>
            </a:r>
            <a:r>
              <a:rPr lang="en-US" altLang="en-US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n + 9</a:t>
            </a:r>
            <a:r>
              <a:rPr lang="en-US" altLang="en-US" smtClean="0">
                <a:sym typeface="Symbol" pitchFamily="18" charset="2"/>
              </a:rPr>
              <a:t>  O (</a:t>
            </a:r>
            <a:r>
              <a:rPr lang="en-US" altLang="en-US" smtClean="0">
                <a:solidFill>
                  <a:srgbClr val="FF0000"/>
                </a:solidFill>
              </a:rPr>
              <a:t>log</a:t>
            </a:r>
            <a:r>
              <a:rPr lang="en-US" altLang="en-US" baseline="-25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n</a:t>
            </a:r>
            <a:r>
              <a:rPr lang="en-US" altLang="en-US" smtClean="0">
                <a:sym typeface="Symbol" pitchFamily="18" charset="2"/>
              </a:rPr>
              <a:t>)?</a:t>
            </a: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mtClean="0">
                <a:solidFill>
                  <a:srgbClr val="339933"/>
                </a:solidFill>
                <a:sym typeface="Symbol" pitchFamily="18" charset="2"/>
              </a:rPr>
              <a:t/>
            </a:r>
            <a:br>
              <a:rPr lang="en-US" altLang="en-US" smtClean="0">
                <a:solidFill>
                  <a:srgbClr val="339933"/>
                </a:solidFill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/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		</a:t>
            </a:r>
          </a:p>
          <a:p>
            <a:pPr>
              <a:buFontTx/>
              <a:buNone/>
            </a:pPr>
            <a:endParaRPr lang="en-US" altLang="en-US" smtClean="0">
              <a:sym typeface="Symbol" pitchFamily="18" charset="2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1725" y="5984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0DDCB8-7E91-43FF-8E81-E9911515E613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41313" y="381000"/>
            <a:ext cx="8439150" cy="838200"/>
          </a:xfrm>
        </p:spPr>
        <p:txBody>
          <a:bodyPr/>
          <a:lstStyle/>
          <a:p>
            <a:r>
              <a:rPr lang="en-US" altLang="en-US" sz="4000" smtClean="0"/>
              <a:t>Order Notation:</a:t>
            </a:r>
            <a:br>
              <a:rPr lang="en-US" altLang="en-US" sz="4000" smtClean="0"/>
            </a:br>
            <a:r>
              <a:rPr lang="en-US" altLang="en-US" sz="4000" smtClean="0"/>
              <a:t>Worst Case Binary Search</a:t>
            </a:r>
          </a:p>
        </p:txBody>
      </p:sp>
      <p:sp>
        <p:nvSpPr>
          <p:cNvPr id="36868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096000"/>
            <a:ext cx="693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Plot:  T</a:t>
            </a:r>
            <a:r>
              <a:rPr lang="en-US" altLang="en-US" sz="1800" baseline="30000">
                <a:solidFill>
                  <a:schemeClr val="accent1"/>
                </a:solidFill>
                <a:latin typeface="Times New Roman" pitchFamily="18" charset="0"/>
              </a:rPr>
              <a:t>BS</a:t>
            </a:r>
            <a:r>
              <a:rPr lang="en-US" altLang="en-US" sz="1800" baseline="-25000">
                <a:solidFill>
                  <a:schemeClr val="accent1"/>
                </a:solidFill>
                <a:latin typeface="Times New Roman" pitchFamily="18" charset="0"/>
              </a:rPr>
              <a:t>worst 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= 7log n + 9     &gt; 2 log n      &lt; 10 log n  (when n gets large)</a:t>
            </a:r>
            <a:b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so </a:t>
            </a:r>
            <a:r>
              <a:rPr lang="el-GR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(log n)</a:t>
            </a:r>
            <a:endParaRPr lang="el-GR" altLang="en-US" sz="18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C62747-3C4C-482C-8C2F-19C3AD623C55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Some Notes on Notation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Sometimes you’ll see (e.g., in Weiss)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		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i="1" smtClean="0"/>
              <a:t>h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 = O(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 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or</a:t>
            </a:r>
          </a:p>
          <a:p>
            <a:pPr>
              <a:lnSpc>
                <a:spcPct val="90000"/>
              </a:lnSpc>
            </a:pPr>
            <a:endParaRPr lang="en-US" altLang="en-US" sz="24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i="1" smtClean="0"/>
              <a:t>h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 is O(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 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These are equivalent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smtClean="0"/>
              <a:t>			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i="1" smtClean="0"/>
              <a:t>h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 </a:t>
            </a:r>
            <a:r>
              <a:rPr lang="en-US" altLang="en-US" sz="2400" smtClean="0">
                <a:sym typeface="Symbol" pitchFamily="18" charset="2"/>
              </a:rPr>
              <a:t> </a:t>
            </a:r>
            <a:r>
              <a:rPr lang="en-US" altLang="en-US" sz="2400" smtClean="0"/>
              <a:t>O(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 )</a:t>
            </a:r>
          </a:p>
          <a:p>
            <a:pPr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52A71E-9217-4D43-8B0A-65D9244EA388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Big-O: Common Names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pPr lvl="1"/>
            <a:r>
              <a:rPr lang="en-US" altLang="en-US" sz="2000" dirty="0" smtClean="0"/>
              <a:t>constant:		O(1)</a:t>
            </a:r>
          </a:p>
          <a:p>
            <a:pPr lvl="1"/>
            <a:r>
              <a:rPr lang="en-US" altLang="en-US" sz="2000" dirty="0" smtClean="0"/>
              <a:t>logarithmic:	O(log n)	(</a:t>
            </a:r>
            <a:r>
              <a:rPr lang="en-US" altLang="en-US" sz="2000" dirty="0" err="1" smtClean="0"/>
              <a:t>log</a:t>
            </a:r>
            <a:r>
              <a:rPr lang="en-US" altLang="en-US" sz="2000" baseline="-25000" dirty="0" err="1" smtClean="0"/>
              <a:t>k</a:t>
            </a:r>
            <a:r>
              <a:rPr lang="en-US" altLang="en-US" sz="2000" dirty="0" err="1" smtClean="0"/>
              <a:t>n</a:t>
            </a:r>
            <a:r>
              <a:rPr lang="en-US" altLang="en-US" sz="2000" dirty="0" smtClean="0"/>
              <a:t>, log n</a:t>
            </a:r>
            <a:r>
              <a:rPr lang="en-US" altLang="en-US" sz="2000" baseline="30000" dirty="0" smtClean="0"/>
              <a:t>2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itchFamily="18" charset="2"/>
              </a:rPr>
              <a:t> O(log n))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linear:		O(n)</a:t>
            </a:r>
          </a:p>
          <a:p>
            <a:pPr lvl="1"/>
            <a:r>
              <a:rPr lang="en-US" altLang="en-US" sz="2000" dirty="0" smtClean="0"/>
              <a:t>log-linear:		O(n log n)</a:t>
            </a:r>
          </a:p>
          <a:p>
            <a:pPr lvl="1"/>
            <a:r>
              <a:rPr lang="en-US" altLang="en-US" sz="2000" dirty="0" smtClean="0"/>
              <a:t>quadratic:		O(n</a:t>
            </a:r>
            <a:r>
              <a:rPr lang="en-US" altLang="en-US" sz="2000" baseline="30000" dirty="0" smtClean="0"/>
              <a:t>2</a:t>
            </a:r>
            <a:r>
              <a:rPr lang="en-US" altLang="en-US" sz="2000" dirty="0" smtClean="0"/>
              <a:t>)</a:t>
            </a:r>
          </a:p>
          <a:p>
            <a:pPr lvl="1"/>
            <a:r>
              <a:rPr lang="en-US" altLang="en-US" sz="2000" dirty="0" smtClean="0"/>
              <a:t>cubic:		O(n</a:t>
            </a:r>
            <a:r>
              <a:rPr lang="en-US" altLang="en-US" sz="2000" baseline="30000" dirty="0" smtClean="0"/>
              <a:t>3</a:t>
            </a:r>
            <a:r>
              <a:rPr lang="en-US" altLang="en-US" sz="2000" dirty="0" smtClean="0"/>
              <a:t>)</a:t>
            </a:r>
          </a:p>
          <a:p>
            <a:pPr lvl="1"/>
            <a:r>
              <a:rPr lang="en-US" altLang="en-US" sz="2000" dirty="0" smtClean="0"/>
              <a:t>polynomial:	O(</a:t>
            </a:r>
            <a:r>
              <a:rPr lang="en-US" altLang="en-US" sz="2000" dirty="0" err="1" smtClean="0"/>
              <a:t>n</a:t>
            </a:r>
            <a:r>
              <a:rPr lang="en-US" altLang="en-US" sz="2000" baseline="30000" dirty="0" err="1" smtClean="0"/>
              <a:t>k</a:t>
            </a:r>
            <a:r>
              <a:rPr lang="en-US" altLang="en-US" sz="2000" dirty="0" smtClean="0"/>
              <a:t>)		(k is a constant)</a:t>
            </a:r>
          </a:p>
          <a:p>
            <a:pPr lvl="1"/>
            <a:r>
              <a:rPr lang="en-US" altLang="en-US" sz="2000" dirty="0" smtClean="0"/>
              <a:t>exponential:	O(</a:t>
            </a:r>
            <a:r>
              <a:rPr lang="en-US" altLang="en-US" sz="2000" dirty="0" err="1" smtClean="0"/>
              <a:t>c</a:t>
            </a:r>
            <a:r>
              <a:rPr lang="en-US" altLang="en-US" sz="2000" baseline="30000" dirty="0" err="1" smtClean="0"/>
              <a:t>n</a:t>
            </a:r>
            <a:r>
              <a:rPr lang="en-US" altLang="en-US" sz="2000" dirty="0" smtClean="0"/>
              <a:t>)		(c is a constant &gt; 1)</a:t>
            </a:r>
          </a:p>
        </p:txBody>
      </p:sp>
      <p:sp>
        <p:nvSpPr>
          <p:cNvPr id="38917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828800"/>
            <a:ext cx="304800" cy="4114800"/>
          </a:xfrm>
          <a:prstGeom prst="downArrow">
            <a:avLst>
              <a:gd name="adj1" fmla="val 50000"/>
              <a:gd name="adj2" fmla="val 337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5C4ECF-8671-47DD-A490-D887AE653119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Asymptotic Lower Bounds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696200" cy="4724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( 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g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dirty="0" smtClean="0"/>
              <a:t>is the set of all functions asymptotically </a:t>
            </a:r>
            <a:r>
              <a:rPr lang="en-US" altLang="en-US" sz="2400" dirty="0" smtClean="0">
                <a:solidFill>
                  <a:schemeClr val="accent2"/>
                </a:solidFill>
              </a:rPr>
              <a:t>greater than or equal</a:t>
            </a:r>
            <a:r>
              <a:rPr lang="en-US" altLang="en-US" sz="2400" dirty="0" smtClean="0"/>
              <a:t> to </a:t>
            </a:r>
            <a:r>
              <a:rPr lang="en-US" altLang="en-US" sz="2400" i="1" dirty="0" smtClean="0"/>
              <a:t>g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</a:t>
            </a:r>
          </a:p>
          <a:p>
            <a:pPr>
              <a:defRPr/>
            </a:pPr>
            <a:endParaRPr lang="en-US" altLang="en-US" sz="2400" dirty="0" smtClean="0"/>
          </a:p>
          <a:p>
            <a:pPr>
              <a:defRPr/>
            </a:pPr>
            <a:r>
              <a:rPr lang="en-US" altLang="en-US" sz="2400" i="1" dirty="0" smtClean="0"/>
              <a:t>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ym typeface="Symbol" pitchFamily="18" charset="2"/>
              </a:rPr>
              <a:t> 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( g(</a:t>
            </a:r>
            <a:r>
              <a:rPr lang="en-US" altLang="en-US" sz="24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dirty="0" err="1" smtClean="0">
                <a:sym typeface="Symbol" pitchFamily="18" charset="2"/>
              </a:rPr>
              <a:t>iff</a:t>
            </a:r>
            <a:r>
              <a:rPr lang="en-US" altLang="en-US" sz="2400" dirty="0" smtClean="0">
                <a:sym typeface="Symbol" pitchFamily="18" charset="2"/>
              </a:rPr>
              <a:t/>
            </a:r>
            <a:br>
              <a:rPr lang="en-US" altLang="en-US" sz="2400" dirty="0" smtClean="0">
                <a:sym typeface="Symbol" pitchFamily="18" charset="2"/>
              </a:rPr>
            </a:br>
            <a:r>
              <a:rPr lang="en-US" altLang="en-US" sz="2400" dirty="0" smtClean="0">
                <a:sym typeface="Symbol" pitchFamily="18" charset="2"/>
              </a:rPr>
              <a:t>There exist </a:t>
            </a:r>
            <a:r>
              <a:rPr lang="en-US" altLang="en-US" sz="2400" i="1" dirty="0" smtClean="0">
                <a:sym typeface="Symbol" pitchFamily="18" charset="2"/>
              </a:rPr>
              <a:t>c</a:t>
            </a:r>
            <a:r>
              <a:rPr lang="en-US" altLang="en-US" sz="2400" dirty="0" smtClean="0">
                <a:sym typeface="Symbol" pitchFamily="18" charset="2"/>
              </a:rPr>
              <a:t>&gt;0 and 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i="1" baseline="-25000" dirty="0" smtClean="0">
                <a:sym typeface="Symbol" pitchFamily="18" charset="2"/>
              </a:rPr>
              <a:t>0</a:t>
            </a:r>
            <a:r>
              <a:rPr lang="en-US" altLang="en-US" sz="2400" dirty="0" smtClean="0">
                <a:sym typeface="Symbol" pitchFamily="18" charset="2"/>
              </a:rPr>
              <a:t>&gt;0 such that </a:t>
            </a:r>
            <a:r>
              <a:rPr lang="en-US" altLang="en-US" sz="2400" i="1" dirty="0" smtClean="0"/>
              <a:t>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 </a:t>
            </a:r>
            <a:r>
              <a:rPr lang="en-US" altLang="en-US" sz="2400" b="1" dirty="0" smtClean="0">
                <a:solidFill>
                  <a:schemeClr val="accent2"/>
                </a:solidFill>
                <a:sym typeface="Symbol" pitchFamily="18" charset="2"/>
              </a:rPr>
              <a:t></a:t>
            </a:r>
            <a:r>
              <a:rPr lang="en-US" altLang="en-US" sz="2400" dirty="0" smtClean="0">
                <a:sym typeface="Symbol" pitchFamily="18" charset="2"/>
              </a:rPr>
              <a:t> </a:t>
            </a:r>
            <a:r>
              <a:rPr lang="en-US" altLang="en-US" sz="2400" i="1" dirty="0" smtClean="0">
                <a:sym typeface="Symbol" pitchFamily="18" charset="2"/>
              </a:rPr>
              <a:t>c</a:t>
            </a:r>
            <a:r>
              <a:rPr lang="en-US" altLang="en-US" sz="2400" dirty="0" smtClean="0">
                <a:sym typeface="Symbol" pitchFamily="18" charset="2"/>
              </a:rPr>
              <a:t> g(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dirty="0" smtClean="0">
                <a:sym typeface="Symbol" pitchFamily="18" charset="2"/>
              </a:rPr>
              <a:t>) for all 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dirty="0" smtClean="0">
                <a:sym typeface="Symbol" pitchFamily="18" charset="2"/>
              </a:rPr>
              <a:t>  </a:t>
            </a:r>
            <a:r>
              <a:rPr lang="en-US" altLang="en-US" sz="2400" i="1" dirty="0" smtClean="0">
                <a:sym typeface="Symbol" pitchFamily="18" charset="2"/>
              </a:rPr>
              <a:t>n</a:t>
            </a:r>
            <a:r>
              <a:rPr lang="en-US" altLang="en-US" sz="2400" i="1" baseline="-25000" dirty="0" smtClean="0">
                <a:sym typeface="Symbol" pitchFamily="18" charset="2"/>
              </a:rPr>
              <a:t>0</a:t>
            </a:r>
          </a:p>
          <a:p>
            <a:pPr marL="0" indent="0">
              <a:buFontTx/>
              <a:buNone/>
              <a:defRPr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FAB56D-8510-4AE3-80A4-A7117DA0D886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Asymptotic Tight Bound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371600"/>
            <a:ext cx="7696200" cy="4724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altLang="en-US" sz="2400" dirty="0" smtClean="0">
                <a:solidFill>
                  <a:schemeClr val="accent2"/>
                </a:solidFill>
              </a:rPr>
              <a:t>( 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f</a:t>
            </a:r>
            <a:r>
              <a:rPr lang="en-US" altLang="en-US" sz="2400" dirty="0" smtClean="0">
                <a:solidFill>
                  <a:schemeClr val="accent2"/>
                </a:solidFill>
              </a:rPr>
              <a:t>(</a:t>
            </a:r>
            <a:r>
              <a:rPr lang="en-US" altLang="en-US" sz="2400" i="1" dirty="0" smtClean="0">
                <a:solidFill>
                  <a:schemeClr val="accent2"/>
                </a:solidFill>
              </a:rPr>
              <a:t>n</a:t>
            </a:r>
            <a:r>
              <a:rPr lang="en-US" altLang="en-US" sz="2400" dirty="0" smtClean="0">
                <a:solidFill>
                  <a:schemeClr val="accent2"/>
                </a:solidFill>
              </a:rPr>
              <a:t>) )</a:t>
            </a:r>
            <a:r>
              <a:rPr lang="en-US" altLang="en-US" sz="2400" dirty="0" smtClean="0"/>
              <a:t> is the set of all functions asymptotically </a:t>
            </a:r>
            <a:r>
              <a:rPr lang="en-US" altLang="en-US" sz="2400" dirty="0" smtClean="0">
                <a:solidFill>
                  <a:schemeClr val="accent2"/>
                </a:solidFill>
              </a:rPr>
              <a:t>equal</a:t>
            </a:r>
            <a:r>
              <a:rPr lang="en-US" altLang="en-US" sz="2400" dirty="0" smtClean="0"/>
              <a:t> to </a:t>
            </a:r>
            <a:r>
              <a:rPr lang="en-US" altLang="en-US" sz="2400" i="1" dirty="0" smtClean="0"/>
              <a:t>f</a:t>
            </a:r>
            <a:r>
              <a:rPr lang="en-US" altLang="en-US" sz="2400" dirty="0" smtClean="0"/>
              <a:t> (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)</a:t>
            </a:r>
          </a:p>
          <a:p>
            <a:pPr>
              <a:defRPr/>
            </a:pPr>
            <a:endParaRPr lang="en-US" alt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altLang="en-US" sz="2000" i="1" dirty="0" smtClean="0"/>
              <a:t>h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 </a:t>
            </a:r>
            <a:r>
              <a:rPr lang="en-US" altLang="en-US" sz="2000" dirty="0" smtClean="0">
                <a:solidFill>
                  <a:schemeClr val="accent2"/>
                </a:solidFill>
                <a:sym typeface="Symbol" pitchFamily="18" charset="2"/>
              </a:rPr>
              <a:t>( </a:t>
            </a:r>
            <a:r>
              <a:rPr lang="en-US" altLang="en-US" sz="2000" i="1" dirty="0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20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000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dirty="0" smtClean="0">
                <a:sym typeface="Symbol" pitchFamily="18" charset="2"/>
              </a:rPr>
              <a:t> </a:t>
            </a:r>
            <a:r>
              <a:rPr lang="en-US" altLang="en-US" sz="2000" dirty="0" err="1" smtClean="0">
                <a:sym typeface="Symbol" pitchFamily="18" charset="2"/>
              </a:rPr>
              <a:t>iff</a:t>
            </a:r>
            <a:endParaRPr lang="en-US" altLang="en-US" sz="2000" dirty="0" smtClean="0"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2000" i="1" dirty="0" smtClean="0"/>
              <a:t>    h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 O( </a:t>
            </a:r>
            <a:r>
              <a:rPr lang="en-US" altLang="en-US" sz="2000" i="1" dirty="0" smtClean="0">
                <a:sym typeface="Symbol" pitchFamily="18" charset="2"/>
              </a:rPr>
              <a:t>f</a:t>
            </a:r>
            <a:r>
              <a:rPr lang="en-US" altLang="en-US" sz="2000" dirty="0" smtClean="0">
                <a:sym typeface="Symbol" pitchFamily="18" charset="2"/>
              </a:rPr>
              <a:t>(</a:t>
            </a:r>
            <a:r>
              <a:rPr lang="en-US" altLang="en-US" sz="2000" i="1" dirty="0" smtClean="0">
                <a:sym typeface="Symbol" pitchFamily="18" charset="2"/>
              </a:rPr>
              <a:t>n</a:t>
            </a:r>
            <a:r>
              <a:rPr lang="en-US" altLang="en-US" sz="2000" dirty="0" smtClean="0">
                <a:sym typeface="Symbol" pitchFamily="18" charset="2"/>
              </a:rPr>
              <a:t>) ) and </a:t>
            </a:r>
            <a:r>
              <a:rPr lang="en-US" altLang="en-US" sz="2000" i="1" dirty="0" smtClean="0"/>
              <a:t>h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/>
              <a:t>n</a:t>
            </a:r>
            <a:r>
              <a:rPr lang="en-US" altLang="en-US" sz="2000" dirty="0" smtClean="0"/>
              <a:t>) </a:t>
            </a:r>
            <a:r>
              <a:rPr lang="en-US" altLang="en-US" sz="2000" dirty="0" smtClean="0">
                <a:sym typeface="Symbol" pitchFamily="18" charset="2"/>
              </a:rPr>
              <a:t> (</a:t>
            </a:r>
            <a:r>
              <a:rPr lang="en-US" altLang="en-US" sz="2000" i="1" dirty="0" smtClean="0">
                <a:sym typeface="Symbol" pitchFamily="18" charset="2"/>
              </a:rPr>
              <a:t>f</a:t>
            </a:r>
            <a:r>
              <a:rPr lang="en-US" altLang="en-US" sz="2000" dirty="0" smtClean="0">
                <a:sym typeface="Symbol" pitchFamily="18" charset="2"/>
              </a:rPr>
              <a:t>(</a:t>
            </a:r>
            <a:r>
              <a:rPr lang="en-US" altLang="en-US" sz="2000" i="1" dirty="0" smtClean="0">
                <a:sym typeface="Symbol" pitchFamily="18" charset="2"/>
              </a:rPr>
              <a:t>n</a:t>
            </a:r>
            <a:r>
              <a:rPr lang="en-US" altLang="en-US" sz="2000" dirty="0" smtClean="0">
                <a:sym typeface="Symbol" pitchFamily="18" charset="2"/>
              </a:rPr>
              <a:t>) )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 smtClean="0">
                <a:sym typeface="Symbol" pitchFamily="18" charset="2"/>
              </a:rPr>
              <a:t>	- </a:t>
            </a:r>
            <a:r>
              <a:rPr lang="en-US" altLang="en-US" sz="1800" dirty="0" smtClean="0">
                <a:sym typeface="Symbol" pitchFamily="18" charset="2"/>
              </a:rPr>
              <a:t>This is equivalent to:</a:t>
            </a:r>
            <a:endParaRPr lang="en-US" altLang="en-US" sz="1400" dirty="0" smtClean="0">
              <a:sym typeface="Symbol" pitchFamily="18" charset="2"/>
            </a:endParaRPr>
          </a:p>
          <a:p>
            <a:pPr>
              <a:defRPr/>
            </a:pPr>
            <a:endParaRPr lang="en-US" altLang="en-US" sz="2400" dirty="0" smtClean="0"/>
          </a:p>
        </p:txBody>
      </p:sp>
      <p:graphicFrame>
        <p:nvGraphicFramePr>
          <p:cNvPr id="40965" name="Object 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352800" y="3581400"/>
          <a:ext cx="1995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7" imgW="1269449" imgH="266584" progId="Equation.DSMT4">
                  <p:embed/>
                </p:oleObj>
              </mc:Choice>
              <mc:Fallback>
                <p:oleObj name="Equation" r:id="rId7" imgW="1269449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81400"/>
                        <a:ext cx="19954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429825-6D20-4C72-9BA6-AD4D7C18AEE3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Full Set of Asymptotic Bounds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696200" cy="4724400"/>
          </a:xfrm>
        </p:spPr>
        <p:txBody>
          <a:bodyPr/>
          <a:lstStyle/>
          <a:p>
            <a:r>
              <a:rPr lang="en-US" altLang="en-US" sz="2400" smtClean="0">
                <a:solidFill>
                  <a:schemeClr val="accent2"/>
                </a:solidFill>
              </a:rPr>
              <a:t>O( </a:t>
            </a:r>
            <a:r>
              <a:rPr lang="en-US" altLang="en-US" sz="2400" i="1" smtClean="0">
                <a:solidFill>
                  <a:schemeClr val="accent2"/>
                </a:solidFill>
              </a:rPr>
              <a:t>f</a:t>
            </a:r>
            <a:r>
              <a:rPr lang="en-US" altLang="en-US" sz="2400" smtClean="0">
                <a:solidFill>
                  <a:schemeClr val="accent2"/>
                </a:solidFill>
              </a:rPr>
              <a:t>(</a:t>
            </a:r>
            <a:r>
              <a:rPr lang="en-US" altLang="en-US" sz="2400" i="1" smtClean="0">
                <a:solidFill>
                  <a:schemeClr val="accent2"/>
                </a:solidFill>
              </a:rPr>
              <a:t>n</a:t>
            </a:r>
            <a:r>
              <a:rPr lang="en-US" altLang="en-US" sz="2400" smtClean="0">
                <a:solidFill>
                  <a:schemeClr val="accent2"/>
                </a:solidFill>
              </a:rPr>
              <a:t>) )</a:t>
            </a:r>
            <a:r>
              <a:rPr lang="en-US" altLang="en-US" sz="2400" smtClean="0"/>
              <a:t> is the set of all functions asymptotically </a:t>
            </a:r>
            <a:r>
              <a:rPr lang="en-US" altLang="en-US" sz="2400" smtClean="0">
                <a:solidFill>
                  <a:schemeClr val="accent2"/>
                </a:solidFill>
              </a:rPr>
              <a:t>less than or equal</a:t>
            </a:r>
            <a:r>
              <a:rPr lang="en-US" altLang="en-US" sz="2400" smtClean="0"/>
              <a:t> to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</a:t>
            </a:r>
          </a:p>
          <a:p>
            <a:pPr lvl="1"/>
            <a:r>
              <a:rPr lang="en-US" altLang="en-US" smtClean="0">
                <a:solidFill>
                  <a:schemeClr val="accent2"/>
                </a:solidFill>
              </a:rPr>
              <a:t>o(</a:t>
            </a:r>
            <a:r>
              <a:rPr lang="en-US" altLang="en-US" i="1" smtClean="0">
                <a:solidFill>
                  <a:schemeClr val="accent2"/>
                </a:solidFill>
              </a:rPr>
              <a:t>f</a:t>
            </a:r>
            <a:r>
              <a:rPr lang="en-US" altLang="en-US" smtClean="0">
                <a:solidFill>
                  <a:schemeClr val="accent2"/>
                </a:solidFill>
              </a:rPr>
              <a:t>(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smtClean="0">
                <a:solidFill>
                  <a:schemeClr val="accent2"/>
                </a:solidFill>
              </a:rPr>
              <a:t>) )</a:t>
            </a:r>
            <a:r>
              <a:rPr lang="en-US" altLang="en-US" smtClean="0"/>
              <a:t> is the set of all functions asymptotically </a:t>
            </a:r>
            <a:r>
              <a:rPr lang="en-US" altLang="en-US" smtClean="0">
                <a:solidFill>
                  <a:schemeClr val="accent2"/>
                </a:solidFill>
              </a:rPr>
              <a:t>strictly less than </a:t>
            </a:r>
            <a:r>
              <a:rPr lang="en-US" altLang="en-US" i="1" smtClean="0"/>
              <a:t>f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</a:t>
            </a:r>
          </a:p>
          <a:p>
            <a:endParaRPr lang="en-US" altLang="en-US" sz="240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altLang="en-US" sz="2400" smtClean="0">
                <a:solidFill>
                  <a:schemeClr val="accent2"/>
                </a:solidFill>
                <a:sym typeface="Symbol" pitchFamily="18" charset="2"/>
              </a:rPr>
              <a:t>( 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g</a:t>
            </a:r>
            <a:r>
              <a:rPr lang="en-US" altLang="en-US" sz="24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4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4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400" smtClean="0">
                <a:sym typeface="Symbol" pitchFamily="18" charset="2"/>
              </a:rPr>
              <a:t> </a:t>
            </a:r>
            <a:r>
              <a:rPr lang="en-US" altLang="en-US" sz="2400" smtClean="0"/>
              <a:t>is the set of all functions asymptotically </a:t>
            </a:r>
            <a:r>
              <a:rPr lang="en-US" altLang="en-US" sz="2400" smtClean="0">
                <a:solidFill>
                  <a:schemeClr val="accent2"/>
                </a:solidFill>
              </a:rPr>
              <a:t>greater than or equal</a:t>
            </a:r>
            <a:r>
              <a:rPr lang="en-US" altLang="en-US" sz="2400" smtClean="0"/>
              <a:t> to </a:t>
            </a:r>
            <a:r>
              <a:rPr lang="en-US" altLang="en-US" sz="2400" i="1" smtClean="0"/>
              <a:t>g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</a:t>
            </a:r>
          </a:p>
          <a:p>
            <a:pPr lvl="1"/>
            <a:r>
              <a:rPr lang="en-US" altLang="en-US" smtClean="0">
                <a:solidFill>
                  <a:schemeClr val="accent2"/>
                </a:solidFill>
                <a:sym typeface="Symbol" pitchFamily="18" charset="2"/>
              </a:rPr>
              <a:t></a:t>
            </a:r>
            <a:r>
              <a:rPr lang="en-US" altLang="en-US" smtClean="0">
                <a:solidFill>
                  <a:schemeClr val="accent2"/>
                </a:solidFill>
              </a:rPr>
              <a:t>( </a:t>
            </a:r>
            <a:r>
              <a:rPr lang="en-US" altLang="en-US" i="1" smtClean="0">
                <a:solidFill>
                  <a:schemeClr val="accent2"/>
                </a:solidFill>
              </a:rPr>
              <a:t>g</a:t>
            </a:r>
            <a:r>
              <a:rPr lang="en-US" altLang="en-US" smtClean="0">
                <a:solidFill>
                  <a:schemeClr val="accent2"/>
                </a:solidFill>
              </a:rPr>
              <a:t>(</a:t>
            </a:r>
            <a:r>
              <a:rPr lang="en-US" altLang="en-US" i="1" smtClean="0">
                <a:solidFill>
                  <a:schemeClr val="accent2"/>
                </a:solidFill>
              </a:rPr>
              <a:t>n</a:t>
            </a:r>
            <a:r>
              <a:rPr lang="en-US" altLang="en-US" smtClean="0">
                <a:solidFill>
                  <a:schemeClr val="accent2"/>
                </a:solidFill>
              </a:rPr>
              <a:t>) )</a:t>
            </a:r>
            <a:r>
              <a:rPr lang="en-US" altLang="en-US" smtClean="0"/>
              <a:t> is the set of all functions asymptotically </a:t>
            </a:r>
            <a:r>
              <a:rPr lang="en-US" altLang="en-US" smtClean="0">
                <a:solidFill>
                  <a:schemeClr val="accent2"/>
                </a:solidFill>
              </a:rPr>
              <a:t>strictly greater than </a:t>
            </a:r>
            <a:r>
              <a:rPr lang="en-US" altLang="en-US" i="1" smtClean="0"/>
              <a:t>g</a:t>
            </a:r>
            <a:r>
              <a:rPr lang="en-US" altLang="en-US" smtClean="0"/>
              <a:t>(</a:t>
            </a:r>
            <a:r>
              <a:rPr lang="en-US" altLang="en-US" i="1" smtClean="0"/>
              <a:t>n</a:t>
            </a:r>
            <a:r>
              <a:rPr lang="en-US" altLang="en-US" smtClean="0"/>
              <a:t>)</a:t>
            </a:r>
          </a:p>
          <a:p>
            <a:endParaRPr lang="en-US" altLang="en-US" sz="240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altLang="en-US" sz="240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altLang="en-US" sz="2400" smtClean="0">
                <a:solidFill>
                  <a:schemeClr val="accent2"/>
                </a:solidFill>
              </a:rPr>
              <a:t>( </a:t>
            </a:r>
            <a:r>
              <a:rPr lang="en-US" altLang="en-US" sz="2400" i="1" smtClean="0">
                <a:solidFill>
                  <a:schemeClr val="accent2"/>
                </a:solidFill>
              </a:rPr>
              <a:t>f</a:t>
            </a:r>
            <a:r>
              <a:rPr lang="en-US" altLang="en-US" sz="2400" smtClean="0">
                <a:solidFill>
                  <a:schemeClr val="accent2"/>
                </a:solidFill>
              </a:rPr>
              <a:t>(</a:t>
            </a:r>
            <a:r>
              <a:rPr lang="en-US" altLang="en-US" sz="2400" i="1" smtClean="0">
                <a:solidFill>
                  <a:schemeClr val="accent2"/>
                </a:solidFill>
              </a:rPr>
              <a:t>n</a:t>
            </a:r>
            <a:r>
              <a:rPr lang="en-US" altLang="en-US" sz="2400" smtClean="0">
                <a:solidFill>
                  <a:schemeClr val="accent2"/>
                </a:solidFill>
              </a:rPr>
              <a:t>) )</a:t>
            </a:r>
            <a:r>
              <a:rPr lang="en-US" altLang="en-US" sz="2400" smtClean="0"/>
              <a:t> is the set of all functions asymptotically </a:t>
            </a:r>
            <a:r>
              <a:rPr lang="en-US" altLang="en-US" sz="2400" smtClean="0">
                <a:solidFill>
                  <a:schemeClr val="accent2"/>
                </a:solidFill>
              </a:rPr>
              <a:t>equal</a:t>
            </a:r>
            <a:r>
              <a:rPr lang="en-US" altLang="en-US" sz="2400" smtClean="0"/>
              <a:t> to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D4106C-D47D-42FB-8EAC-8DCBCF6454A2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O( 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 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altLang="en-US" sz="1800" smtClean="0">
                <a:sym typeface="Symbol" pitchFamily="18" charset="2"/>
              </a:rPr>
              <a:t> 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f</a:t>
            </a:r>
            <a:r>
              <a:rPr lang="en-US" altLang="en-US" sz="1800" smtClean="0">
                <a:sym typeface="Symbol" pitchFamily="18" charset="2"/>
              </a:rPr>
              <a:t>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o(</a:t>
            </a:r>
            <a:r>
              <a:rPr lang="en-US" altLang="en-US" sz="1800" i="1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18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18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1800" smtClean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altLang="en-US" sz="2000" smtClean="0">
                <a:sym typeface="Symbol" pitchFamily="18" charset="2"/>
              </a:rPr>
              <a:t> iff 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exists an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&lt;</a:t>
            </a:r>
            <a:r>
              <a:rPr lang="en-US" altLang="en-US" sz="1800" smtClean="0">
                <a:sym typeface="Symbol" pitchFamily="18" charset="2"/>
              </a:rPr>
              <a:t> 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f</a:t>
            </a:r>
            <a:r>
              <a:rPr lang="en-US" altLang="en-US" sz="1800" smtClean="0">
                <a:sym typeface="Symbol" pitchFamily="18" charset="2"/>
              </a:rPr>
              <a:t>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 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2000" smtClean="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sym typeface="Symbol" pitchFamily="18" charset="2"/>
              </a:rPr>
              <a:t>This is equivalent to:</a:t>
            </a:r>
            <a:endParaRPr lang="en-US" altLang="en-US" sz="1800" i="1" baseline="-250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( g(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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g(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( g(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1800" smtClean="0">
                <a:sym typeface="Symbol" pitchFamily="18" charset="2"/>
              </a:rPr>
              <a:t>There exists an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</a:t>
            </a:r>
            <a:r>
              <a:rPr lang="en-US" altLang="en-US" sz="1800" smtClean="0">
                <a:sym typeface="Symbol" pitchFamily="18" charset="2"/>
              </a:rPr>
              <a:t>&gt;0 such that </a:t>
            </a:r>
            <a:r>
              <a:rPr lang="en-US" altLang="en-US" sz="1800" i="1" smtClean="0"/>
              <a:t>h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 </a:t>
            </a:r>
            <a:r>
              <a:rPr lang="en-US" altLang="en-US" sz="1800" b="1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 g(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) for all </a:t>
            </a:r>
            <a:r>
              <a:rPr lang="en-US" altLang="en-US" sz="1800" i="1" smtClean="0">
                <a:sym typeface="Symbol" pitchFamily="18" charset="2"/>
              </a:rPr>
              <a:t>c</a:t>
            </a:r>
            <a:r>
              <a:rPr lang="en-US" altLang="en-US" sz="1800" smtClean="0">
                <a:sym typeface="Symbol" pitchFamily="18" charset="2"/>
              </a:rPr>
              <a:t>&gt;0 and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smtClean="0">
                <a:sym typeface="Symbol" pitchFamily="18" charset="2"/>
              </a:rPr>
              <a:t>  </a:t>
            </a:r>
            <a:r>
              <a:rPr lang="en-US" altLang="en-US" sz="1800" i="1" smtClean="0">
                <a:sym typeface="Symbol" pitchFamily="18" charset="2"/>
              </a:rPr>
              <a:t>n</a:t>
            </a:r>
            <a:r>
              <a:rPr lang="en-US" altLang="en-US" sz="1800" i="1" baseline="-25000" smtClean="0">
                <a:sym typeface="Symbol" pitchFamily="18" charset="2"/>
              </a:rPr>
              <a:t>0 </a:t>
            </a:r>
            <a:endParaRPr lang="en-US" altLang="en-US" sz="1800" smtClean="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sym typeface="Symbol" pitchFamily="18" charset="2"/>
              </a:rPr>
              <a:t>This is equivalent to:</a:t>
            </a:r>
            <a:endParaRPr lang="en-US" altLang="en-US" sz="14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( 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en-US" sz="2000" i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en-US" sz="200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altLang="en-US" sz="2000" smtClean="0">
                <a:sym typeface="Symbol" pitchFamily="18" charset="2"/>
              </a:rPr>
              <a:t> iff</a:t>
            </a:r>
            <a:br>
              <a:rPr lang="en-US" altLang="en-US" sz="2000" smtClean="0">
                <a:sym typeface="Symbol" pitchFamily="18" charset="2"/>
              </a:rPr>
            </a:b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O( </a:t>
            </a:r>
            <a:r>
              <a:rPr lang="en-US" altLang="en-US" sz="2000" i="1" smtClean="0">
                <a:sym typeface="Symbol" pitchFamily="18" charset="2"/>
              </a:rPr>
              <a:t>f</a:t>
            </a:r>
            <a:r>
              <a:rPr lang="en-US" altLang="en-US" sz="2000" smtClean="0">
                <a:sym typeface="Symbol" pitchFamily="18" charset="2"/>
              </a:rPr>
              <a:t>(</a:t>
            </a:r>
            <a:r>
              <a:rPr lang="en-US" altLang="en-US" sz="2000" i="1" smtClean="0">
                <a:sym typeface="Symbol" pitchFamily="18" charset="2"/>
              </a:rPr>
              <a:t>n</a:t>
            </a:r>
            <a:r>
              <a:rPr lang="en-US" altLang="en-US" sz="2000" smtClean="0">
                <a:sym typeface="Symbol" pitchFamily="18" charset="2"/>
              </a:rPr>
              <a:t>) ) and </a:t>
            </a:r>
            <a:r>
              <a:rPr lang="en-US" altLang="en-US" sz="2000" i="1" smtClean="0"/>
              <a:t>h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n</a:t>
            </a:r>
            <a:r>
              <a:rPr lang="en-US" altLang="en-US" sz="2000" smtClean="0"/>
              <a:t>) </a:t>
            </a:r>
            <a:r>
              <a:rPr lang="en-US" altLang="en-US" sz="2000" smtClean="0">
                <a:sym typeface="Symbol" pitchFamily="18" charset="2"/>
              </a:rPr>
              <a:t> (</a:t>
            </a:r>
            <a:r>
              <a:rPr lang="en-US" altLang="en-US" sz="2000" i="1" smtClean="0">
                <a:sym typeface="Symbol" pitchFamily="18" charset="2"/>
              </a:rPr>
              <a:t>f</a:t>
            </a:r>
            <a:r>
              <a:rPr lang="en-US" altLang="en-US" sz="2000" smtClean="0">
                <a:sym typeface="Symbol" pitchFamily="18" charset="2"/>
              </a:rPr>
              <a:t>(</a:t>
            </a:r>
            <a:r>
              <a:rPr lang="en-US" altLang="en-US" sz="2000" i="1" smtClean="0">
                <a:sym typeface="Symbol" pitchFamily="18" charset="2"/>
              </a:rPr>
              <a:t>n</a:t>
            </a:r>
            <a:r>
              <a:rPr lang="en-US" altLang="en-US" sz="2000" smtClean="0">
                <a:sym typeface="Symbol" pitchFamily="18" charset="2"/>
              </a:rPr>
              <a:t>) )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>
                <a:sym typeface="Symbol" pitchFamily="18" charset="2"/>
              </a:rPr>
              <a:t>This is equivalent to:</a:t>
            </a:r>
            <a:endParaRPr lang="en-US" altLang="en-US" sz="14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>
              <a:sym typeface="Symbol" pitchFamily="18" charset="2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altLang="en-US" sz="4000" smtClean="0"/>
              <a:t>Formal Definitions</a:t>
            </a:r>
            <a:endParaRPr lang="en-US" altLang="en-US" sz="3600" smtClean="0"/>
          </a:p>
        </p:txBody>
      </p:sp>
      <p:sp>
        <p:nvSpPr>
          <p:cNvPr id="43013" name="Text Box 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38800" y="6084888"/>
            <a:ext cx="3459163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Note: only inequality change, 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(there exists c) or (for all c).</a:t>
            </a:r>
          </a:p>
        </p:txBody>
      </p:sp>
      <p:graphicFrame>
        <p:nvGraphicFramePr>
          <p:cNvPr id="43014" name="Object 7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3503613" y="2770188"/>
          <a:ext cx="16557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7" name="Equation" r:id="rId10" imgW="1053643" imgH="266584" progId="Equation.DSMT4">
                  <p:embed/>
                </p:oleObj>
              </mc:Choice>
              <mc:Fallback>
                <p:oleObj name="Equation" r:id="rId10" imgW="1053643" imgH="26658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2770188"/>
                        <a:ext cx="16557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8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503613" y="4665663"/>
          <a:ext cx="17351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8" name="Equation" r:id="rId12" imgW="1104421" imgH="266584" progId="Equation.DSMT4">
                  <p:embed/>
                </p:oleObj>
              </mc:Choice>
              <mc:Fallback>
                <p:oleObj name="Equation" r:id="rId12" imgW="1104421" imgH="266584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4665663"/>
                        <a:ext cx="17351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9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3517900" y="5775325"/>
          <a:ext cx="1995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9" name="Equation" r:id="rId14" imgW="1269449" imgH="266584" progId="Equation.DSMT4">
                  <p:embed/>
                </p:oleObj>
              </mc:Choice>
              <mc:Fallback>
                <p:oleObj name="Equation" r:id="rId14" imgW="1269449" imgH="26658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5775325"/>
                        <a:ext cx="19954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D5BFFA-5367-4D1D-984B-AFE546404DD3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Big-Omega et al. Intuitively</a:t>
            </a:r>
          </a:p>
        </p:txBody>
      </p:sp>
      <p:graphicFrame>
        <p:nvGraphicFramePr>
          <p:cNvPr id="450563" name="Group 3"/>
          <p:cNvGraphicFramePr>
            <a:graphicFrameLocks noGrp="1"/>
          </p:cNvGraphicFramePr>
          <p:nvPr>
            <p:ph type="tbl" idx="1"/>
            <p:custDataLst>
              <p:tags r:id="rId2"/>
            </p:custDataLst>
          </p:nvPr>
        </p:nvGraphicFramePr>
        <p:xfrm>
          <a:off x="1143000" y="2057400"/>
          <a:ext cx="6781800" cy="3184830"/>
        </p:xfrm>
        <a:graphic>
          <a:graphicData uri="http://schemas.openxmlformats.org/drawingml/2006/table">
            <a:tbl>
              <a:tblPr/>
              <a:tblGrid>
                <a:gridCol w="3390900"/>
                <a:gridCol w="3390900"/>
              </a:tblGrid>
              <a:tr h="8228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Asymptotic Notation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Mathematics Relation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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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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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&lt;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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161E5-969E-42CF-911A-78CC34C587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6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801C3A-AAB5-4124-8F99-8190842E3A8A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Complexity cases (revisited)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080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Problem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Worst-case complexity</a:t>
            </a:r>
            <a:r>
              <a:rPr lang="en-US" altLang="en-US" smtClean="0"/>
              <a:t>: </a:t>
            </a:r>
            <a:r>
              <a:rPr lang="en-US" altLang="en-US" b="1" smtClean="0">
                <a:solidFill>
                  <a:schemeClr val="accent2"/>
                </a:solidFill>
              </a:rPr>
              <a:t>max</a:t>
            </a:r>
            <a:r>
              <a:rPr lang="en-US" altLang="en-US" smtClean="0"/>
              <a:t> # steps algorithm takes on “most challenging” input of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Best-case complexity:</a:t>
            </a:r>
            <a:r>
              <a:rPr lang="en-US" altLang="en-US" smtClean="0"/>
              <a:t> </a:t>
            </a:r>
            <a:r>
              <a:rPr lang="en-US" altLang="en-US" b="1" smtClean="0">
                <a:solidFill>
                  <a:schemeClr val="accent2"/>
                </a:solidFill>
              </a:rPr>
              <a:t>min</a:t>
            </a:r>
            <a:r>
              <a:rPr lang="en-US" altLang="en-US" smtClean="0"/>
              <a:t> # steps algorithm takes on “easiest” input of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b="1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Average-case complexity</a:t>
            </a:r>
            <a:r>
              <a:rPr lang="en-US" altLang="en-US" smtClean="0"/>
              <a:t>: </a:t>
            </a:r>
            <a:r>
              <a:rPr lang="en-US" altLang="en-US" b="1" smtClean="0">
                <a:solidFill>
                  <a:schemeClr val="accent2"/>
                </a:solidFill>
              </a:rPr>
              <a:t>avg</a:t>
            </a:r>
            <a:r>
              <a:rPr lang="en-US" altLang="en-US" smtClean="0"/>
              <a:t> # steps algorithm takes on </a:t>
            </a:r>
            <a:r>
              <a:rPr lang="en-US" altLang="en-US" i="1" smtClean="0"/>
              <a:t>random</a:t>
            </a:r>
            <a:r>
              <a:rPr lang="en-US" altLang="en-US" smtClean="0"/>
              <a:t> inputs of size </a:t>
            </a:r>
            <a:r>
              <a:rPr lang="en-US" altLang="en-US" b="1" smtClean="0">
                <a:solidFill>
                  <a:srgbClr val="0033CC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altLang="en-US" b="1" smtClean="0"/>
              <a:t>Amortized complexity</a:t>
            </a:r>
            <a:r>
              <a:rPr lang="en-US" altLang="en-US" smtClean="0"/>
              <a:t>: </a:t>
            </a:r>
            <a:r>
              <a:rPr lang="en-US" altLang="en-US" b="1" smtClean="0">
                <a:solidFill>
                  <a:schemeClr val="accent2"/>
                </a:solidFill>
              </a:rPr>
              <a:t>max</a:t>
            </a:r>
            <a:r>
              <a:rPr lang="en-US" altLang="en-US" smtClean="0"/>
              <a:t> total # steps algorithm takes on </a:t>
            </a:r>
            <a:r>
              <a:rPr lang="en-US" altLang="en-US" b="1" smtClean="0">
                <a:solidFill>
                  <a:schemeClr val="accent2"/>
                </a:solidFill>
              </a:rPr>
              <a:t>M</a:t>
            </a:r>
            <a:r>
              <a:rPr lang="en-US" altLang="en-US" smtClean="0"/>
              <a:t> “most challenging” </a:t>
            </a:r>
            <a:r>
              <a:rPr lang="en-US" altLang="en-US" i="1" smtClean="0"/>
              <a:t>consecutive</a:t>
            </a:r>
            <a:r>
              <a:rPr lang="en-US" altLang="en-US" smtClean="0"/>
              <a:t> inputs of size </a:t>
            </a:r>
            <a:r>
              <a:rPr lang="en-US" altLang="en-US" b="1" smtClean="0">
                <a:solidFill>
                  <a:schemeClr val="accent2"/>
                </a:solidFill>
              </a:rPr>
              <a:t>N</a:t>
            </a:r>
            <a:r>
              <a:rPr lang="en-US" altLang="en-US" smtClean="0"/>
              <a:t>, divided by </a:t>
            </a:r>
            <a:r>
              <a:rPr lang="en-US" altLang="en-US" b="1" smtClean="0">
                <a:solidFill>
                  <a:schemeClr val="accent2"/>
                </a:solidFill>
              </a:rPr>
              <a:t>M</a:t>
            </a:r>
            <a:r>
              <a:rPr lang="en-US" altLang="en-US" smtClean="0"/>
              <a:t> (i.e., divide the max total by </a:t>
            </a:r>
            <a:r>
              <a:rPr lang="en-US" altLang="en-US" b="1" smtClean="0">
                <a:solidFill>
                  <a:schemeClr val="accent2"/>
                </a:solidFill>
              </a:rPr>
              <a:t>M</a:t>
            </a:r>
            <a:r>
              <a:rPr lang="en-US" altLang="en-US" smtClean="0"/>
              <a:t>).</a:t>
            </a:r>
            <a:endParaRPr lang="en-US" altLang="en-US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E8C14E-623A-4A2F-A30B-5A2EEB8A95FE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Bounds vs. Cases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70000"/>
            <a:ext cx="7848600" cy="5359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 smtClean="0"/>
              <a:t>Two </a:t>
            </a:r>
            <a:r>
              <a:rPr lang="en-US" altLang="en-US" sz="2400" u="sng" smtClean="0"/>
              <a:t>orthogonal</a:t>
            </a:r>
            <a:r>
              <a:rPr lang="en-US" altLang="en-US" sz="2400" smtClean="0"/>
              <a:t> axes:</a:t>
            </a:r>
          </a:p>
          <a:p>
            <a:pPr lvl="2">
              <a:buFontTx/>
              <a:buNone/>
            </a:pPr>
            <a:endParaRPr lang="en-US" altLang="en-US" sz="1800" smtClean="0"/>
          </a:p>
          <a:p>
            <a:pPr lvl="1"/>
            <a:r>
              <a:rPr lang="en-US" altLang="en-US" sz="2000" smtClean="0">
                <a:solidFill>
                  <a:srgbClr val="FF0000"/>
                </a:solidFill>
              </a:rPr>
              <a:t>Bound Flavor</a:t>
            </a:r>
          </a:p>
          <a:p>
            <a:pPr lvl="2"/>
            <a:r>
              <a:rPr lang="en-US" altLang="en-US" sz="1800" smtClean="0"/>
              <a:t>Upper bound (O, o)</a:t>
            </a:r>
          </a:p>
          <a:p>
            <a:pPr lvl="2"/>
            <a:r>
              <a:rPr lang="en-US" altLang="en-US" sz="1800" smtClean="0"/>
              <a:t>Lower bound (</a:t>
            </a:r>
            <a:r>
              <a:rPr lang="en-US" altLang="en-US" sz="1800" smtClean="0">
                <a:sym typeface="Symbol" pitchFamily="18" charset="2"/>
              </a:rPr>
              <a:t></a:t>
            </a:r>
            <a:r>
              <a:rPr lang="en-US" altLang="en-US" sz="1800" smtClean="0"/>
              <a:t>, </a:t>
            </a:r>
            <a:r>
              <a:rPr lang="en-US" altLang="en-US" sz="1800" smtClean="0">
                <a:sym typeface="Symbol" pitchFamily="18" charset="2"/>
              </a:rPr>
              <a:t></a:t>
            </a:r>
            <a:r>
              <a:rPr lang="en-US" altLang="en-US" sz="1800" smtClean="0"/>
              <a:t>)</a:t>
            </a:r>
          </a:p>
          <a:p>
            <a:pPr lvl="2"/>
            <a:r>
              <a:rPr lang="en-US" altLang="en-US" sz="1800" smtClean="0"/>
              <a:t>Asymptotically tight (</a:t>
            </a:r>
            <a:r>
              <a:rPr lang="en-US" altLang="en-US" sz="1800" smtClean="0">
                <a:sym typeface="Symbol" pitchFamily="18" charset="2"/>
              </a:rPr>
              <a:t></a:t>
            </a:r>
            <a:r>
              <a:rPr lang="en-US" altLang="en-US" sz="1800" smtClean="0"/>
              <a:t>)</a:t>
            </a:r>
          </a:p>
          <a:p>
            <a:pPr lvl="2"/>
            <a:endParaRPr lang="en-US" altLang="en-US" sz="1800" smtClean="0"/>
          </a:p>
          <a:p>
            <a:pPr lvl="1"/>
            <a:r>
              <a:rPr lang="en-US" altLang="en-US" sz="2000" smtClean="0">
                <a:solidFill>
                  <a:srgbClr val="FF0000"/>
                </a:solidFill>
              </a:rPr>
              <a:t>Analysis Case</a:t>
            </a:r>
          </a:p>
          <a:p>
            <a:pPr lvl="2"/>
            <a:r>
              <a:rPr lang="en-US" altLang="en-US" sz="1800" smtClean="0"/>
              <a:t>Worst Case (Adversary), </a:t>
            </a:r>
            <a:r>
              <a:rPr lang="en-US" altLang="en-US" sz="1800" i="1" smtClean="0"/>
              <a:t>T</a:t>
            </a:r>
            <a:r>
              <a:rPr lang="en-US" altLang="en-US" sz="1800" baseline="-25000" smtClean="0"/>
              <a:t>worst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</a:t>
            </a:r>
          </a:p>
          <a:p>
            <a:pPr lvl="2"/>
            <a:r>
              <a:rPr lang="en-US" altLang="en-US" sz="1800" smtClean="0"/>
              <a:t>Average Case, </a:t>
            </a:r>
            <a:r>
              <a:rPr lang="en-US" altLang="en-US" sz="1800" i="1" smtClean="0"/>
              <a:t>T</a:t>
            </a:r>
            <a:r>
              <a:rPr lang="en-US" altLang="en-US" sz="1800" baseline="-25000" smtClean="0"/>
              <a:t>avg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</a:t>
            </a:r>
          </a:p>
          <a:p>
            <a:pPr lvl="2"/>
            <a:r>
              <a:rPr lang="en-US" altLang="en-US" sz="1800" smtClean="0"/>
              <a:t>Best Case, </a:t>
            </a:r>
            <a:r>
              <a:rPr lang="en-US" altLang="en-US" sz="1800" i="1" smtClean="0"/>
              <a:t>T</a:t>
            </a:r>
            <a:r>
              <a:rPr lang="en-US" altLang="en-US" sz="1800" baseline="-25000" smtClean="0"/>
              <a:t>best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</a:t>
            </a:r>
          </a:p>
          <a:p>
            <a:pPr lvl="2"/>
            <a:r>
              <a:rPr lang="en-US" altLang="en-US" sz="1800" smtClean="0"/>
              <a:t>Amortized, </a:t>
            </a:r>
            <a:r>
              <a:rPr lang="en-US" altLang="en-US" sz="1800" i="1" smtClean="0"/>
              <a:t>T</a:t>
            </a:r>
            <a:r>
              <a:rPr lang="en-US" altLang="en-US" sz="1800" baseline="-25000" smtClean="0"/>
              <a:t>amort</a:t>
            </a:r>
            <a:r>
              <a:rPr lang="en-US" altLang="en-US" sz="1800" smtClean="0"/>
              <a:t>(</a:t>
            </a:r>
            <a:r>
              <a:rPr lang="en-US" altLang="en-US" sz="1800" i="1" smtClean="0"/>
              <a:t>n</a:t>
            </a:r>
            <a:r>
              <a:rPr lang="en-US" altLang="en-US" sz="1800" smtClean="0"/>
              <a:t>)</a:t>
            </a:r>
          </a:p>
          <a:p>
            <a:pPr lvl="2">
              <a:buFontTx/>
              <a:buNone/>
            </a:pPr>
            <a:endParaRPr lang="en-US" altLang="en-US" sz="1800" smtClean="0"/>
          </a:p>
          <a:p>
            <a:pPr marL="0" indent="0">
              <a:buFontTx/>
              <a:buNone/>
            </a:pPr>
            <a:r>
              <a:rPr lang="en-US" altLang="en-US" sz="2400" smtClean="0"/>
              <a:t>One can estimate the bounds for any given case.</a:t>
            </a:r>
          </a:p>
        </p:txBody>
      </p:sp>
      <p:sp>
        <p:nvSpPr>
          <p:cNvPr id="46085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338888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Times New Roman" pitchFamily="18" charset="0"/>
              </a:rPr>
              <a:t>e.g., We’ll show sorting takes at least n log n.  That’s a lower bound on a worst case.</a:t>
            </a:r>
            <a:endParaRPr lang="el-GR" altLang="en-US" sz="18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4E6EB1-E10C-47FE-B436-333A44330002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Linear Search Analysis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304800" y="1704975"/>
            <a:ext cx="8261350" cy="2568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bool </a:t>
            </a:r>
            <a:r>
              <a:rPr lang="en-US" altLang="en-US" sz="1800" b="1" smtClean="0">
                <a:latin typeface="Courier New" pitchFamily="49" charset="0"/>
              </a:rPr>
              <a:t>LinearArrayContains</a:t>
            </a:r>
            <a:r>
              <a:rPr lang="en-US" altLang="en-US" sz="1800" smtClean="0">
                <a:latin typeface="Courier New" pitchFamily="49" charset="0"/>
              </a:rPr>
              <a:t>(int array[], int n, int key 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	for( int i = 0; i &lt; n; i++ ) {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		if( array[i] == key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		    </a:t>
            </a:r>
            <a:r>
              <a:rPr lang="en-US" altLang="en-US" sz="1800" smtClean="0"/>
              <a:t>// Found it!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		    return true;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	return false;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urier New" pitchFamily="49" charset="0"/>
              </a:rPr>
              <a:t>}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48400" y="1828800"/>
            <a:ext cx="2438400" cy="38862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000" smtClean="0"/>
          </a:p>
          <a:p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Best Case:</a:t>
            </a:r>
          </a:p>
          <a:p>
            <a:pPr>
              <a:buFontTx/>
              <a:buNone/>
            </a:pPr>
            <a:r>
              <a:rPr lang="en-US" altLang="en-US" sz="2000" smtClean="0"/>
              <a:t>	</a:t>
            </a:r>
          </a:p>
          <a:p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Worst Case:</a:t>
            </a:r>
          </a:p>
          <a:p>
            <a:pPr>
              <a:buFontTx/>
              <a:buNone/>
            </a:pPr>
            <a:r>
              <a:rPr lang="en-US" altLang="en-US" sz="2000" smtClean="0"/>
              <a:t>	</a:t>
            </a:r>
          </a:p>
        </p:txBody>
      </p:sp>
      <p:sp>
        <p:nvSpPr>
          <p:cNvPr id="13318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5486400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Best: T(n) = 4, when at [0]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Worst: T(n) = 3n+3, when not found</a:t>
            </a:r>
          </a:p>
        </p:txBody>
      </p:sp>
      <p:sp>
        <p:nvSpPr>
          <p:cNvPr id="1331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0" y="2514600"/>
            <a:ext cx="28194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886E19-9B79-499E-9250-521993448526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 smtClean="0"/>
              <a:t>Binary Search Analysis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838325"/>
            <a:ext cx="7212013" cy="32750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bool </a:t>
            </a:r>
            <a:r>
              <a:rPr lang="en-US" altLang="en-US" sz="1400" b="1" smtClean="0">
                <a:latin typeface="Courier New" pitchFamily="49" charset="0"/>
              </a:rPr>
              <a:t>BinArrayContains</a:t>
            </a:r>
            <a:r>
              <a:rPr lang="en-US" altLang="en-US" sz="1400" smtClean="0">
                <a:latin typeface="Courier New" pitchFamily="49" charset="0"/>
              </a:rPr>
              <a:t>( int array[], int low, int high, int key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</a:t>
            </a:r>
            <a:r>
              <a:rPr lang="en-US" altLang="en-US" sz="1400" smtClean="0"/>
              <a:t>// The subarray is empty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if( low &gt; high ) return false;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</a:t>
            </a:r>
            <a:r>
              <a:rPr lang="en-US" altLang="en-US" sz="1400" smtClean="0"/>
              <a:t>// Search this subarray recursively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int mid = (high + low) / 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if( key == array[mid]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    return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} else if( key &lt; array[mid]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    return </a:t>
            </a:r>
            <a:r>
              <a:rPr lang="en-US" altLang="en-US" sz="1400" b="1" smtClean="0">
                <a:latin typeface="Courier New" pitchFamily="49" charset="0"/>
              </a:rPr>
              <a:t>BinArrayFind</a:t>
            </a:r>
            <a:r>
              <a:rPr lang="en-US" altLang="en-US" sz="1400" smtClean="0">
                <a:latin typeface="Courier New" pitchFamily="49" charset="0"/>
              </a:rPr>
              <a:t>( array, low, mid-1, key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	    return </a:t>
            </a:r>
            <a:r>
              <a:rPr lang="en-US" altLang="en-US" sz="1400" b="1" smtClean="0">
                <a:latin typeface="Courier New" pitchFamily="49" charset="0"/>
              </a:rPr>
              <a:t>BinArrayFind</a:t>
            </a:r>
            <a:r>
              <a:rPr lang="en-US" altLang="en-US" sz="1400" smtClean="0">
                <a:latin typeface="Courier New" pitchFamily="49" charset="0"/>
              </a:rPr>
              <a:t>( array, mid+1, high, key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smtClean="0">
                <a:latin typeface="Courier New" pitchFamily="49" charset="0"/>
              </a:rPr>
              <a:t>}</a:t>
            </a: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sz="half" idx="4294967295"/>
            <p:custDataLst>
              <p:tags r:id="rId3"/>
            </p:custDataLst>
          </p:nvPr>
        </p:nvSpPr>
        <p:spPr>
          <a:xfrm>
            <a:off x="6096000" y="1676400"/>
            <a:ext cx="2819400" cy="43434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 smtClean="0"/>
          </a:p>
          <a:p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Best case:</a:t>
            </a:r>
          </a:p>
          <a:p>
            <a:pPr>
              <a:buFontTx/>
              <a:buNone/>
            </a:pPr>
            <a:r>
              <a:rPr lang="en-US" altLang="en-US" sz="2400" smtClean="0"/>
              <a:t>	</a:t>
            </a:r>
          </a:p>
          <a:p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Worst case:</a:t>
            </a:r>
          </a:p>
          <a:p>
            <a:pPr>
              <a:buFontTx/>
              <a:buNone/>
            </a:pPr>
            <a:r>
              <a:rPr lang="en-US" altLang="en-US" sz="2400" smtClean="0"/>
              <a:t>	</a:t>
            </a:r>
          </a:p>
        </p:txBody>
      </p:sp>
      <p:sp>
        <p:nvSpPr>
          <p:cNvPr id="14342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4188" y="5486400"/>
            <a:ext cx="35798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Best:  5 when at [mid] (or 2, n=0)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Worst: 7 + recursion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   = 7log(n) + 9 (work out)</a:t>
            </a:r>
          </a:p>
        </p:txBody>
      </p:sp>
      <p:sp>
        <p:nvSpPr>
          <p:cNvPr id="1434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0" y="2514600"/>
            <a:ext cx="28194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grpSp>
        <p:nvGrpSpPr>
          <p:cNvPr id="14344" name="Group 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814763" y="1092200"/>
            <a:ext cx="4910137" cy="533400"/>
            <a:chOff x="2092" y="912"/>
            <a:chExt cx="3093" cy="336"/>
          </a:xfrm>
        </p:grpSpPr>
        <p:sp>
          <p:nvSpPr>
            <p:cNvPr id="1434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92" y="912"/>
              <a:ext cx="309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4346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476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7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860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8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244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9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628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0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012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1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396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2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780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3" name="Text Box 1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77" y="954"/>
              <a:ext cx="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2</a:t>
              </a:r>
            </a:p>
          </p:txBody>
        </p:sp>
        <p:sp>
          <p:nvSpPr>
            <p:cNvPr id="14354" name="Text Box 1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561" y="9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3</a:t>
              </a:r>
            </a:p>
          </p:txBody>
        </p:sp>
        <p:sp>
          <p:nvSpPr>
            <p:cNvPr id="14355" name="Text Box 1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45" y="9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5</a:t>
              </a:r>
            </a:p>
          </p:txBody>
        </p:sp>
        <p:sp>
          <p:nvSpPr>
            <p:cNvPr id="14356" name="Text Box 1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01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16</a:t>
              </a:r>
            </a:p>
          </p:txBody>
        </p:sp>
        <p:sp>
          <p:nvSpPr>
            <p:cNvPr id="14357" name="Text Box 2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92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37</a:t>
              </a:r>
            </a:p>
          </p:txBody>
        </p:sp>
        <p:sp>
          <p:nvSpPr>
            <p:cNvPr id="14358" name="Text Box 2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076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50</a:t>
              </a:r>
            </a:p>
          </p:txBody>
        </p:sp>
        <p:sp>
          <p:nvSpPr>
            <p:cNvPr id="14359" name="Text Box 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38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73</a:t>
              </a:r>
            </a:p>
          </p:txBody>
        </p:sp>
        <p:sp>
          <p:nvSpPr>
            <p:cNvPr id="1436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51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75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102E4-574C-4C46-BF57-95108B77A592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848600" cy="1066800"/>
          </a:xfrm>
        </p:spPr>
        <p:txBody>
          <a:bodyPr/>
          <a:lstStyle/>
          <a:p>
            <a:r>
              <a:rPr lang="en-US" altLang="en-US" sz="4000" smtClean="0"/>
              <a:t>Solving Recurrence Relations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24000"/>
            <a:ext cx="8610600" cy="4267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/>
              <a:t>Determine the recurrence relation and base case(s).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20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24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/>
              <a:t>“Expand” the original relation to find an equivalent expression </a:t>
            </a:r>
            <a:r>
              <a:rPr lang="en-US" altLang="en-US" sz="2000" i="1" smtClean="0"/>
              <a:t>in terms of the number of expansions (k)</a:t>
            </a:r>
            <a:r>
              <a:rPr lang="en-US" altLang="en-US" sz="2000" smtClean="0"/>
              <a:t>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20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20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24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24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altLang="en-US" sz="200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/>
              <a:t>Find a closed-form expression by setting </a:t>
            </a:r>
            <a:r>
              <a:rPr lang="en-US" altLang="en-US" sz="2000" i="1" smtClean="0"/>
              <a:t>k</a:t>
            </a:r>
            <a:r>
              <a:rPr lang="en-US" altLang="en-US" sz="2000" smtClean="0"/>
              <a:t> to a value which reduces the problem to a base case</a:t>
            </a:r>
          </a:p>
        </p:txBody>
      </p:sp>
      <p:sp>
        <p:nvSpPr>
          <p:cNvPr id="15365" name="Text 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94275" y="1192213"/>
            <a:ext cx="318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T(n) = 7 + T(n/2);     T(1) = 9</a:t>
            </a:r>
          </a:p>
        </p:txBody>
      </p:sp>
      <p:sp>
        <p:nvSpPr>
          <p:cNvPr id="15366" name="Text Box 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7100" y="3352800"/>
            <a:ext cx="3136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T(n) = 7 + (7 + T( n/4 ) )</a:t>
            </a:r>
            <a:b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        = 7 + (7 +  (7 + T(n/8)))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        = 7*3 + T(n/2</a:t>
            </a:r>
            <a:r>
              <a:rPr lang="en-US" altLang="en-US" sz="2000" baseline="30000">
                <a:solidFill>
                  <a:schemeClr val="accent1"/>
                </a:solidFill>
                <a:latin typeface="Times New Roman" pitchFamily="18" charset="0"/>
              </a:rPr>
              <a:t>3</a:t>
            </a: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        = … = 7k + T(n/2</a:t>
            </a:r>
            <a:r>
              <a:rPr lang="en-US" altLang="en-US" sz="2000" baseline="30000">
                <a:solidFill>
                  <a:schemeClr val="accent1"/>
                </a:solidFill>
                <a:latin typeface="Times New Roman" pitchFamily="18" charset="0"/>
              </a:rPr>
              <a:t>k</a:t>
            </a: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5367" name="Text Box 8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64008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Need (n/2</a:t>
            </a:r>
            <a:r>
              <a:rPr lang="en-US" altLang="en-US" sz="2000" baseline="30000">
                <a:solidFill>
                  <a:schemeClr val="accent1"/>
                </a:solidFill>
                <a:latin typeface="Times New Roman" pitchFamily="18" charset="0"/>
              </a:rPr>
              <a:t>k</a:t>
            </a: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) = 1, mult by 2^k  So k = log n  (all logs to base 2) Hence, T(n) = 7 log n + 9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770343-1FFB-4B86-A505-DA74486FF125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Linear Search vs Binary Search</a:t>
            </a:r>
          </a:p>
        </p:txBody>
      </p:sp>
      <p:graphicFrame>
        <p:nvGraphicFramePr>
          <p:cNvPr id="472067" name="Group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" y="1447800"/>
          <a:ext cx="7391400" cy="1616075"/>
        </p:xfrm>
        <a:graphic>
          <a:graphicData uri="http://schemas.openxmlformats.org/drawingml/2006/table">
            <a:tbl>
              <a:tblPr/>
              <a:tblGrid>
                <a:gridCol w="2592388"/>
                <a:gridCol w="2495550"/>
                <a:gridCol w="2303462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Linear 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Binary 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Best Case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 at [middle]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Worst Case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3n+3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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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+ 9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2" name="Text Box 32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53363" y="2657475"/>
            <a:ext cx="1290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BS wins for n&gt;7</a:t>
            </a:r>
          </a:p>
        </p:txBody>
      </p:sp>
      <p:sp>
        <p:nvSpPr>
          <p:cNvPr id="16403" name="Text Box 33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543550"/>
            <a:ext cx="51038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But we’re sweeping a lot of stuff under the rug…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depends on input, processor…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sorting time for binary search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but for really large values of n, BS is going to win</a:t>
            </a:r>
          </a:p>
          <a:p>
            <a:pPr lvl="1">
              <a:spcBef>
                <a:spcPct val="0"/>
              </a:spcBef>
              <a:buFontTx/>
              <a:buChar char="-"/>
            </a:pPr>
            <a:endParaRPr lang="en-US" altLang="en-US" sz="160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10A4EF-F63B-4DC2-BF14-06AC648D2AA2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Empirical comparison</a:t>
            </a:r>
          </a:p>
        </p:txBody>
      </p:sp>
      <p:sp>
        <p:nvSpPr>
          <p:cNvPr id="19460" name="Rectangle 3" hidden="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40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N (= array size)</a:t>
            </a:r>
          </a:p>
        </p:txBody>
      </p:sp>
      <p:sp>
        <p:nvSpPr>
          <p:cNvPr id="1946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2209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time</a:t>
            </a:r>
            <a:br>
              <a:rPr lang="en-US" altLang="en-US" sz="1200">
                <a:latin typeface="Arial" charset="0"/>
              </a:rPr>
            </a:br>
            <a:r>
              <a:rPr lang="en-US" altLang="en-US" sz="1200">
                <a:latin typeface="Arial" charset="0"/>
              </a:rPr>
              <a:t>(# ops)</a:t>
            </a:r>
          </a:p>
        </p:txBody>
      </p:sp>
      <p:pic>
        <p:nvPicPr>
          <p:cNvPr id="19463" name="Picture 6" descr="bsearchMC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00" y="1547813"/>
            <a:ext cx="30353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lsearchMC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1547813"/>
            <a:ext cx="30353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3000" y="3840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N (= array size)</a:t>
            </a:r>
          </a:p>
        </p:txBody>
      </p:sp>
      <p:sp>
        <p:nvSpPr>
          <p:cNvPr id="1946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42672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Linear search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3000" y="42672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Binary search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14400" y="5410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charset="0"/>
              </a:rPr>
              <a:t>Gives additional information</a:t>
            </a: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066FB1-5C39-408C-B551-F7E5C6FA98A6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Asymptotic Analysis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371600"/>
            <a:ext cx="7896225" cy="4724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Consider only the </a:t>
            </a:r>
            <a:r>
              <a:rPr lang="en-US" altLang="en-US" sz="2400" i="1" dirty="0" smtClean="0"/>
              <a:t>order</a:t>
            </a:r>
            <a:r>
              <a:rPr lang="en-US" altLang="en-US" sz="2400" dirty="0" smtClean="0"/>
              <a:t> of the running time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>
              <a:defRPr/>
            </a:pPr>
            <a:r>
              <a:rPr lang="en-US" altLang="en-US" sz="2000" dirty="0" smtClean="0"/>
              <a:t>A valuable tool when the input gets “large”</a:t>
            </a:r>
          </a:p>
          <a:p>
            <a:pPr marL="457200" lvl="1" indent="0">
              <a:buFontTx/>
              <a:buNone/>
              <a:defRPr/>
            </a:pPr>
            <a:endParaRPr lang="en-US" altLang="en-US" sz="2000" dirty="0" smtClean="0"/>
          </a:p>
          <a:p>
            <a:pPr lvl="1">
              <a:defRPr/>
            </a:pPr>
            <a:r>
              <a:rPr lang="en-US" altLang="en-US" sz="2000" b="1" dirty="0" smtClean="0"/>
              <a:t>Ignores</a:t>
            </a:r>
            <a:r>
              <a:rPr lang="en-US" altLang="en-US" sz="2000" dirty="0" smtClean="0"/>
              <a:t> the effects of</a:t>
            </a:r>
            <a:r>
              <a:rPr lang="en-US" altLang="en-US" sz="2000" i="1" dirty="0" smtClean="0"/>
              <a:t> </a:t>
            </a:r>
            <a:r>
              <a:rPr lang="en-US" altLang="en-US" sz="2000" b="1" i="1" dirty="0" smtClean="0"/>
              <a:t>different machines</a:t>
            </a:r>
            <a:r>
              <a:rPr lang="en-US" altLang="en-US" sz="2000" dirty="0" smtClean="0"/>
              <a:t> or </a:t>
            </a:r>
            <a:r>
              <a:rPr lang="en-US" altLang="en-US" sz="2000" b="1" i="1" dirty="0" smtClean="0"/>
              <a:t>different implementations</a:t>
            </a:r>
            <a:r>
              <a:rPr lang="en-US" altLang="en-US" sz="2000" dirty="0" smtClean="0"/>
              <a:t> of same algorithm</a:t>
            </a:r>
          </a:p>
          <a:p>
            <a:pPr marL="0" indent="0">
              <a:buFontTx/>
              <a:buNone/>
              <a:defRPr/>
            </a:pPr>
            <a:endParaRPr lang="en-US" altLang="en-US" sz="1800" b="1" dirty="0" smtClean="0"/>
          </a:p>
          <a:p>
            <a:pPr>
              <a:buFontTx/>
              <a:buNone/>
              <a:defRPr/>
            </a:pPr>
            <a:endParaRPr lang="en-US" altLang="en-US" sz="2400" dirty="0" smtClean="0"/>
          </a:p>
          <a:p>
            <a:pPr lvl="1">
              <a:buFontTx/>
              <a:buNone/>
              <a:defRPr/>
            </a:pPr>
            <a:endParaRPr lang="en-US" altLang="en-US" sz="2000" dirty="0" smtClean="0"/>
          </a:p>
        </p:txBody>
      </p:sp>
      <p:sp>
        <p:nvSpPr>
          <p:cNvPr id="23557" name="Text Box 2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61125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  <a:latin typeface="Times New Roman" pitchFamily="18" charset="0"/>
              </a:rPr>
              <a:t>Show lim (3n+3)/(7logn+9), l’Hopital’s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CSC5Z3WUEGRDSKF4" val="3055"/>
  <p:tag name="DEFAULTDISPLAYSOURCE" val="\documentclass{article}\pagestyle{empty}&#10;\begin{document}&#10;&#10;\end{document}&#10;"/>
  <p:tag name="EMBEDFONTS" val="1"/>
  <p:tag name="_INSTRUCTOR VIEW19C14C36-AC8E-43BC-9DB6-C2AAF774C7DC|PANE__TAG" val="_"/>
  <p:tag name="FIRSTSEITZ@DCTGJNNFUVWXYL44" val="29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ectur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C:\MSOffice\Templates\lecture.pot</Template>
  <TotalTime>15884</TotalTime>
  <Words>2268</Words>
  <Application>Microsoft Office PowerPoint</Application>
  <PresentationFormat>On-screen Show (4:3)</PresentationFormat>
  <Paragraphs>431</Paragraphs>
  <Slides>31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lecture</vt:lpstr>
      <vt:lpstr>Equation</vt:lpstr>
      <vt:lpstr>CSE 332: Data Abstractions  Asymptotic Analysis</vt:lpstr>
      <vt:lpstr>Announcements</vt:lpstr>
      <vt:lpstr>Measuring performance</vt:lpstr>
      <vt:lpstr>Linear Search Analysis</vt:lpstr>
      <vt:lpstr>Binary Search Analysis</vt:lpstr>
      <vt:lpstr>Solving Recurrence Relations</vt:lpstr>
      <vt:lpstr>Linear Search vs Binary Search</vt:lpstr>
      <vt:lpstr>Empirical comparison</vt:lpstr>
      <vt:lpstr>Asymptotic Analysis</vt:lpstr>
      <vt:lpstr>Asymptotic Analysis</vt:lpstr>
      <vt:lpstr>Asymptotic Analysis</vt:lpstr>
      <vt:lpstr>Properties of Logs</vt:lpstr>
      <vt:lpstr>Properties of Logs</vt:lpstr>
      <vt:lpstr>Another example</vt:lpstr>
      <vt:lpstr>Comparing functions</vt:lpstr>
      <vt:lpstr>Definition of Order Notation</vt:lpstr>
      <vt:lpstr>Order Notation: Intuition</vt:lpstr>
      <vt:lpstr>Order Notation: Example</vt:lpstr>
      <vt:lpstr>Example</vt:lpstr>
      <vt:lpstr>Constants are not unique</vt:lpstr>
      <vt:lpstr>Another Example:  Binary Search</vt:lpstr>
      <vt:lpstr>Order Notation: Worst Case Binary Search</vt:lpstr>
      <vt:lpstr>Some Notes on Notation</vt:lpstr>
      <vt:lpstr>Big-O: Common Names</vt:lpstr>
      <vt:lpstr>Asymptotic Lower Bounds</vt:lpstr>
      <vt:lpstr>Asymptotic Tight Bound</vt:lpstr>
      <vt:lpstr>Full Set of Asymptotic Bounds</vt:lpstr>
      <vt:lpstr>Formal Definitions</vt:lpstr>
      <vt:lpstr>Big-Omega et al. Intuitively</vt:lpstr>
      <vt:lpstr>Complexity cases (revisited)</vt:lpstr>
      <vt:lpstr>Bounds vs. 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Runtime and Asymptotic Analysis</dc:title>
  <dc:creator>Hannah C. Tang</dc:creator>
  <cp:lastModifiedBy>Richard Anderson</cp:lastModifiedBy>
  <cp:revision>406</cp:revision>
  <cp:lastPrinted>2000-01-07T21:01:43Z</cp:lastPrinted>
  <dcterms:created xsi:type="dcterms:W3CDTF">2000-01-07T19:39:37Z</dcterms:created>
  <dcterms:modified xsi:type="dcterms:W3CDTF">2016-04-01T05:12:56Z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owner-cse326@cs.washington.edu</vt:lpwstr>
  </property>
  <property fmtid="{D5CDD505-2E9C-101B-9397-08002B2CF9AE}" pid="8" name="HomePage">
    <vt:lpwstr>http://www.cs.washington.edu/326/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\\june\wolf\cse326\lectures</vt:lpwstr>
  </property>
</Properties>
</file>