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7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9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0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1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22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23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4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25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26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2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0" r:id="rId3"/>
    <p:sldId id="292" r:id="rId4"/>
    <p:sldId id="293" r:id="rId5"/>
    <p:sldId id="356" r:id="rId6"/>
    <p:sldId id="294" r:id="rId7"/>
    <p:sldId id="360" r:id="rId8"/>
    <p:sldId id="373" r:id="rId9"/>
    <p:sldId id="295" r:id="rId10"/>
    <p:sldId id="350" r:id="rId11"/>
    <p:sldId id="358" r:id="rId12"/>
    <p:sldId id="332" r:id="rId13"/>
    <p:sldId id="333" r:id="rId14"/>
    <p:sldId id="366" r:id="rId15"/>
    <p:sldId id="367" r:id="rId16"/>
    <p:sldId id="370" r:id="rId17"/>
    <p:sldId id="371" r:id="rId18"/>
    <p:sldId id="342" r:id="rId19"/>
    <p:sldId id="374" r:id="rId20"/>
    <p:sldId id="375" r:id="rId21"/>
    <p:sldId id="377" r:id="rId22"/>
    <p:sldId id="376" r:id="rId23"/>
    <p:sldId id="378" r:id="rId24"/>
    <p:sldId id="344" r:id="rId25"/>
    <p:sldId id="321" r:id="rId26"/>
    <p:sldId id="364" r:id="rId27"/>
    <p:sldId id="323" r:id="rId28"/>
    <p:sldId id="363" r:id="rId29"/>
    <p:sldId id="324" r:id="rId30"/>
    <p:sldId id="325" r:id="rId31"/>
    <p:sldId id="326" r:id="rId32"/>
    <p:sldId id="327" r:id="rId33"/>
    <p:sldId id="357" r:id="rId34"/>
  </p:sldIdLst>
  <p:sldSz cx="9144000" cy="6858000" type="screen4x3"/>
  <p:notesSz cx="6985000" cy="9283700"/>
  <p:custDataLst>
    <p:tags r:id="rId37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754" autoAdjust="0"/>
    <p:restoredTop sz="80512" autoAdjust="0"/>
  </p:normalViewPr>
  <p:slideViewPr>
    <p:cSldViewPr>
      <p:cViewPr>
        <p:scale>
          <a:sx n="95" d="100"/>
          <a:sy n="95" d="100"/>
        </p:scale>
        <p:origin x="-13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14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D359B53-5CB4-475D-AB27-F14AD3346EC8}" type="slidenum">
              <a:rPr lang="en-US" altLang="en-US" sz="1300" smtClean="0">
                <a:solidFill>
                  <a:schemeClr val="tx1"/>
                </a:solidFill>
              </a:rPr>
              <a:pPr/>
              <a:t>10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2797D16-C0B8-453A-8633-721FF70AFB47}" type="slidenum">
              <a:rPr lang="en-US" altLang="en-US" sz="1300" smtClean="0">
                <a:solidFill>
                  <a:schemeClr val="tx1"/>
                </a:solidFill>
              </a:rPr>
              <a:pPr/>
              <a:t>12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See course web page for more on both of these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AA38BC0-EFD2-4ED6-A29C-CAC15B80CAAE}" type="slidenum">
              <a:rPr lang="en-US" altLang="en-US" sz="1300" smtClean="0">
                <a:solidFill>
                  <a:schemeClr val="tx1"/>
                </a:solidFill>
              </a:rPr>
              <a:pPr/>
              <a:t>13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6AFCFA3-478E-44C6-B7D5-D2105CB8858C}" type="slidenum">
              <a:rPr lang="en-US" altLang="en-US" sz="1300" smtClean="0">
                <a:solidFill>
                  <a:schemeClr val="tx1"/>
                </a:solidFill>
              </a:rPr>
              <a:pPr/>
              <a:t>14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Solving these problems requires:  algorithm, data structures</a:t>
            </a:r>
          </a:p>
          <a:p>
            <a:r>
              <a:rPr lang="en-US" altLang="en-US" smtClean="0"/>
              <a:t>Choice of alg/ds can make a huge difference (seconds vs. days)</a:t>
            </a:r>
          </a:p>
          <a:p>
            <a:endParaRPr lang="en-US" altLang="en-US" smtClean="0"/>
          </a:p>
          <a:p>
            <a:r>
              <a:rPr lang="en-US" altLang="en-US" smtClean="0"/>
              <a:t>Desiderada:  speed, small memory, elegance/simplicity</a:t>
            </a:r>
          </a:p>
          <a:p>
            <a:r>
              <a:rPr lang="en-US" altLang="en-US" smtClean="0"/>
              <a:t>Why does elegance matter?  Easier to debug, maintain.</a:t>
            </a:r>
          </a:p>
          <a:p>
            <a:r>
              <a:rPr lang="en-US" altLang="en-US" smtClean="0"/>
              <a:t>Often these things are at odds—can’t always have all three, but sometimes you can.</a:t>
            </a:r>
          </a:p>
          <a:p>
            <a:endParaRPr lang="en-US" altLang="en-US" smtClean="0"/>
          </a:p>
          <a:p>
            <a:r>
              <a:rPr lang="en-US" altLang="en-US" smtClean="0"/>
              <a:t>Usually, the first thing you think of is much slower than the best performing method</a:t>
            </a:r>
          </a:p>
          <a:p>
            <a:r>
              <a:rPr lang="en-US" altLang="en-US" smtClean="0"/>
              <a:t>People have written PhD theses on memory allocation, sorting algorithms, etc.</a:t>
            </a:r>
          </a:p>
          <a:p>
            <a:r>
              <a:rPr lang="en-US" altLang="en-US" smtClean="0"/>
              <a:t>Some of these methods are very complex, some are simple and elegant—we’ll be focusing on the latter…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1C9D6FF-B0EE-44B7-9FC5-A1BFC2D705A3}" type="slidenum">
              <a:rPr lang="en-US" altLang="en-US" sz="1300" smtClean="0">
                <a:solidFill>
                  <a:schemeClr val="tx1"/>
                </a:solidFill>
              </a:rPr>
              <a:pPr/>
              <a:t>15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Computers are getting faster:  no need to optimize?</a:t>
            </a:r>
          </a:p>
          <a:p>
            <a:pPr>
              <a:buFontTx/>
              <a:buChar char="-"/>
            </a:pPr>
            <a:r>
              <a:rPr lang="en-US" altLang="en-US" dirty="0" smtClean="0"/>
              <a:t>there’s some truth to this—many optimizations no longer matter</a:t>
            </a:r>
          </a:p>
          <a:p>
            <a:pPr>
              <a:buFontTx/>
              <a:buChar char="-"/>
            </a:pPr>
            <a:r>
              <a:rPr lang="en-US" altLang="en-US" dirty="0" smtClean="0"/>
              <a:t>But usually it does matter—problem sizes are getting much bigger</a:t>
            </a:r>
          </a:p>
          <a:p>
            <a:pPr lvl="1">
              <a:buFontTx/>
              <a:buChar char="-"/>
            </a:pPr>
            <a:r>
              <a:rPr lang="en-US" altLang="en-US" dirty="0" smtClean="0"/>
              <a:t>- examples:  hard disk—</a:t>
            </a:r>
            <a:r>
              <a:rPr lang="en-US" altLang="en-US" dirty="0" err="1" smtClean="0"/>
              <a:t>terrabytes</a:t>
            </a:r>
            <a:r>
              <a:rPr lang="en-US" altLang="en-US" dirty="0" smtClean="0"/>
              <a:t>! (my first mac had 10M disk).</a:t>
            </a:r>
          </a:p>
          <a:p>
            <a:pPr>
              <a:buFontTx/>
              <a:buChar char="-"/>
            </a:pPr>
            <a:r>
              <a:rPr lang="en-US" altLang="en-US" dirty="0" smtClean="0"/>
              <a:t>No more Moore’s law for CPUs…</a:t>
            </a:r>
          </a:p>
          <a:p>
            <a:r>
              <a:rPr lang="en-US" altLang="en-US" dirty="0" smtClean="0"/>
              <a:t>Libraries: experts have done this for you</a:t>
            </a:r>
          </a:p>
          <a:p>
            <a:pPr>
              <a:buFontTx/>
              <a:buChar char="-"/>
            </a:pPr>
            <a:r>
              <a:rPr lang="en-US" altLang="en-US" dirty="0" smtClean="0"/>
              <a:t>How do you know which routine to call?</a:t>
            </a:r>
          </a:p>
          <a:p>
            <a:pPr>
              <a:buFontTx/>
              <a:buChar char="-"/>
            </a:pPr>
            <a:r>
              <a:rPr lang="en-US" altLang="en-US" dirty="0" smtClean="0"/>
              <a:t>What if the </a:t>
            </a:r>
            <a:r>
              <a:rPr lang="en-US" altLang="en-US" dirty="0" err="1" smtClean="0"/>
              <a:t>alg</a:t>
            </a:r>
            <a:r>
              <a:rPr lang="en-US" altLang="en-US" dirty="0" smtClean="0"/>
              <a:t> you need isn’t there?</a:t>
            </a:r>
          </a:p>
          <a:p>
            <a:endParaRPr lang="en-US" altLang="en-US" dirty="0" smtClean="0"/>
          </a:p>
          <a:p>
            <a:pPr>
              <a:buFontTx/>
              <a:buChar char="-"/>
            </a:pP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Sort N number</a:t>
            </a:r>
          </a:p>
          <a:p>
            <a:r>
              <a:rPr lang="en-US" altLang="en-US" smtClean="0"/>
              <a:t>Alg:  quick sort, insertion sort, bubble sort…</a:t>
            </a:r>
          </a:p>
          <a:p>
            <a:r>
              <a:rPr lang="en-US" altLang="en-US" smtClean="0"/>
              <a:t>Imp:  quickSort.java     quickSort.C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C73A299-3573-494B-A4CB-9F27DA1BB1A9}" type="slidenum">
              <a:rPr lang="en-US" altLang="en-US" sz="1300" smtClean="0">
                <a:solidFill>
                  <a:schemeClr val="tx1"/>
                </a:solidFill>
              </a:rPr>
              <a:pPr/>
              <a:t>17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ADT:  Stack </a:t>
            </a:r>
            <a:r>
              <a:rPr lang="en-US" altLang="en-US" smtClean="0">
                <a:sym typeface="Wingdings" pitchFamily="2" charset="2"/>
              </a:rPr>
              <a:t> push, pop, isEmpty</a:t>
            </a:r>
          </a:p>
          <a:p>
            <a:endParaRPr lang="en-US" altLang="en-US" smtClean="0"/>
          </a:p>
          <a:p>
            <a:r>
              <a:rPr lang="en-US" altLang="en-US" smtClean="0"/>
              <a:t>DataStructure:  linked list, array</a:t>
            </a:r>
          </a:p>
          <a:p>
            <a:endParaRPr lang="en-US" altLang="en-US" smtClean="0"/>
          </a:p>
          <a:p>
            <a:r>
              <a:rPr lang="en-US" altLang="en-US" smtClean="0"/>
              <a:t>Implementation:  java.util.Stack, java.util.LinkedList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6EB17D25-2FA7-4BC3-9DAD-7123100FD6F6}" type="slidenum">
              <a:rPr lang="en-US" altLang="en-US" sz="1300" smtClean="0">
                <a:solidFill>
                  <a:schemeClr val="tx1"/>
                </a:solidFill>
              </a:rPr>
              <a:pPr/>
              <a:t>18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264B812-931D-4732-A650-BF4EE77ADA02}" type="slidenum">
              <a:rPr lang="en-US" altLang="en-US" sz="1300" smtClean="0">
                <a:solidFill>
                  <a:schemeClr val="tx1"/>
                </a:solidFill>
              </a:rPr>
              <a:pPr/>
              <a:t>24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D21ABA3-0A8C-46FD-BE51-DC492BB98F90}" type="slidenum">
              <a:rPr lang="en-US" altLang="en-US" sz="1300" smtClean="0">
                <a:solidFill>
                  <a:schemeClr val="tx1"/>
                </a:solidFill>
              </a:rPr>
              <a:pPr/>
              <a:t>2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(Introduce everyone) “ give them a hand”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5FF9EB8-73B8-480F-A4A2-C92707B78722}" type="slidenum">
              <a:rPr lang="en-US" altLang="en-US" sz="1300" smtClean="0">
                <a:solidFill>
                  <a:schemeClr val="tx1"/>
                </a:solidFill>
              </a:rPr>
              <a:pPr/>
              <a:t>25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You’ve probably seen the Q before. If so, this is an opportunity to get familiar with how we will be treating concepts in this class.  If not, then the Q is a simple but very powerful abstraction, and you should make sure you understand it thoroughly.</a:t>
            </a:r>
          </a:p>
          <a:p>
            <a:endParaRPr lang="en-US" altLang="en-US" smtClean="0"/>
          </a:p>
          <a:p>
            <a:r>
              <a:rPr lang="en-US" altLang="en-US" smtClean="0"/>
              <a:t>Note the lack of any implementation details – just the interface and key properties that must be satisfied.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E43C2D5C-6784-46DF-A808-062BA941A1E8}" type="slidenum">
              <a:rPr lang="en-US" altLang="en-US" sz="1300" smtClean="0">
                <a:solidFill>
                  <a:schemeClr val="tx1"/>
                </a:solidFill>
              </a:rPr>
              <a:pPr/>
              <a:t>26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7F12C06-30F4-4D07-8958-88093D90529F}" type="slidenum">
              <a:rPr lang="en-US" altLang="en-US" sz="1300" smtClean="0">
                <a:solidFill>
                  <a:schemeClr val="tx1"/>
                </a:solidFill>
              </a:rPr>
              <a:pPr/>
              <a:t>27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 is a data structure implementation of the Q.</a:t>
            </a:r>
          </a:p>
          <a:p>
            <a:r>
              <a:rPr lang="en-US" altLang="en-US" smtClean="0"/>
              <a:t>The queue is stored as an array.</a:t>
            </a:r>
          </a:p>
          <a:p>
            <a:r>
              <a:rPr lang="en-US" altLang="en-US" smtClean="0"/>
              <a:t>shiftLeftOne is expensive!  </a:t>
            </a:r>
          </a:p>
          <a:p>
            <a:endParaRPr lang="en-US" altLang="en-US" smtClean="0"/>
          </a:p>
          <a:p>
            <a:r>
              <a:rPr lang="en-US" altLang="en-US" b="1" smtClean="0"/>
              <a:t>There’s also another problem here. What’s wrong with the Enqueue and Dequeue functions?</a:t>
            </a:r>
          </a:p>
          <a:p>
            <a:endParaRPr lang="en-US" altLang="en-US" b="1" smtClean="0"/>
          </a:p>
          <a:p>
            <a:r>
              <a:rPr lang="en-US" altLang="en-US" b="1" smtClean="0"/>
              <a:t>Your data structures should be robust!</a:t>
            </a:r>
            <a:r>
              <a:rPr lang="en-US" altLang="en-US" smtClean="0"/>
              <a:t> Make them robust before you even consider thinking about making them efficient! That is an order!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4BCAECB-BB50-4643-A925-F846CA6A618B}" type="slidenum">
              <a:rPr lang="en-US" altLang="en-US" sz="1300" smtClean="0">
                <a:solidFill>
                  <a:schemeClr val="tx1"/>
                </a:solidFill>
              </a:rPr>
              <a:pPr/>
              <a:t>28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 is another data structure implementation of the Q.</a:t>
            </a:r>
          </a:p>
          <a:p>
            <a:r>
              <a:rPr lang="en-US" altLang="en-US" smtClean="0"/>
              <a:t>The queue is stored as an array, and, to avoid shifting all the elements each time an element is dequeued, we imagine that the array wraps around on itself.</a:t>
            </a:r>
          </a:p>
          <a:p>
            <a:endParaRPr lang="en-US" altLang="en-US" smtClean="0"/>
          </a:p>
          <a:p>
            <a:r>
              <a:rPr lang="en-US" altLang="en-US" smtClean="0"/>
              <a:t>Test for empty/full:  front = back</a:t>
            </a:r>
          </a:p>
          <a:p>
            <a:endParaRPr lang="en-US" altLang="en-US" smtClean="0"/>
          </a:p>
          <a:p>
            <a:r>
              <a:rPr lang="en-US" altLang="en-US" smtClean="0"/>
              <a:t>Can we do something smarter when full?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EADF361-F837-4BB7-9A2A-0C72D4D3F27F}" type="slidenum">
              <a:rPr lang="en-US" altLang="en-US" sz="1300" smtClean="0">
                <a:solidFill>
                  <a:schemeClr val="tx1"/>
                </a:solidFill>
              </a:rPr>
              <a:pPr/>
              <a:t>29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8326E5A-D565-48A9-8F72-93478170DB49}" type="slidenum">
              <a:rPr lang="en-US" altLang="en-US" sz="1300" smtClean="0">
                <a:solidFill>
                  <a:schemeClr val="tx1"/>
                </a:solidFill>
              </a:rPr>
              <a:pPr/>
              <a:t>30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Advantage of circular array?   Faster (except for resize), simpler memory management</a:t>
            </a:r>
          </a:p>
          <a:p>
            <a:r>
              <a:rPr lang="en-US" altLang="en-US" smtClean="0"/>
              <a:t>Advantage of linked list?  No max size (or need to reallocate/copy)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BE4EC1B-2898-4C5B-A287-7AA66FDAC488}" type="slidenum">
              <a:rPr lang="en-US" altLang="en-US" sz="1300" smtClean="0">
                <a:solidFill>
                  <a:schemeClr val="tx1"/>
                </a:solidFill>
              </a:rPr>
              <a:pPr/>
              <a:t>31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21DB23E-75ED-4DCB-AD1D-7E0D5DC6D172}" type="slidenum">
              <a:rPr lang="en-US" altLang="en-US" sz="1300" smtClean="0">
                <a:solidFill>
                  <a:schemeClr val="tx1"/>
                </a:solidFill>
              </a:rPr>
              <a:pPr/>
              <a:t>32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89F12DE1-5E10-40B9-86DA-9A3E4CFB40CE}" type="slidenum">
              <a:rPr lang="en-US" altLang="en-US" sz="1300" smtClean="0">
                <a:solidFill>
                  <a:schemeClr val="tx1"/>
                </a:solidFill>
              </a:rPr>
              <a:pPr/>
              <a:t>33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9652B6E-1A49-403E-A0EF-F45DC48A99A5}" type="slidenum">
              <a:rPr lang="en-US" altLang="en-US" sz="1300" smtClean="0">
                <a:solidFill>
                  <a:schemeClr val="tx1"/>
                </a:solidFill>
              </a:rPr>
              <a:pPr/>
              <a:t>3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57E0290A-BA17-4C51-8285-8A1D02E2F418}" type="slidenum">
              <a:rPr lang="en-US" altLang="en-US" sz="1300" smtClean="0">
                <a:solidFill>
                  <a:schemeClr val="tx1"/>
                </a:solidFill>
              </a:rPr>
              <a:pPr/>
              <a:t>4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Announce is required.</a:t>
            </a:r>
          </a:p>
          <a:p>
            <a:endParaRPr lang="en-US" altLang="en-US" smtClean="0"/>
          </a:p>
          <a:p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 ~ $150</a:t>
            </a:r>
          </a:p>
          <a:p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edition ~ $45, or $3 used…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7F5B826-EE16-434B-AFD1-8D70252740E0}" type="slidenum">
              <a:rPr lang="en-US" altLang="en-US" sz="1300" smtClean="0">
                <a:solidFill>
                  <a:schemeClr val="tx1"/>
                </a:solidFill>
              </a:rPr>
              <a:pPr/>
              <a:t>5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53E9209-963B-4EF1-850A-028AEC576D00}" type="slidenum">
              <a:rPr lang="en-US" altLang="en-US" sz="1300" smtClean="0">
                <a:solidFill>
                  <a:schemeClr val="tx1"/>
                </a:solidFill>
              </a:rPr>
              <a:pPr/>
              <a:t>6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AA83969-70FF-42F2-A41A-AAB693980DCE}" type="slidenum">
              <a:rPr lang="en-US" altLang="en-US" sz="1300" smtClean="0">
                <a:solidFill>
                  <a:schemeClr val="tx1"/>
                </a:solidFill>
              </a:rPr>
              <a:pPr/>
              <a:t>7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9F3C69CE-1E06-4B03-B987-B0B25ED0A5E7}" type="slidenum">
              <a:rPr lang="en-US" altLang="en-US" sz="1200" smtClean="0">
                <a:solidFill>
                  <a:schemeClr val="tx1"/>
                </a:solidFill>
              </a:rPr>
              <a:pPr/>
              <a:t>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57122BA-B5DB-46E8-BA89-1096F781C789}" type="slidenum">
              <a:rPr lang="en-US" altLang="en-US" sz="1300" smtClean="0">
                <a:solidFill>
                  <a:schemeClr val="tx1"/>
                </a:solidFill>
              </a:rPr>
              <a:pPr/>
              <a:t>9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8308-C520-4DA0-AD36-F7AD2D7C35F3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4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4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notesSlide" Target="../notesSlides/notesSlide20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notesSlide" Target="../notesSlides/notesSlide22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29" Type="http://schemas.openxmlformats.org/officeDocument/2006/relationships/tags" Target="../tags/tag10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slideLayout" Target="../slideLayouts/slideLayout4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26" Type="http://schemas.openxmlformats.org/officeDocument/2006/relationships/tags" Target="../tags/tag134.xml"/><Relationship Id="rId3" Type="http://schemas.openxmlformats.org/officeDocument/2006/relationships/tags" Target="../tags/tag111.xml"/><Relationship Id="rId21" Type="http://schemas.openxmlformats.org/officeDocument/2006/relationships/tags" Target="../tags/tag129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5" Type="http://schemas.openxmlformats.org/officeDocument/2006/relationships/tags" Target="../tags/tag133.xml"/><Relationship Id="rId33" Type="http://schemas.openxmlformats.org/officeDocument/2006/relationships/tags" Target="../tags/tag141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0" Type="http://schemas.openxmlformats.org/officeDocument/2006/relationships/tags" Target="../tags/tag128.xml"/><Relationship Id="rId29" Type="http://schemas.openxmlformats.org/officeDocument/2006/relationships/tags" Target="../tags/tag137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24" Type="http://schemas.openxmlformats.org/officeDocument/2006/relationships/tags" Target="../tags/tag132.xml"/><Relationship Id="rId32" Type="http://schemas.openxmlformats.org/officeDocument/2006/relationships/tags" Target="../tags/tag140.xml"/><Relationship Id="rId5" Type="http://schemas.openxmlformats.org/officeDocument/2006/relationships/tags" Target="../tags/tag113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28" Type="http://schemas.openxmlformats.org/officeDocument/2006/relationships/tags" Target="../tags/tag136.xml"/><Relationship Id="rId10" Type="http://schemas.openxmlformats.org/officeDocument/2006/relationships/tags" Target="../tags/tag118.xml"/><Relationship Id="rId19" Type="http://schemas.openxmlformats.org/officeDocument/2006/relationships/tags" Target="../tags/tag127.xml"/><Relationship Id="rId31" Type="http://schemas.openxmlformats.org/officeDocument/2006/relationships/tags" Target="../tags/tag139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Relationship Id="rId22" Type="http://schemas.openxmlformats.org/officeDocument/2006/relationships/tags" Target="../tags/tag130.xml"/><Relationship Id="rId27" Type="http://schemas.openxmlformats.org/officeDocument/2006/relationships/tags" Target="../tags/tag135.xml"/><Relationship Id="rId30" Type="http://schemas.openxmlformats.org/officeDocument/2006/relationships/tags" Target="../tags/tag138.xml"/><Relationship Id="rId35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26" Type="http://schemas.openxmlformats.org/officeDocument/2006/relationships/tags" Target="../tags/tag167.xml"/><Relationship Id="rId3" Type="http://schemas.openxmlformats.org/officeDocument/2006/relationships/tags" Target="../tags/tag144.xml"/><Relationship Id="rId21" Type="http://schemas.openxmlformats.org/officeDocument/2006/relationships/tags" Target="../tags/tag162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tags" Target="../tags/tag166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0" Type="http://schemas.openxmlformats.org/officeDocument/2006/relationships/tags" Target="../tags/tag161.xml"/><Relationship Id="rId29" Type="http://schemas.openxmlformats.org/officeDocument/2006/relationships/tags" Target="../tags/tag170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24" Type="http://schemas.openxmlformats.org/officeDocument/2006/relationships/tags" Target="../tags/tag165.xm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23" Type="http://schemas.openxmlformats.org/officeDocument/2006/relationships/tags" Target="../tags/tag164.xml"/><Relationship Id="rId28" Type="http://schemas.openxmlformats.org/officeDocument/2006/relationships/tags" Target="../tags/tag169.xml"/><Relationship Id="rId10" Type="http://schemas.openxmlformats.org/officeDocument/2006/relationships/tags" Target="../tags/tag151.xml"/><Relationship Id="rId19" Type="http://schemas.openxmlformats.org/officeDocument/2006/relationships/tags" Target="../tags/tag160.xml"/><Relationship Id="rId31" Type="http://schemas.openxmlformats.org/officeDocument/2006/relationships/notesSlide" Target="../notesSlides/notesSlide24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Relationship Id="rId22" Type="http://schemas.openxmlformats.org/officeDocument/2006/relationships/tags" Target="../tags/tag163.xml"/><Relationship Id="rId27" Type="http://schemas.openxmlformats.org/officeDocument/2006/relationships/tags" Target="../tags/tag168.xml"/><Relationship Id="rId30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tags" Target="../tags/tag188.xml"/><Relationship Id="rId3" Type="http://schemas.openxmlformats.org/officeDocument/2006/relationships/tags" Target="../tags/tag178.xml"/><Relationship Id="rId7" Type="http://schemas.openxmlformats.org/officeDocument/2006/relationships/tags" Target="../tags/tag182.xml"/><Relationship Id="rId12" Type="http://schemas.openxmlformats.org/officeDocument/2006/relationships/tags" Target="../tags/tag187.xml"/><Relationship Id="rId2" Type="http://schemas.openxmlformats.org/officeDocument/2006/relationships/tags" Target="../tags/tag177.xml"/><Relationship Id="rId16" Type="http://schemas.openxmlformats.org/officeDocument/2006/relationships/notesSlide" Target="../notesSlides/notesSlide26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5" Type="http://schemas.openxmlformats.org/officeDocument/2006/relationships/tags" Target="../tags/tag18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85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CSE 332: Data Structures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Spring 2016</a:t>
            </a:r>
          </a:p>
          <a:p>
            <a:r>
              <a:rPr lang="en-US" altLang="en-US" smtClean="0"/>
              <a:t>Richard Anderson</a:t>
            </a:r>
          </a:p>
          <a:p>
            <a:r>
              <a:rPr lang="en-US" altLang="en-US" smtClean="0"/>
              <a:t>Lecture </a:t>
            </a:r>
            <a:r>
              <a:rPr lang="en-US" altLang="en-US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Collaboration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HWs and Projects must be done solo</a:t>
            </a:r>
          </a:p>
          <a:p>
            <a:pPr lvl="1"/>
            <a:r>
              <a:rPr lang="en-US" altLang="en-US" dirty="0" smtClean="0"/>
              <a:t>But you can discuss problems with others as long as you follow the Gilligan’s island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A21E2B6-A9F6-45E8-A302-0DB366E76BB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 descr="https://upload.wikimedia.org/wikipedia/en/b/b3/Gilligans_Island_title_car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14800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Section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Meet on Thursdays</a:t>
            </a:r>
            <a:endParaRPr lang="en-US" altLang="en-US" sz="280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 smtClean="0"/>
              <a:t>What happens there?</a:t>
            </a:r>
          </a:p>
          <a:p>
            <a:pPr lvl="1"/>
            <a:r>
              <a:rPr lang="en-US" altLang="en-US" sz="2400" smtClean="0"/>
              <a:t>Answer questions about current homework</a:t>
            </a:r>
          </a:p>
          <a:p>
            <a:pPr lvl="1"/>
            <a:r>
              <a:rPr lang="en-US" altLang="en-US" sz="2400" smtClean="0"/>
              <a:t>Previous homeworks returned and discussed</a:t>
            </a:r>
          </a:p>
          <a:p>
            <a:pPr lvl="1"/>
            <a:r>
              <a:rPr lang="en-US" altLang="en-US" sz="2400" smtClean="0"/>
              <a:t>Discuss the project (getting started, getting through it, answering questions)</a:t>
            </a:r>
          </a:p>
          <a:p>
            <a:pPr lvl="1"/>
            <a:r>
              <a:rPr lang="en-US" altLang="en-US" sz="2400" smtClean="0"/>
              <a:t>Finer points of Java, eclipse, etc.</a:t>
            </a:r>
          </a:p>
          <a:p>
            <a:pPr lvl="1"/>
            <a:r>
              <a:rPr lang="en-US" altLang="en-US" sz="2400" smtClean="0"/>
              <a:t>Reinforce lecture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396E1229-0D8C-4875-A516-D78FB0FEFD37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Homework for Today!!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0"/>
            <a:ext cx="84582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b="1" smtClean="0"/>
              <a:t>Reading</a:t>
            </a:r>
            <a:r>
              <a:rPr lang="en-US" altLang="en-US" smtClean="0"/>
              <a:t> in Weiss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1 – (Review) Mathematics and Java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2 – (Next lecture) Algorithm Analysis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3 – (Project #1) Lists, Stacks, &amp; Queues</a:t>
            </a:r>
          </a:p>
          <a:p>
            <a:pPr marL="990600" lvl="1" indent="-533400">
              <a:spcBef>
                <a:spcPts val="525"/>
              </a:spcBef>
              <a:spcAft>
                <a:spcPts val="525"/>
              </a:spcAft>
              <a:buFontTx/>
              <a:buNone/>
            </a:pPr>
            <a:endParaRPr lang="en-US" altLang="en-US" smtClean="0"/>
          </a:p>
          <a:p>
            <a:pPr marL="609600" indent="-609600">
              <a:buFontTx/>
              <a:buAutoNum type="arabicParenR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408FF58-4A9A-4161-B0D5-985D87F4D75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Today’s Outline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</a:p>
          <a:p>
            <a:r>
              <a:rPr lang="en-US" altLang="en-US" smtClean="0"/>
              <a:t>Administrative Info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What is this course about?</a:t>
            </a:r>
          </a:p>
          <a:p>
            <a:r>
              <a:rPr lang="en-US" altLang="en-US" smtClean="0"/>
              <a:t>Review: Queues and stacks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8CADDD1-8CF0-4985-B2AE-EA8A7FD7E06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Common tasks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Many possible solutions</a:t>
            </a:r>
          </a:p>
          <a:p>
            <a:pPr lvl="1"/>
            <a:r>
              <a:rPr lang="en-US" altLang="en-US" smtClean="0"/>
              <a:t>Choice of algorithm, data structures matters</a:t>
            </a:r>
          </a:p>
          <a:p>
            <a:pPr lvl="1"/>
            <a:r>
              <a:rPr lang="en-US" altLang="en-US" smtClean="0"/>
              <a:t>What properties do we want?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803DD293-75C1-400A-8A9F-70FD74E0050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413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5824538"/>
            <a:ext cx="88392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speed,  small memory,  elegance/simplicity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Why does elegance matter?  Easier to debug, maintain.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Often these things are at odds—can’t always have all three, but sometimes you can.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Why should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8359360D-A541-4FA1-85FB-8F06FFB3317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0" name="Text 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715000"/>
            <a:ext cx="88392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Computers are getting faster</a:t>
            </a:r>
            <a:r>
              <a:rPr lang="en-US" altLang="en-US" sz="1400">
                <a:solidFill>
                  <a:schemeClr val="accent1"/>
                </a:solidFill>
                <a:sym typeface="Wingdings" pitchFamily="2" charset="2"/>
              </a:rPr>
              <a:t> no need to optimize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en-US" altLang="en-US" sz="1400">
                <a:solidFill>
                  <a:schemeClr val="accent1"/>
                </a:solidFill>
              </a:rPr>
              <a:t>Some truth to this—many optimizations no longer matter.  But problem size are bigger (terrabytes!)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No more Moore’s law for CPU’s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Libraries—experts have done the hard work for you.  But—which routine to call?  What if alg isn’t there?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›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en-US" kern="0" dirty="0" smtClean="0"/>
              <a:t>Computers are getting faster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en-US" kern="0" dirty="0" smtClean="0"/>
              <a:t>No need to optimize</a:t>
            </a:r>
            <a:br>
              <a:rPr lang="en-US" altLang="en-US" kern="0" dirty="0" smtClean="0"/>
            </a:b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endParaRPr lang="en-US" altLang="en-US" kern="0" dirty="0" smtClean="0"/>
          </a:p>
          <a:p>
            <a:pPr>
              <a:lnSpc>
                <a:spcPct val="100000"/>
              </a:lnSpc>
              <a:defRPr/>
            </a:pPr>
            <a:r>
              <a:rPr lang="en-US" altLang="en-US" kern="0" dirty="0" smtClean="0"/>
              <a:t>Libraries:  experts have done it for you</a:t>
            </a:r>
            <a:endParaRPr lang="en-US" alt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Program Abstraction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Problem defn: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Algorithm: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Implementation: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C1433E20-49D6-4894-B220-34C0A471928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509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2667000"/>
            <a:ext cx="2209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Sort N numbers</a:t>
            </a:r>
          </a:p>
        </p:txBody>
      </p:sp>
      <p:sp>
        <p:nvSpPr>
          <p:cNvPr id="21510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0600" y="4440238"/>
            <a:ext cx="26670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?  Quicksort, insertion sort…</a:t>
            </a:r>
          </a:p>
        </p:txBody>
      </p:sp>
      <p:sp>
        <p:nvSpPr>
          <p:cNvPr id="21511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6248400"/>
            <a:ext cx="2971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quickSort.java, quickSort.c,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Data Abstraction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Abstract Data Type (</a:t>
            </a:r>
            <a:r>
              <a:rPr lang="en-US" altLang="en-US" b="1" smtClean="0"/>
              <a:t>ADT</a:t>
            </a:r>
            <a:r>
              <a:rPr lang="en-US" altLang="en-US" smtClean="0"/>
              <a:t>):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Data Structure: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Implementation: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066D137-4BA8-4B12-99C4-9F32B0A9169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2533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2667000"/>
            <a:ext cx="281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Stack -&gt; ? push, pop, isEmpty</a:t>
            </a:r>
          </a:p>
        </p:txBody>
      </p:sp>
      <p:sp>
        <p:nvSpPr>
          <p:cNvPr id="22534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0600" y="4440238"/>
            <a:ext cx="26670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? Linked list, array, …</a:t>
            </a:r>
          </a:p>
        </p:txBody>
      </p:sp>
      <p:sp>
        <p:nvSpPr>
          <p:cNvPr id="22535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6248400"/>
            <a:ext cx="3276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java.util.Stack, java.util.LinkedList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Terminology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8800"/>
            <a:ext cx="77724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Abstract Data Type (ADT)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Mathematical description of an object with set of operations on the object.  Useful building block.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 high level, language-independent, description of a step-by-step process.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Data structure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 specific organization of the data to accompany algorithms for an abstract data type.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Implementation of data structure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 specific implementation in a specific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B9358314-B04B-4CB4-8649-3ED84C3E8CE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starting problem: Prefix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 Array </a:t>
            </a:r>
            <a:r>
              <a:rPr lang="en-US" dirty="0" err="1" smtClean="0"/>
              <a:t>arr</a:t>
            </a:r>
            <a:r>
              <a:rPr lang="en-US" dirty="0" smtClean="0"/>
              <a:t> of size n</a:t>
            </a:r>
          </a:p>
          <a:p>
            <a:r>
              <a:rPr lang="en-US" dirty="0" smtClean="0"/>
              <a:t>Methods:</a:t>
            </a:r>
          </a:p>
          <a:p>
            <a:pPr lvl="1"/>
            <a:r>
              <a:rPr lang="en-US" dirty="0" err="1" smtClean="0"/>
              <a:t>arr.sum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– find the sum of </a:t>
            </a:r>
            <a:r>
              <a:rPr lang="en-US" dirty="0" err="1" smtClean="0"/>
              <a:t>arr</a:t>
            </a:r>
            <a:r>
              <a:rPr lang="en-US" dirty="0" smtClean="0"/>
              <a:t>[0]…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arr.update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, value) – update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to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CSE 332 Team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066925"/>
            <a:ext cx="8686800" cy="4114800"/>
          </a:xfrm>
        </p:spPr>
        <p:txBody>
          <a:bodyPr/>
          <a:lstStyle/>
          <a:p>
            <a:r>
              <a:rPr lang="en-US" altLang="en-US" dirty="0" smtClean="0"/>
              <a:t>Instructors: Richard </a:t>
            </a:r>
            <a:r>
              <a:rPr lang="en-US" altLang="en-US" dirty="0" smtClean="0"/>
              <a:t>Anderson</a:t>
            </a:r>
          </a:p>
          <a:p>
            <a:pPr lvl="1"/>
            <a:r>
              <a:rPr lang="en-US" altLang="en-US" dirty="0" smtClean="0"/>
              <a:t>anderson at </a:t>
            </a:r>
            <a:r>
              <a:rPr lang="en-US" altLang="en-US" dirty="0" err="1" smtClean="0"/>
              <a:t>cs</a:t>
            </a:r>
            <a:endParaRPr lang="en-US" altLang="en-US" dirty="0" smtClean="0"/>
          </a:p>
          <a:p>
            <a:r>
              <a:rPr lang="en-US" altLang="en-US" dirty="0" smtClean="0"/>
              <a:t>TAs: Hunter Zahn,  Andrew </a:t>
            </a:r>
            <a:r>
              <a:rPr lang="en-US" altLang="en-US" dirty="0" smtClean="0"/>
              <a:t>Li</a:t>
            </a:r>
          </a:p>
          <a:p>
            <a:pPr lvl="1"/>
            <a:r>
              <a:rPr lang="en-US" altLang="en-US" dirty="0" smtClean="0"/>
              <a:t>hzahn93 at </a:t>
            </a:r>
            <a:r>
              <a:rPr lang="en-US" altLang="en-US" dirty="0" err="1" smtClean="0"/>
              <a:t>cs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lia4 at </a:t>
            </a:r>
            <a:r>
              <a:rPr lang="en-US" altLang="en-US" dirty="0" err="1" smtClean="0"/>
              <a:t>cs</a:t>
            </a:r>
            <a:endParaRPr lang="en-US" altLang="en-US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769F48-6FDA-4976-A7BE-41923657C0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</a:t>
            </a:r>
          </a:p>
          <a:p>
            <a:pPr lvl="1"/>
            <a:r>
              <a:rPr lang="en-US" dirty="0" err="1" smtClean="0"/>
              <a:t>arr.sum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):  Loop through and add values</a:t>
            </a:r>
          </a:p>
          <a:p>
            <a:pPr lvl="1"/>
            <a:r>
              <a:rPr lang="en-US" dirty="0" err="1" smtClean="0"/>
              <a:t>arr.update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, value):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value;</a:t>
            </a:r>
          </a:p>
          <a:p>
            <a:endParaRPr lang="en-US" dirty="0" smtClean="0"/>
          </a:p>
          <a:p>
            <a:r>
              <a:rPr lang="en-US" dirty="0" smtClean="0"/>
              <a:t>Prefix array</a:t>
            </a:r>
          </a:p>
          <a:p>
            <a:pPr lvl="1"/>
            <a:r>
              <a:rPr lang="en-US" dirty="0" smtClean="0"/>
              <a:t>Compute pre[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arr</a:t>
            </a:r>
            <a:r>
              <a:rPr lang="en-US" dirty="0" smtClean="0"/>
              <a:t>[0] + . . . +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for all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err="1" smtClean="0"/>
              <a:t>arr.sum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):  return pre[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arr.update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, value):  </a:t>
            </a:r>
            <a:r>
              <a:rPr lang="en-US" dirty="0" err="1" smtClean="0"/>
              <a:t>recompute</a:t>
            </a:r>
            <a:r>
              <a:rPr lang="en-US" dirty="0" smtClean="0"/>
              <a:t> prefix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 smtClean="0"/>
              <a:t>Naïve: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Prefix Array: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24384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62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054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48006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574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670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66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958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54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150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24600" y="5715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solution: Tree of partial sums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766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862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8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54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4600" y="14478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343400" y="2667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7338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5240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906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812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24" idx="0"/>
            <a:endCxn id="23" idx="4"/>
          </p:cNvCxnSpPr>
          <p:nvPr/>
        </p:nvCxnSpPr>
        <p:spPr>
          <a:xfrm flipV="1">
            <a:off x="12954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0"/>
            <a:endCxn id="23" idx="4"/>
          </p:cNvCxnSpPr>
          <p:nvPr/>
        </p:nvCxnSpPr>
        <p:spPr>
          <a:xfrm flipH="1" flipV="1">
            <a:off x="18288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3528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8194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100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31" idx="0"/>
            <a:endCxn id="30" idx="4"/>
          </p:cNvCxnSpPr>
          <p:nvPr/>
        </p:nvCxnSpPr>
        <p:spPr>
          <a:xfrm flipV="1">
            <a:off x="31242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2" idx="0"/>
            <a:endCxn id="30" idx="4"/>
          </p:cNvCxnSpPr>
          <p:nvPr/>
        </p:nvCxnSpPr>
        <p:spPr>
          <a:xfrm flipH="1" flipV="1">
            <a:off x="36576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0"/>
            <a:endCxn id="21" idx="4"/>
          </p:cNvCxnSpPr>
          <p:nvPr/>
        </p:nvCxnSpPr>
        <p:spPr>
          <a:xfrm flipV="1">
            <a:off x="18288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0" idx="0"/>
            <a:endCxn id="21" idx="4"/>
          </p:cNvCxnSpPr>
          <p:nvPr/>
        </p:nvCxnSpPr>
        <p:spPr>
          <a:xfrm flipH="1" flipV="1">
            <a:off x="27432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400800" y="37338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4864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9530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436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>
            <a:stCxn id="41" idx="0"/>
            <a:endCxn id="40" idx="4"/>
          </p:cNvCxnSpPr>
          <p:nvPr/>
        </p:nvCxnSpPr>
        <p:spPr>
          <a:xfrm flipV="1">
            <a:off x="52578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0"/>
            <a:endCxn id="40" idx="4"/>
          </p:cNvCxnSpPr>
          <p:nvPr/>
        </p:nvCxnSpPr>
        <p:spPr>
          <a:xfrm flipH="1" flipV="1">
            <a:off x="57912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3152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67818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7724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6" idx="0"/>
            <a:endCxn id="45" idx="4"/>
          </p:cNvCxnSpPr>
          <p:nvPr/>
        </p:nvCxnSpPr>
        <p:spPr>
          <a:xfrm flipV="1">
            <a:off x="70866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0"/>
            <a:endCxn id="45" idx="4"/>
          </p:cNvCxnSpPr>
          <p:nvPr/>
        </p:nvCxnSpPr>
        <p:spPr>
          <a:xfrm flipH="1" flipV="1">
            <a:off x="76200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0"/>
            <a:endCxn id="39" idx="4"/>
          </p:cNvCxnSpPr>
          <p:nvPr/>
        </p:nvCxnSpPr>
        <p:spPr>
          <a:xfrm flipV="1">
            <a:off x="57912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0"/>
            <a:endCxn id="39" idx="4"/>
          </p:cNvCxnSpPr>
          <p:nvPr/>
        </p:nvCxnSpPr>
        <p:spPr>
          <a:xfrm flipH="1" flipV="1">
            <a:off x="67056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1" idx="0"/>
            <a:endCxn id="20" idx="4"/>
          </p:cNvCxnSpPr>
          <p:nvPr/>
        </p:nvCxnSpPr>
        <p:spPr>
          <a:xfrm flipV="1">
            <a:off x="2743200" y="3276600"/>
            <a:ext cx="19050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  <a:endCxn id="20" idx="4"/>
          </p:cNvCxnSpPr>
          <p:nvPr/>
        </p:nvCxnSpPr>
        <p:spPr>
          <a:xfrm flipH="1" flipV="1">
            <a:off x="4648200" y="3276600"/>
            <a:ext cx="2057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8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and Update in O(log n)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43400" y="2667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438400" y="37338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812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8" idx="0"/>
            <a:endCxn id="7" idx="4"/>
          </p:cNvCxnSpPr>
          <p:nvPr/>
        </p:nvCxnSpPr>
        <p:spPr>
          <a:xfrm flipV="1">
            <a:off x="12954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0"/>
            <a:endCxn id="7" idx="4"/>
          </p:cNvCxnSpPr>
          <p:nvPr/>
        </p:nvCxnSpPr>
        <p:spPr>
          <a:xfrm flipH="1" flipV="1">
            <a:off x="18288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528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194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3" idx="0"/>
            <a:endCxn id="12" idx="4"/>
          </p:cNvCxnSpPr>
          <p:nvPr/>
        </p:nvCxnSpPr>
        <p:spPr>
          <a:xfrm flipV="1">
            <a:off x="31242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0"/>
            <a:endCxn id="12" idx="4"/>
          </p:cNvCxnSpPr>
          <p:nvPr/>
        </p:nvCxnSpPr>
        <p:spPr>
          <a:xfrm flipH="1" flipV="1">
            <a:off x="36576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0"/>
            <a:endCxn id="6" idx="4"/>
          </p:cNvCxnSpPr>
          <p:nvPr/>
        </p:nvCxnSpPr>
        <p:spPr>
          <a:xfrm flipV="1">
            <a:off x="18288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0"/>
            <a:endCxn id="6" idx="4"/>
          </p:cNvCxnSpPr>
          <p:nvPr/>
        </p:nvCxnSpPr>
        <p:spPr>
          <a:xfrm flipH="1" flipV="1">
            <a:off x="27432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400800" y="37338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4864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9530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9436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1" idx="0"/>
            <a:endCxn id="20" idx="4"/>
          </p:cNvCxnSpPr>
          <p:nvPr/>
        </p:nvCxnSpPr>
        <p:spPr>
          <a:xfrm flipV="1">
            <a:off x="52578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0"/>
            <a:endCxn id="20" idx="4"/>
          </p:cNvCxnSpPr>
          <p:nvPr/>
        </p:nvCxnSpPr>
        <p:spPr>
          <a:xfrm flipH="1" flipV="1">
            <a:off x="57912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315200" y="48006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7818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772400" y="6096000"/>
            <a:ext cx="609600" cy="60960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stCxn id="26" idx="0"/>
            <a:endCxn id="25" idx="4"/>
          </p:cNvCxnSpPr>
          <p:nvPr/>
        </p:nvCxnSpPr>
        <p:spPr>
          <a:xfrm flipV="1">
            <a:off x="7086600" y="5410200"/>
            <a:ext cx="5334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0"/>
            <a:endCxn id="25" idx="4"/>
          </p:cNvCxnSpPr>
          <p:nvPr/>
        </p:nvCxnSpPr>
        <p:spPr>
          <a:xfrm flipH="1" flipV="1">
            <a:off x="7620000" y="5410200"/>
            <a:ext cx="45720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0" idx="0"/>
            <a:endCxn id="19" idx="4"/>
          </p:cNvCxnSpPr>
          <p:nvPr/>
        </p:nvCxnSpPr>
        <p:spPr>
          <a:xfrm flipV="1">
            <a:off x="57912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0"/>
            <a:endCxn id="19" idx="4"/>
          </p:cNvCxnSpPr>
          <p:nvPr/>
        </p:nvCxnSpPr>
        <p:spPr>
          <a:xfrm flipH="1" flipV="1">
            <a:off x="6705600" y="4343400"/>
            <a:ext cx="914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0"/>
            <a:endCxn id="5" idx="4"/>
          </p:cNvCxnSpPr>
          <p:nvPr/>
        </p:nvCxnSpPr>
        <p:spPr>
          <a:xfrm flipV="1">
            <a:off x="2743200" y="3276600"/>
            <a:ext cx="19050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0"/>
            <a:endCxn id="5" idx="4"/>
          </p:cNvCxnSpPr>
          <p:nvPr/>
        </p:nvCxnSpPr>
        <p:spPr>
          <a:xfrm flipH="1" flipV="1">
            <a:off x="4648200" y="3276600"/>
            <a:ext cx="2057400" cy="457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5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Today’s Outline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</a:p>
          <a:p>
            <a:r>
              <a:rPr lang="en-US" altLang="en-US" smtClean="0"/>
              <a:t>Administrative Info</a:t>
            </a:r>
          </a:p>
          <a:p>
            <a:r>
              <a:rPr lang="en-US" altLang="en-US" smtClean="0"/>
              <a:t>What is this course about?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Review: queues and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6E6C8FA2-3A52-45F1-AA4B-A7EC731946DF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First Example: Queue ADT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6200" y="1905000"/>
            <a:ext cx="8001000" cy="376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FIFO: First In First Out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Queue operations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create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destroy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enqueue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dequeue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is_empty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3386D975-A0DE-4FD6-9375-1966BEFD710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3276600"/>
            <a:ext cx="19812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F E D C B</a:t>
            </a:r>
          </a:p>
        </p:txBody>
      </p:sp>
      <p:sp>
        <p:nvSpPr>
          <p:cNvPr id="2560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38481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19488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+mj-lt"/>
              </a:rPr>
              <a:t>enqueue</a:t>
            </a:r>
            <a:endParaRPr lang="en-US" altLang="en-US" sz="2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60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324600" y="38481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84913" y="3505200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+mj-lt"/>
              </a:rPr>
              <a:t>dequeue</a:t>
            </a:r>
            <a:endParaRPr lang="en-US" altLang="en-US" sz="2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3619500"/>
            <a:ext cx="378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j-lt"/>
              </a:rPr>
              <a:t>G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43788" y="3619500"/>
            <a:ext cx="362600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j-lt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Queues in practice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057400"/>
            <a:ext cx="8001000" cy="376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Print jobs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File serving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Phone calls and operators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(Later, we will consider “priority queues.”)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6A249A8-46F0-4F3E-B302-CA9533189043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mtClean="0"/>
              <a:t>Array Queue Data 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66700" y="3149600"/>
            <a:ext cx="4495800" cy="137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enqueue(Object 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Q[back] = x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back = (back + 1)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8B69BE2-5AC3-4ED3-8378-0D639901CE63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7653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33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5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38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6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7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8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9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0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00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</a:t>
            </a:r>
          </a:p>
        </p:txBody>
      </p:sp>
      <p:sp>
        <p:nvSpPr>
          <p:cNvPr id="27661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05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</a:t>
            </a:r>
          </a:p>
        </p:txBody>
      </p:sp>
      <p:sp>
        <p:nvSpPr>
          <p:cNvPr id="27662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09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d</a:t>
            </a:r>
          </a:p>
        </p:txBody>
      </p:sp>
      <p:sp>
        <p:nvSpPr>
          <p:cNvPr id="27663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14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e</a:t>
            </a:r>
          </a:p>
        </p:txBody>
      </p:sp>
      <p:sp>
        <p:nvSpPr>
          <p:cNvPr id="27664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f</a:t>
            </a:r>
          </a:p>
        </p:txBody>
      </p:sp>
      <p:sp>
        <p:nvSpPr>
          <p:cNvPr id="2766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6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7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8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9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0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1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6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2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91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2133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84325" y="1890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51688" y="1876425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size - 1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13075" y="274320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back</a:t>
            </a:r>
          </a:p>
        </p:txBody>
      </p:sp>
      <p:cxnSp>
        <p:nvCxnSpPr>
          <p:cNvPr id="27677" name="AutoShape 30"/>
          <p:cNvCxnSpPr>
            <a:cxnSpLocks noChangeShapeType="1"/>
            <a:stCxn id="27676" idx="0"/>
            <a:endCxn id="27665" idx="2"/>
          </p:cNvCxnSpPr>
          <p:nvPr>
            <p:custDataLst>
              <p:tags r:id="rId28"/>
            </p:custDataLst>
          </p:nvPr>
        </p:nvCxnSpPr>
        <p:spPr bwMode="auto">
          <a:xfrm flipH="1" flipV="1">
            <a:off x="3276600" y="2514600"/>
            <a:ext cx="2063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8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6800" y="35052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82575" y="4565650"/>
            <a:ext cx="5410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dequeue() {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x = Q[0]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shiftLeftOne()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Back = (back – 1)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return x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27680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3128963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What’s missing in these functions?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How to find K-th element in the queue?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z="4000" smtClean="0"/>
              <a:t>Circular Array Queue Data Structure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2590800"/>
            <a:ext cx="4495800" cy="1625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enqueue(Object x)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 assert(!is_full())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Q[back] = x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back = (back + 1)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2387736C-F548-401B-80DA-63B050218AB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867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00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7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14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3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4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3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</a:t>
            </a:r>
          </a:p>
        </p:txBody>
      </p:sp>
      <p:sp>
        <p:nvSpPr>
          <p:cNvPr id="28685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38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</a:t>
            </a:r>
          </a:p>
        </p:txBody>
      </p:sp>
      <p:sp>
        <p:nvSpPr>
          <p:cNvPr id="28686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d</a:t>
            </a:r>
          </a:p>
        </p:txBody>
      </p:sp>
      <p:sp>
        <p:nvSpPr>
          <p:cNvPr id="28687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e</a:t>
            </a:r>
          </a:p>
        </p:txBody>
      </p:sp>
      <p:sp>
        <p:nvSpPr>
          <p:cNvPr id="28688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f</a:t>
            </a:r>
          </a:p>
        </p:txBody>
      </p:sp>
      <p:sp>
        <p:nvSpPr>
          <p:cNvPr id="28689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57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0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1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2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3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4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5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6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6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91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19335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84325" y="16906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51688" y="1676400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size - 1</a:t>
            </a:r>
          </a:p>
        </p:txBody>
      </p:sp>
      <p:sp>
        <p:nvSpPr>
          <p:cNvPr id="28700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97275" y="2587625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front</a:t>
            </a:r>
          </a:p>
        </p:txBody>
      </p:sp>
      <p:sp>
        <p:nvSpPr>
          <p:cNvPr id="2870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119688" y="2587625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back</a:t>
            </a:r>
          </a:p>
        </p:txBody>
      </p:sp>
      <p:cxnSp>
        <p:nvCxnSpPr>
          <p:cNvPr id="28702" name="AutoShape 29"/>
          <p:cNvCxnSpPr>
            <a:cxnSpLocks noChangeShapeType="1"/>
            <a:stCxn id="28700" idx="0"/>
            <a:endCxn id="28684" idx="2"/>
          </p:cNvCxnSpPr>
          <p:nvPr>
            <p:custDataLst>
              <p:tags r:id="rId29"/>
            </p:custDataLst>
          </p:nvPr>
        </p:nvCxnSpPr>
        <p:spPr bwMode="auto">
          <a:xfrm flipH="1" flipV="1">
            <a:off x="3886200" y="2314575"/>
            <a:ext cx="1588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3" name="AutoShape 30"/>
          <p:cNvCxnSpPr>
            <a:cxnSpLocks noChangeShapeType="1"/>
            <a:stCxn id="28701" idx="0"/>
            <a:endCxn id="28689" idx="2"/>
          </p:cNvCxnSpPr>
          <p:nvPr>
            <p:custDataLst>
              <p:tags r:id="rId30"/>
            </p:custDataLst>
          </p:nvPr>
        </p:nvCxnSpPr>
        <p:spPr bwMode="auto">
          <a:xfrm flipV="1">
            <a:off x="5403850" y="2314575"/>
            <a:ext cx="63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4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35052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8705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8275" y="4260850"/>
            <a:ext cx="54102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dequeue() {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assert(!is_empty())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x = Q[front] 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front = (front + 1)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return x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28706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86400" y="2895600"/>
            <a:ext cx="3429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How test for empty/full list?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How to find K-th element in the queue?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What to do when full?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Linked List Queue Data Structure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67997B1C-C874-4D69-8694-D5AB44DCADA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pSp>
        <p:nvGrpSpPr>
          <p:cNvPr id="29700" name="Group 2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97075" y="1889125"/>
            <a:ext cx="4708525" cy="914400"/>
            <a:chOff x="1258" y="1190"/>
            <a:chExt cx="2966" cy="576"/>
          </a:xfrm>
        </p:grpSpPr>
        <p:sp>
          <p:nvSpPr>
            <p:cNvPr id="29703" name="Rectangle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9704" name="Rectangle 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5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6" name="Rectangl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9707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8" name="Rectangle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09" name="AutoShape 9"/>
            <p:cNvCxnSpPr>
              <a:cxnSpLocks noChangeShapeType="1"/>
              <a:stCxn id="29705" idx="3"/>
              <a:endCxn id="29706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0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9711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12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13" name="AutoShape 13"/>
            <p:cNvCxnSpPr>
              <a:cxnSpLocks noChangeShapeType="1"/>
              <a:stCxn id="29708" idx="3"/>
              <a:endCxn id="29710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4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9715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16" name="Rectangle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17" name="AutoShape 17"/>
            <p:cNvCxnSpPr>
              <a:cxnSpLocks noChangeShapeType="1"/>
              <a:stCxn id="29712" idx="3"/>
              <a:endCxn id="29714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8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719" name="Rectangle 1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20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21" name="AutoShape 21"/>
            <p:cNvCxnSpPr>
              <a:cxnSpLocks noChangeShapeType="1"/>
              <a:stCxn id="29716" idx="3"/>
              <a:endCxn id="2971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2" name="Line 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Text Box 2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58" y="1554"/>
              <a:ext cx="3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front</a:t>
              </a:r>
            </a:p>
          </p:txBody>
        </p:sp>
        <p:sp>
          <p:nvSpPr>
            <p:cNvPr id="29724" name="Text Box 2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58" y="1554"/>
              <a:ext cx="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back</a:t>
              </a:r>
            </a:p>
          </p:txBody>
        </p:sp>
        <p:cxnSp>
          <p:nvCxnSpPr>
            <p:cNvPr id="29725" name="AutoShape 25"/>
            <p:cNvCxnSpPr>
              <a:cxnSpLocks noChangeShapeType="1"/>
              <a:stCxn id="29723" idx="0"/>
              <a:endCxn id="29703" idx="2"/>
            </p:cNvCxnSpPr>
            <p:nvPr>
              <p:custDataLst>
                <p:tags r:id="rId28"/>
              </p:custDataLst>
            </p:nvPr>
          </p:nvCxnSpPr>
          <p:spPr bwMode="auto">
            <a:xfrm flipH="1" flipV="1">
              <a:off x="1440" y="1382"/>
              <a:ext cx="1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AutoShape 26"/>
            <p:cNvCxnSpPr>
              <a:cxnSpLocks noChangeShapeType="1"/>
              <a:stCxn id="29724" idx="0"/>
              <a:endCxn id="29718" idx="2"/>
            </p:cNvCxnSpPr>
            <p:nvPr>
              <p:custDataLst>
                <p:tags r:id="rId29"/>
              </p:custDataLst>
            </p:nvPr>
          </p:nvCxnSpPr>
          <p:spPr bwMode="auto">
            <a:xfrm flipH="1" flipV="1">
              <a:off x="3936" y="1382"/>
              <a:ext cx="1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701" name="Rectangle 2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013" y="2895600"/>
            <a:ext cx="464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void enqueue(Object x)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if (is_empty())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	front = back = new Node(x)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else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	back-&gt;next = new Node(x)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	back = back-&gt;next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bool is_empty()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return front == null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9702" name="Rectangl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40288" y="2895600"/>
            <a:ext cx="441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Object dequeue()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assert(!is_empty())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return_data = front-&gt;data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temp = front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front = front-&gt;next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delete temp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return return_data	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Today’s 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Administrative Info</a:t>
            </a:r>
          </a:p>
          <a:p>
            <a:r>
              <a:rPr lang="en-US" altLang="en-US" smtClean="0"/>
              <a:t>What is this course about?</a:t>
            </a:r>
          </a:p>
          <a:p>
            <a:r>
              <a:rPr lang="en-US" altLang="en-US" smtClean="0"/>
              <a:t>Review: queues and stacks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C61C24-8FD8-43A0-BC44-5CC09E4B084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Circular Array vs. Linked List</a:t>
            </a:r>
          </a:p>
        </p:txBody>
      </p:sp>
      <p:sp>
        <p:nvSpPr>
          <p:cNvPr id="30724" name="Rectangle 5" hidden="1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0" y="5638800"/>
            <a:ext cx="3810000" cy="114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- unused space, resizing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+ faster indexing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+ memory coherence</a:t>
            </a:r>
          </a:p>
        </p:txBody>
      </p:sp>
      <p:sp>
        <p:nvSpPr>
          <p:cNvPr id="30725" name="Rectangle 6" hidden="1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5562600" y="5867400"/>
            <a:ext cx="34290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+ can grow as needed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- slow indexing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8E81C58-0283-4590-9BCC-F430F9C23F9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›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Advantages of circular array?</a:t>
            </a:r>
          </a:p>
          <a:p>
            <a:pPr>
              <a:defRPr/>
            </a:pPr>
            <a:endParaRPr lang="en-US" altLang="en-US" kern="0" dirty="0"/>
          </a:p>
          <a:p>
            <a:pPr marL="0" indent="0">
              <a:buFontTx/>
              <a:buNone/>
              <a:defRPr/>
            </a:pPr>
            <a:endParaRPr lang="en-US" altLang="en-US" kern="0" dirty="0" smtClean="0"/>
          </a:p>
          <a:p>
            <a:pPr marL="0" indent="0">
              <a:buFontTx/>
              <a:buNone/>
              <a:defRPr/>
            </a:pPr>
            <a:endParaRPr lang="en-US" altLang="en-US" kern="0" dirty="0" smtClean="0"/>
          </a:p>
          <a:p>
            <a:pPr>
              <a:defRPr/>
            </a:pPr>
            <a:r>
              <a:rPr lang="en-US" altLang="en-US" kern="0" dirty="0" smtClean="0"/>
              <a:t>Advantages of linked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Second Example: Stack ADT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LIFO: Last In First Out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Stack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create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destroy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push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is_empty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/>
              <a:t>	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786B9CC-A233-45F7-9DAE-621861B9F11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grpSp>
        <p:nvGrpSpPr>
          <p:cNvPr id="31749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381500" y="2897187"/>
            <a:ext cx="1257300" cy="2665413"/>
            <a:chOff x="1248" y="720"/>
            <a:chExt cx="792" cy="1679"/>
          </a:xfrm>
        </p:grpSpPr>
        <p:sp>
          <p:nvSpPr>
            <p:cNvPr id="31762" name="Rectangl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80" y="985"/>
              <a:ext cx="360" cy="13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759" name="Text 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720"/>
              <a:ext cx="2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A</a:t>
              </a:r>
            </a:p>
          </p:txBody>
        </p:sp>
        <p:sp>
          <p:nvSpPr>
            <p:cNvPr id="31760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76" y="1178"/>
              <a:ext cx="23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F</a:t>
              </a:r>
            </a:p>
          </p:txBody>
        </p:sp>
        <p:sp>
          <p:nvSpPr>
            <p:cNvPr id="31761" name="Freeform 1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750" name="Group 1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00801" y="2881489"/>
            <a:ext cx="2224088" cy="2665413"/>
            <a:chOff x="2688" y="686"/>
            <a:chExt cx="1401" cy="1679"/>
          </a:xfrm>
        </p:grpSpPr>
        <p:sp>
          <p:nvSpPr>
            <p:cNvPr id="31756" name="Rectangle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88" y="983"/>
              <a:ext cx="360" cy="1367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753" name="Text Box 1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65" y="686"/>
              <a:ext cx="8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E D C B A</a:t>
              </a:r>
            </a:p>
          </p:txBody>
        </p:sp>
        <p:sp>
          <p:nvSpPr>
            <p:cNvPr id="31754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36" y="1144"/>
              <a:ext cx="20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F</a:t>
              </a:r>
            </a:p>
          </p:txBody>
        </p:sp>
        <p:sp>
          <p:nvSpPr>
            <p:cNvPr id="31755" name="Freeform 17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1751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638800" y="43211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Stacks in Practice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Function call stack</a:t>
            </a:r>
          </a:p>
          <a:p>
            <a:r>
              <a:rPr lang="en-US" altLang="en-US" smtClean="0"/>
              <a:t>Removing recursion</a:t>
            </a:r>
          </a:p>
          <a:p>
            <a:r>
              <a:rPr lang="en-US" altLang="en-US" smtClean="0"/>
              <a:t>Balancing symbols (parentheses)</a:t>
            </a:r>
          </a:p>
          <a:p>
            <a:r>
              <a:rPr lang="en-US" altLang="en-US" smtClean="0"/>
              <a:t>Evaluating postfix or “reverse Polish”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1CF581E7-D2B1-4A06-A900-127F9D6873ED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Assigned readings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0"/>
            <a:ext cx="84582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b="1" smtClean="0"/>
              <a:t>Reading</a:t>
            </a:r>
            <a:r>
              <a:rPr lang="en-US" altLang="en-US" smtClean="0"/>
              <a:t> in Weiss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1 – (Review) Mathematics and Java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2 – (Next lecture) Algorithm Analysis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3 – (Project #1) Lists, Stacks, &amp; Queues</a:t>
            </a:r>
          </a:p>
          <a:p>
            <a:pPr marL="990600" lvl="1" indent="-533400">
              <a:spcBef>
                <a:spcPts val="525"/>
              </a:spcBef>
              <a:spcAft>
                <a:spcPts val="525"/>
              </a:spcAft>
              <a:buFontTx/>
              <a:buNone/>
            </a:pPr>
            <a:endParaRPr lang="en-US" altLang="en-US" smtClean="0"/>
          </a:p>
          <a:p>
            <a:pPr marL="609600" indent="-609600">
              <a:buFontTx/>
              <a:buAutoNum type="arabicParenR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104A58-0806-4B8D-AE99-F5AE8CE48229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Course Information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295400"/>
            <a:ext cx="8305800" cy="4419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b="1" u="sng" dirty="0" smtClean="0">
                <a:solidFill>
                  <a:srgbClr val="0070C0"/>
                </a:solidFill>
                <a:latin typeface="Courier New" pitchFamily="49" charset="0"/>
              </a:rPr>
              <a:t>http://www.cs.washington.edu/332</a:t>
            </a:r>
            <a:endParaRPr lang="en-US" altLang="en-US" b="1" dirty="0" smtClean="0"/>
          </a:p>
          <a:p>
            <a:pPr>
              <a:buFontTx/>
              <a:buNone/>
            </a:pPr>
            <a:r>
              <a:rPr lang="en-US" altLang="en-US" sz="2800" dirty="0" smtClean="0"/>
              <a:t>Weiss, </a:t>
            </a:r>
            <a:r>
              <a:rPr lang="en-US" altLang="en-US" sz="2800" i="1" dirty="0" smtClean="0"/>
              <a:t>Data Structures &amp; Algorithm Analysis in Java</a:t>
            </a:r>
            <a:r>
              <a:rPr lang="en-US" altLang="en-US" sz="2800" dirty="0" smtClean="0"/>
              <a:t>, 3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Edition, 2012.</a:t>
            </a:r>
          </a:p>
          <a:p>
            <a:pPr>
              <a:buFontTx/>
              <a:buNone/>
            </a:pPr>
            <a:r>
              <a:rPr lang="en-US" altLang="en-US" sz="2800" dirty="0" smtClean="0"/>
              <a:t>(or buy 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edition—1/3 price on Amazon!)</a:t>
            </a:r>
          </a:p>
          <a:p>
            <a:pPr lvl="1">
              <a:buFontTx/>
              <a:buNone/>
            </a:pPr>
            <a:endParaRPr lang="en-US" altLang="en-US" b="1" dirty="0" smtClean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0C9C6EC-6ADA-4006-816E-B8CDE38D2E8E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60388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44" y="5029200"/>
            <a:ext cx="59531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Communication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smtClean="0"/>
              <a:t>Staff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cse332-staff@cs.washington.edu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(or our individual addresses)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smtClean="0"/>
              <a:t>Announcements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cse332a_sp16@u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(you are automatically subscribed @u)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9DDE925-D990-46F6-A144-7BE352DA533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Written homeworks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828800"/>
            <a:ext cx="8077200" cy="5029200"/>
          </a:xfrm>
        </p:spPr>
        <p:txBody>
          <a:bodyPr/>
          <a:lstStyle/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Written homeworks (8 total)</a:t>
            </a:r>
          </a:p>
          <a:p>
            <a:pPr lvl="1"/>
            <a:r>
              <a:rPr lang="en-US" altLang="en-US" smtClean="0"/>
              <a:t>Assigned weekly</a:t>
            </a:r>
          </a:p>
          <a:p>
            <a:pPr lvl="1"/>
            <a:r>
              <a:rPr lang="en-US" altLang="en-US" smtClean="0"/>
              <a:t>Due at the </a:t>
            </a:r>
            <a:r>
              <a:rPr lang="en-US" altLang="en-US" b="1" smtClean="0">
                <a:solidFill>
                  <a:srgbClr val="FF0000"/>
                </a:solidFill>
              </a:rPr>
              <a:t>start of class</a:t>
            </a:r>
            <a:r>
              <a:rPr lang="en-US" altLang="en-US" smtClean="0"/>
              <a:t> on due date</a:t>
            </a:r>
          </a:p>
          <a:p>
            <a:pPr lvl="1"/>
            <a:r>
              <a:rPr lang="en-US" altLang="en-US" smtClean="0"/>
              <a:t>No late homeworks accepted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08D50CE-482F-4BC3-9734-595DB3B1611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Projects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905000"/>
            <a:ext cx="8915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Programming projects (3 total, </a:t>
            </a:r>
            <a:r>
              <a:rPr lang="en-US" altLang="en-US" dirty="0" smtClean="0"/>
              <a:t>some with </a:t>
            </a:r>
            <a:r>
              <a:rPr lang="en-US" altLang="en-US" dirty="0" smtClean="0"/>
              <a:t>phases)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Java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Eclipse encouraged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Turned in </a:t>
            </a:r>
            <a:r>
              <a:rPr lang="en-US" altLang="en-US" dirty="0" smtClean="0"/>
              <a:t>electronically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Work on individually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Start work early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You have two to three weeks on the projects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They are going to be very hard to get done in two to three days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Issue to watch out for:  Java generics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724AF8C0-0DC3-4688-9884-31B02ED6DD0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Project 1 out today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8800"/>
            <a:ext cx="7743825" cy="4135438"/>
          </a:xfrm>
        </p:spPr>
        <p:txBody>
          <a:bodyPr/>
          <a:lstStyle/>
          <a:p>
            <a:pPr marL="533400" indent="-533400"/>
            <a:endParaRPr lang="en-US" altLang="en-US" sz="20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812A01-618B-447F-8267-701D7A251045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38890"/>
            <a:ext cx="5791200" cy="524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Overall grading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57400"/>
            <a:ext cx="8763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Grading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20% - Written Homework Assignments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30% - Programming Assignments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20 % - Midterm Exam </a:t>
            </a:r>
            <a:r>
              <a:rPr lang="en-US" altLang="en-US" sz="3200" dirty="0" smtClean="0"/>
              <a:t>(Apr 29)</a:t>
            </a:r>
            <a:endParaRPr lang="en-US" altLang="en-US" sz="2400" dirty="0" smtClean="0"/>
          </a:p>
          <a:p>
            <a:pPr lvl="1">
              <a:buFontTx/>
              <a:buNone/>
            </a:pPr>
            <a:r>
              <a:rPr lang="en-US" altLang="en-US" sz="3200" dirty="0" smtClean="0"/>
              <a:t>30% - Final Exam </a:t>
            </a:r>
            <a:r>
              <a:rPr lang="en-US" altLang="en-US" sz="3200" dirty="0" smtClean="0"/>
              <a:t>(June 6, 2:30-4:20 pm)</a:t>
            </a:r>
            <a:endParaRPr lang="en-US" altLang="en-US" sz="3200" dirty="0" smtClean="0"/>
          </a:p>
          <a:p>
            <a:pPr lvl="1">
              <a:buFontTx/>
              <a:buNone/>
            </a:pPr>
            <a:r>
              <a:rPr lang="en-US" altLang="en-US" sz="3200" dirty="0" smtClean="0"/>
              <a:t> 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7818E5F-3ECC-4AF3-8AC0-DBC7BFCBB881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25573</TotalTime>
  <Words>1526</Words>
  <Application>Microsoft Office PowerPoint</Application>
  <PresentationFormat>On-screen Show (4:3)</PresentationFormat>
  <Paragraphs>455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CSE 332: Data Structures</vt:lpstr>
      <vt:lpstr>CSE 332 Team</vt:lpstr>
      <vt:lpstr>Today’s Outline</vt:lpstr>
      <vt:lpstr>Course Information</vt:lpstr>
      <vt:lpstr>Communication</vt:lpstr>
      <vt:lpstr>Written homeworks</vt:lpstr>
      <vt:lpstr>Projects</vt:lpstr>
      <vt:lpstr>Project 1 out today</vt:lpstr>
      <vt:lpstr>Overall grading</vt:lpstr>
      <vt:lpstr>Collaboration</vt:lpstr>
      <vt:lpstr>Section</vt:lpstr>
      <vt:lpstr>Homework for Today!!</vt:lpstr>
      <vt:lpstr>Today’s Outline</vt:lpstr>
      <vt:lpstr>Common tasks</vt:lpstr>
      <vt:lpstr>Why should we care?</vt:lpstr>
      <vt:lpstr>Program Abstraction</vt:lpstr>
      <vt:lpstr>Data Abstraction</vt:lpstr>
      <vt:lpstr>Terminology</vt:lpstr>
      <vt:lpstr>A starting problem: Prefix Sum</vt:lpstr>
      <vt:lpstr>Solutions</vt:lpstr>
      <vt:lpstr>Examples</vt:lpstr>
      <vt:lpstr>Better solution: Tree of partial sums</vt:lpstr>
      <vt:lpstr>Sum and Update in O(log n) time</vt:lpstr>
      <vt:lpstr>Today’s Outline</vt:lpstr>
      <vt:lpstr>First Example: Queue ADT</vt:lpstr>
      <vt:lpstr>Queues in practice</vt:lpstr>
      <vt:lpstr>Array Queue Data Structure</vt:lpstr>
      <vt:lpstr>Circular Array Queue Data Structure</vt:lpstr>
      <vt:lpstr>Linked List Queue Data Structure</vt:lpstr>
      <vt:lpstr>Circular Array vs. Linked List</vt:lpstr>
      <vt:lpstr>Second Example: Stack ADT</vt:lpstr>
      <vt:lpstr>Stacks in Practice</vt:lpstr>
      <vt:lpstr>Assigned readings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326: Data Structures</dc:title>
  <dc:creator>Richard Anderson</dc:creator>
  <cp:lastModifiedBy>Richard Anderson</cp:lastModifiedBy>
  <cp:revision>317</cp:revision>
  <cp:lastPrinted>2014-01-05T21:20:15Z</cp:lastPrinted>
  <dcterms:created xsi:type="dcterms:W3CDTF">2002-03-26T00:11:56Z</dcterms:created>
  <dcterms:modified xsi:type="dcterms:W3CDTF">2016-03-27T22:39:05Z</dcterms:modified>
</cp:coreProperties>
</file>