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9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0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2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37.xml" ContentType="application/vnd.openxmlformats-officedocument.presentationml.tags+xml"/>
  <Override PartName="/ppt/notesSlides/notesSlide27.xml" ContentType="application/vnd.openxmlformats-officedocument.presentationml.notesSlide+xml"/>
  <Override PartName="/ppt/tags/tag138.xml" ContentType="application/vnd.openxmlformats-officedocument.presentationml.tags+xml"/>
  <Override PartName="/ppt/notesSlides/notesSlide28.xml" ContentType="application/vnd.openxmlformats-officedocument.presentationml.notesSlide+xml"/>
  <Override PartName="/ppt/tags/tag139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31.xml" ContentType="application/vnd.openxmlformats-officedocument.presentationml.notesSlide+xml"/>
  <Override PartName="/ppt/tags/tag142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147.xml" ContentType="application/vnd.openxmlformats-officedocument.presentationml.tags+xml"/>
  <Override PartName="/ppt/notesSlides/notesSlide38.xml" ContentType="application/vnd.openxmlformats-officedocument.presentationml.notesSlide+xml"/>
  <Override PartName="/ppt/tags/tag148.xml" ContentType="application/vnd.openxmlformats-officedocument.presentationml.tags+xml"/>
  <Override PartName="/ppt/notesSlides/notesSlide39.xml" ContentType="application/vnd.openxmlformats-officedocument.presentationml.notesSlide+xml"/>
  <Override PartName="/ppt/tags/tag149.xml" ContentType="application/vnd.openxmlformats-officedocument.presentationml.tags+xml"/>
  <Override PartName="/ppt/notesSlides/notesSlide40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41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42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158.xml" ContentType="application/vnd.openxmlformats-officedocument.presentationml.tags+xml"/>
  <Override PartName="/ppt/notesSlides/notesSlide45.xml" ContentType="application/vnd.openxmlformats-officedocument.presentationml.notesSlide+xml"/>
  <Override PartName="/ppt/tags/tag159.xml" ContentType="application/vnd.openxmlformats-officedocument.presentationml.tags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tags/tag160.xml" ContentType="application/vnd.openxmlformats-officedocument.presentationml.tags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55.xml" ContentType="application/vnd.openxmlformats-officedocument.presentationml.notesSlide+xml"/>
  <Override PartName="/ppt/tags/tag177.xml" ContentType="application/vnd.openxmlformats-officedocument.presentationml.tags+xml"/>
  <Override PartName="/ppt/notesSlides/notesSlide56.xml" ContentType="application/vnd.openxmlformats-officedocument.presentationml.notesSlide+xml"/>
  <Override PartName="/ppt/tags/tag178.xml" ContentType="application/vnd.openxmlformats-officedocument.presentationml.tags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tags/tag179.xml" ContentType="application/vnd.openxmlformats-officedocument.presentationml.tags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61.xml" ContentType="application/vnd.openxmlformats-officedocument.presentationml.notesSlide+xml"/>
  <Override PartName="/ppt/tags/tag184.xml" ContentType="application/vnd.openxmlformats-officedocument.presentationml.tags+xml"/>
  <Override PartName="/ppt/notesSlides/notesSlide62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63.xml" ContentType="application/vnd.openxmlformats-officedocument.presentationml.notesSlide+xml"/>
  <Override PartName="/ppt/tags/tag188.xml" ContentType="application/vnd.openxmlformats-officedocument.presentationml.tags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7" r:id="rId2"/>
    <p:sldId id="412" r:id="rId3"/>
    <p:sldId id="414" r:id="rId4"/>
    <p:sldId id="415" r:id="rId5"/>
    <p:sldId id="416" r:id="rId6"/>
    <p:sldId id="343" r:id="rId7"/>
    <p:sldId id="323" r:id="rId8"/>
    <p:sldId id="324" r:id="rId9"/>
    <p:sldId id="325" r:id="rId10"/>
    <p:sldId id="326" r:id="rId11"/>
    <p:sldId id="327" r:id="rId12"/>
    <p:sldId id="328" r:id="rId13"/>
    <p:sldId id="344" r:id="rId14"/>
    <p:sldId id="345" r:id="rId15"/>
    <p:sldId id="346" r:id="rId16"/>
    <p:sldId id="347" r:id="rId17"/>
    <p:sldId id="335" r:id="rId18"/>
    <p:sldId id="336" r:id="rId19"/>
    <p:sldId id="337" r:id="rId20"/>
    <p:sldId id="338" r:id="rId21"/>
    <p:sldId id="339" r:id="rId22"/>
    <p:sldId id="384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85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86" r:id="rId43"/>
    <p:sldId id="369" r:id="rId44"/>
    <p:sldId id="370" r:id="rId45"/>
    <p:sldId id="371" r:id="rId46"/>
    <p:sldId id="372" r:id="rId47"/>
    <p:sldId id="373" r:id="rId48"/>
    <p:sldId id="374" r:id="rId49"/>
    <p:sldId id="387" r:id="rId50"/>
    <p:sldId id="375" r:id="rId51"/>
    <p:sldId id="376" r:id="rId52"/>
    <p:sldId id="377" r:id="rId53"/>
    <p:sldId id="378" r:id="rId54"/>
    <p:sldId id="379" r:id="rId55"/>
    <p:sldId id="380" r:id="rId56"/>
    <p:sldId id="381" r:id="rId57"/>
    <p:sldId id="382" r:id="rId58"/>
    <p:sldId id="383" r:id="rId59"/>
    <p:sldId id="410" r:id="rId60"/>
    <p:sldId id="389" r:id="rId61"/>
    <p:sldId id="390" r:id="rId62"/>
    <p:sldId id="391" r:id="rId63"/>
    <p:sldId id="392" r:id="rId64"/>
    <p:sldId id="393" r:id="rId65"/>
    <p:sldId id="394" r:id="rId66"/>
    <p:sldId id="411" r:id="rId67"/>
    <p:sldId id="395" r:id="rId68"/>
    <p:sldId id="396" r:id="rId69"/>
    <p:sldId id="397" r:id="rId70"/>
    <p:sldId id="398" r:id="rId71"/>
    <p:sldId id="399" r:id="rId72"/>
    <p:sldId id="400" r:id="rId73"/>
    <p:sldId id="401" r:id="rId74"/>
    <p:sldId id="402" r:id="rId75"/>
    <p:sldId id="403" r:id="rId76"/>
    <p:sldId id="404" r:id="rId77"/>
    <p:sldId id="405" r:id="rId78"/>
    <p:sldId id="406" r:id="rId79"/>
    <p:sldId id="407" r:id="rId80"/>
    <p:sldId id="408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0D101-EBA1-46BE-BD17-3ABA82C37E02}" type="datetimeFigureOut">
              <a:rPr lang="en-US" smtClean="0"/>
              <a:t>2012-08-07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BB1E4-1DF8-4B16-8100-EF1EF863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BB1E4-1DF8-4B16-8100-EF1EF863A7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989EF-79DB-403B-9F3A-B7B8D1998E4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82FA5-EB4A-4618-9D53-4E091F4F46D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D0816C-4703-41CE-BC52-D1BD40EB7DB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8B9BB-EEE5-4A9B-A460-4389EB677505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5E334-0D6D-41EB-B97E-211B8F43AA6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302C6-2595-40FE-BA69-2A5261031B2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3FD57-FDCE-4EC8-AEAB-A628EAD773C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15352-3826-4047-B3F4-8F040D2E5876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3B0180-9216-407F-BF9C-D29C51463C9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2A63DC-5CC9-47DC-8DF6-3F0DD2909F83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D4687-2119-4511-B53B-A5BC325DA03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10982-F8D9-4441-98B0-E35DBAADB072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54F0C-21D3-429F-9DA5-E25B6FEF57E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989EF-79DB-403B-9F3A-B7B8D1998E4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BF267-88A5-4848-A2F3-AC53951F05F7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989EF-79DB-403B-9F3A-B7B8D1998E4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989EF-79DB-403B-9F3A-B7B8D1998E4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989EF-79DB-403B-9F3A-B7B8D1998E49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514599"/>
          </a:xfrm>
        </p:spPr>
        <p:txBody>
          <a:bodyPr/>
          <a:lstStyle>
            <a:lvl1pPr algn="ctr">
              <a:lnSpc>
                <a:spcPct val="200000"/>
              </a:lnSpc>
              <a:spcAft>
                <a:spcPts val="1200"/>
              </a:spcAft>
              <a:defRPr sz="3600" b="1" i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028" name="Picture 4" descr="http://www.cs.washington.edu/images/logo/CSElogo2text_14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303663"/>
            <a:ext cx="137160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WashingtonColorSeal-21-cl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504" y="303663"/>
            <a:ext cx="1371600" cy="1371600"/>
          </a:xfrm>
          <a:prstGeom prst="rect">
            <a:avLst/>
          </a:prstGeom>
          <a:noFill/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24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6">
              <a:lumMod val="75000"/>
            </a:schemeClr>
          </a:solidFill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16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2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2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4582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i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16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24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32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40.xml"/><Relationship Id="rId9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48.xml"/><Relationship Id="rId9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notesSlide" Target="../notesSlides/notesSlide16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9" Type="http://schemas.openxmlformats.org/officeDocument/2006/relationships/tags" Target="../tags/tag113.xml"/><Relationship Id="rId21" Type="http://schemas.openxmlformats.org/officeDocument/2006/relationships/tags" Target="../tags/tag95.xml"/><Relationship Id="rId34" Type="http://schemas.openxmlformats.org/officeDocument/2006/relationships/tags" Target="../tags/tag108.xml"/><Relationship Id="rId42" Type="http://schemas.openxmlformats.org/officeDocument/2006/relationships/tags" Target="../tags/tag116.xml"/><Relationship Id="rId47" Type="http://schemas.openxmlformats.org/officeDocument/2006/relationships/tags" Target="../tags/tag121.xml"/><Relationship Id="rId50" Type="http://schemas.openxmlformats.org/officeDocument/2006/relationships/tags" Target="../tags/tag124.xml"/><Relationship Id="rId55" Type="http://schemas.openxmlformats.org/officeDocument/2006/relationships/tags" Target="../tags/tag129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tags" Target="../tags/tag103.xml"/><Relationship Id="rId41" Type="http://schemas.openxmlformats.org/officeDocument/2006/relationships/tags" Target="../tags/tag115.xml"/><Relationship Id="rId54" Type="http://schemas.openxmlformats.org/officeDocument/2006/relationships/tags" Target="../tags/tag128.xml"/><Relationship Id="rId62" Type="http://schemas.openxmlformats.org/officeDocument/2006/relationships/notesSlide" Target="../notesSlides/notesSlide23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3" Type="http://schemas.openxmlformats.org/officeDocument/2006/relationships/tags" Target="../tags/tag127.xml"/><Relationship Id="rId58" Type="http://schemas.openxmlformats.org/officeDocument/2006/relationships/tags" Target="../tags/tag132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49" Type="http://schemas.openxmlformats.org/officeDocument/2006/relationships/tags" Target="../tags/tag123.xml"/><Relationship Id="rId57" Type="http://schemas.openxmlformats.org/officeDocument/2006/relationships/tags" Target="../tags/tag131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52" Type="http://schemas.openxmlformats.org/officeDocument/2006/relationships/tags" Target="../tags/tag126.xml"/><Relationship Id="rId60" Type="http://schemas.openxmlformats.org/officeDocument/2006/relationships/tags" Target="../tags/tag134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Relationship Id="rId48" Type="http://schemas.openxmlformats.org/officeDocument/2006/relationships/tags" Target="../tags/tag122.xml"/><Relationship Id="rId56" Type="http://schemas.openxmlformats.org/officeDocument/2006/relationships/tags" Target="../tags/tag130.xml"/><Relationship Id="rId8" Type="http://schemas.openxmlformats.org/officeDocument/2006/relationships/tags" Target="../tags/tag82.xml"/><Relationship Id="rId51" Type="http://schemas.openxmlformats.org/officeDocument/2006/relationships/tags" Target="../tags/tag125.xml"/><Relationship Id="rId3" Type="http://schemas.openxmlformats.org/officeDocument/2006/relationships/tags" Target="../tags/tag77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tags" Target="../tags/tag120.xml"/><Relationship Id="rId59" Type="http://schemas.openxmlformats.org/officeDocument/2006/relationships/tags" Target="../tags/tag1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4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5" Type="http://schemas.openxmlformats.org/officeDocument/2006/relationships/notesSlide" Target="../notesSlides/notesSlide41.xml"/><Relationship Id="rId4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0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18" Type="http://schemas.openxmlformats.org/officeDocument/2006/relationships/notesSlide" Target="../notesSlides/notesSlide55.xml"/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10" Type="http://schemas.openxmlformats.org/officeDocument/2006/relationships/tags" Target="../tags/tag170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9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notesSlide" Target="../notesSlides/notesSlide61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8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4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5" Type="http://schemas.openxmlformats.org/officeDocument/2006/relationships/notesSlide" Target="../notesSlides/notesSlide63.xml"/><Relationship Id="rId4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8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4" Type="http://schemas.openxmlformats.org/officeDocument/2006/relationships/notesSlide" Target="../notesSlides/notesSlide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895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 smtClean="0"/>
              <a:t>CSE 332 Data Abstractions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3200" i="0" dirty="0"/>
              <a:t>Data Races and </a:t>
            </a:r>
            <a:r>
              <a:rPr lang="en-US" sz="3200" i="0" dirty="0" smtClean="0"/>
              <a:t>Memory, Reordering, Deadlock,  </a:t>
            </a:r>
            <a:r>
              <a:rPr lang="en-US" sz="3200" i="0" dirty="0"/>
              <a:t>Readers/Writer </a:t>
            </a:r>
            <a:r>
              <a:rPr lang="en-US" sz="3200" i="0" dirty="0" smtClean="0"/>
              <a:t>Locks, and </a:t>
            </a:r>
            <a:r>
              <a:rPr lang="en-US" sz="3200" i="0" dirty="0"/>
              <a:t/>
            </a:r>
            <a:br>
              <a:rPr lang="en-US" sz="3200" i="0" dirty="0"/>
            </a:br>
            <a:r>
              <a:rPr lang="en-US" sz="3200" i="0" dirty="0"/>
              <a:t>Condition </a:t>
            </a:r>
            <a:r>
              <a:rPr lang="en-US" sz="3200" i="0" dirty="0" smtClean="0"/>
              <a:t>Variables (oh my!)</a:t>
            </a:r>
            <a:endParaRPr lang="en-US" sz="3200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Kate Deibel</a:t>
            </a:r>
          </a:p>
          <a:p>
            <a:r>
              <a:rPr lang="en-US" smtClean="0"/>
              <a:t>Summer 2012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300" dirty="0" smtClean="0"/>
              <a:t>A Race Condition: But Not a Data Race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977960" y="762000"/>
            <a:ext cx="3982410" cy="5486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600" dirty="0" smtClean="0"/>
              <a:t>In a sequential world, this code is of iffy, ugly, and questionable </a:t>
            </a:r>
            <a:r>
              <a:rPr lang="en-US" sz="2600" i="1" dirty="0" smtClean="0"/>
              <a:t>style</a:t>
            </a:r>
            <a:r>
              <a:rPr lang="en-US" sz="2600" dirty="0" smtClean="0"/>
              <a:t>, but </a:t>
            </a:r>
            <a:r>
              <a:rPr lang="en-US" sz="2600" i="1" dirty="0" smtClean="0"/>
              <a:t>correct</a:t>
            </a:r>
          </a:p>
          <a:p>
            <a:pPr eaLnBrk="1" hangingPunct="1"/>
            <a:endParaRPr lang="en-US" sz="2600" i="1" dirty="0"/>
          </a:p>
          <a:p>
            <a:pPr marL="0" indent="0" eaLnBrk="1" hangingPunct="1">
              <a:buNone/>
            </a:pPr>
            <a:r>
              <a:rPr lang="en-US" sz="2600" dirty="0"/>
              <a:t>The </a:t>
            </a:r>
            <a:r>
              <a:rPr lang="en-US" sz="2600" dirty="0" smtClean="0"/>
              <a:t>"algorithm" </a:t>
            </a:r>
            <a:r>
              <a:rPr lang="en-US" sz="2600" dirty="0"/>
              <a:t>is the only way to write a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600" dirty="0"/>
              <a:t> helper method if </a:t>
            </a:r>
            <a:r>
              <a:rPr lang="en-US" sz="2600" dirty="0" smtClean="0"/>
              <a:t>this interface is all you</a:t>
            </a:r>
            <a:r>
              <a:rPr lang="en-US" sz="2600" i="1" dirty="0"/>
              <a:t> </a:t>
            </a:r>
            <a:r>
              <a:rPr lang="en-US" sz="2600" dirty="0" smtClean="0"/>
              <a:t>have to work with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932998"/>
            <a:ext cx="4628190" cy="34265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600" b="1" kern="0" dirty="0">
                <a:latin typeface="Courier New" pitchFamily="49" charset="0"/>
              </a:rPr>
              <a:t> </a:t>
            </a:r>
            <a:r>
              <a:rPr lang="en-US" sz="1600" b="1" kern="0" dirty="0">
                <a:solidFill>
                  <a:srgbClr val="119F33"/>
                </a:solidFill>
                <a:latin typeface="Courier New" pitchFamily="49" charset="0"/>
              </a:rPr>
              <a:t>Stack</a:t>
            </a:r>
            <a:r>
              <a:rPr lang="en-US" sz="1600" b="1" kern="0" dirty="0">
                <a:latin typeface="Courier New" pitchFamily="49" charset="0"/>
              </a:rPr>
              <a:t>&lt;</a:t>
            </a:r>
            <a:r>
              <a:rPr lang="en-US" sz="1600" b="1" kern="0" dirty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1600" b="1" kern="0" dirty="0">
                <a:latin typeface="Courier New" pitchFamily="49" charset="0"/>
              </a:rPr>
              <a:t>&gt;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1600" b="1" kern="0" dirty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1600" b="1" kern="0" dirty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1600" b="1" kern="0" dirty="0" err="1">
                <a:latin typeface="Courier New" pitchFamily="49" charset="0"/>
              </a:rPr>
              <a:t>boolean</a:t>
            </a:r>
            <a:r>
              <a:rPr lang="en-US" sz="1600" b="1" kern="0" dirty="0">
                <a:latin typeface="Courier New" pitchFamily="49" charset="0"/>
              </a:rPr>
              <a:t> </a:t>
            </a:r>
            <a:r>
              <a:rPr lang="en-US" sz="1600" b="1" kern="0" dirty="0" err="1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1600" b="1" kern="0" dirty="0">
                <a:latin typeface="Courier New" pitchFamily="49" charset="0"/>
              </a:rPr>
              <a:t>() </a:t>
            </a:r>
            <a:r>
              <a:rPr lang="en-US" sz="1600" b="1" kern="0" dirty="0" smtClean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1600" b="1" kern="0" dirty="0" smtClean="0">
                <a:latin typeface="Courier New" pitchFamily="49" charset="0"/>
              </a:rPr>
              <a:t>  </a:t>
            </a:r>
            <a:r>
              <a:rPr lang="en-US" sz="1600" b="1" kern="0" dirty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1600" b="1" kern="0" dirty="0">
                <a:latin typeface="Courier New" pitchFamily="49" charset="0"/>
              </a:rPr>
              <a:t>void </a:t>
            </a:r>
            <a:r>
              <a:rPr lang="en-US" sz="1600" b="1" kern="0" dirty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1600" b="1" kern="0" dirty="0">
                <a:latin typeface="Courier New" pitchFamily="49" charset="0"/>
              </a:rPr>
              <a:t>(E </a:t>
            </a:r>
            <a:r>
              <a:rPr lang="en-US" sz="16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1600" b="1" kern="0" dirty="0">
                <a:latin typeface="Courier New" pitchFamily="49" charset="0"/>
              </a:rPr>
              <a:t>) </a:t>
            </a:r>
            <a:r>
              <a:rPr lang="en-US" sz="1600" b="1" kern="0" dirty="0" smtClean="0">
                <a:latin typeface="Courier New" pitchFamily="49" charset="0"/>
              </a:rPr>
              <a:t>{…}</a:t>
            </a:r>
            <a:endParaRPr lang="en-US" sz="16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1600" b="1" kern="0" dirty="0">
                <a:latin typeface="Courier New" pitchFamily="49" charset="0"/>
              </a:rPr>
              <a:t>  </a:t>
            </a:r>
            <a:r>
              <a:rPr lang="en-US" sz="1600" b="1" kern="0" dirty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1600" b="1" kern="0" dirty="0">
                <a:latin typeface="Courier New" pitchFamily="49" charset="0"/>
              </a:rPr>
              <a:t>E </a:t>
            </a:r>
            <a:r>
              <a:rPr lang="en-US" sz="1600" b="1" kern="0" dirty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1600" b="1" kern="0" dirty="0">
                <a:latin typeface="Courier New" pitchFamily="49" charset="0"/>
              </a:rPr>
              <a:t>(E </a:t>
            </a:r>
            <a:r>
              <a:rPr lang="en-US" sz="16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1600" b="1" kern="0" dirty="0">
                <a:latin typeface="Courier New" pitchFamily="49" charset="0"/>
              </a:rPr>
              <a:t>) </a:t>
            </a:r>
            <a:r>
              <a:rPr lang="en-US" sz="1600" b="1" kern="0" dirty="0" smtClean="0">
                <a:latin typeface="Courier New" pitchFamily="49" charset="0"/>
              </a:rPr>
              <a:t>{…}</a:t>
            </a:r>
            <a:endParaRPr lang="en-US" sz="16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16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1600" b="1" kern="0" dirty="0" smtClean="0">
                <a:latin typeface="Courier New" pitchFamily="49" charset="0"/>
              </a:rPr>
              <a:t>E </a:t>
            </a:r>
            <a:r>
              <a:rPr lang="en-US" sz="1600" b="1" kern="0" dirty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16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1600" b="1" kern="0" dirty="0" smtClean="0">
                <a:latin typeface="Courier New" pitchFamily="49" charset="0"/>
              </a:rPr>
              <a:t>  E </a:t>
            </a:r>
            <a:r>
              <a:rPr lang="en-US" sz="16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16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1600" b="1" kern="0" dirty="0" smtClean="0">
                <a:latin typeface="Courier New" pitchFamily="49" charset="0"/>
              </a:rPr>
              <a:t>  push(</a:t>
            </a:r>
            <a:r>
              <a:rPr lang="en-US" sz="1600" b="1" kern="0" dirty="0" err="1" smtClean="0">
                <a:latin typeface="Courier New" pitchFamily="49" charset="0"/>
              </a:rPr>
              <a:t>ans</a:t>
            </a:r>
            <a:r>
              <a:rPr lang="en-US" sz="16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1600" b="1" kern="0" dirty="0" smtClean="0">
                <a:latin typeface="Courier New" pitchFamily="49" charset="0"/>
              </a:rPr>
              <a:t>  </a:t>
            </a:r>
            <a:r>
              <a:rPr lang="en-US" sz="16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600" b="1" kern="0" dirty="0" smtClean="0">
                <a:latin typeface="Courier New" pitchFamily="49" charset="0"/>
              </a:rPr>
              <a:t> </a:t>
            </a:r>
            <a:r>
              <a:rPr lang="en-US" sz="1600" b="1" kern="0" dirty="0" err="1">
                <a:latin typeface="Courier New" pitchFamily="49" charset="0"/>
              </a:rPr>
              <a:t>ans</a:t>
            </a:r>
            <a:r>
              <a:rPr lang="en-US" sz="16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1600" b="1" kern="0" dirty="0" smtClean="0">
                <a:latin typeface="Courier New" pitchFamily="49" charset="0"/>
              </a:rPr>
              <a:t>}</a:t>
            </a:r>
            <a:endParaRPr lang="en-US" sz="1600" b="1" kern="0" dirty="0"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724400"/>
            <a:ext cx="4323390" cy="12926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91440" rIns="91440" bIns="91440" rtlCol="0">
            <a:spAutoFit/>
          </a:bodyPr>
          <a:lstStyle>
            <a:defPPr>
              <a:defRPr lang="en-US"/>
            </a:defPPr>
            <a:lvl1pPr algn="ctr">
              <a:defRPr sz="2800" b="0"/>
            </a:lvl1pPr>
          </a:lstStyle>
          <a:p>
            <a:pPr algn="l"/>
            <a:r>
              <a:rPr lang="en-US" sz="2400" dirty="0" smtClean="0"/>
              <a:t>Note that peek() throws the </a:t>
            </a:r>
            <a:r>
              <a:rPr lang="en-US" sz="2400" dirty="0" err="1" smtClean="0"/>
              <a:t>StackEmpty</a:t>
            </a:r>
            <a:r>
              <a:rPr lang="en-US" sz="2400" dirty="0" smtClean="0"/>
              <a:t> exception via its call to pop()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531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</a:t>
            </a:r>
            <a:r>
              <a:rPr lang="en-US" dirty="0"/>
              <a:t>in a Concurrent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400" dirty="0" smtClean="0"/>
              <a:t> has no </a:t>
            </a:r>
            <a:r>
              <a:rPr lang="en-US" sz="2400" i="1" dirty="0" smtClean="0"/>
              <a:t>overall</a:t>
            </a:r>
            <a:r>
              <a:rPr lang="en-US" sz="2400" dirty="0" smtClean="0"/>
              <a:t> effect on the shared data</a:t>
            </a:r>
          </a:p>
          <a:p>
            <a:r>
              <a:rPr lang="en-US" sz="2200" dirty="0" smtClean="0"/>
              <a:t>It is a "reader" not a "writer"</a:t>
            </a:r>
          </a:p>
          <a:p>
            <a:r>
              <a:rPr lang="en-US" sz="2200" dirty="0" smtClean="0"/>
              <a:t>State should be the same after it executes as before</a:t>
            </a:r>
          </a:p>
          <a:p>
            <a:pPr eaLnBrk="1" hangingPunct="1"/>
            <a:endParaRPr lang="en-US" sz="2400" i="1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This implementation creates an inconsistent </a:t>
            </a:r>
            <a:r>
              <a:rPr lang="en-US" sz="2400" i="1" dirty="0" smtClean="0"/>
              <a:t>intermediate state</a:t>
            </a:r>
          </a:p>
          <a:p>
            <a:r>
              <a:rPr lang="en-US" sz="2200" dirty="0" smtClean="0"/>
              <a:t>Calls to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200" dirty="0" smtClean="0"/>
              <a:t> and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2200" dirty="0" smtClean="0"/>
              <a:t> are </a:t>
            </a:r>
            <a:r>
              <a:rPr lang="en-US" sz="2200" dirty="0" err="1" smtClean="0"/>
              <a:t>synchronized,so</a:t>
            </a:r>
            <a:r>
              <a:rPr lang="en-US" sz="2200" dirty="0" smtClean="0"/>
              <a:t> there are no </a:t>
            </a:r>
            <a:r>
              <a:rPr lang="en-US" sz="2200" b="1" i="1" dirty="0" smtClean="0"/>
              <a:t>data races</a:t>
            </a:r>
            <a:r>
              <a:rPr lang="en-US" sz="2200" dirty="0" smtClean="0"/>
              <a:t> on the underlying array</a:t>
            </a:r>
          </a:p>
          <a:p>
            <a:r>
              <a:rPr lang="en-US" sz="2200" dirty="0" smtClean="0"/>
              <a:t>But there is still a </a:t>
            </a:r>
            <a:r>
              <a:rPr lang="en-US" sz="2200" b="1" i="1" dirty="0" smtClean="0"/>
              <a:t>race condition</a:t>
            </a:r>
            <a:endParaRPr lang="en-US" sz="2200" dirty="0" smtClean="0"/>
          </a:p>
          <a:p>
            <a:r>
              <a:rPr lang="en-US" sz="2200" dirty="0"/>
              <a:t>This intermediate state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should </a:t>
            </a:r>
            <a:r>
              <a:rPr lang="en-US" sz="2200" dirty="0"/>
              <a:t>not be exposed</a:t>
            </a:r>
          </a:p>
          <a:p>
            <a:pPr lvl="1"/>
            <a:r>
              <a:rPr lang="en-US" sz="2200" dirty="0"/>
              <a:t>Leads to several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i="1" dirty="0" smtClean="0"/>
              <a:t>bad </a:t>
            </a:r>
            <a:r>
              <a:rPr lang="en-US" sz="2200" i="1" dirty="0" err="1"/>
              <a:t>interleavings</a:t>
            </a:r>
            <a:endParaRPr lang="en-US" sz="2200" i="1" dirty="0"/>
          </a:p>
        </p:txBody>
      </p:sp>
      <p:sp>
        <p:nvSpPr>
          <p:cNvPr id="6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572000"/>
            <a:ext cx="3108543" cy="171329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push(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5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peek and isEmpty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Property we want: </a:t>
            </a:r>
            <a:br>
              <a:rPr lang="en-US" dirty="0" smtClean="0"/>
            </a:br>
            <a:r>
              <a:rPr lang="en-US" dirty="0" smtClean="0"/>
              <a:t>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(and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should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eaLnBrk="1" hangingPunct="1"/>
            <a:endParaRPr lang="en-US" sz="1200" dirty="0" smtClean="0"/>
          </a:p>
          <a:p>
            <a:pPr marL="0" indent="0" eaLnBrk="1" hangingPunct="1">
              <a:buNone/>
            </a:pPr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077910"/>
            <a:ext cx="2339102" cy="171329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4077910"/>
            <a:ext cx="3416320" cy="77200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push(x)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</a:rPr>
              <a:t>boolean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isEmpty</a:t>
            </a:r>
            <a:r>
              <a:rPr lang="en-US" sz="2000" b="1" kern="0" dirty="0">
                <a:latin typeface="Courier New" pitchFamily="49" charset="0"/>
              </a:rPr>
              <a:t>()</a:t>
            </a:r>
          </a:p>
        </p:txBody>
      </p:sp>
      <p:cxnSp>
        <p:nvCxnSpPr>
          <p:cNvPr id="31750" name="Straight Arrow Connector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rot="5400000">
            <a:off x="113507" y="4761706"/>
            <a:ext cx="2209800" cy="1587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>
            <p:custDataLst>
              <p:tags r:id="rId6"/>
            </p:custDataLst>
          </p:nvPr>
        </p:nvSpPr>
        <p:spPr>
          <a:xfrm rot="16200000">
            <a:off x="417512" y="4456113"/>
            <a:ext cx="7461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5750729" y="3607117"/>
            <a:ext cx="1211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>
            <p:custDataLst>
              <p:tags r:id="rId8"/>
            </p:custDataLst>
          </p:nvPr>
        </p:nvSpPr>
        <p:spPr>
          <a:xfrm>
            <a:off x="1480661" y="3607057"/>
            <a:ext cx="227337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0" dirty="0">
                <a:latin typeface="+mn-lt"/>
              </a:rPr>
              <a:t>Thread 1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>
                <a:latin typeface="+mn-lt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5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peek and isEmpty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Property we want: </a:t>
            </a:r>
            <a:br>
              <a:rPr lang="en-US" dirty="0" smtClean="0"/>
            </a:br>
            <a:r>
              <a:rPr lang="en-US" dirty="0" smtClean="0"/>
              <a:t>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(and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should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eaLnBrk="1" hangingPunct="1"/>
            <a:endParaRPr lang="en-US" sz="1200" dirty="0" smtClean="0"/>
          </a:p>
          <a:p>
            <a:pPr marL="0" indent="0" eaLnBrk="1" hangingPunct="1">
              <a:buNone/>
            </a:pPr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077910"/>
            <a:ext cx="2339102" cy="171329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4077910"/>
            <a:ext cx="3416320" cy="77200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push(x)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</a:rPr>
              <a:t>boolean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isEmpty</a:t>
            </a:r>
            <a:r>
              <a:rPr lang="en-US" sz="2000" b="1" kern="0" dirty="0">
                <a:latin typeface="Courier New" pitchFamily="49" charset="0"/>
              </a:rPr>
              <a:t>()</a:t>
            </a:r>
          </a:p>
        </p:txBody>
      </p:sp>
      <p:cxnSp>
        <p:nvCxnSpPr>
          <p:cNvPr id="31750" name="Straight Arrow Connector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rot="5400000">
            <a:off x="113507" y="4761706"/>
            <a:ext cx="2209800" cy="1587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>
            <p:custDataLst>
              <p:tags r:id="rId6"/>
            </p:custDataLst>
          </p:nvPr>
        </p:nvSpPr>
        <p:spPr>
          <a:xfrm rot="16200000">
            <a:off x="417512" y="4456113"/>
            <a:ext cx="7461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5750729" y="3607117"/>
            <a:ext cx="1211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>
            <p:custDataLst>
              <p:tags r:id="rId8"/>
            </p:custDataLst>
          </p:nvPr>
        </p:nvSpPr>
        <p:spPr>
          <a:xfrm>
            <a:off x="1480661" y="3607057"/>
            <a:ext cx="227337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0" dirty="0">
                <a:latin typeface="+mn-lt"/>
              </a:rPr>
              <a:t>Thread 1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>
                <a:latin typeface="+mn-lt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13</a:t>
            </a:fld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786902" y="4007167"/>
            <a:ext cx="861298" cy="308113"/>
          </a:xfrm>
          <a:prstGeom prst="straightConnector1">
            <a:avLst/>
          </a:prstGeom>
          <a:ln w="57150">
            <a:solidFill>
              <a:srgbClr val="0000FF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048000" y="4656138"/>
            <a:ext cx="1600200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05400" y="2057400"/>
            <a:ext cx="3657600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91440" rIns="91440" bIns="91440" rtlCol="0">
            <a:spAutoFit/>
          </a:bodyPr>
          <a:lstStyle>
            <a:defPPr>
              <a:defRPr lang="en-US"/>
            </a:defPPr>
            <a:lvl1pPr algn="ctr">
              <a:defRPr sz="2800" b="0"/>
            </a:lvl1pPr>
          </a:lstStyle>
          <a:p>
            <a:pPr algn="l"/>
            <a:r>
              <a:rPr lang="en-US" sz="2000" b="1" dirty="0"/>
              <a:t>Race causes error with:</a:t>
            </a:r>
          </a:p>
          <a:p>
            <a:pPr algn="l"/>
            <a:r>
              <a:rPr lang="en-US" sz="2000" b="1" dirty="0"/>
              <a:t>  T2: push(x)</a:t>
            </a:r>
          </a:p>
          <a:p>
            <a:pPr algn="l"/>
            <a:r>
              <a:rPr lang="en-US" sz="2000" b="1" dirty="0"/>
              <a:t>  T1: pop()</a:t>
            </a:r>
          </a:p>
          <a:p>
            <a:pPr algn="l"/>
            <a:r>
              <a:rPr lang="en-US" sz="2000" b="1" dirty="0"/>
              <a:t>  T2: </a:t>
            </a:r>
            <a:r>
              <a:rPr lang="en-US" sz="2000" b="1" dirty="0" err="1"/>
              <a:t>isEmpty</a:t>
            </a:r>
            <a:r>
              <a:rPr lang="en-US" sz="2000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74568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/>
              <a:t>peek and push</a:t>
            </a:r>
            <a:endParaRPr 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7620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Property we want: </a:t>
            </a:r>
            <a:br>
              <a:rPr lang="en-US" dirty="0"/>
            </a:br>
            <a:r>
              <a:rPr lang="en-US" dirty="0"/>
              <a:t>Values are returned from pop in LIFO order</a:t>
            </a:r>
          </a:p>
          <a:p>
            <a:pPr marL="0" indent="0" eaLnBrk="1" hangingPunct="1">
              <a:buNone/>
            </a:pPr>
            <a:endParaRPr lang="en-US" sz="1200" dirty="0" smtClean="0"/>
          </a:p>
          <a:p>
            <a:pPr marL="0" indent="0" eaLnBrk="1" hangingPunct="1">
              <a:buNone/>
            </a:pPr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077910"/>
            <a:ext cx="2339102" cy="171329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</p:txBody>
      </p:sp>
      <p:cxnSp>
        <p:nvCxnSpPr>
          <p:cNvPr id="31750" name="Straight Arrow Connector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5400000">
            <a:off x="113507" y="4761706"/>
            <a:ext cx="2209800" cy="1587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>
            <p:custDataLst>
              <p:tags r:id="rId5"/>
            </p:custDataLst>
          </p:nvPr>
        </p:nvSpPr>
        <p:spPr>
          <a:xfrm rot="16200000">
            <a:off x="417512" y="4456113"/>
            <a:ext cx="7461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5750729" y="3607117"/>
            <a:ext cx="1211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1480661" y="3607057"/>
            <a:ext cx="227337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0" dirty="0">
                <a:latin typeface="+mn-lt"/>
              </a:rPr>
              <a:t>Thread 1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>
                <a:latin typeface="+mn-lt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14</a:t>
            </a:fld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3860" y="4077910"/>
            <a:ext cx="1877437" cy="10772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push(x)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>
                <a:latin typeface="Courier New" pitchFamily="49" charset="0"/>
              </a:rPr>
              <a:t> = pop</a:t>
            </a:r>
            <a:r>
              <a:rPr lang="en-US" sz="2000" b="1" kern="0" dirty="0" smtClean="0">
                <a:latin typeface="Courier New" pitchFamily="49" charset="0"/>
              </a:rPr>
              <a:t>()</a:t>
            </a:r>
            <a:endParaRPr lang="en-US" sz="2000" b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9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7620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Property we want: </a:t>
            </a:r>
            <a:br>
              <a:rPr lang="en-US" dirty="0"/>
            </a:br>
            <a:r>
              <a:rPr lang="en-US" dirty="0"/>
              <a:t>Values are returned from pop in LIFO order</a:t>
            </a:r>
          </a:p>
          <a:p>
            <a:pPr marL="0" indent="0" eaLnBrk="1" hangingPunct="1">
              <a:buNone/>
            </a:pPr>
            <a:endParaRPr lang="en-US" sz="1200" dirty="0" smtClean="0"/>
          </a:p>
          <a:p>
            <a:pPr marL="0" indent="0" eaLnBrk="1" hangingPunct="1">
              <a:buNone/>
            </a:pPr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</a:p>
        </p:txBody>
      </p:sp>
      <p:sp>
        <p:nvSpPr>
          <p:cNvPr id="3174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r>
              <a:rPr lang="en-US" dirty="0"/>
              <a:t>: peek and push</a:t>
            </a:r>
            <a:endParaRPr lang="en-US" dirty="0" smtClean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077910"/>
            <a:ext cx="2339102" cy="2031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</p:txBody>
      </p:sp>
      <p:cxnSp>
        <p:nvCxnSpPr>
          <p:cNvPr id="31750" name="Straight Arrow Connector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5400000">
            <a:off x="113507" y="4761706"/>
            <a:ext cx="2209800" cy="1587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>
            <p:custDataLst>
              <p:tags r:id="rId5"/>
            </p:custDataLst>
          </p:nvPr>
        </p:nvSpPr>
        <p:spPr>
          <a:xfrm rot="16200000">
            <a:off x="417512" y="4456113"/>
            <a:ext cx="7461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5750729" y="3607117"/>
            <a:ext cx="1211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1480661" y="3607057"/>
            <a:ext cx="227337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0" dirty="0">
                <a:latin typeface="+mn-lt"/>
              </a:rPr>
              <a:t>Thread 1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>
                <a:latin typeface="+mn-lt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15</a:t>
            </a:fld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786902" y="4007168"/>
            <a:ext cx="1616958" cy="275907"/>
          </a:xfrm>
          <a:prstGeom prst="straightConnector1">
            <a:avLst/>
          </a:prstGeom>
          <a:ln w="57150">
            <a:solidFill>
              <a:srgbClr val="0000FF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1"/>
          </p:cNvCxnSpPr>
          <p:nvPr/>
        </p:nvCxnSpPr>
        <p:spPr>
          <a:xfrm flipH="1">
            <a:off x="3200400" y="4616519"/>
            <a:ext cx="2203460" cy="39619"/>
          </a:xfrm>
          <a:prstGeom prst="straightConnector1">
            <a:avLst/>
          </a:prstGeom>
          <a:ln w="57150">
            <a:solidFill>
              <a:srgbClr val="0000FF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352800" y="4768919"/>
            <a:ext cx="2203460" cy="1250881"/>
          </a:xfrm>
          <a:prstGeom prst="straightConnector1">
            <a:avLst/>
          </a:prstGeom>
          <a:ln w="57150">
            <a:solidFill>
              <a:srgbClr val="0000FF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3860" y="4077910"/>
            <a:ext cx="1877437" cy="10772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push(x)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>
                <a:latin typeface="Courier New" pitchFamily="49" charset="0"/>
              </a:rPr>
              <a:t> = pop</a:t>
            </a:r>
            <a:r>
              <a:rPr lang="en-US" sz="2000" b="1" kern="0" dirty="0" smtClean="0">
                <a:latin typeface="Courier New" pitchFamily="49" charset="0"/>
              </a:rPr>
              <a:t>()</a:t>
            </a:r>
            <a:endParaRPr lang="en-US" sz="2000" b="1" kern="0" dirty="0">
              <a:latin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5400" y="1752600"/>
            <a:ext cx="3810000" cy="17235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tIns="91440" bIns="91440" rtlCol="0">
            <a:spAutoFit/>
          </a:bodyPr>
          <a:lstStyle/>
          <a:p>
            <a:r>
              <a:rPr lang="en-US" sz="2000" b="1" i="1" dirty="0" smtClean="0">
                <a:latin typeface="+mn-lt"/>
              </a:rPr>
              <a:t>Race causes error with:</a:t>
            </a:r>
          </a:p>
          <a:p>
            <a:r>
              <a:rPr lang="en-US" sz="2000" b="1" dirty="0" smtClean="0">
                <a:latin typeface="+mn-lt"/>
              </a:rPr>
              <a:t>  T2: push(x)</a:t>
            </a:r>
          </a:p>
          <a:p>
            <a:r>
              <a:rPr lang="en-US" sz="2000" b="1" dirty="0" smtClean="0">
                <a:latin typeface="+mn-lt"/>
              </a:rPr>
              <a:t>  T1: pop()</a:t>
            </a:r>
          </a:p>
          <a:p>
            <a:r>
              <a:rPr lang="en-US" sz="2000" b="1" dirty="0" smtClean="0">
                <a:latin typeface="+mn-lt"/>
              </a:rPr>
              <a:t>  T2: push(x)</a:t>
            </a:r>
          </a:p>
          <a:p>
            <a:r>
              <a:rPr lang="en-US" sz="2000" b="1" dirty="0" smtClean="0">
                <a:latin typeface="+mn-lt"/>
              </a:rPr>
              <a:t>  T1: push(x)</a:t>
            </a:r>
          </a:p>
        </p:txBody>
      </p:sp>
    </p:spTree>
    <p:extLst>
      <p:ext uri="{BB962C8B-B14F-4D97-AF65-F5344CB8AC3E}">
        <p14:creationId xmlns:p14="http://schemas.microsoft.com/office/powerpoint/2010/main" val="418755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3</a:t>
            </a:r>
            <a:r>
              <a:rPr lang="en-US" dirty="0" smtClean="0"/>
              <a:t>: </a:t>
            </a:r>
            <a:r>
              <a:rPr lang="en-US" dirty="0"/>
              <a:t>peek and </a:t>
            </a:r>
            <a:r>
              <a:rPr lang="en-US" dirty="0" smtClean="0"/>
              <a:t>peek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7620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Property we want: </a:t>
            </a:r>
            <a:br>
              <a:rPr lang="en-US" dirty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/>
              <a:t> does not throw an exception </a:t>
            </a:r>
            <a:r>
              <a:rPr lang="en-US" dirty="0" smtClean="0"/>
              <a:t>unless the </a:t>
            </a:r>
            <a:r>
              <a:rPr lang="en-US" dirty="0"/>
              <a:t>stack is empty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None/>
            </a:pPr>
            <a:endParaRPr lang="en-US" sz="1200" dirty="0" smtClean="0"/>
          </a:p>
          <a:p>
            <a:pPr marL="0" indent="0" eaLnBrk="1" hangingPunct="1">
              <a:buNone/>
            </a:pPr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077910"/>
            <a:ext cx="2339102" cy="171329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</p:txBody>
      </p:sp>
      <p:cxnSp>
        <p:nvCxnSpPr>
          <p:cNvPr id="31750" name="Straight Arrow Connector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5400000">
            <a:off x="113507" y="4761706"/>
            <a:ext cx="2209800" cy="1587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>
            <p:custDataLst>
              <p:tags r:id="rId5"/>
            </p:custDataLst>
          </p:nvPr>
        </p:nvSpPr>
        <p:spPr>
          <a:xfrm rot="16200000">
            <a:off x="417512" y="4456113"/>
            <a:ext cx="7461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5750729" y="3607117"/>
            <a:ext cx="1211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>
            <p:custDataLst>
              <p:tags r:id="rId7"/>
            </p:custDataLst>
          </p:nvPr>
        </p:nvSpPr>
        <p:spPr>
          <a:xfrm>
            <a:off x="1480661" y="3607057"/>
            <a:ext cx="227337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0" dirty="0">
                <a:latin typeface="+mn-lt"/>
              </a:rPr>
              <a:t>Thread 1 (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>
                <a:latin typeface="+mn-lt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16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276600" y="4283076"/>
            <a:ext cx="2127260" cy="373062"/>
          </a:xfrm>
          <a:prstGeom prst="straightConnector1">
            <a:avLst/>
          </a:prstGeom>
          <a:ln w="57150">
            <a:solidFill>
              <a:srgbClr val="0000FF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6809" y="4077910"/>
            <a:ext cx="2339102" cy="171329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push(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8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Fix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762000"/>
            <a:ext cx="8458200" cy="2868613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400" dirty="0" smtClean="0"/>
              <a:t> needs synchronization to disallow </a:t>
            </a:r>
            <a:r>
              <a:rPr lang="en-US" sz="2400" dirty="0" err="1" smtClean="0"/>
              <a:t>interleavings</a:t>
            </a:r>
            <a:endParaRPr lang="en-US" sz="2400" dirty="0" smtClean="0"/>
          </a:p>
          <a:p>
            <a:r>
              <a:rPr lang="en-US" sz="2400" dirty="0" smtClean="0"/>
              <a:t>The key is to make a </a:t>
            </a:r>
            <a:r>
              <a:rPr lang="en-US" sz="2400" i="1" dirty="0" smtClean="0"/>
              <a:t>larger critical section</a:t>
            </a:r>
          </a:p>
          <a:p>
            <a:r>
              <a:rPr lang="en-US" sz="2200" dirty="0" smtClean="0"/>
              <a:t>This protects the intermediate state of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peek</a:t>
            </a:r>
            <a:endParaRPr lang="en-US" sz="2200" dirty="0" smtClean="0"/>
          </a:p>
          <a:p>
            <a:r>
              <a:rPr lang="en-US" sz="2200" dirty="0" smtClean="0"/>
              <a:t>Use re-entrant locks; will allow calls to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200" dirty="0" smtClean="0"/>
              <a:t> and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pop</a:t>
            </a:r>
          </a:p>
          <a:p>
            <a:r>
              <a:rPr lang="en-US" sz="2200" dirty="0" smtClean="0">
                <a:cs typeface="Courier New" pitchFamily="49" charset="0"/>
              </a:rPr>
              <a:t>Can be done in stack (left) or an external class (right)</a:t>
            </a:r>
            <a:endParaRPr lang="en-US" sz="2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8788" y="3092970"/>
            <a:ext cx="3877985" cy="29726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Stack</a:t>
            </a:r>
            <a:r>
              <a:rPr lang="en-US" sz="2000" b="1" kern="0" dirty="0">
                <a:latin typeface="Courier New" pitchFamily="49" charset="0"/>
              </a:rPr>
              <a:t>&lt;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>
                <a:latin typeface="Courier New" pitchFamily="49" charset="0"/>
              </a:rPr>
              <a:t>&gt;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b="1" kern="0" dirty="0">
                <a:latin typeface="Courier New" pitchFamily="49" charset="0"/>
              </a:rPr>
              <a:t>(){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push(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561" y="3092970"/>
            <a:ext cx="4339650" cy="29854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b="1" kern="0" dirty="0">
                <a:latin typeface="Courier New" pitchFamily="49" charset="0"/>
              </a:rPr>
              <a:t>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&lt;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>
                <a:latin typeface="Courier New" pitchFamily="49" charset="0"/>
              </a:rPr>
              <a:t>&gt; 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myPeek</a:t>
            </a:r>
            <a:r>
              <a:rPr lang="en-US" sz="2000" b="1" kern="0" dirty="0">
                <a:latin typeface="Courier New" pitchFamily="49" charset="0"/>
              </a:rPr>
              <a:t>(Stack&lt;E&gt;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s</a:t>
            </a:r>
            <a:r>
              <a:rPr lang="en-US" sz="2000" b="1" kern="0" dirty="0">
                <a:latin typeface="Courier New" pitchFamily="49" charset="0"/>
              </a:rPr>
              <a:t>){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synchronized (s)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 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s.pop();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 </a:t>
            </a:r>
            <a:r>
              <a:rPr lang="en-US" sz="2000" b="1" kern="0" dirty="0" err="1">
                <a:latin typeface="Courier New" pitchFamily="49" charset="0"/>
              </a:rPr>
              <a:t>s.push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82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Incorrect "Fix"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So far we have focused on problems created when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400" dirty="0" smtClean="0"/>
              <a:t> performs </a:t>
            </a:r>
            <a:r>
              <a:rPr lang="en-US" sz="2400" dirty="0" smtClean="0">
                <a:solidFill>
                  <a:schemeClr val="accent2"/>
                </a:solidFill>
              </a:rPr>
              <a:t>writes</a:t>
            </a:r>
            <a:r>
              <a:rPr lang="en-US" sz="2400" b="1" dirty="0" smtClean="0"/>
              <a:t> </a:t>
            </a:r>
            <a:r>
              <a:rPr lang="en-US" sz="2400" dirty="0" smtClean="0"/>
              <a:t>that lead to an incorrect intermediate state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 tempting but incorrect perspective</a:t>
            </a:r>
          </a:p>
          <a:p>
            <a:r>
              <a:rPr lang="en-US" sz="2200" dirty="0" smtClean="0"/>
              <a:t>If an implementation of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200" dirty="0" smtClean="0"/>
              <a:t> does not write anything, then maybe we can skip the synchronization?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Does </a:t>
            </a:r>
            <a:r>
              <a:rPr lang="en-US" sz="2400" dirty="0" smtClean="0">
                <a:solidFill>
                  <a:schemeClr val="accent2"/>
                </a:solidFill>
              </a:rPr>
              <a:t>not</a:t>
            </a:r>
            <a:r>
              <a:rPr lang="en-US" sz="2400" dirty="0" smtClean="0"/>
              <a:t> work due to </a:t>
            </a:r>
            <a:r>
              <a:rPr lang="en-US" sz="2400" i="1" dirty="0" smtClean="0"/>
              <a:t>data races</a:t>
            </a:r>
            <a:r>
              <a:rPr lang="en-US" sz="2400" dirty="0" smtClean="0"/>
              <a:t> with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400" dirty="0" smtClean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sz="2400" dirty="0" smtClean="0"/>
          </a:p>
          <a:p>
            <a:r>
              <a:rPr lang="en-US" sz="2200" dirty="0" smtClean="0"/>
              <a:t>Same issue applies with other readers, such as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1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Incorrect Example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914400"/>
            <a:ext cx="7543800" cy="513473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Stack</a:t>
            </a:r>
            <a:r>
              <a:rPr lang="en-US" sz="2000" b="1" kern="0" dirty="0" smtClean="0">
                <a:latin typeface="Courier New" pitchFamily="49" charset="0"/>
              </a:rPr>
              <a:t>&lt;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 smtClean="0">
                <a:latin typeface="Courier New" pitchFamily="49" charset="0"/>
              </a:rPr>
              <a:t> E[]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b="1" kern="0" dirty="0" smtClean="0">
                <a:latin typeface="Courier New" pitchFamily="49" charset="0"/>
              </a:rPr>
              <a:t> = (E[])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Object[SIZE];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index</a:t>
            </a:r>
            <a:r>
              <a:rPr lang="en-US" sz="2000" b="1" kern="0" dirty="0" smtClean="0">
                <a:latin typeface="Courier New" pitchFamily="49" charset="0"/>
              </a:rPr>
              <a:t> =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boolean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b="1" kern="0" dirty="0" smtClean="0">
                <a:latin typeface="Courier New" pitchFamily="49" charset="0"/>
              </a:rPr>
              <a:t>() {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wrong?!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b="1" kern="0" dirty="0" smtClean="0">
                <a:latin typeface="Courier New" pitchFamily="49" charset="0"/>
              </a:rPr>
              <a:t> index==-1;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b="1" kern="0" dirty="0" smtClean="0">
                <a:latin typeface="Courier New" pitchFamily="49" charset="0"/>
              </a:rPr>
              <a:t>void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b="1" kern="0" dirty="0" smtClean="0">
                <a:latin typeface="Courier New" pitchFamily="49" charset="0"/>
              </a:rPr>
              <a:t>(E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	  array[++index] = </a:t>
            </a:r>
            <a:r>
              <a:rPr lang="en-US" sz="2000" b="1" kern="0" dirty="0" err="1" smtClean="0">
                <a:latin typeface="Courier New" pitchFamily="49" charset="0"/>
              </a:rPr>
              <a:t>val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b="1" kern="0" dirty="0" smtClean="0">
                <a:latin typeface="Courier New" pitchFamily="49" charset="0"/>
              </a:rPr>
              <a:t>E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b="1" kern="0" dirty="0" smtClean="0">
                <a:latin typeface="Courier New" pitchFamily="49" charset="0"/>
              </a:rPr>
              <a:t>() 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	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 smtClean="0">
                <a:latin typeface="Courier New" pitchFamily="49" charset="0"/>
              </a:rPr>
              <a:t> array[index--];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E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b="1" kern="0" dirty="0" smtClean="0">
                <a:latin typeface="Courier New" pitchFamily="49" charset="0"/>
              </a:rPr>
              <a:t>() {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wrong!</a:t>
            </a:r>
            <a:endParaRPr lang="en-US" sz="2000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 smtClean="0">
                <a:latin typeface="Courier New" pitchFamily="49" charset="0"/>
              </a:rPr>
              <a:t> array[index];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Exam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*ominous music*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33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It </a:t>
            </a:r>
            <a:r>
              <a:rPr lang="en-US" sz="2400" i="1" dirty="0" smtClean="0"/>
              <a:t>looks like</a:t>
            </a:r>
            <a:r>
              <a:rPr lang="en-US" sz="2400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400" dirty="0" smtClean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400" dirty="0" smtClean="0"/>
              <a:t> can "get away with this" because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400" dirty="0" smtClean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2400" dirty="0" smtClean="0"/>
              <a:t> adjust the </a:t>
            </a:r>
            <a:r>
              <a:rPr lang="en-US" sz="2400" dirty="0" smtClean="0"/>
              <a:t>stack's </a:t>
            </a:r>
            <a:r>
              <a:rPr lang="en-US" sz="2400" dirty="0" smtClean="0"/>
              <a:t>state using "just one tiny step"</a:t>
            </a:r>
            <a:endParaRPr lang="en-US" sz="2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400" dirty="0" smtClean="0"/>
              <a:t>But this code is still </a:t>
            </a:r>
            <a:r>
              <a:rPr lang="en-US" sz="2400" i="1" dirty="0" smtClean="0"/>
              <a:t>wrong</a:t>
            </a:r>
            <a:r>
              <a:rPr lang="en-US" sz="2400" dirty="0" smtClean="0"/>
              <a:t> and depends on </a:t>
            </a:r>
            <a:br>
              <a:rPr lang="en-US" sz="2400" dirty="0" smtClean="0"/>
            </a:br>
            <a:r>
              <a:rPr lang="en-US" sz="2400" dirty="0" smtClean="0"/>
              <a:t>language-implementation details you cannot assume</a:t>
            </a:r>
          </a:p>
          <a:p>
            <a:r>
              <a:rPr lang="en-US" sz="2400" dirty="0" smtClean="0"/>
              <a:t>Even "tiny steps" may require multiple steps in implementation: </a:t>
            </a:r>
            <a:r>
              <a:rPr lang="en-US" sz="2400" b="1" dirty="0" smtClean="0">
                <a:latin typeface="Courier New" pitchFamily="49" charset="0"/>
              </a:rPr>
              <a:t>array[++index] = </a:t>
            </a:r>
            <a:r>
              <a:rPr lang="en-US" sz="2400" b="1" dirty="0" err="1" smtClean="0">
                <a:latin typeface="Courier New" pitchFamily="49" charset="0"/>
              </a:rPr>
              <a:t>val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smtClean="0">
                <a:latin typeface="+mj-lt"/>
              </a:rPr>
              <a:t>probably takes at least two steps</a:t>
            </a:r>
            <a:endParaRPr lang="en-US" sz="2400" dirty="0" smtClean="0"/>
          </a:p>
          <a:p>
            <a:r>
              <a:rPr lang="en-US" sz="2400" dirty="0" smtClean="0"/>
              <a:t>Code has a </a:t>
            </a:r>
            <a:r>
              <a:rPr lang="en-US" sz="2400" dirty="0" smtClean="0">
                <a:solidFill>
                  <a:schemeClr val="accent2"/>
                </a:solidFill>
              </a:rPr>
              <a:t>data race</a:t>
            </a:r>
            <a:r>
              <a:rPr lang="en-US" sz="2400" dirty="0" smtClean="0"/>
              <a:t>, allowing very strange behavior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400" dirty="0" smtClean="0"/>
              <a:t>Do not introduce a data race, even if every interleaving you can think of is correct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Avoiding race conditions on shared resources is difficult</a:t>
            </a:r>
          </a:p>
          <a:p>
            <a:r>
              <a:rPr lang="en-US" sz="2400" dirty="0" smtClean="0"/>
              <a:t>Decades of bugs have led to some conventional wisdom and general techniques known to work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We will discuss some key ideas and trade-offs</a:t>
            </a:r>
          </a:p>
          <a:p>
            <a:r>
              <a:rPr lang="en-US" sz="2400" dirty="0" smtClean="0"/>
              <a:t>More available in the suggested additional readings</a:t>
            </a:r>
          </a:p>
          <a:p>
            <a:r>
              <a:rPr lang="en-US" sz="2400" dirty="0" smtClean="0"/>
              <a:t>None of this is </a:t>
            </a:r>
            <a:r>
              <a:rPr lang="en-US" sz="2400" i="1" dirty="0" smtClean="0"/>
              <a:t>specific</a:t>
            </a:r>
            <a:r>
              <a:rPr lang="en-US" sz="2400" dirty="0" smtClean="0"/>
              <a:t> to Java or a particular book</a:t>
            </a:r>
          </a:p>
          <a:p>
            <a:pPr lvl="1"/>
            <a:r>
              <a:rPr lang="en-US" sz="2400" dirty="0" smtClean="0"/>
              <a:t>May be hard to appreciate in beginning</a:t>
            </a:r>
          </a:p>
          <a:p>
            <a:pPr lvl="1"/>
            <a:r>
              <a:rPr lang="en-US" sz="2400" dirty="0" smtClean="0"/>
              <a:t>Come back to these guidelines over the years</a:t>
            </a:r>
          </a:p>
          <a:p>
            <a:pPr lvl="1"/>
            <a:r>
              <a:rPr lang="en-US" sz="2400" dirty="0" smtClean="0"/>
              <a:t>Do not try to be fancy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3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 with Exclusion and Locking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Yale University is the best place to study locks…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99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Oval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886200"/>
            <a:ext cx="6858000" cy="2362200"/>
          </a:xfrm>
          <a:prstGeom prst="ellipse">
            <a:avLst/>
          </a:prstGeom>
          <a:solidFill>
            <a:schemeClr val="tx2">
              <a:lumMod val="25000"/>
              <a:lumOff val="75000"/>
              <a:alpha val="50000"/>
            </a:schemeClr>
          </a:solidFill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69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 Choices for Memory</a:t>
            </a:r>
          </a:p>
        </p:txBody>
      </p:sp>
      <p:sp>
        <p:nvSpPr>
          <p:cNvPr id="18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86100" y="4069447"/>
            <a:ext cx="2971800" cy="1958975"/>
          </a:xfrm>
          <a:prstGeom prst="ellipse">
            <a:avLst/>
          </a:prstGeom>
          <a:solidFill>
            <a:srgbClr val="FFFFFF"/>
          </a:solidFill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761999"/>
            <a:ext cx="8458200" cy="3101975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800"/>
              </a:spcBef>
              <a:buFontTx/>
              <a:buNone/>
              <a:defRPr/>
            </a:pPr>
            <a:r>
              <a:rPr lang="en-US" sz="2800" dirty="0" smtClean="0"/>
              <a:t>For every </a:t>
            </a:r>
            <a:r>
              <a:rPr lang="en-US" sz="2800" dirty="0" smtClean="0">
                <a:solidFill>
                  <a:schemeClr val="accent2"/>
                </a:solidFill>
              </a:rPr>
              <a:t>memory location</a:t>
            </a:r>
            <a:r>
              <a:rPr lang="en-US" sz="2800" dirty="0" smtClean="0"/>
              <a:t> in your </a:t>
            </a:r>
            <a:r>
              <a:rPr lang="en-US" sz="2800" dirty="0"/>
              <a:t>program (e.g., object field</a:t>
            </a:r>
            <a:r>
              <a:rPr lang="en-US" sz="2800" dirty="0" smtClean="0"/>
              <a:t>), you must obey at least one of the following:</a:t>
            </a:r>
          </a:p>
          <a:p>
            <a:pPr marL="457200" indent="-457200" eaLnBrk="1" hangingPunct="1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Thread-local:</a:t>
            </a:r>
            <a:r>
              <a:rPr lang="en-US" sz="2400" dirty="0" smtClean="0"/>
              <a:t> Do not use the location in &gt;1 thread</a:t>
            </a:r>
          </a:p>
          <a:p>
            <a:pPr marL="457200" indent="-457200" eaLnBrk="1" hangingPunct="1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Immutable:</a:t>
            </a:r>
            <a:r>
              <a:rPr lang="en-US" sz="2400" dirty="0" smtClean="0"/>
              <a:t> Never write to the memory location</a:t>
            </a:r>
          </a:p>
          <a:p>
            <a:pPr marL="457200" indent="-457200" eaLnBrk="1" hangingPunct="1">
              <a:spcBef>
                <a:spcPts val="8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Synchronized:</a:t>
            </a:r>
            <a:r>
              <a:rPr lang="en-US" sz="2400" dirty="0" smtClean="0"/>
              <a:t> Control access via synchronization </a:t>
            </a:r>
            <a:endParaRPr lang="en-US" sz="2400" dirty="0"/>
          </a:p>
        </p:txBody>
      </p:sp>
      <p:sp>
        <p:nvSpPr>
          <p:cNvPr id="19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564877"/>
            <a:ext cx="2362200" cy="914400"/>
          </a:xfrm>
          <a:prstGeom prst="ellipse">
            <a:avLst/>
          </a:prstGeom>
          <a:solidFill>
            <a:srgbClr val="FFFFFF"/>
          </a:solidFill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58374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86100" y="4069447"/>
            <a:ext cx="2971800" cy="1958975"/>
          </a:xfrm>
          <a:prstGeom prst="ellipse">
            <a:avLst/>
          </a:prstGeom>
          <a:solidFill>
            <a:srgbClr val="00B0F0">
              <a:alpha val="50000"/>
            </a:srgbClr>
          </a:solidFill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58376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4564877"/>
            <a:ext cx="2362200" cy="914400"/>
          </a:xfrm>
          <a:prstGeom prst="ellipse">
            <a:avLst/>
          </a:prstGeom>
          <a:solidFill>
            <a:srgbClr val="FFFF00">
              <a:alpha val="50000"/>
            </a:srgbClr>
          </a:solidFill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8" name="TextBox 7"/>
          <p:cNvSpPr txBox="1"/>
          <p:nvPr>
            <p:custDataLst>
              <p:tags r:id="rId8"/>
            </p:custDataLst>
          </p:nvPr>
        </p:nvSpPr>
        <p:spPr>
          <a:xfrm>
            <a:off x="1371600" y="4864268"/>
            <a:ext cx="149271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 dirty="0">
                <a:latin typeface="+mn-lt"/>
              </a:rPr>
              <a:t>all memory</a:t>
            </a:r>
          </a:p>
        </p:txBody>
      </p:sp>
      <p:cxnSp>
        <p:nvCxnSpPr>
          <p:cNvPr id="58378" name="Straight Connector 12"/>
          <p:cNvCxnSpPr>
            <a:cxnSpLocks noChangeShapeType="1"/>
            <a:endCxn id="14" idx="2"/>
          </p:cNvCxnSpPr>
          <p:nvPr>
            <p:custDataLst>
              <p:tags r:id="rId9"/>
            </p:custDataLst>
          </p:nvPr>
        </p:nvCxnSpPr>
        <p:spPr bwMode="auto">
          <a:xfrm flipH="1" flipV="1">
            <a:off x="1919133" y="3950732"/>
            <a:ext cx="785968" cy="541211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409265" y="3581400"/>
            <a:ext cx="30197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0" dirty="0" smtClean="0">
                <a:latin typeface="+mn-lt"/>
              </a:rPr>
              <a:t>needs synchronization</a:t>
            </a:r>
            <a:endParaRPr lang="en-US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23</a:t>
            </a:fld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4564877"/>
            <a:ext cx="2362200" cy="914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5974830" y="4725769"/>
            <a:ext cx="167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0" dirty="0">
                <a:latin typeface="+mn-lt"/>
              </a:rPr>
              <a:t>immutable</a:t>
            </a:r>
          </a:p>
          <a:p>
            <a:pPr algn="ctr">
              <a:defRPr/>
            </a:pPr>
            <a:r>
              <a:rPr lang="en-US" b="0" dirty="0">
                <a:latin typeface="+mn-lt"/>
              </a:rPr>
              <a:t>memory</a:t>
            </a:r>
          </a:p>
        </p:txBody>
      </p:sp>
      <p:sp>
        <p:nvSpPr>
          <p:cNvPr id="10" name="TextBox 9"/>
          <p:cNvSpPr txBox="1"/>
          <p:nvPr>
            <p:custDataLst>
              <p:tags r:id="rId13"/>
            </p:custDataLst>
          </p:nvPr>
        </p:nvSpPr>
        <p:spPr>
          <a:xfrm>
            <a:off x="3787170" y="4725769"/>
            <a:ext cx="15696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 dirty="0">
                <a:latin typeface="+mn-lt"/>
              </a:rPr>
              <a:t>thread-local</a:t>
            </a:r>
          </a:p>
          <a:p>
            <a:pPr algn="ctr">
              <a:defRPr/>
            </a:pPr>
            <a:r>
              <a:rPr lang="en-US" b="0" dirty="0">
                <a:latin typeface="+mn-lt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17075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Thread-Local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Whenever possible, do not share resources!</a:t>
            </a:r>
          </a:p>
          <a:p>
            <a:r>
              <a:rPr lang="en-US" sz="2000" dirty="0" smtClean="0"/>
              <a:t>Easier for each thread to have its own </a:t>
            </a:r>
            <a:r>
              <a:rPr lang="en-US" sz="2000" dirty="0" smtClean="0">
                <a:solidFill>
                  <a:schemeClr val="accent2"/>
                </a:solidFill>
              </a:rPr>
              <a:t>thread-local copy </a:t>
            </a:r>
            <a:r>
              <a:rPr lang="en-US" sz="2000" dirty="0" smtClean="0"/>
              <a:t>of a resource instead of one with shared updates</a:t>
            </a:r>
          </a:p>
          <a:p>
            <a:r>
              <a:rPr lang="en-US" sz="2000" dirty="0" smtClean="0"/>
              <a:t>Correct only if threads do not communicate through resource</a:t>
            </a:r>
          </a:p>
          <a:p>
            <a:pPr lvl="1"/>
            <a:r>
              <a:rPr lang="en-US" sz="2000" dirty="0" smtClean="0"/>
              <a:t>In other words, multiple copies are correct approach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sz="2000" dirty="0" smtClean="0"/>
              <a:t> objects</a:t>
            </a:r>
          </a:p>
          <a:p>
            <a:r>
              <a:rPr lang="en-US" sz="2000" dirty="0" smtClean="0"/>
              <a:t>Note: Because each call-stack is thread-local, never need to synchronize on local variables</a:t>
            </a:r>
          </a:p>
          <a:p>
            <a:pPr lvl="1"/>
            <a:endParaRPr lang="en-US" sz="2200" dirty="0" smtClean="0"/>
          </a:p>
          <a:p>
            <a:pPr marL="0" indent="0">
              <a:buNone/>
            </a:pPr>
            <a:r>
              <a:rPr lang="en-US" sz="2400" dirty="0" smtClean="0"/>
              <a:t>In typical concurrent programs, the vast majority of objects should be thread-local and shared-memory usage should be minimized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9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Immutable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400" dirty="0" smtClean="0"/>
              <a:t>Whenever possible, do not update objects</a:t>
            </a:r>
          </a:p>
          <a:p>
            <a:r>
              <a:rPr lang="en-US" sz="2400" dirty="0" smtClean="0"/>
              <a:t>Make new objects instead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One of the key tenets of </a:t>
            </a:r>
            <a:r>
              <a:rPr lang="en-US" sz="2400" i="1" dirty="0" smtClean="0"/>
              <a:t>functional programming</a:t>
            </a:r>
            <a:r>
              <a:rPr lang="en-US" sz="2400" dirty="0" smtClean="0"/>
              <a:t> (see CSE 341 Programming Languages)</a:t>
            </a:r>
          </a:p>
          <a:p>
            <a:r>
              <a:rPr lang="en-US" sz="2400" dirty="0" smtClean="0"/>
              <a:t>Generally helpful to avoid </a:t>
            </a:r>
            <a:r>
              <a:rPr lang="en-US" sz="2400" i="1" dirty="0" smtClean="0"/>
              <a:t>side-effects</a:t>
            </a:r>
          </a:p>
          <a:p>
            <a:r>
              <a:rPr lang="en-US" sz="2400" dirty="0" smtClean="0"/>
              <a:t>Much more helpful in a concurrent setting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If a location is only ever read, never written, no synchronization needed</a:t>
            </a:r>
          </a:p>
          <a:p>
            <a:r>
              <a:rPr lang="en-US" sz="2400" dirty="0" smtClean="0"/>
              <a:t>Simultaneous reads are </a:t>
            </a:r>
            <a:r>
              <a:rPr lang="en-US" sz="2400" i="1" dirty="0" smtClean="0"/>
              <a:t>not</a:t>
            </a:r>
            <a:r>
              <a:rPr lang="en-US" sz="2400" dirty="0" smtClean="0"/>
              <a:t> races </a:t>
            </a:r>
            <a:r>
              <a:rPr lang="en-US" sz="2400" dirty="0"/>
              <a:t>(</a:t>
            </a:r>
            <a:r>
              <a:rPr lang="en-US" sz="2400" dirty="0" smtClean="0"/>
              <a:t>not a problem!)</a:t>
            </a:r>
          </a:p>
          <a:p>
            <a:pPr lvl="1" eaLnBrk="1" hangingPunct="1">
              <a:buFontTx/>
              <a:buNone/>
            </a:pPr>
            <a:endParaRPr lang="en-US" sz="1100" dirty="0" smtClean="0"/>
          </a:p>
          <a:p>
            <a:pPr marL="0" indent="0" algn="ctr" eaLnBrk="1" hangingPunct="1">
              <a:buFontTx/>
              <a:buNone/>
            </a:pPr>
            <a:r>
              <a:rPr lang="en-US" sz="2400" i="1" dirty="0" smtClean="0"/>
              <a:t>In practice, programmers usually over-use mutation so you should do your best to minimize it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0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Everything Else: </a:t>
            </a:r>
            <a:r>
              <a:rPr lang="en-US" sz="3300" dirty="0" smtClean="0"/>
              <a:t>Keep </a:t>
            </a:r>
            <a:r>
              <a:rPr lang="en-US" sz="3300" dirty="0" smtClean="0"/>
              <a:t>it Synchronized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After minimizing the amount of memory that is both (1) thread-shared and (2) mutable, we need to follow guidelines for using locks to keep that data consistent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Guideline #0: No data races</a:t>
            </a:r>
          </a:p>
          <a:p>
            <a:r>
              <a:rPr lang="en-US" sz="2400" dirty="0" smtClean="0"/>
              <a:t>Never allow two threads to read/write or write/write the same location at the same time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i="1" dirty="0" smtClean="0"/>
              <a:t>Necessary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In Java or C, a program with a data race is almost always wrong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i="1" dirty="0" smtClean="0"/>
              <a:t>But Not Sufficient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Our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400" dirty="0" smtClean="0"/>
              <a:t> example had no data races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2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486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Guideline #1: Consistent Locking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For each location that requires synchronization, we should have a lock that is always held when reading or writing the location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We say the lock </a:t>
            </a:r>
            <a:r>
              <a:rPr lang="en-US" sz="2000" dirty="0" smtClean="0">
                <a:solidFill>
                  <a:schemeClr val="accent2"/>
                </a:solidFill>
              </a:rPr>
              <a:t>guards</a:t>
            </a:r>
            <a:r>
              <a:rPr lang="en-US" sz="2000" dirty="0" smtClean="0"/>
              <a:t> the location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The same lock can guard multiple locations </a:t>
            </a:r>
            <a:r>
              <a:rPr lang="en-US" sz="2000" dirty="0"/>
              <a:t>(and often </a:t>
            </a:r>
            <a:r>
              <a:rPr lang="en-US" sz="2000" dirty="0" smtClean="0"/>
              <a:t>should</a:t>
            </a:r>
            <a:r>
              <a:rPr lang="en-US" sz="2000" dirty="0"/>
              <a:t>) 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Clearly document the guard for each location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In Java, the guard is often the object containing the location</a:t>
            </a:r>
          </a:p>
          <a:p>
            <a:pPr lvl="1">
              <a:spcBef>
                <a:spcPts val="600"/>
              </a:spcBef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/>
              <a:t> inside object methods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Also common to guard a larger structure with one lock to ensure mutual exclusion on the structure</a:t>
            </a:r>
          </a:p>
          <a:p>
            <a:pPr lvl="1">
              <a:spcBef>
                <a:spcPts val="600"/>
              </a:spcBef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8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The mapping from locations to guarding locks is c</a:t>
            </a:r>
            <a:r>
              <a:rPr lang="en-US" sz="2000" i="1" dirty="0" smtClean="0"/>
              <a:t>onceptual,</a:t>
            </a:r>
            <a:r>
              <a:rPr lang="en-US" sz="2000" dirty="0"/>
              <a:t> </a:t>
            </a:r>
            <a:r>
              <a:rPr lang="en-US" sz="2000" dirty="0" smtClean="0"/>
              <a:t>and must be enforced by you as the programmer</a:t>
            </a:r>
            <a:endParaRPr lang="en-US" sz="2000" i="1" dirty="0" smtClean="0"/>
          </a:p>
          <a:p>
            <a:r>
              <a:rPr lang="en-US" sz="2000" dirty="0" smtClean="0"/>
              <a:t>It partitions the shared-&amp;-mutable locations into "which lock"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000" dirty="0"/>
              <a:t>Consistent locking is: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Not Sufficient: </a:t>
            </a:r>
            <a:br>
              <a:rPr lang="en-US" sz="2000" dirty="0"/>
            </a:br>
            <a:r>
              <a:rPr lang="en-US" sz="2000" dirty="0"/>
              <a:t>It prevents all data races, but still allows bad </a:t>
            </a:r>
            <a:r>
              <a:rPr lang="en-US" sz="2000" dirty="0" err="1"/>
              <a:t>interleavings</a:t>
            </a:r>
            <a:endParaRPr lang="en-US" sz="2000" dirty="0"/>
          </a:p>
          <a:p>
            <a:r>
              <a:rPr lang="en-US" sz="2000" dirty="0"/>
              <a:t>Our peek example used consistent locking, but had exposed intermediate states and bad </a:t>
            </a:r>
            <a:r>
              <a:rPr lang="en-US" sz="2000" dirty="0" err="1"/>
              <a:t>interleavings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Not Necessary: </a:t>
            </a:r>
          </a:p>
          <a:p>
            <a:r>
              <a:rPr lang="en-US" sz="2000" dirty="0"/>
              <a:t>Can dynamically change the locking </a:t>
            </a:r>
            <a:r>
              <a:rPr lang="en-US" sz="2000" dirty="0" smtClean="0"/>
              <a:t>protocol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28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905000" y="2057400"/>
            <a:ext cx="4724400" cy="1295400"/>
            <a:chOff x="1905000" y="2667000"/>
            <a:chExt cx="4724400" cy="1295400"/>
          </a:xfrm>
        </p:grpSpPr>
        <p:sp>
          <p:nvSpPr>
            <p:cNvPr id="7" name="Oval 6"/>
            <p:cNvSpPr/>
            <p:nvPr/>
          </p:nvSpPr>
          <p:spPr bwMode="auto">
            <a:xfrm>
              <a:off x="1905000" y="27432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438400" y="28956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429000" y="28956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800600" y="27432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191000" y="27432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895600" y="26670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562600" y="28194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096000" y="26670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514600" y="3429000"/>
              <a:ext cx="533400" cy="533400"/>
              <a:chOff x="4717" y="731"/>
              <a:chExt cx="630" cy="672"/>
            </a:xfrm>
          </p:grpSpPr>
          <p:sp>
            <p:nvSpPr>
              <p:cNvPr id="16" name="Oval 7"/>
              <p:cNvSpPr>
                <a:spLocks noChangeArrowheads="1"/>
              </p:cNvSpPr>
              <p:nvPr/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Oval 8"/>
              <p:cNvSpPr>
                <a:spLocks noChangeArrowheads="1"/>
              </p:cNvSpPr>
              <p:nvPr/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8" name="Oval 9"/>
              <p:cNvSpPr>
                <a:spLocks noChangeArrowheads="1"/>
              </p:cNvSpPr>
              <p:nvPr/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9" name="Oval 10"/>
              <p:cNvSpPr>
                <a:spLocks noChangeArrowheads="1"/>
              </p:cNvSpPr>
              <p:nvPr/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0" name="Oval 11"/>
              <p:cNvSpPr>
                <a:spLocks noChangeArrowheads="1"/>
              </p:cNvSpPr>
              <p:nvPr/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1" name="AutoShape 12"/>
              <p:cNvSpPr>
                <a:spLocks noChangeArrowheads="1"/>
              </p:cNvSpPr>
              <p:nvPr/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574 h 21600"/>
                  <a:gd name="T14" fmla="*/ 17153 w 21600"/>
                  <a:gd name="T15" fmla="*/ 170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4038600" y="3352800"/>
              <a:ext cx="533400" cy="533400"/>
              <a:chOff x="4717" y="731"/>
              <a:chExt cx="630" cy="672"/>
            </a:xfrm>
          </p:grpSpPr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" name="Oval 9"/>
              <p:cNvSpPr>
                <a:spLocks noChangeArrowheads="1"/>
              </p:cNvSpPr>
              <p:nvPr/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6" name="Oval 10"/>
              <p:cNvSpPr>
                <a:spLocks noChangeArrowheads="1"/>
              </p:cNvSpPr>
              <p:nvPr/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7" name="Oval 11"/>
              <p:cNvSpPr>
                <a:spLocks noChangeArrowheads="1"/>
              </p:cNvSpPr>
              <p:nvPr/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8" name="AutoShape 12"/>
              <p:cNvSpPr>
                <a:spLocks noChangeArrowheads="1"/>
              </p:cNvSpPr>
              <p:nvPr/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574 h 21600"/>
                  <a:gd name="T14" fmla="*/ 17153 w 21600"/>
                  <a:gd name="T15" fmla="*/ 170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9" name="Group 12"/>
            <p:cNvGrpSpPr>
              <a:grpSpLocks/>
            </p:cNvGrpSpPr>
            <p:nvPr/>
          </p:nvGrpSpPr>
          <p:grpSpPr bwMode="auto">
            <a:xfrm>
              <a:off x="4876800" y="3352800"/>
              <a:ext cx="533400" cy="533400"/>
              <a:chOff x="4717" y="731"/>
              <a:chExt cx="630" cy="672"/>
            </a:xfrm>
          </p:grpSpPr>
          <p:sp>
            <p:nvSpPr>
              <p:cNvPr id="30" name="Oval 7"/>
              <p:cNvSpPr>
                <a:spLocks noChangeArrowheads="1"/>
              </p:cNvSpPr>
              <p:nvPr/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2" name="Oval 9"/>
              <p:cNvSpPr>
                <a:spLocks noChangeArrowheads="1"/>
              </p:cNvSpPr>
              <p:nvPr/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3" name="Oval 10"/>
              <p:cNvSpPr>
                <a:spLocks noChangeArrowheads="1"/>
              </p:cNvSpPr>
              <p:nvPr/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4" name="Oval 11"/>
              <p:cNvSpPr>
                <a:spLocks noChangeArrowheads="1"/>
              </p:cNvSpPr>
              <p:nvPr/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5" name="AutoShape 12"/>
              <p:cNvSpPr>
                <a:spLocks noChangeArrowheads="1"/>
              </p:cNvSpPr>
              <p:nvPr/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574 h 21600"/>
                  <a:gd name="T14" fmla="*/ 17153 w 21600"/>
                  <a:gd name="T15" fmla="*/ 170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6" name="Group 12"/>
            <p:cNvGrpSpPr>
              <a:grpSpLocks/>
            </p:cNvGrpSpPr>
            <p:nvPr/>
          </p:nvGrpSpPr>
          <p:grpSpPr bwMode="auto">
            <a:xfrm>
              <a:off x="6096000" y="3352800"/>
              <a:ext cx="533400" cy="533400"/>
              <a:chOff x="4717" y="731"/>
              <a:chExt cx="630" cy="672"/>
            </a:xfrm>
          </p:grpSpPr>
          <p:sp>
            <p:nvSpPr>
              <p:cNvPr id="37" name="Oval 7"/>
              <p:cNvSpPr>
                <a:spLocks noChangeArrowheads="1"/>
              </p:cNvSpPr>
              <p:nvPr/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8" name="Oval 8"/>
              <p:cNvSpPr>
                <a:spLocks noChangeArrowheads="1"/>
              </p:cNvSpPr>
              <p:nvPr/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9" name="Oval 9"/>
              <p:cNvSpPr>
                <a:spLocks noChangeArrowheads="1"/>
              </p:cNvSpPr>
              <p:nvPr/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0" name="Oval 10"/>
              <p:cNvSpPr>
                <a:spLocks noChangeArrowheads="1"/>
              </p:cNvSpPr>
              <p:nvPr/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1" name="Oval 11"/>
              <p:cNvSpPr>
                <a:spLocks noChangeArrowheads="1"/>
              </p:cNvSpPr>
              <p:nvPr/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2" name="AutoShape 12"/>
              <p:cNvSpPr>
                <a:spLocks noChangeArrowheads="1"/>
              </p:cNvSpPr>
              <p:nvPr/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47 w 21600"/>
                  <a:gd name="T13" fmla="*/ 4574 h 21600"/>
                  <a:gd name="T14" fmla="*/ 17153 w 21600"/>
                  <a:gd name="T15" fmla="*/ 170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l"/>
                <a:endParaRPr lang="en-US" b="1">
                  <a:solidFill>
                    <a:srgbClr val="0000FF"/>
                  </a:solidFill>
                </a:endParaRPr>
              </a:p>
            </p:txBody>
          </p:sp>
        </p:grpSp>
        <p:cxnSp>
          <p:nvCxnSpPr>
            <p:cNvPr id="44" name="Straight Connector 43"/>
            <p:cNvCxnSpPr>
              <a:stCxn id="7" idx="4"/>
            </p:cNvCxnSpPr>
            <p:nvPr/>
          </p:nvCxnSpPr>
          <p:spPr bwMode="auto">
            <a:xfrm rot="16200000" flipH="1">
              <a:off x="2227289" y="2916210"/>
              <a:ext cx="423069" cy="68664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16200000" flipH="1">
              <a:off x="2609849" y="3257549"/>
              <a:ext cx="228600" cy="1143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12" idx="4"/>
            </p:cNvCxnSpPr>
            <p:nvPr/>
          </p:nvCxnSpPr>
          <p:spPr bwMode="auto">
            <a:xfrm rot="5400000">
              <a:off x="2705100" y="3048000"/>
              <a:ext cx="457200" cy="304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>
              <a:stCxn id="9" idx="3"/>
            </p:cNvCxnSpPr>
            <p:nvPr/>
          </p:nvCxnSpPr>
          <p:spPr bwMode="auto">
            <a:xfrm rot="5400000">
              <a:off x="2996430" y="2940633"/>
              <a:ext cx="273237" cy="70349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11" idx="4"/>
            </p:cNvCxnSpPr>
            <p:nvPr/>
          </p:nvCxnSpPr>
          <p:spPr bwMode="auto">
            <a:xfrm rot="5400000">
              <a:off x="4149632" y="3165568"/>
              <a:ext cx="349437" cy="1143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10" idx="4"/>
            </p:cNvCxnSpPr>
            <p:nvPr/>
          </p:nvCxnSpPr>
          <p:spPr bwMode="auto">
            <a:xfrm rot="16200000" flipH="1">
              <a:off x="4925103" y="3113997"/>
              <a:ext cx="304799" cy="1728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13" idx="3"/>
            </p:cNvCxnSpPr>
            <p:nvPr/>
          </p:nvCxnSpPr>
          <p:spPr bwMode="auto">
            <a:xfrm rot="5400000">
              <a:off x="5244330" y="2978733"/>
              <a:ext cx="273237" cy="47489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>
              <a:stCxn id="14" idx="4"/>
            </p:cNvCxnSpPr>
            <p:nvPr/>
          </p:nvCxnSpPr>
          <p:spPr bwMode="auto">
            <a:xfrm rot="16200000" flipH="1">
              <a:off x="6125253" y="3133046"/>
              <a:ext cx="380999" cy="5850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8972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Beyond Consistent Locking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000" dirty="0" smtClean="0"/>
              <a:t>Consistent locking is an excellent guideline</a:t>
            </a:r>
          </a:p>
          <a:p>
            <a:r>
              <a:rPr lang="en-US" sz="2000" dirty="0" smtClean="0"/>
              <a:t>A "default assumption" about program design</a:t>
            </a:r>
          </a:p>
          <a:p>
            <a:r>
              <a:rPr lang="en-US" sz="2000" dirty="0" smtClean="0"/>
              <a:t>You will save yourself many a headache using this guideline</a:t>
            </a:r>
          </a:p>
          <a:p>
            <a:pPr lvl="1"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But it is not required for correctness: </a:t>
            </a:r>
            <a:br>
              <a:rPr lang="en-US" sz="2000" dirty="0" smtClean="0"/>
            </a:br>
            <a:r>
              <a:rPr lang="en-US" sz="2000" dirty="0" smtClean="0"/>
              <a:t>Different </a:t>
            </a:r>
            <a:r>
              <a:rPr lang="en-US" sz="2000" i="1" dirty="0" smtClean="0"/>
              <a:t>program phases</a:t>
            </a:r>
            <a:r>
              <a:rPr lang="en-US" sz="2000" dirty="0" smtClean="0"/>
              <a:t> can use different locking techniques</a:t>
            </a:r>
          </a:p>
          <a:p>
            <a:r>
              <a:rPr lang="en-US" sz="2000" dirty="0" smtClean="0"/>
              <a:t>Provided all threads coordinate moving to the next phase</a:t>
            </a:r>
          </a:p>
          <a:p>
            <a:pPr lvl="1"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Example from Project 3 Version 5:</a:t>
            </a:r>
          </a:p>
          <a:p>
            <a:r>
              <a:rPr lang="en-US" sz="2000" dirty="0" smtClean="0"/>
              <a:t>A shared grid being updated, so use a lock for each entry</a:t>
            </a:r>
          </a:p>
          <a:p>
            <a:r>
              <a:rPr lang="en-US" sz="2000" dirty="0" smtClean="0"/>
              <a:t>But after the grid is filled out, all threads except 1 terminate thus making synchronization no longer necessary (i.e., now only thread local)</a:t>
            </a:r>
          </a:p>
          <a:p>
            <a:r>
              <a:rPr lang="en-US" sz="2000" dirty="0" smtClean="0"/>
              <a:t>And later the grid is only read in response to queries thereby making synchronization doubly unnecessary (i.e., immutable)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It is next Wednesday, </a:t>
            </a:r>
            <a:r>
              <a:rPr lang="en-US" sz="2400" dirty="0" smtClean="0"/>
              <a:t>August 15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It will take up the entire class </a:t>
            </a:r>
            <a:r>
              <a:rPr lang="en-US" sz="2400" dirty="0" smtClean="0"/>
              <a:t>period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dirty="0" smtClean="0"/>
              <a:t>Is it comprehensive? Yes and No</a:t>
            </a:r>
          </a:p>
          <a:p>
            <a:r>
              <a:rPr lang="en-US" sz="2400" dirty="0" smtClean="0"/>
              <a:t>Will primarily call upon only what we covered since the midterm (starting at sorting up through next Monday's lecture on minimum spanning trees)</a:t>
            </a:r>
          </a:p>
          <a:p>
            <a:r>
              <a:rPr lang="en-US" sz="2400" dirty="0" smtClean="0"/>
              <a:t>Still, you will need to understand algorithmic analysis, big-Oh, and best/worst-case for any data structures we have discussed</a:t>
            </a:r>
          </a:p>
          <a:p>
            <a:r>
              <a:rPr lang="en-US" sz="2400" dirty="0" smtClean="0"/>
              <a:t>You will NOT be doing tree or heap manipulations but you may (i.e., will) do some graph algorithms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Granularity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Whole-grain locks are better than overly processed locks…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31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Lock Granularity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762000"/>
            <a:ext cx="8534400" cy="54864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200" b="1" dirty="0" smtClean="0"/>
              <a:t>Coarse-Grained:</a:t>
            </a:r>
            <a:r>
              <a:rPr lang="en-US" sz="2200" dirty="0" smtClean="0"/>
              <a:t> Fewer locks (more objects per lock)</a:t>
            </a:r>
          </a:p>
          <a:p>
            <a:r>
              <a:rPr lang="en-US" sz="2200" dirty="0" smtClean="0"/>
              <a:t>Example: One lock for entire data structure (e.g., array)</a:t>
            </a:r>
          </a:p>
          <a:p>
            <a:r>
              <a:rPr lang="en-US" sz="2200" dirty="0" smtClean="0"/>
              <a:t>Example: One lock for all bank accounts</a:t>
            </a:r>
          </a:p>
          <a:p>
            <a:pPr lvl="1" eaLnBrk="1" hangingPunct="1"/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eaLnBrk="1" hangingPunct="1">
              <a:buFontTx/>
              <a:buNone/>
            </a:pPr>
            <a:r>
              <a:rPr lang="en-US" sz="2200" b="1" dirty="0" smtClean="0"/>
              <a:t>Fine-Grained:</a:t>
            </a:r>
            <a:r>
              <a:rPr lang="en-US" sz="2200" dirty="0"/>
              <a:t> </a:t>
            </a:r>
            <a:r>
              <a:rPr lang="en-US" sz="2200" dirty="0" smtClean="0"/>
              <a:t>More locks (fewer objects per lock)</a:t>
            </a:r>
          </a:p>
          <a:p>
            <a:r>
              <a:rPr lang="en-US" sz="2200" dirty="0" smtClean="0"/>
              <a:t>Example: One lock per data element (e.g., array index)</a:t>
            </a:r>
          </a:p>
          <a:p>
            <a:r>
              <a:rPr lang="en-US" sz="2200" dirty="0" smtClean="0"/>
              <a:t>Example: One lock per bank account</a:t>
            </a:r>
          </a:p>
          <a:p>
            <a:pPr lvl="1" eaLnBrk="1" hangingPunct="1"/>
            <a:endParaRPr lang="en-US" sz="2200" dirty="0" smtClean="0"/>
          </a:p>
          <a:p>
            <a:pPr lvl="1" eaLnBrk="1" hangingPunct="1"/>
            <a:endParaRPr lang="en-US" sz="2200" dirty="0" smtClean="0"/>
          </a:p>
          <a:p>
            <a:pPr lvl="1" eaLnBrk="1" hangingPunct="1"/>
            <a:endParaRPr lang="en-US" sz="3000" dirty="0" smtClean="0"/>
          </a:p>
          <a:p>
            <a:pPr algn="ctr" eaLnBrk="1" hangingPunct="1">
              <a:buFontTx/>
              <a:buNone/>
            </a:pPr>
            <a:r>
              <a:rPr lang="en-US" sz="2200" dirty="0" smtClean="0">
                <a:solidFill>
                  <a:schemeClr val="accent6"/>
                </a:solidFill>
              </a:rPr>
              <a:t>"Coarse-grained vs. fine-grained" is really a continuum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90800" y="2133600"/>
            <a:ext cx="3657600" cy="990600"/>
            <a:chOff x="2590800" y="2514600"/>
            <a:chExt cx="3657600" cy="990600"/>
          </a:xfrm>
        </p:grpSpPr>
        <p:sp>
          <p:nvSpPr>
            <p:cNvPr id="72708" name="Oval 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590800" y="25146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9" name="Oval 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429000" y="25146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0" name="Oval 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867400" y="25146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Oval 9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267200" y="251460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12" name="Group 12"/>
            <p:cNvGrpSpPr>
              <a:grpSpLocks/>
            </p:cNvGrpSpPr>
            <p:nvPr>
              <p:custDataLst>
                <p:tags r:id="rId44"/>
              </p:custDataLst>
            </p:nvPr>
          </p:nvGrpSpPr>
          <p:grpSpPr bwMode="auto">
            <a:xfrm>
              <a:off x="4191000" y="2971800"/>
              <a:ext cx="533400" cy="533400"/>
              <a:chOff x="4717" y="731"/>
              <a:chExt cx="630" cy="672"/>
            </a:xfrm>
          </p:grpSpPr>
          <p:sp>
            <p:nvSpPr>
              <p:cNvPr id="72760" name="Oval 7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61" name="Oval 8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62" name="Oval 9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63" name="Oval 1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64" name="Oval 1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65" name="AutoShape 12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641 h 21600"/>
                  <a:gd name="T14" fmla="*/ 17100 w 21600"/>
                  <a:gd name="T15" fmla="*/ 169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</p:grpSp>
        <p:cxnSp>
          <p:nvCxnSpPr>
            <p:cNvPr id="72713" name="Straight Connector 17"/>
            <p:cNvCxnSpPr>
              <a:cxnSpLocks noChangeShapeType="1"/>
              <a:stCxn id="72708" idx="4"/>
              <a:endCxn id="72761" idx="2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355975" y="2244725"/>
              <a:ext cx="358775" cy="15081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2714" name="Straight Connector 18"/>
            <p:cNvCxnSpPr>
              <a:cxnSpLocks noChangeShapeType="1"/>
              <a:endCxn id="72761" idx="1"/>
            </p:cNvCxnSpPr>
            <p:nvPr>
              <p:custDataLst>
                <p:tags r:id="rId46"/>
              </p:custDataLst>
            </p:nvPr>
          </p:nvCxnSpPr>
          <p:spPr bwMode="auto">
            <a:xfrm>
              <a:off x="3733800" y="2819400"/>
              <a:ext cx="604838" cy="2428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2715" name="Straight Connector 19"/>
            <p:cNvCxnSpPr>
              <a:cxnSpLocks noChangeShapeType="1"/>
              <a:stCxn id="72711" idx="4"/>
              <a:endCxn id="72761" idx="0"/>
            </p:cNvCxnSpPr>
            <p:nvPr>
              <p:custDataLst>
                <p:tags r:id="rId47"/>
              </p:custDataLst>
            </p:nvPr>
          </p:nvCxnSpPr>
          <p:spPr bwMode="auto">
            <a:xfrm rot="16200000" flipH="1">
              <a:off x="4361656" y="2915444"/>
              <a:ext cx="193675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2716" name="Straight Connector 20"/>
            <p:cNvCxnSpPr>
              <a:cxnSpLocks noChangeShapeType="1"/>
              <a:stCxn id="72710" idx="3"/>
              <a:endCxn id="72762" idx="6"/>
            </p:cNvCxnSpPr>
            <p:nvPr>
              <p:custDataLst>
                <p:tags r:id="rId48"/>
              </p:custDataLst>
            </p:nvPr>
          </p:nvCxnSpPr>
          <p:spPr bwMode="auto">
            <a:xfrm rot="5400000">
              <a:off x="5042694" y="2307431"/>
              <a:ext cx="412750" cy="13477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72717" name="Straight Arrow Connector 22"/>
            <p:cNvCxnSpPr>
              <a:cxnSpLocks noChangeShapeType="1"/>
              <a:stCxn id="72708" idx="6"/>
              <a:endCxn id="72709" idx="2"/>
            </p:cNvCxnSpPr>
            <p:nvPr>
              <p:custDataLst>
                <p:tags r:id="rId49"/>
              </p:custDataLst>
            </p:nvPr>
          </p:nvCxnSpPr>
          <p:spPr bwMode="auto">
            <a:xfrm>
              <a:off x="2971800" y="2667000"/>
              <a:ext cx="457200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2718" name="Straight Arrow Connector 23"/>
            <p:cNvCxnSpPr>
              <a:cxnSpLocks noChangeShapeType="1"/>
            </p:cNvCxnSpPr>
            <p:nvPr>
              <p:custDataLst>
                <p:tags r:id="rId50"/>
              </p:custDataLst>
            </p:nvPr>
          </p:nvCxnSpPr>
          <p:spPr bwMode="auto">
            <a:xfrm>
              <a:off x="3810000" y="2667000"/>
              <a:ext cx="457200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2719" name="Straight Arrow Connector 24"/>
            <p:cNvCxnSpPr>
              <a:cxnSpLocks noChangeShapeType="1"/>
            </p:cNvCxnSpPr>
            <p:nvPr>
              <p:custDataLst>
                <p:tags r:id="rId51"/>
              </p:custDataLst>
            </p:nvPr>
          </p:nvCxnSpPr>
          <p:spPr bwMode="auto">
            <a:xfrm>
              <a:off x="4648200" y="2667000"/>
              <a:ext cx="457200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7" name="TextBox 26"/>
            <p:cNvSpPr txBox="1"/>
            <p:nvPr>
              <p:custDataLst>
                <p:tags r:id="rId52"/>
              </p:custDataLst>
            </p:nvPr>
          </p:nvSpPr>
          <p:spPr>
            <a:xfrm>
              <a:off x="5181600" y="2514600"/>
              <a:ext cx="441325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0" dirty="0">
                  <a:latin typeface="+mn-lt"/>
                </a:rPr>
                <a:t>…</a:t>
              </a:r>
            </a:p>
          </p:txBody>
        </p:sp>
        <p:cxnSp>
          <p:nvCxnSpPr>
            <p:cNvPr id="72721" name="Straight Arrow Connector 27"/>
            <p:cNvCxnSpPr>
              <a:cxnSpLocks noChangeShapeType="1"/>
            </p:cNvCxnSpPr>
            <p:nvPr>
              <p:custDataLst>
                <p:tags r:id="rId53"/>
              </p:custDataLst>
            </p:nvPr>
          </p:nvCxnSpPr>
          <p:spPr bwMode="auto">
            <a:xfrm>
              <a:off x="5486400" y="2667000"/>
              <a:ext cx="457200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2722" name="Straight Connector 29"/>
            <p:cNvCxnSpPr>
              <a:cxnSpLocks noChangeShapeType="1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4769644" y="2604294"/>
              <a:ext cx="273050" cy="7032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52" name="TextBox 51"/>
          <p:cNvSpPr txBox="1"/>
          <p:nvPr>
            <p:custDataLst>
              <p:tags r:id="rId3"/>
            </p:custDataLst>
          </p:nvPr>
        </p:nvSpPr>
        <p:spPr>
          <a:xfrm>
            <a:off x="5334000" y="5162550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14600" y="4572000"/>
            <a:ext cx="3886200" cy="762000"/>
            <a:chOff x="2514600" y="4705350"/>
            <a:chExt cx="3886200" cy="762000"/>
          </a:xfrm>
        </p:grpSpPr>
        <p:sp>
          <p:nvSpPr>
            <p:cNvPr id="72723" name="Oval 3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43200" y="516255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Oval 3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581400" y="516255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Oval 3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516255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Oval 3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419600" y="5162550"/>
              <a:ext cx="3810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27" name="Group 12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2514600" y="4781550"/>
              <a:ext cx="533400" cy="533400"/>
              <a:chOff x="4717" y="731"/>
              <a:chExt cx="630" cy="672"/>
            </a:xfrm>
          </p:grpSpPr>
          <p:sp>
            <p:nvSpPr>
              <p:cNvPr id="72754" name="Oval 7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5" name="Oval 8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6" name="Oval 9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7" name="Oval 10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8" name="Oval 11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9" name="AutoShape 12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641 h 21600"/>
                  <a:gd name="T14" fmla="*/ 17100 w 21600"/>
                  <a:gd name="T15" fmla="*/ 169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</p:grpSp>
        <p:cxnSp>
          <p:nvCxnSpPr>
            <p:cNvPr id="72728" name="Straight Arrow Connector 48"/>
            <p:cNvCxnSpPr>
              <a:cxnSpLocks noChangeShapeType="1"/>
              <a:stCxn id="72723" idx="6"/>
              <a:endCxn id="72724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3124200" y="5314950"/>
              <a:ext cx="457200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2729" name="Straight Arrow Connector 4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3962400" y="5314950"/>
              <a:ext cx="457200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2730" name="Straight Arrow Connector 50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4800600" y="5314950"/>
              <a:ext cx="457200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2732" name="Straight Arrow Connector 52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5638800" y="5314950"/>
              <a:ext cx="457200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grpSp>
          <p:nvGrpSpPr>
            <p:cNvPr id="72733" name="Group 12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3429000" y="4705350"/>
              <a:ext cx="533400" cy="533400"/>
              <a:chOff x="4717" y="731"/>
              <a:chExt cx="630" cy="672"/>
            </a:xfrm>
          </p:grpSpPr>
          <p:sp>
            <p:nvSpPr>
              <p:cNvPr id="72748" name="Oval 7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49" name="Oval 8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0" name="Oval 9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1" name="Oval 10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2" name="Oval 11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53" name="AutoShape 12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641 h 21600"/>
                  <a:gd name="T14" fmla="*/ 17100 w 21600"/>
                  <a:gd name="T15" fmla="*/ 169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</p:grpSp>
        <p:grpSp>
          <p:nvGrpSpPr>
            <p:cNvPr id="72734" name="Group 12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4267200" y="4781550"/>
              <a:ext cx="533400" cy="533400"/>
              <a:chOff x="4717" y="731"/>
              <a:chExt cx="630" cy="672"/>
            </a:xfrm>
          </p:grpSpPr>
          <p:sp>
            <p:nvSpPr>
              <p:cNvPr id="72742" name="Oval 7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43" name="Oval 8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44" name="Oval 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45" name="Oval 10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46" name="Oval 11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47" name="AutoShape 12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641 h 21600"/>
                  <a:gd name="T14" fmla="*/ 17100 w 21600"/>
                  <a:gd name="T15" fmla="*/ 169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</p:grpSp>
        <p:grpSp>
          <p:nvGrpSpPr>
            <p:cNvPr id="72735" name="Group 12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0" y="4705350"/>
              <a:ext cx="533400" cy="533400"/>
              <a:chOff x="4717" y="731"/>
              <a:chExt cx="630" cy="672"/>
            </a:xfrm>
          </p:grpSpPr>
          <p:sp>
            <p:nvSpPr>
              <p:cNvPr id="72736" name="Oval 7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717" y="731"/>
                <a:ext cx="630" cy="6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37" name="Oval 8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833" y="784"/>
                <a:ext cx="400" cy="41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38" name="Oval 9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891" y="840"/>
                <a:ext cx="280" cy="32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39" name="Oval 10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836" y="951"/>
                <a:ext cx="397" cy="40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40" name="Oval 11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961" y="1034"/>
                <a:ext cx="143" cy="13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2741" name="AutoShape 12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 flipV="1">
                <a:off x="4990" y="1149"/>
                <a:ext cx="96" cy="1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641 h 21600"/>
                  <a:gd name="T14" fmla="*/ 17100 w 21600"/>
                  <a:gd name="T15" fmla="*/ 169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582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Coarse-grained advantages</a:t>
            </a:r>
          </a:p>
          <a:p>
            <a:r>
              <a:rPr lang="en-US" sz="2000" dirty="0" smtClean="0"/>
              <a:t>Simpler to implement</a:t>
            </a:r>
          </a:p>
          <a:p>
            <a:r>
              <a:rPr lang="en-US" sz="2000" dirty="0" smtClean="0"/>
              <a:t>Faster/easier to implement operations that access multiple locations (because all guarded by the same lock)</a:t>
            </a:r>
          </a:p>
          <a:p>
            <a:r>
              <a:rPr lang="en-US" sz="2000" dirty="0" smtClean="0"/>
              <a:t>Easier to implement modifications of data-structure shape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Fine-grained advantages</a:t>
            </a:r>
          </a:p>
          <a:p>
            <a:r>
              <a:rPr lang="en-US" sz="2000" dirty="0" smtClean="0"/>
              <a:t>More simultaneous access (improves performance </a:t>
            </a:r>
            <a:br>
              <a:rPr lang="en-US" sz="2000" dirty="0" smtClean="0"/>
            </a:br>
            <a:r>
              <a:rPr lang="en-US" sz="2000" dirty="0" smtClean="0"/>
              <a:t>when coarse-grained would lead to unnecessary blocking)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Guideline #2: Lock Granularity</a:t>
            </a:r>
          </a:p>
          <a:p>
            <a:pPr marL="0" indent="0">
              <a:buNone/>
            </a:pPr>
            <a:r>
              <a:rPr lang="en-US" sz="2000" dirty="0" smtClean="0"/>
              <a:t>Start with coarse-grained (simpler), move to fine-grained (performance) only if </a:t>
            </a:r>
            <a:r>
              <a:rPr lang="en-US" sz="2000" i="1" dirty="0" smtClean="0"/>
              <a:t>contention</a:t>
            </a:r>
            <a:r>
              <a:rPr lang="en-US" sz="2000" dirty="0" smtClean="0"/>
              <a:t> on coarse locks is an issue.  Alas, often leads to bugs.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2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300" dirty="0" smtClean="0"/>
              <a:t>Example: Separate Chaining </a:t>
            </a:r>
            <a:r>
              <a:rPr lang="en-US" sz="3300" dirty="0" err="1" smtClean="0"/>
              <a:t>Hashtable</a:t>
            </a:r>
            <a:endParaRPr lang="en-US" sz="3300" dirty="0" smtClean="0"/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200" dirty="0" smtClean="0"/>
              <a:t>Coarse-grained: 	One lock for entire </a:t>
            </a:r>
            <a:r>
              <a:rPr lang="en-US" sz="2200" dirty="0" err="1" smtClean="0"/>
              <a:t>hashtable</a:t>
            </a:r>
            <a:endParaRPr lang="en-US" sz="2200" dirty="0" smtClean="0"/>
          </a:p>
          <a:p>
            <a:pPr marL="0" indent="0" eaLnBrk="1" hangingPunct="1">
              <a:buNone/>
            </a:pPr>
            <a:r>
              <a:rPr lang="en-US" sz="2200" dirty="0" smtClean="0"/>
              <a:t>Fine-grained: 	One lock for each bucket</a:t>
            </a:r>
          </a:p>
          <a:p>
            <a:pPr eaLnBrk="1" hangingPunct="1"/>
            <a:endParaRPr lang="en-US" sz="2200" dirty="0" smtClean="0"/>
          </a:p>
          <a:p>
            <a:pPr marL="0" indent="0" eaLnBrk="1" hangingPunct="1">
              <a:buFontTx/>
              <a:buNone/>
            </a:pPr>
            <a:r>
              <a:rPr lang="en-US" sz="2200" dirty="0" smtClean="0"/>
              <a:t>Which supports more concurrency for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200" dirty="0" smtClean="0"/>
              <a:t> and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200" dirty="0" smtClean="0"/>
              <a:t>?</a:t>
            </a:r>
          </a:p>
          <a:p>
            <a:pPr marL="0" indent="0" eaLnBrk="1" hangingPunct="1">
              <a:buFontTx/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Fine-grained; allows simultaneous access to different buckets</a:t>
            </a:r>
          </a:p>
          <a:p>
            <a:pPr eaLnBrk="1" hangingPunct="1">
              <a:buFontTx/>
              <a:buNone/>
            </a:pPr>
            <a:endParaRPr lang="en-US" sz="2200" dirty="0" smtClean="0"/>
          </a:p>
          <a:p>
            <a:pPr eaLnBrk="1" hangingPunct="1">
              <a:buFontTx/>
              <a:buNone/>
            </a:pPr>
            <a:r>
              <a:rPr lang="en-US" sz="2200" dirty="0" smtClean="0"/>
              <a:t>Which makes implementing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resize</a:t>
            </a:r>
            <a:r>
              <a:rPr lang="en-US" sz="2200" dirty="0" smtClean="0"/>
              <a:t> easier?</a:t>
            </a:r>
          </a:p>
          <a:p>
            <a:pPr eaLnBrk="1" hangingPunct="1">
              <a:buFontTx/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Coarse-grained; just grab one lock and proceed</a:t>
            </a:r>
          </a:p>
          <a:p>
            <a:pPr marL="457200" lvl="1" indent="0" eaLnBrk="1" hangingPunct="1">
              <a:buNone/>
            </a:pPr>
            <a:endParaRPr lang="en-US" sz="2200" dirty="0" smtClean="0"/>
          </a:p>
          <a:p>
            <a:pPr marL="0" indent="0" eaLnBrk="1" hangingPunct="1">
              <a:buFontTx/>
              <a:buNone/>
            </a:pPr>
            <a:r>
              <a:rPr lang="en-US" sz="2200" dirty="0" smtClean="0"/>
              <a:t>Maintaining a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sz="2200" dirty="0" smtClean="0"/>
              <a:t> field will destroy the potential benefits of using separate locks for each bucket, why?</a:t>
            </a:r>
          </a:p>
          <a:p>
            <a:pPr marL="0" indent="0" eaLnBrk="1" hangingPunct="1">
              <a:buFontTx/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Updating each insert without a coarse lock would be a data race</a:t>
            </a:r>
          </a:p>
          <a:p>
            <a:pPr lvl="1" eaLnBrk="1" hangingPunct="1"/>
            <a:endParaRPr lang="en-US" sz="2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6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Critical-Section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 second, orthogonal granularity issue is the size of critical-sections</a:t>
            </a:r>
          </a:p>
          <a:p>
            <a:r>
              <a:rPr lang="en-US" sz="2400" dirty="0" smtClean="0"/>
              <a:t>How much work should we do while holding lock(s)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If critical sections run for too long:</a:t>
            </a:r>
          </a:p>
          <a:p>
            <a:r>
              <a:rPr lang="en-US" sz="2400" dirty="0" smtClean="0"/>
              <a:t>Performance loss as other threads are blocked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If critical sections are too short:</a:t>
            </a:r>
          </a:p>
          <a:p>
            <a:r>
              <a:rPr lang="en-US" sz="2400" dirty="0" smtClean="0"/>
              <a:t>Bugs likely as you broke up something where other threads shouldn't be able to see intermediate state</a:t>
            </a:r>
          </a:p>
          <a:p>
            <a:endParaRPr lang="en-US" sz="12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Guideline #3: Granularity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Do not do expensive computations or I/O in critical sections, but also do not introduce race conditions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5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Critical-Section Granularity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Suppose we want to change the value for a key in a </a:t>
            </a:r>
            <a:r>
              <a:rPr lang="en-US" sz="2600" dirty="0" err="1" smtClean="0"/>
              <a:t>hashtable</a:t>
            </a:r>
            <a:r>
              <a:rPr lang="en-US" sz="2600" dirty="0" smtClean="0"/>
              <a:t> without removing it from the table</a:t>
            </a:r>
          </a:p>
          <a:p>
            <a:r>
              <a:rPr lang="en-US" sz="2600" dirty="0" smtClean="0"/>
              <a:t>Assume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sz="2600" dirty="0" smtClean="0"/>
              <a:t> guards the whole table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2031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v2 = expensive(v1);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table.remove</a:t>
            </a:r>
            <a:r>
              <a:rPr lang="en-US" sz="2000" b="1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324254"/>
            <a:ext cx="32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Papa Bear’s critical section was too long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i="1" dirty="0" smtClean="0"/>
              <a:t>T</a:t>
            </a:r>
            <a:r>
              <a:rPr lang="en-US" sz="2000" b="0" i="1" dirty="0" smtClean="0">
                <a:latin typeface="+mn-lt"/>
              </a:rPr>
              <a:t>able is  locked during the expensive call</a:t>
            </a:r>
          </a:p>
        </p:txBody>
      </p:sp>
    </p:spTree>
    <p:extLst>
      <p:ext uri="{BB962C8B-B14F-4D97-AF65-F5344CB8AC3E}">
        <p14:creationId xmlns:p14="http://schemas.microsoft.com/office/powerpoint/2010/main" val="56976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Critical-Section Granularity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Suppose we want to change the value for a key in a </a:t>
            </a:r>
            <a:r>
              <a:rPr lang="en-US" sz="2600" dirty="0" err="1" smtClean="0"/>
              <a:t>hashtable</a:t>
            </a:r>
            <a:r>
              <a:rPr lang="en-US" sz="2600" dirty="0" smtClean="0"/>
              <a:t> without removing it from the table</a:t>
            </a:r>
          </a:p>
          <a:p>
            <a:r>
              <a:rPr lang="en-US" sz="2600" dirty="0" smtClean="0"/>
              <a:t>Assume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sz="2600" dirty="0" smtClean="0"/>
              <a:t> guards the whole table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0" y="3124200"/>
            <a:ext cx="373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(lock)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table.remove</a:t>
            </a:r>
            <a:r>
              <a:rPr lang="en-US" sz="2000" b="1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488204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Mama Bear’s critical section was too short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i="1" dirty="0" smtClean="0"/>
              <a:t>I</a:t>
            </a:r>
            <a:r>
              <a:rPr lang="en-US" sz="2000" b="0" i="1" dirty="0" smtClean="0">
                <a:latin typeface="+mn-lt"/>
              </a:rPr>
              <a:t>f another thread updated the entry, we will lose the intervening update</a:t>
            </a:r>
          </a:p>
        </p:txBody>
      </p:sp>
    </p:spTree>
    <p:extLst>
      <p:ext uri="{BB962C8B-B14F-4D97-AF65-F5344CB8AC3E}">
        <p14:creationId xmlns:p14="http://schemas.microsoft.com/office/powerpoint/2010/main" val="225043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Critical-Section Granularity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Suppose we want to change the value for a key in a </a:t>
            </a:r>
            <a:r>
              <a:rPr lang="en-US" sz="2600" dirty="0" err="1" smtClean="0"/>
              <a:t>hashtable</a:t>
            </a:r>
            <a:r>
              <a:rPr lang="en-US" sz="2600" dirty="0" smtClean="0"/>
              <a:t> without removing it from the table</a:t>
            </a:r>
          </a:p>
          <a:p>
            <a:r>
              <a:rPr lang="en-US" sz="2600" dirty="0" smtClean="0"/>
              <a:t>Assume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sz="2600" dirty="0" smtClean="0"/>
              <a:t> guards the whole table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37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62400" y="2286000"/>
            <a:ext cx="4647426" cy="393954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done = false;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(!done)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  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sz="2000" b="1" kern="0" dirty="0" smtClean="0">
                <a:latin typeface="Courier New" pitchFamily="49" charset="0"/>
              </a:rPr>
              <a:t>(lock)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(k)==v1)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done = true;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err="1" smtClean="0">
                <a:latin typeface="Courier New" pitchFamily="49" charset="0"/>
              </a:rPr>
              <a:t>table.remove</a:t>
            </a:r>
            <a:r>
              <a:rPr lang="en-US" sz="2000" b="1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}}}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286274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Baby Bear’s critical section was just right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if another update</a:t>
            </a:r>
          </a:p>
          <a:p>
            <a:r>
              <a:rPr lang="en-US" sz="2000" b="0" i="1" dirty="0" smtClean="0">
                <a:latin typeface="+mn-lt"/>
              </a:rPr>
              <a:t>occurred, we will try our update again</a:t>
            </a:r>
          </a:p>
        </p:txBody>
      </p:sp>
    </p:spTree>
    <p:extLst>
      <p:ext uri="{BB962C8B-B14F-4D97-AF65-F5344CB8AC3E}">
        <p14:creationId xmlns:p14="http://schemas.microsoft.com/office/powerpoint/2010/main" val="3585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An operation is </a:t>
            </a:r>
            <a:r>
              <a:rPr lang="en-US" sz="2400" i="1" dirty="0" smtClean="0">
                <a:solidFill>
                  <a:schemeClr val="accent2"/>
                </a:solidFill>
              </a:rPr>
              <a:t>atomic</a:t>
            </a:r>
            <a:r>
              <a:rPr lang="en-US" sz="2400" dirty="0" smtClean="0"/>
              <a:t> if no other thread can see it partly executed</a:t>
            </a:r>
          </a:p>
          <a:p>
            <a:r>
              <a:rPr lang="en-US" sz="2000" dirty="0" smtClean="0"/>
              <a:t>Atomic as in "appears indivisible"</a:t>
            </a:r>
          </a:p>
          <a:p>
            <a:r>
              <a:rPr lang="en-US" sz="2000" dirty="0" smtClean="0"/>
              <a:t>We typically want ADT operations atomic, even to other threads running operations on the same ADT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Guideline #4: Atomicity</a:t>
            </a:r>
          </a:p>
          <a:p>
            <a:r>
              <a:rPr lang="en-US" sz="2000" dirty="0" smtClean="0"/>
              <a:t>Think </a:t>
            </a:r>
            <a:r>
              <a:rPr lang="en-US" sz="2000" dirty="0"/>
              <a:t>in terms of what operations need to be </a:t>
            </a:r>
            <a:r>
              <a:rPr lang="en-US" sz="2000" i="1" dirty="0">
                <a:solidFill>
                  <a:schemeClr val="accent2"/>
                </a:solidFill>
              </a:rPr>
              <a:t>atomic</a:t>
            </a:r>
            <a:endParaRPr lang="en-US" sz="2000" dirty="0" smtClean="0"/>
          </a:p>
          <a:p>
            <a:r>
              <a:rPr lang="en-US" sz="2000" dirty="0" smtClean="0"/>
              <a:t>Make critical sections just long enough to preserve atomicity</a:t>
            </a:r>
          </a:p>
          <a:p>
            <a:r>
              <a:rPr lang="en-US" sz="2000" i="1" dirty="0" smtClean="0"/>
              <a:t>Then</a:t>
            </a:r>
            <a:r>
              <a:rPr lang="en-US" sz="2000" dirty="0" smtClean="0"/>
              <a:t> design locking protocol to implement critical sections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sz="2400" i="1" dirty="0" smtClean="0"/>
              <a:t>In other words: </a:t>
            </a:r>
          </a:p>
          <a:p>
            <a:pPr algn="ctr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Think about atomicity first and locks second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Not Roll Your Own</a:t>
            </a:r>
          </a:p>
        </p:txBody>
      </p:sp>
      <p:sp>
        <p:nvSpPr>
          <p:cNvPr id="9728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In real life, </a:t>
            </a:r>
            <a:r>
              <a:rPr lang="en-US" sz="2400" dirty="0"/>
              <a:t>y</a:t>
            </a:r>
            <a:r>
              <a:rPr lang="en-US" sz="2400" dirty="0" smtClean="0"/>
              <a:t>ou rarely write your own data structures</a:t>
            </a:r>
          </a:p>
          <a:p>
            <a:r>
              <a:rPr lang="en-US" sz="2000" dirty="0" smtClean="0"/>
              <a:t>Excellent implementations provided in standard libraries</a:t>
            </a:r>
          </a:p>
          <a:p>
            <a:r>
              <a:rPr lang="en-US" sz="2000" dirty="0" smtClean="0"/>
              <a:t>Point of CSE 332 is to understand the key trade-offs, abstractions, and analysis of such implementations</a:t>
            </a:r>
          </a:p>
          <a:p>
            <a:pPr lvl="1" eaLnBrk="1" hangingPunct="1"/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Especially true for concurrent data structures</a:t>
            </a:r>
          </a:p>
          <a:p>
            <a:r>
              <a:rPr lang="en-US" sz="2000" dirty="0" smtClean="0"/>
              <a:t>Far too difficult to provide fine-grained synchronization without race conditions</a:t>
            </a:r>
          </a:p>
          <a:p>
            <a:r>
              <a:rPr lang="en-US" sz="2000" dirty="0" smtClean="0"/>
              <a:t>Standard </a:t>
            </a:r>
            <a:r>
              <a:rPr lang="en-US" sz="2000" dirty="0" smtClean="0">
                <a:solidFill>
                  <a:schemeClr val="accent2"/>
                </a:solidFill>
              </a:rPr>
              <a:t>thread-safe</a:t>
            </a:r>
            <a:r>
              <a:rPr lang="en-US" sz="2000" dirty="0" smtClean="0"/>
              <a:t> libraries like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ConcurrentHashMap</a:t>
            </a:r>
            <a:r>
              <a:rPr lang="en-US" sz="2000" dirty="0" smtClean="0"/>
              <a:t> are written by world experts and been extensively vetted</a:t>
            </a:r>
          </a:p>
          <a:p>
            <a:pPr lvl="1" eaLnBrk="1" hangingPunct="1"/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Guideline #5: Libraries</a:t>
            </a:r>
          </a:p>
          <a:p>
            <a:pPr eaLnBrk="1" hangingPunct="1">
              <a:buFontTx/>
              <a:buNone/>
            </a:pPr>
            <a:r>
              <a:rPr lang="en-US" sz="2000" i="1" dirty="0" smtClean="0"/>
              <a:t>Use built-in libraries whenever they meet your needs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4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Although the final is by no means finalized, knowing the following would be good:</a:t>
            </a:r>
          </a:p>
          <a:p>
            <a:r>
              <a:rPr lang="en-US" sz="2000" dirty="0" smtClean="0"/>
              <a:t>How to do Big-Oh (yes, again!)</a:t>
            </a:r>
          </a:p>
          <a:p>
            <a:r>
              <a:rPr lang="en-US" sz="2000" dirty="0" smtClean="0"/>
              <a:t>Best and worst case for all data structures and algorithms we covered</a:t>
            </a:r>
          </a:p>
          <a:p>
            <a:r>
              <a:rPr lang="en-US" sz="2000" dirty="0" smtClean="0"/>
              <a:t>Sorting algorithm properties (in-place, stable)</a:t>
            </a:r>
          </a:p>
          <a:p>
            <a:r>
              <a:rPr lang="en-US" sz="2000" dirty="0" smtClean="0"/>
              <a:t>Graph representations</a:t>
            </a:r>
          </a:p>
          <a:p>
            <a:r>
              <a:rPr lang="en-US" sz="2000" dirty="0" smtClean="0"/>
              <a:t>Topological sorting</a:t>
            </a:r>
          </a:p>
          <a:p>
            <a:r>
              <a:rPr lang="en-US" sz="2000" dirty="0" err="1" smtClean="0"/>
              <a:t>Dijkstra's</a:t>
            </a:r>
            <a:r>
              <a:rPr lang="en-US" sz="2000" dirty="0" smtClean="0"/>
              <a:t> shortest-path algorithm</a:t>
            </a:r>
          </a:p>
          <a:p>
            <a:r>
              <a:rPr lang="en-US" sz="2000" dirty="0" smtClean="0"/>
              <a:t>Parallel Maps and Reductions</a:t>
            </a:r>
          </a:p>
          <a:p>
            <a:r>
              <a:rPr lang="en-US" sz="2000" dirty="0" smtClean="0"/>
              <a:t>Parallel Prefix, Pack, and Sorting</a:t>
            </a:r>
          </a:p>
          <a:p>
            <a:r>
              <a:rPr lang="en-US" sz="2000" dirty="0" err="1" smtClean="0"/>
              <a:t>ForkJoin</a:t>
            </a:r>
            <a:r>
              <a:rPr lang="en-US" sz="2000" dirty="0" smtClean="0"/>
              <a:t> Library code</a:t>
            </a:r>
          </a:p>
          <a:p>
            <a:r>
              <a:rPr lang="en-US" sz="2000" dirty="0" smtClean="0"/>
              <a:t>Key ideas / high-level notions of concurrency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Memory-Model </a:t>
            </a:r>
            <a:r>
              <a:rPr lang="en-US" dirty="0"/>
              <a:t>I</a:t>
            </a:r>
            <a:r>
              <a:rPr lang="en-US" dirty="0" smtClean="0"/>
              <a:t>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8229600" cy="914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Tricky and </a:t>
            </a:r>
            <a:r>
              <a:rPr lang="en-US" sz="2400" i="1" dirty="0" smtClean="0">
                <a:solidFill>
                  <a:schemeClr val="accent2"/>
                </a:solidFill>
              </a:rPr>
              <a:t>surprisingly wrong</a:t>
            </a:r>
            <a:r>
              <a:rPr lang="en-US" sz="2400" dirty="0" smtClean="0"/>
              <a:t> unsynchronized concurrent code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62400" y="1752600"/>
            <a:ext cx="4953000" cy="4373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First understand why it looks like the assertion cannot fail: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Easy case: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 call </a:t>
            </a:r>
            <a:r>
              <a:rPr lang="en-US" sz="2400" dirty="0"/>
              <a:t>to g ends before any call to f starts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dirty="0"/>
              <a:t>Easy case: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At </a:t>
            </a:r>
            <a:r>
              <a:rPr lang="en-US" sz="2400" dirty="0"/>
              <a:t>least one call to f </a:t>
            </a:r>
            <a:r>
              <a:rPr lang="en-US" sz="2400" dirty="0" smtClean="0"/>
              <a:t>completes </a:t>
            </a:r>
            <a:r>
              <a:rPr lang="en-US" sz="2400" dirty="0"/>
              <a:t>before call to g starts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If calls to f and g interleave…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40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828800"/>
            <a:ext cx="3262432" cy="443967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C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806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Interleavings</a:t>
            </a:r>
            <a:r>
              <a:rPr lang="en-US" dirty="0" smtClean="0"/>
              <a:t> Are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is no interleaving of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dirty="0" smtClean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400" dirty="0" smtClean="0"/>
              <a:t> such that the assertion fails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Proof #1: </a:t>
            </a:r>
            <a:br>
              <a:rPr lang="en-US" sz="2400" dirty="0" smtClean="0"/>
            </a:br>
            <a:r>
              <a:rPr lang="en-US" sz="2400" dirty="0" smtClean="0"/>
              <a:t>Exhaustively consider all possible orderings of access to shared memory (there are 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Interleavings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Proof #2: </a:t>
            </a:r>
            <a:br>
              <a:rPr lang="en-US" sz="2400" dirty="0" smtClean="0"/>
            </a:br>
            <a:r>
              <a:rPr lang="en-US" sz="2400" dirty="0" smtClean="0"/>
              <a:t>Exhaustively consider all possible orderings of access to shared memory (there are 6)</a:t>
            </a:r>
          </a:p>
          <a:p>
            <a:pPr marL="0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dirty="0" smtClean="0"/>
              <a:t>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!(b&gt;=a)</a:t>
            </a:r>
            <a:r>
              <a:rPr lang="en-US" sz="2000" dirty="0" smtClean="0"/>
              <a:t>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a==1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b==0</a:t>
            </a:r>
            <a:r>
              <a:rPr lang="en-US" sz="2000" dirty="0" smtClean="0"/>
              <a:t>.  </a:t>
            </a:r>
            <a:br>
              <a:rPr lang="en-US" sz="2000" dirty="0" smtClean="0"/>
            </a:br>
            <a:r>
              <a:rPr lang="en-US" sz="2000" dirty="0" smtClean="0"/>
              <a:t>But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a==1</a:t>
            </a:r>
            <a:r>
              <a:rPr lang="en-US" sz="2000" dirty="0" smtClean="0"/>
              <a:t>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y=1</a:t>
            </a:r>
            <a:r>
              <a:rPr lang="en-US" sz="2000" dirty="0" smtClean="0"/>
              <a:t> happened before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a=y</a:t>
            </a:r>
            <a:r>
              <a:rPr lang="en-US" sz="2000" dirty="0" smtClean="0"/>
              <a:t>.  </a:t>
            </a:r>
            <a:br>
              <a:rPr lang="en-US" sz="2000" dirty="0" smtClean="0"/>
            </a:br>
            <a:r>
              <a:rPr lang="en-US" sz="2000" dirty="0" smtClean="0"/>
              <a:t>Because programs execute in order: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a=y</a:t>
            </a:r>
            <a:r>
              <a:rPr lang="en-US" sz="2000" dirty="0" smtClean="0"/>
              <a:t> happened before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b=x</a:t>
            </a:r>
            <a:r>
              <a:rPr lang="en-US" sz="2000" dirty="0" smtClean="0">
                <a:latin typeface="+mj-lt"/>
                <a:cs typeface="Courier New" pitchFamily="49" charset="0"/>
              </a:rPr>
              <a:t> </a:t>
            </a:r>
            <a:br>
              <a:rPr lang="en-US" sz="2000" dirty="0" smtClean="0">
                <a:latin typeface="+mj-lt"/>
                <a:cs typeface="Courier New" pitchFamily="49" charset="0"/>
              </a:rPr>
            </a:br>
            <a:r>
              <a:rPr lang="en-US" sz="2000" dirty="0" smtClean="0">
                <a:latin typeface="+mj-lt"/>
                <a:cs typeface="Courier New" pitchFamily="49" charset="0"/>
              </a:rPr>
              <a:t>	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x=1</a:t>
            </a:r>
            <a:r>
              <a:rPr lang="en-US" sz="2000" dirty="0" smtClean="0"/>
              <a:t> happened before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y=1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So by transitivity,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b==1</a:t>
            </a:r>
            <a:r>
              <a:rPr lang="en-US" sz="2000" dirty="0" smtClean="0"/>
              <a:t>.  </a:t>
            </a:r>
          </a:p>
          <a:p>
            <a:pPr marL="0" indent="0">
              <a:buNone/>
            </a:pPr>
            <a:r>
              <a:rPr lang="en-US" sz="2000" dirty="0" smtClean="0"/>
              <a:t>Contradiction.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42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4647406"/>
            <a:ext cx="1107996" cy="10772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x = 1;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y = 1;</a:t>
            </a:r>
            <a:endParaRPr lang="en-US" sz="2000" b="1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4647406"/>
            <a:ext cx="2492990" cy="164916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b="1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b="1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b="1" kern="0" dirty="0" smtClean="0">
                <a:latin typeface="Courier New" pitchFamily="49" charset="0"/>
              </a:rPr>
              <a:t>(b &gt;= a);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7050" y="417189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41718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285660" y="4919380"/>
            <a:ext cx="1219200" cy="4904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667095" y="4919381"/>
            <a:ext cx="0" cy="4191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419260" y="4919380"/>
            <a:ext cx="0" cy="4191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445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However, the code has a </a:t>
            </a:r>
            <a:r>
              <a:rPr lang="en-US" sz="2800" i="1" dirty="0" smtClean="0"/>
              <a:t>data race</a:t>
            </a:r>
          </a:p>
          <a:p>
            <a:r>
              <a:rPr lang="en-US" sz="2400" dirty="0" smtClean="0"/>
              <a:t>Unsynchronized read/write or write/write of the memory same location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If code has data races, you cannot reason about it with </a:t>
            </a:r>
            <a:r>
              <a:rPr lang="en-US" sz="2800" dirty="0" err="1" smtClean="0">
                <a:solidFill>
                  <a:schemeClr val="accent2"/>
                </a:solidFill>
              </a:rPr>
              <a:t>interleavings</a:t>
            </a:r>
            <a:endParaRPr lang="en-US" sz="2800" dirty="0" smtClean="0">
              <a:solidFill>
                <a:schemeClr val="accent2"/>
              </a:solidFill>
            </a:endParaRPr>
          </a:p>
          <a:p>
            <a:r>
              <a:rPr lang="en-US" sz="2600" dirty="0" smtClean="0"/>
              <a:t>This is simply the rules of Java (and C, C++, C#, other languages)</a:t>
            </a:r>
          </a:p>
          <a:p>
            <a:r>
              <a:rPr lang="en-US" sz="2600" dirty="0" smtClean="0"/>
              <a:t>Otherwise we would slow down all programs just to "help" those with data races, and that</a:t>
            </a:r>
            <a:r>
              <a:rPr lang="en-US" sz="2600" dirty="0"/>
              <a:t> </a:t>
            </a:r>
            <a:r>
              <a:rPr lang="en-US" sz="2600" dirty="0" smtClean="0"/>
              <a:t>would not be a good engineering trade-off</a:t>
            </a:r>
          </a:p>
          <a:p>
            <a:r>
              <a:rPr lang="en-US" sz="2600" dirty="0" smtClean="0">
                <a:solidFill>
                  <a:schemeClr val="accent2"/>
                </a:solidFill>
              </a:rPr>
              <a:t>So the assertion can fail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For performance reasons, the compiler and the hardware will often reorder memory operations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Take a compiler or computer architecture course to learn more as to why this is good thing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Of course, </a:t>
            </a:r>
            <a:r>
              <a:rPr lang="en-US" sz="2400" dirty="0" smtClean="0"/>
              <a:t>compilers cannot </a:t>
            </a:r>
            <a:r>
              <a:rPr lang="en-US" sz="2400" dirty="0"/>
              <a:t>just </a:t>
            </a:r>
            <a:r>
              <a:rPr lang="en-US" sz="2400" dirty="0" smtClean="0"/>
              <a:t>reorder anything </a:t>
            </a:r>
            <a:r>
              <a:rPr lang="en-US" sz="2400" dirty="0"/>
              <a:t>they </a:t>
            </a:r>
            <a:r>
              <a:rPr lang="en-US" sz="2400" dirty="0" smtClean="0"/>
              <a:t>want without careful consideration 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000" dirty="0"/>
              <a:t>Each thread computes things by executing code in order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Consider: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x=17; y=x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44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15140" y="2772521"/>
            <a:ext cx="1011815" cy="106490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x = 1;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y = 1;</a:t>
            </a:r>
            <a:endParaRPr lang="en-US" b="1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24940" y="2771727"/>
            <a:ext cx="2252540" cy="163288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err="1" smtClean="0">
                <a:latin typeface="Courier New" pitchFamily="49" charset="0"/>
              </a:rPr>
              <a:t>int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b="1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err="1" smtClean="0">
                <a:latin typeface="Courier New" pitchFamily="49" charset="0"/>
              </a:rPr>
              <a:t>int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b="1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b="1" kern="0" dirty="0" smtClean="0">
                <a:latin typeface="Courier New" pitchFamily="49" charset="0"/>
              </a:rPr>
              <a:t>(b &gt;= a);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3699" y="2341637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15705" y="2341637"/>
            <a:ext cx="1871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sp>
        <p:nvSpPr>
          <p:cNvPr id="11" name="Curved Right Arrow 10"/>
          <p:cNvSpPr/>
          <p:nvPr/>
        </p:nvSpPr>
        <p:spPr>
          <a:xfrm rot="10800000">
            <a:off x="5815108" y="2650412"/>
            <a:ext cx="365760" cy="964596"/>
          </a:xfrm>
          <a:prstGeom prst="curved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3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The compiler/hardware will NEVER: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erform a memory reordering that affects the result of a single-threaded program</a:t>
            </a:r>
          </a:p>
          <a:p>
            <a:r>
              <a:rPr lang="en-US" sz="2000" dirty="0" smtClean="0"/>
              <a:t>Perform a memory reordering that affects the result of a </a:t>
            </a:r>
            <a:r>
              <a:rPr lang="en-US" sz="2000" dirty="0" smtClean="0">
                <a:solidFill>
                  <a:schemeClr val="accent2"/>
                </a:solidFill>
              </a:rPr>
              <a:t>data-race-free</a:t>
            </a:r>
            <a:r>
              <a:rPr lang="en-US" sz="2000" dirty="0" smtClean="0"/>
              <a:t> multi-threaded program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So: 	If no interleaving of your program has a data race, </a:t>
            </a:r>
            <a:br>
              <a:rPr lang="en-US" sz="2000" dirty="0" smtClean="0"/>
            </a:br>
            <a:r>
              <a:rPr lang="en-US" sz="2000" dirty="0" smtClean="0"/>
              <a:t>	then you can </a:t>
            </a:r>
            <a:r>
              <a:rPr lang="en-US" sz="2000" i="1" dirty="0" smtClean="0">
                <a:solidFill>
                  <a:schemeClr val="accent2"/>
                </a:solidFill>
              </a:rPr>
              <a:t>forget about all this reordering nonsense</a:t>
            </a:r>
            <a:r>
              <a:rPr lang="en-US" sz="2000" i="1" dirty="0" smtClean="0"/>
              <a:t>: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	the result will be equivalent to some interleaving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Big Picture:</a:t>
            </a:r>
          </a:p>
          <a:p>
            <a:r>
              <a:rPr lang="en-US" sz="2000" dirty="0" smtClean="0"/>
              <a:t>Your job is to </a:t>
            </a:r>
            <a:r>
              <a:rPr lang="en-US" sz="2000" dirty="0" smtClean="0">
                <a:solidFill>
                  <a:schemeClr val="accent2"/>
                </a:solidFill>
              </a:rPr>
              <a:t>avoid data races</a:t>
            </a:r>
          </a:p>
          <a:p>
            <a:r>
              <a:rPr lang="en-US" sz="2000" dirty="0" smtClean="0"/>
              <a:t>The compiler/hardware's job is to give illusion of interleaving </a:t>
            </a:r>
            <a:r>
              <a:rPr lang="en-US" sz="2000" i="1" dirty="0" smtClean="0"/>
              <a:t>if you do your job right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9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Naturally, we can use synchronization to avoid data races and then, indeed, the assertion cannot fail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752600"/>
            <a:ext cx="6096000" cy="43960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b="1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b="1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void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b="1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smtClean="0">
                <a:latin typeface="Courier New" pitchFamily="49" charset="0"/>
              </a:rPr>
              <a:t>) { x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smtClean="0">
                <a:latin typeface="Courier New" pitchFamily="49" charset="0"/>
              </a:rPr>
              <a:t>) { y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void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b="1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b="1" kern="0" dirty="0" smtClean="0">
                <a:latin typeface="Courier New" pitchFamily="49" charset="0"/>
              </a:rPr>
              <a:t>,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smtClean="0">
                <a:latin typeface="Courier New" pitchFamily="49" charset="0"/>
              </a:rPr>
              <a:t>) { a = y;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smtClean="0">
                <a:latin typeface="Courier New" pitchFamily="49" charset="0"/>
              </a:rPr>
              <a:t>) { b = x; }</a:t>
            </a:r>
            <a:endParaRPr lang="en-US" sz="2000" b="1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   assert</a:t>
            </a:r>
            <a:r>
              <a:rPr lang="en-US" sz="2000" b="1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325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Fix:  Stay Away from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Java has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sz="2000" dirty="0" smtClean="0"/>
              <a:t> fields: accesses do not count as data races </a:t>
            </a:r>
          </a:p>
          <a:p>
            <a:r>
              <a:rPr lang="en-US" sz="2000" dirty="0" smtClean="0"/>
              <a:t>But you cannot read-update-write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8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Implementation Details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lower than regular fields but faster than locks</a:t>
            </a:r>
          </a:p>
          <a:p>
            <a:r>
              <a:rPr lang="en-US" sz="2000" dirty="0" smtClean="0"/>
              <a:t>Really for experts: avoid them; use standard libraries instead</a:t>
            </a:r>
          </a:p>
          <a:p>
            <a:r>
              <a:rPr lang="en-US" sz="2000" dirty="0" smtClean="0"/>
              <a:t>And why do you need code like this anyway?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47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1600200"/>
            <a:ext cx="4182555" cy="32778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C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latin typeface="Courier New" pitchFamily="49" charset="0"/>
              </a:rPr>
              <a:t>  </a:t>
            </a:r>
            <a:r>
              <a:rPr lang="en-US" sz="1800" b="1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1800" b="1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  </a:t>
            </a:r>
            <a:r>
              <a:rPr lang="en-US" sz="1800" b="1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1800" b="1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  void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1800" b="1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    x = 1; y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  void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1800" b="1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    </a:t>
            </a: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1800" b="1" kern="0" dirty="0" smtClean="0">
                <a:latin typeface="Courier New" pitchFamily="49" charset="0"/>
              </a:rPr>
              <a:t> = y; </a:t>
            </a:r>
            <a:r>
              <a:rPr lang="en-US" sz="1800" b="1" kern="0" dirty="0" err="1" smtClean="0">
                <a:latin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</a:rPr>
              <a:t> </a:t>
            </a:r>
            <a:r>
              <a:rPr lang="en-US" sz="1800" b="1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1800" b="1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    </a:t>
            </a:r>
            <a:r>
              <a:rPr lang="en-US" sz="1800" b="1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1800" b="1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1800" b="1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41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That is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Here is a more realistic example of code that is wrong</a:t>
            </a:r>
          </a:p>
          <a:p>
            <a:r>
              <a:rPr lang="en-US" sz="2200" dirty="0" smtClean="0"/>
              <a:t>No </a:t>
            </a:r>
            <a:r>
              <a:rPr lang="en-US" sz="2200" i="1" dirty="0" smtClean="0"/>
              <a:t>guarantee</a:t>
            </a:r>
            <a:r>
              <a:rPr lang="en-US" sz="2200" dirty="0" smtClean="0"/>
              <a:t> Thread 2 will </a:t>
            </a:r>
            <a:r>
              <a:rPr lang="en-US" sz="2200" i="1" dirty="0" smtClean="0"/>
              <a:t>ever</a:t>
            </a:r>
            <a:r>
              <a:rPr lang="en-US" sz="2200" dirty="0" smtClean="0"/>
              <a:t> stop (due to data race)</a:t>
            </a:r>
          </a:p>
          <a:p>
            <a:r>
              <a:rPr lang="en-US" sz="2200" dirty="0" smtClean="0"/>
              <a:t>But honestly it will "likely work in practice"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48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234560"/>
            <a:ext cx="4191000" cy="38600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boolean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stop </a:t>
            </a:r>
            <a:r>
              <a:rPr lang="en-US" sz="2000" b="1" kern="0" dirty="0" smtClean="0">
                <a:latin typeface="Courier New" pitchFamily="49" charset="0"/>
              </a:rPr>
              <a:t>=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void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b="1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kern="0" dirty="0" smtClean="0">
                <a:latin typeface="Courier New" pitchFamily="49" charset="0"/>
              </a:rPr>
              <a:t>(!stop)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draw a monster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void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b="1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stop = </a:t>
            </a:r>
            <a:r>
              <a:rPr lang="en-US" sz="2000" b="1" kern="0" dirty="0" err="1" smtClean="0">
                <a:latin typeface="Courier New" pitchFamily="49" charset="0"/>
              </a:rPr>
              <a:t>didUserQuit</a:t>
            </a:r>
            <a:r>
              <a:rPr lang="en-US" sz="2000" b="1" kern="0" dirty="0" smtClean="0"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19799" y="3631175"/>
            <a:ext cx="2202847" cy="1066800"/>
            <a:chOff x="6019799" y="3130632"/>
            <a:chExt cx="2202847" cy="1066800"/>
          </a:xfrm>
        </p:grpSpPr>
        <p:sp>
          <p:nvSpPr>
            <p:cNvPr id="8" name="TextBox 7"/>
            <p:cNvSpPr txBox="1"/>
            <p:nvPr/>
          </p:nvSpPr>
          <p:spPr>
            <a:xfrm>
              <a:off x="6019799" y="3130632"/>
              <a:ext cx="2202847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Thread 1: 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f()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9799" y="3797322"/>
              <a:ext cx="2202847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Thread 2: 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g()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128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DeadLock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nearly as silly as </a:t>
            </a:r>
            <a:r>
              <a:rPr lang="en-US" dirty="0" err="1" smtClean="0"/>
              <a:t>Deathlok</a:t>
            </a:r>
            <a:r>
              <a:rPr lang="en-US" dirty="0" smtClean="0"/>
              <a:t> from Marvel comics…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Book, Calculator, and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exam is closed book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800" dirty="0" smtClean="0"/>
              <a:t>You can bring a calculator if you want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800" dirty="0" smtClean="0"/>
              <a:t>You can bring a limited set of notes:</a:t>
            </a:r>
          </a:p>
          <a:p>
            <a:r>
              <a:rPr lang="en-US" sz="2800" dirty="0" smtClean="0"/>
              <a:t>One 3x5 index card (both sides)</a:t>
            </a:r>
          </a:p>
          <a:p>
            <a:r>
              <a:rPr lang="en-US" sz="2800" dirty="0" smtClean="0"/>
              <a:t>Must be handwritten (no typing!)</a:t>
            </a:r>
          </a:p>
          <a:p>
            <a:r>
              <a:rPr lang="en-US" sz="2800" dirty="0" smtClean="0"/>
              <a:t>You must turn in the card with your exam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Motivating Deadlock Issues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 smtClean="0"/>
              <a:t>Consider the following method for </a:t>
            </a:r>
            <a:r>
              <a:rPr lang="en-US" sz="2400" dirty="0" err="1" smtClean="0"/>
              <a:t>transfering</a:t>
            </a:r>
            <a:r>
              <a:rPr lang="en-US" sz="2400" dirty="0" smtClean="0"/>
              <a:t> money between bank accounts </a:t>
            </a:r>
          </a:p>
          <a:p>
            <a:pPr marL="0" indent="0" eaLnBrk="1" hangingPunct="1">
              <a:buFontTx/>
              <a:buNone/>
            </a:pPr>
            <a:endParaRPr lang="en-US" sz="2400" dirty="0"/>
          </a:p>
          <a:p>
            <a:pPr marL="0" indent="0" eaLnBrk="1" hangingPunct="1">
              <a:buFontTx/>
              <a:buNone/>
            </a:pPr>
            <a:endParaRPr lang="en-US" sz="2400" dirty="0" smtClean="0"/>
          </a:p>
          <a:p>
            <a:pPr marL="0" indent="0" eaLnBrk="1" hangingPunct="1">
              <a:buFontTx/>
              <a:buNone/>
            </a:pPr>
            <a:endParaRPr lang="en-US" sz="2400" dirty="0"/>
          </a:p>
          <a:p>
            <a:pPr marL="0" indent="0" eaLnBrk="1" hangingPunct="1">
              <a:buFontTx/>
              <a:buNone/>
            </a:pPr>
            <a:endParaRPr lang="en-US" sz="2400" dirty="0" smtClean="0"/>
          </a:p>
          <a:p>
            <a:pPr marL="0" indent="0" eaLnBrk="1" hangingPunct="1">
              <a:buFontTx/>
              <a:buNone/>
            </a:pPr>
            <a:endParaRPr lang="en-US" sz="2400" dirty="0"/>
          </a:p>
          <a:p>
            <a:pPr marL="0" indent="0" eaLnBrk="1" hangingPunct="1">
              <a:buFontTx/>
              <a:buNone/>
            </a:pPr>
            <a:endParaRPr lang="en-US" sz="1600" dirty="0" smtClean="0"/>
          </a:p>
          <a:p>
            <a:pPr marL="0" indent="0" eaLnBrk="1" hangingPunct="1">
              <a:buFontTx/>
              <a:buNone/>
            </a:pPr>
            <a:endParaRPr lang="en-US" sz="2400" dirty="0"/>
          </a:p>
          <a:p>
            <a:pPr marL="0" indent="0" eaLnBrk="1" hangingPunct="1">
              <a:buFontTx/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2400" dirty="0" smtClean="0"/>
              <a:t>During </a:t>
            </a:r>
            <a:r>
              <a:rPr lang="en-US" sz="2400" dirty="0"/>
              <a:t>call to </a:t>
            </a:r>
            <a:r>
              <a:rPr lang="en-US" sz="2400" dirty="0" err="1" smtClean="0"/>
              <a:t>a.deposit</a:t>
            </a:r>
            <a:r>
              <a:rPr lang="en-US" sz="2400" dirty="0" smtClean="0"/>
              <a:t>, the thread </a:t>
            </a:r>
            <a:r>
              <a:rPr lang="en-US" sz="2400" dirty="0"/>
              <a:t>holds two </a:t>
            </a:r>
            <a:r>
              <a:rPr lang="en-US" sz="2400" dirty="0" smtClean="0"/>
              <a:t>locks </a:t>
            </a:r>
            <a:endParaRPr lang="en-US" sz="2400" dirty="0"/>
          </a:p>
          <a:p>
            <a:r>
              <a:rPr lang="en-US" sz="2400" dirty="0" smtClean="0"/>
              <a:t>Let's investigate </a:t>
            </a:r>
            <a:r>
              <a:rPr lang="en-US" sz="2400" dirty="0"/>
              <a:t>when this may be a problem</a:t>
            </a:r>
          </a:p>
          <a:p>
            <a:pPr marL="0" indent="0"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332 Data Abstractions, Summer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50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9998" y="1748636"/>
            <a:ext cx="6664004" cy="312816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tIns="91440" bIns="91440">
            <a:spAutoFit/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b="1" kern="0" dirty="0"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119F33"/>
                </a:solidFill>
                <a:latin typeface="Courier New" pitchFamily="49" charset="0"/>
              </a:rPr>
              <a:t>BankAccount</a:t>
            </a:r>
            <a:r>
              <a:rPr lang="en-US" b="1" kern="0" dirty="0">
                <a:latin typeface="Courier New" pitchFamily="49" charset="0"/>
              </a:rPr>
              <a:t>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</a:rPr>
              <a:t>  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b="1" kern="0" dirty="0">
                <a:latin typeface="Courier New" pitchFamily="49" charset="0"/>
              </a:rPr>
              <a:t>void </a:t>
            </a: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b="1" kern="0" dirty="0">
                <a:latin typeface="Courier New" pitchFamily="49" charset="0"/>
              </a:rPr>
              <a:t>(</a:t>
            </a:r>
            <a:r>
              <a:rPr lang="en-US" b="1" kern="0" dirty="0" err="1">
                <a:latin typeface="Courier New" pitchFamily="49" charset="0"/>
              </a:rPr>
              <a:t>int</a:t>
            </a:r>
            <a:r>
              <a:rPr lang="en-US" b="1" kern="0" dirty="0"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b="1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b="1" kern="0" dirty="0">
                <a:latin typeface="Courier New" pitchFamily="49" charset="0"/>
              </a:rPr>
              <a:t>void </a:t>
            </a: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deposit</a:t>
            </a:r>
            <a:r>
              <a:rPr lang="en-US" b="1" kern="0" dirty="0">
                <a:latin typeface="Courier New" pitchFamily="49" charset="0"/>
              </a:rPr>
              <a:t>(</a:t>
            </a:r>
            <a:r>
              <a:rPr lang="en-US" b="1" kern="0" dirty="0" err="1">
                <a:latin typeface="Courier New" pitchFamily="49" charset="0"/>
              </a:rPr>
              <a:t>int</a:t>
            </a:r>
            <a:r>
              <a:rPr lang="en-US" b="1" kern="0" dirty="0"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b="1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</a:rPr>
              <a:t>  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b="1" kern="0" dirty="0">
                <a:latin typeface="Courier New" pitchFamily="49" charset="0"/>
              </a:rPr>
              <a:t>void </a:t>
            </a:r>
            <a:r>
              <a:rPr lang="en-US" b="1" kern="0" dirty="0" err="1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b="1" kern="0" dirty="0">
                <a:latin typeface="Courier New" pitchFamily="49" charset="0"/>
              </a:rPr>
              <a:t>(</a:t>
            </a:r>
            <a:r>
              <a:rPr lang="en-US" b="1" kern="0" dirty="0" err="1">
                <a:latin typeface="Courier New" pitchFamily="49" charset="0"/>
              </a:rPr>
              <a:t>int</a:t>
            </a:r>
            <a:r>
              <a:rPr lang="en-US" b="1" kern="0" dirty="0"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amt,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                               </a:t>
            </a:r>
            <a:r>
              <a:rPr lang="en-US" b="1" kern="0" dirty="0" err="1">
                <a:latin typeface="Courier New" pitchFamily="49" charset="0"/>
              </a:rPr>
              <a:t>BankAccount</a:t>
            </a: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b="1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b="1" kern="0" dirty="0" smtClean="0">
                <a:latin typeface="Courier New" pitchFamily="49" charset="0"/>
              </a:rPr>
              <a:t>) </a:t>
            </a:r>
            <a:r>
              <a:rPr lang="en-US" b="1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</a:rPr>
              <a:t>    </a:t>
            </a:r>
            <a:r>
              <a:rPr lang="en-US" b="1" kern="0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kern="0" dirty="0" err="1">
                <a:latin typeface="Courier New" pitchFamily="49" charset="0"/>
              </a:rPr>
              <a:t>.withdraw</a:t>
            </a:r>
            <a:r>
              <a:rPr lang="en-US" b="1" kern="0" dirty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</a:rPr>
              <a:t>    </a:t>
            </a:r>
            <a:r>
              <a:rPr lang="en-US" b="1" kern="0" dirty="0" err="1" smtClean="0">
                <a:latin typeface="Courier New" pitchFamily="49" charset="0"/>
              </a:rPr>
              <a:t>a.deposit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kern="0" dirty="0" err="1" smtClean="0">
                <a:latin typeface="Courier New" pitchFamily="49" charset="0"/>
              </a:rPr>
              <a:t>amt</a:t>
            </a:r>
            <a:r>
              <a:rPr lang="en-US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</a:rPr>
              <a:t>  }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053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Deadlock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Suppose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 smtClean="0"/>
              <a:t> are fields holding accounts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51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307292"/>
            <a:ext cx="3108543" cy="234936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acquire lock for </a:t>
            </a:r>
            <a:r>
              <a:rPr lang="en-US" sz="2000" b="1" kern="0" dirty="0" smtClean="0"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do withdraw from</a:t>
            </a:r>
            <a:r>
              <a:rPr lang="en-US" sz="2000" b="1" kern="0" dirty="0" smtClean="0">
                <a:latin typeface="Courier New" pitchFamily="49" charset="0"/>
              </a:rPr>
              <a:t> x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kern="0" dirty="0" smtClean="0">
                <a:latin typeface="Courier New" pitchFamily="49" charset="0"/>
              </a:rPr>
              <a:t>block on lock for</a:t>
            </a:r>
            <a:r>
              <a:rPr lang="en-US" sz="2000" b="1" kern="0" dirty="0" smtClean="0">
                <a:latin typeface="Courier New" pitchFamily="49" charset="0"/>
              </a:rPr>
              <a:t> y</a:t>
            </a:r>
            <a:endParaRPr lang="en-US" sz="2000" b="1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2307292"/>
            <a:ext cx="3108543" cy="234936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i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i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acquire lock for </a:t>
            </a:r>
            <a:r>
              <a:rPr lang="en-US" sz="2000" b="1" kern="0" dirty="0" smtClean="0">
                <a:latin typeface="Courier New" pitchFamily="49" charset="0"/>
              </a:rPr>
              <a:t>y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do withdraw from</a:t>
            </a:r>
            <a:r>
              <a:rPr lang="en-US" sz="2000" b="1" kern="0" dirty="0" smtClean="0">
                <a:latin typeface="Courier New" pitchFamily="49" charset="0"/>
              </a:rPr>
              <a:t> y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block on lock for </a:t>
            </a:r>
            <a:r>
              <a:rPr lang="en-US" sz="2000" b="1" kern="0" dirty="0" smtClean="0"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b="1" kern="0" dirty="0" smtClean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0687" y="1524000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br>
              <a:rPr lang="en-US" sz="2000" b="0" dirty="0" smtClean="0">
                <a:latin typeface="+mn-lt"/>
              </a:rPr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x.transferTo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(1,y)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-381000" y="3526492"/>
            <a:ext cx="2438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08134" y="3318360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9287" y="1524000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y.transferTo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(1,x)</a:t>
            </a:r>
          </a:p>
        </p:txBody>
      </p:sp>
    </p:spTree>
    <p:extLst>
      <p:ext uri="{BB962C8B-B14F-4D97-AF65-F5344CB8AC3E}">
        <p14:creationId xmlns:p14="http://schemas.microsoft.com/office/powerpoint/2010/main" val="154784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Dining Philosophers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 eaLnBrk="1" hangingPunct="1">
              <a:spcBef>
                <a:spcPts val="800"/>
              </a:spcBef>
              <a:buNone/>
            </a:pPr>
            <a:r>
              <a:rPr lang="en-US" sz="2400" dirty="0" smtClean="0"/>
              <a:t>Five philosophers go out to dinner</a:t>
            </a:r>
            <a:br>
              <a:rPr lang="en-US" sz="2400" dirty="0" smtClean="0"/>
            </a:br>
            <a:r>
              <a:rPr lang="en-US" sz="2400" dirty="0" smtClean="0"/>
              <a:t>together at an Italian restaurant</a:t>
            </a:r>
          </a:p>
          <a:p>
            <a:pPr marL="0" indent="0" eaLnBrk="1" hangingPunct="1">
              <a:spcBef>
                <a:spcPts val="800"/>
              </a:spcBef>
              <a:buNone/>
            </a:pPr>
            <a:r>
              <a:rPr lang="en-US" sz="2400" dirty="0" smtClean="0"/>
              <a:t>They sit at a round table; one </a:t>
            </a:r>
            <a:br>
              <a:rPr lang="en-US" sz="2400" dirty="0" smtClean="0"/>
            </a:br>
            <a:r>
              <a:rPr lang="en-US" sz="2400" dirty="0" smtClean="0"/>
              <a:t>fork per plate setting</a:t>
            </a:r>
          </a:p>
          <a:p>
            <a:pPr marL="0" indent="0" eaLnBrk="1" hangingPunct="1">
              <a:spcBef>
                <a:spcPts val="800"/>
              </a:spcBef>
              <a:buNone/>
            </a:pPr>
            <a:r>
              <a:rPr lang="en-US" sz="2400" dirty="0" smtClean="0"/>
              <a:t>For etiquette reasons, the</a:t>
            </a:r>
            <a:br>
              <a:rPr lang="en-US" sz="2400" dirty="0" smtClean="0"/>
            </a:br>
            <a:r>
              <a:rPr lang="en-US" sz="2400" dirty="0" smtClean="0"/>
              <a:t>philosophers need two forks </a:t>
            </a:r>
            <a:br>
              <a:rPr lang="en-US" sz="2400" dirty="0" smtClean="0"/>
            </a:br>
            <a:r>
              <a:rPr lang="en-US" sz="2400" dirty="0" smtClean="0"/>
              <a:t>to eat spaghetti properly</a:t>
            </a:r>
          </a:p>
          <a:p>
            <a:pPr marL="0" indent="0" eaLnBrk="1" hangingPunct="1">
              <a:spcBef>
                <a:spcPts val="800"/>
              </a:spcBef>
              <a:buNone/>
            </a:pPr>
            <a:r>
              <a:rPr lang="en-US" sz="2400" dirty="0" smtClean="0"/>
              <a:t>When the spaghetti comes, </a:t>
            </a:r>
            <a:br>
              <a:rPr lang="en-US" sz="2400" dirty="0" smtClean="0"/>
            </a:br>
            <a:r>
              <a:rPr lang="en-US" sz="2400" dirty="0" smtClean="0"/>
              <a:t>each philosopher proceeds to </a:t>
            </a:r>
            <a:br>
              <a:rPr lang="en-US" sz="2400" dirty="0" smtClean="0"/>
            </a:br>
            <a:r>
              <a:rPr lang="en-US" sz="2400" dirty="0" smtClean="0"/>
              <a:t>grab their right fork, then </a:t>
            </a:r>
            <a:br>
              <a:rPr lang="en-US" sz="2400" dirty="0" smtClean="0"/>
            </a:br>
            <a:r>
              <a:rPr lang="en-US" sz="2400" dirty="0" smtClean="0"/>
              <a:t>their left fork</a:t>
            </a:r>
          </a:p>
          <a:p>
            <a:pPr marL="0" indent="0" eaLnBrk="1" hangingPunct="1">
              <a:spcBef>
                <a:spcPts val="800"/>
              </a:spcBef>
              <a:buNone/>
            </a:pPr>
            <a:r>
              <a:rPr lang="en-US" sz="2400" dirty="0" smtClean="0"/>
              <a:t>‘Locking' for each fork results in a </a:t>
            </a:r>
            <a:r>
              <a:rPr lang="en-US" sz="2400" b="1" i="1" dirty="0" smtClean="0"/>
              <a:t>deadlock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52</a:t>
            </a:fld>
            <a:endParaRPr lang="en-US"/>
          </a:p>
        </p:txBody>
      </p:sp>
      <p:pic>
        <p:nvPicPr>
          <p:cNvPr id="43011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827426" y="1271587"/>
            <a:ext cx="313372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762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 deadlock occurs when there are threads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b="1" dirty="0" err="1" smtClean="0"/>
              <a:t>T</a:t>
            </a:r>
            <a:r>
              <a:rPr lang="en-US" sz="2400" b="1" baseline="-25000" dirty="0" err="1" smtClean="0"/>
              <a:t>n</a:t>
            </a:r>
            <a:r>
              <a:rPr lang="en-US" sz="2400" dirty="0" smtClean="0"/>
              <a:t> such that:</a:t>
            </a:r>
          </a:p>
          <a:p>
            <a:r>
              <a:rPr lang="en-US" sz="2400" dirty="0" smtClean="0"/>
              <a:t>For </a:t>
            </a:r>
            <a:r>
              <a:rPr lang="en-US" sz="2400" b="1" dirty="0" err="1" smtClean="0"/>
              <a:t>i</a:t>
            </a:r>
            <a:r>
              <a:rPr lang="en-US" sz="2400" dirty="0" smtClean="0"/>
              <a:t>=1 to n-1,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is waiting for at least one resource held by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i+1</a:t>
            </a:r>
          </a:p>
          <a:p>
            <a:r>
              <a:rPr lang="en-US" sz="2400" b="1" dirty="0" err="1" smtClean="0"/>
              <a:t>T</a:t>
            </a:r>
            <a:r>
              <a:rPr lang="en-US" sz="2400" b="1" baseline="-25000" dirty="0" err="1" smtClean="0"/>
              <a:t>n</a:t>
            </a:r>
            <a:r>
              <a:rPr lang="en-US" sz="2400" dirty="0" smtClean="0"/>
              <a:t> is waiting for a resource held by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1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 other words, there is a </a:t>
            </a:r>
            <a:r>
              <a:rPr lang="en-US" sz="2400" i="1" dirty="0" smtClean="0"/>
              <a:t>cycle</a:t>
            </a:r>
            <a:r>
              <a:rPr lang="en-US" sz="2400" dirty="0" smtClean="0"/>
              <a:t> of waiting</a:t>
            </a:r>
          </a:p>
          <a:p>
            <a:r>
              <a:rPr lang="en-US" sz="2400" dirty="0" smtClean="0"/>
              <a:t>More formally, a graph of dependencies is cyclic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Deadlock avoidance in programming amounts to techniques to ensure a cycle can never arise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0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486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Options for deadlock-proof transfer:</a:t>
            </a:r>
          </a:p>
          <a:p>
            <a:pPr>
              <a:spcBef>
                <a:spcPts val="600"/>
              </a:spcBef>
              <a:buNone/>
            </a:pPr>
            <a:endParaRPr lang="en-US" sz="8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Make a smaller critical section: </a:t>
            </a:r>
            <a:br>
              <a:rPr lang="en-US" sz="2000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transferTo</a:t>
            </a:r>
            <a:r>
              <a:rPr lang="en-US" sz="2000" dirty="0" smtClean="0"/>
              <a:t> not synchronized</a:t>
            </a:r>
          </a:p>
          <a:p>
            <a:pPr marL="688975" lvl="1" indent="-288925">
              <a:spcBef>
                <a:spcPts val="600"/>
              </a:spcBef>
            </a:pPr>
            <a:r>
              <a:rPr lang="en-US" sz="2000" dirty="0" smtClean="0"/>
              <a:t>Exposes intermediate state after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sz="2000" dirty="0" smtClean="0"/>
              <a:t> before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deposit</a:t>
            </a:r>
          </a:p>
          <a:p>
            <a:pPr marL="688975" lvl="1" indent="-288925">
              <a:spcBef>
                <a:spcPts val="600"/>
              </a:spcBef>
            </a:pPr>
            <a:r>
              <a:rPr lang="en-US" sz="2000" dirty="0" smtClean="0"/>
              <a:t>May be okay, but exposes wrong total amount to bank</a:t>
            </a:r>
          </a:p>
          <a:p>
            <a:pPr marL="0" indent="0">
              <a:spcBef>
                <a:spcPts val="600"/>
              </a:spcBef>
              <a:buNone/>
            </a:pPr>
            <a:endParaRPr lang="en-US" sz="8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 startAt="2"/>
            </a:pPr>
            <a:r>
              <a:rPr lang="en-US" sz="2000" dirty="0" smtClean="0"/>
              <a:t>Coarsen lock granularity: </a:t>
            </a:r>
            <a:br>
              <a:rPr lang="en-US" sz="2000" dirty="0" smtClean="0"/>
            </a:br>
            <a:r>
              <a:rPr lang="en-US" sz="2000" dirty="0" smtClean="0"/>
              <a:t>One lock for all accounts allowing transfers between them</a:t>
            </a:r>
          </a:p>
          <a:p>
            <a:pPr marL="688975" lvl="1" indent="-288925">
              <a:spcBef>
                <a:spcPts val="600"/>
              </a:spcBef>
            </a:pPr>
            <a:r>
              <a:rPr lang="en-US" sz="2000" dirty="0" smtClean="0"/>
              <a:t>Works, but sacrifices concurrent deposits/withdrawals</a:t>
            </a:r>
          </a:p>
          <a:p>
            <a:pPr marL="0" indent="0">
              <a:spcBef>
                <a:spcPts val="600"/>
              </a:spcBef>
              <a:buNone/>
            </a:pPr>
            <a:endParaRPr lang="en-US" sz="9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 startAt="3"/>
            </a:pPr>
            <a:r>
              <a:rPr lang="en-US" sz="2000" dirty="0" smtClean="0"/>
              <a:t>Give every bank-account a unique number and always</a:t>
            </a:r>
            <a:br>
              <a:rPr lang="en-US" sz="2000" dirty="0" smtClean="0"/>
            </a:br>
            <a:r>
              <a:rPr lang="en-US" sz="2000" dirty="0" smtClean="0"/>
              <a:t>acquire locks in the same order</a:t>
            </a:r>
          </a:p>
          <a:p>
            <a:pPr marL="688975" lvl="1" indent="-288925">
              <a:spcBef>
                <a:spcPts val="600"/>
              </a:spcBef>
            </a:pPr>
            <a:r>
              <a:rPr lang="en-US" sz="2000" i="1" dirty="0" smtClean="0"/>
              <a:t>Entire program </a:t>
            </a:r>
            <a:r>
              <a:rPr lang="en-US" sz="2000" dirty="0" smtClean="0"/>
              <a:t>should obey this order to avoid cycles</a:t>
            </a:r>
          </a:p>
          <a:p>
            <a:pPr marL="688975" lvl="1" indent="-288925">
              <a:spcBef>
                <a:spcPts val="600"/>
              </a:spcBef>
            </a:pPr>
            <a:r>
              <a:rPr lang="en-US" sz="2000" dirty="0" smtClean="0"/>
              <a:t>Code acquiring only one lock can ignore the order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3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Locks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1069" y="674514"/>
            <a:ext cx="6801862" cy="56169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acctNumber</a:t>
            </a:r>
            <a:r>
              <a:rPr lang="en-US" sz="2000" b="1" kern="0" dirty="0" smtClean="0">
                <a:latin typeface="Courier New" pitchFamily="49" charset="0"/>
              </a:rPr>
              <a:t>;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must be unique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  </a:t>
            </a:r>
            <a:r>
              <a:rPr lang="en-US" sz="2000" b="1" kern="0" dirty="0" smtClean="0">
                <a:latin typeface="Courier New" pitchFamily="49" charset="0"/>
              </a:rPr>
              <a:t>void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b="1" kern="0" dirty="0" smtClean="0">
                <a:latin typeface="Courier New" pitchFamily="49" charset="0"/>
              </a:rPr>
              <a:t>,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BankAccount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this.acctNumber</a:t>
            </a:r>
            <a:r>
              <a:rPr lang="en-US" sz="2000" b="1" kern="0" dirty="0" smtClean="0">
                <a:latin typeface="Courier New" pitchFamily="49" charset="0"/>
              </a:rPr>
              <a:t> &lt; </a:t>
            </a:r>
            <a:r>
              <a:rPr lang="en-US" sz="2000" b="1" kern="0" dirty="0" err="1" smtClean="0">
                <a:latin typeface="Courier New" pitchFamily="49" charset="0"/>
              </a:rPr>
              <a:t>a.acctNumber</a:t>
            </a:r>
            <a:r>
              <a:rPr lang="en-US" sz="2000" b="1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(a)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  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err="1" smtClean="0">
                <a:latin typeface="Courier New" pitchFamily="49" charset="0"/>
              </a:rPr>
              <a:t>.withdraw</a:t>
            </a:r>
            <a:r>
              <a:rPr lang="en-US" sz="2000" b="1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   </a:t>
            </a:r>
            <a:r>
              <a:rPr lang="en-US" sz="2000" b="1" kern="0" dirty="0" err="1" smtClean="0">
                <a:latin typeface="Courier New" pitchFamily="49" charset="0"/>
              </a:rPr>
              <a:t>a.deposit</a:t>
            </a:r>
            <a:r>
              <a:rPr lang="en-US" sz="2000" b="1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(a)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  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err="1" smtClean="0">
                <a:latin typeface="Courier New" pitchFamily="49" charset="0"/>
              </a:rPr>
              <a:t>.withdraw</a:t>
            </a:r>
            <a:r>
              <a:rPr lang="en-US" sz="2000" b="1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   </a:t>
            </a:r>
            <a:r>
              <a:rPr lang="en-US" sz="2000" b="1" kern="0" dirty="0" err="1" smtClean="0">
                <a:latin typeface="Courier New" pitchFamily="49" charset="0"/>
              </a:rPr>
              <a:t>a.deposit</a:t>
            </a:r>
            <a:r>
              <a:rPr lang="en-US" sz="2000" b="1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295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StringBuffer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From the Java standard library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310390"/>
            <a:ext cx="7571303" cy="494494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StringBuffer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count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 smtClean="0">
                <a:latin typeface="Courier New" pitchFamily="49" charset="0"/>
              </a:rPr>
              <a:t> char[]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append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StringBuffer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sb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err="1" smtClean="0">
                <a:latin typeface="Courier New" pitchFamily="49" charset="0"/>
              </a:rPr>
              <a:t>sb.length</a:t>
            </a:r>
            <a:r>
              <a:rPr lang="en-US" sz="2000" b="1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if(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err="1" smtClean="0">
                <a:latin typeface="Courier New" pitchFamily="49" charset="0"/>
              </a:rPr>
              <a:t>.count</a:t>
            </a:r>
            <a:r>
              <a:rPr lang="en-US" sz="2000" b="1" kern="0" dirty="0" smtClean="0">
                <a:latin typeface="Courier New" pitchFamily="49" charset="0"/>
              </a:rPr>
              <a:t> + </a:t>
            </a:r>
            <a:r>
              <a:rPr lang="en-US" sz="2000" b="1" kern="0" dirty="0" err="1" smtClean="0"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 &gt; </a:t>
            </a:r>
            <a:r>
              <a:rPr lang="en-US" sz="2000" b="1" kern="0" dirty="0" err="1" smtClean="0">
                <a:latin typeface="Courier New" pitchFamily="49" charset="0"/>
              </a:rPr>
              <a:t>this.value.length</a:t>
            </a:r>
            <a:r>
              <a:rPr lang="en-US" sz="2000" b="1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err="1" smtClean="0">
                <a:latin typeface="Courier New" pitchFamily="49" charset="0"/>
              </a:rPr>
              <a:t>.expand</a:t>
            </a:r>
            <a:r>
              <a:rPr lang="en-US" sz="2000" b="1" kern="0" dirty="0" smtClean="0">
                <a:latin typeface="Courier New" pitchFamily="49" charset="0"/>
              </a:rPr>
              <a:t>(…);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sb.getChars</a:t>
            </a:r>
            <a:r>
              <a:rPr lang="en-US" sz="2000" b="1" kern="0" dirty="0" smtClean="0">
                <a:latin typeface="Courier New" pitchFamily="49" charset="0"/>
              </a:rPr>
              <a:t>(0,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len</a:t>
            </a:r>
            <a:r>
              <a:rPr lang="en-US" sz="2000" b="1" kern="0" dirty="0" smtClean="0">
                <a:latin typeface="Courier New" pitchFamily="49" charset="0"/>
              </a:rPr>
              <a:t>,this.value,this.count);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	…</a:t>
            </a:r>
            <a:br>
              <a:rPr lang="en-US" sz="2000" b="1" kern="0" dirty="0" smtClean="0">
                <a:latin typeface="Courier New" pitchFamily="49" charset="0"/>
              </a:rPr>
            </a:br>
            <a:r>
              <a:rPr lang="en-US" sz="2000" b="1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getChars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b="1" kern="0" dirty="0" smtClean="0">
                <a:latin typeface="Courier New" pitchFamily="49" charset="0"/>
              </a:rPr>
              <a:t>,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,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b="1" kern="0" dirty="0" smtClean="0">
                <a:latin typeface="Courier New" pitchFamily="49" charset="0"/>
              </a:rPr>
              <a:t>,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                  char[]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b="1" kern="0" dirty="0" smtClean="0">
                <a:latin typeface="Courier New" pitchFamily="49" charset="0"/>
              </a:rPr>
              <a:t>,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z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    "copy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err="1" smtClean="0">
                <a:latin typeface="Courier New" pitchFamily="49" charset="0"/>
              </a:rPr>
              <a:t>.value</a:t>
            </a:r>
            <a:r>
              <a:rPr lang="en-US" sz="2000" b="1" kern="0" dirty="0" smtClean="0">
                <a:latin typeface="Courier New" pitchFamily="49" charset="0"/>
              </a:rPr>
              <a:t>[x..y]</a:t>
            </a:r>
            <a:r>
              <a:rPr lang="en-US" sz="2000" b="1" i="1" kern="0" dirty="0" smtClean="0">
                <a:latin typeface="Courier New" pitchFamily="49" charset="0"/>
              </a:rPr>
              <a:t> into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a</a:t>
            </a:r>
            <a:r>
              <a:rPr lang="en-US" sz="2000" b="1" i="1" kern="0" dirty="0" smtClean="0">
                <a:latin typeface="Courier New" pitchFamily="49" charset="0"/>
              </a:rPr>
              <a:t> starting at </a:t>
            </a:r>
            <a:r>
              <a:rPr lang="en-US" sz="2000" b="1" kern="0" dirty="0" smtClean="0">
                <a:solidFill>
                  <a:srgbClr val="00B050"/>
                </a:solidFill>
                <a:latin typeface="Courier New" pitchFamily="49" charset="0"/>
              </a:rPr>
              <a:t>z</a:t>
            </a:r>
            <a:r>
              <a:rPr lang="en-US" sz="2000" b="1" i="1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204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Problem #1: </a:t>
            </a:r>
          </a:p>
          <a:p>
            <a:pPr marL="0" indent="0">
              <a:buNone/>
            </a:pPr>
            <a:r>
              <a:rPr lang="en-US" sz="2000" dirty="0" smtClean="0"/>
              <a:t>Lock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000" dirty="0" smtClean="0"/>
              <a:t> not held between calls to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sb.length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/>
              <a:t>and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sb.getChars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So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000" dirty="0" smtClean="0"/>
              <a:t> could get longer</a:t>
            </a:r>
          </a:p>
          <a:p>
            <a:r>
              <a:rPr lang="en-US" sz="2000" dirty="0" smtClean="0"/>
              <a:t>Would cause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000" dirty="0" smtClean="0"/>
              <a:t> to throw an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ArrayBoundsException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000" dirty="0" smtClean="0"/>
              <a:t>Problem #2: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Deadlock potential if two threads try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000" dirty="0" smtClean="0"/>
              <a:t> in opposite directions, identical to the bank-account first example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000" dirty="0" smtClean="0"/>
              <a:t>Not easy to fix both problems without extra copying:</a:t>
            </a:r>
          </a:p>
          <a:p>
            <a:r>
              <a:rPr lang="en-US" sz="2000" dirty="0" smtClean="0"/>
              <a:t>Do not want unique ids on every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Do not want one lock for all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sz="2000" dirty="0" smtClean="0"/>
              <a:t> objects</a:t>
            </a:r>
          </a:p>
          <a:p>
            <a:pPr lvl="1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000" dirty="0" smtClean="0"/>
              <a:t>Actual Java library: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Fixed neither (left code as is; changed documentation) </a:t>
            </a:r>
          </a:p>
          <a:p>
            <a:r>
              <a:rPr lang="en-US" sz="2000" dirty="0" smtClean="0"/>
              <a:t>Up to clients to avoid such situations with their own protocols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Code like account-transfer and string-buffer append </a:t>
            </a:r>
            <a:br>
              <a:rPr lang="en-US" sz="2400" dirty="0" smtClean="0"/>
            </a:br>
            <a:r>
              <a:rPr lang="en-US" sz="2400" dirty="0" smtClean="0"/>
              <a:t>are difficult to deal with for deadlock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Easier case: different types of objects </a:t>
            </a:r>
          </a:p>
          <a:p>
            <a:r>
              <a:rPr lang="en-US" sz="2200" dirty="0" smtClean="0"/>
              <a:t>Can establish and document a fixed order among types</a:t>
            </a:r>
          </a:p>
          <a:p>
            <a:r>
              <a:rPr lang="en-US" sz="2200" dirty="0" smtClean="0"/>
              <a:t>Example: "When moving an item from the </a:t>
            </a:r>
            <a:r>
              <a:rPr lang="en-US" sz="2200" dirty="0" err="1" smtClean="0"/>
              <a:t>hashtable</a:t>
            </a:r>
            <a:r>
              <a:rPr lang="en-US" sz="2200" dirty="0" smtClean="0"/>
              <a:t> to the work queue, never try to acquire the queue lock while holding the </a:t>
            </a:r>
            <a:r>
              <a:rPr lang="en-US" sz="2200" dirty="0" err="1" smtClean="0"/>
              <a:t>hashtable</a:t>
            </a:r>
            <a:r>
              <a:rPr lang="en-US" sz="2200" dirty="0" smtClean="0"/>
              <a:t> lock"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Easier case: objects are in an acyclic structure</a:t>
            </a:r>
          </a:p>
          <a:p>
            <a:r>
              <a:rPr lang="en-US" sz="2200" dirty="0" smtClean="0"/>
              <a:t>Can use the data structure to determine a fixed order</a:t>
            </a:r>
          </a:p>
          <a:p>
            <a:r>
              <a:rPr lang="en-US" sz="2200" dirty="0" smtClean="0"/>
              <a:t>Example: "If holding a tree node’s lock, do not acquire other tree nodes’ locks unless they are children"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6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Literacy: Reader/Writer Locks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encourage multiple readers…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2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RACE Conditions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Some horses like wet tracks or dry tracks or muddy tracks…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vs.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Recall:</a:t>
            </a:r>
          </a:p>
          <a:p>
            <a:r>
              <a:rPr lang="en-US" sz="2000" dirty="0" smtClean="0"/>
              <a:t>Multiple concurrent reads of same memory: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Not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a problem</a:t>
            </a:r>
          </a:p>
          <a:p>
            <a:r>
              <a:rPr lang="en-US" sz="2000" dirty="0" smtClean="0"/>
              <a:t>Multiple concurrent writes of same memory: </a:t>
            </a:r>
            <a:r>
              <a:rPr lang="en-US" sz="2000" dirty="0" smtClean="0">
                <a:solidFill>
                  <a:schemeClr val="accent2"/>
                </a:solidFill>
              </a:rPr>
              <a:t>Problem</a:t>
            </a:r>
          </a:p>
          <a:p>
            <a:r>
              <a:rPr lang="en-US" sz="2000" dirty="0" smtClean="0"/>
              <a:t>Multiple concurrent read &amp; write of same memory: </a:t>
            </a:r>
            <a:r>
              <a:rPr lang="en-US" sz="2000" dirty="0" smtClean="0">
                <a:solidFill>
                  <a:schemeClr val="accent2"/>
                </a:solidFill>
              </a:rPr>
              <a:t>Problem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So far:</a:t>
            </a:r>
          </a:p>
          <a:p>
            <a:r>
              <a:rPr lang="en-US" sz="2000" dirty="0" smtClean="0"/>
              <a:t>If concurrent write/write or read/write might occur, </a:t>
            </a:r>
            <a:r>
              <a:rPr lang="en-US" sz="2000" dirty="0" smtClean="0"/>
              <a:t>use </a:t>
            </a:r>
            <a:r>
              <a:rPr lang="en-US" sz="2000" dirty="0" smtClean="0"/>
              <a:t>synchronization to ensure one-thread-at-a-time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But this is unnecessarily conservative:</a:t>
            </a:r>
          </a:p>
          <a:p>
            <a:r>
              <a:rPr lang="en-US" sz="2000" dirty="0" smtClean="0"/>
              <a:t>Could still allow multiple simultaneous readers!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180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Consider a </a:t>
            </a:r>
            <a:r>
              <a:rPr lang="en-US" sz="2400" dirty="0" err="1" smtClean="0"/>
              <a:t>hashtable</a:t>
            </a:r>
            <a:r>
              <a:rPr lang="en-US" sz="2400" dirty="0" smtClean="0"/>
              <a:t> with one coarse-grained lock</a:t>
            </a:r>
          </a:p>
          <a:p>
            <a:r>
              <a:rPr lang="en-US" sz="2400" dirty="0" smtClean="0"/>
              <a:t>O</a:t>
            </a:r>
            <a:r>
              <a:rPr lang="en-US" sz="2400" dirty="0" smtClean="0"/>
              <a:t>nly </a:t>
            </a:r>
            <a:r>
              <a:rPr lang="en-US" sz="2400" dirty="0" smtClean="0"/>
              <a:t>one thread can perform operations at a time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But suppose:</a:t>
            </a:r>
          </a:p>
          <a:p>
            <a:r>
              <a:rPr lang="en-US" sz="2400" dirty="0" smtClean="0"/>
              <a:t>There are many simultaneous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400" dirty="0" smtClean="0"/>
              <a:t> operations</a:t>
            </a: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 smtClean="0"/>
              <a:t> </a:t>
            </a:r>
            <a:r>
              <a:rPr lang="en-US" sz="2400" dirty="0" smtClean="0"/>
              <a:t>operations are very rare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Note: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Critically important </a:t>
            </a:r>
            <a:r>
              <a:rPr lang="en-US" sz="2400" dirty="0" smtClean="0"/>
              <a:t>that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400" dirty="0" smtClean="0"/>
              <a:t> does not actually mutate shared </a:t>
            </a:r>
            <a:r>
              <a:rPr lang="en-US" sz="2400" dirty="0" smtClean="0"/>
              <a:t>memory</a:t>
            </a:r>
            <a:r>
              <a:rPr lang="en-US" sz="2400" dirty="0" smtClean="0"/>
              <a:t>, like a move-to-front list </a:t>
            </a:r>
            <a:r>
              <a:rPr lang="en-US" sz="2400" dirty="0" smtClean="0"/>
              <a:t>or splay tree operation </a:t>
            </a:r>
            <a:r>
              <a:rPr lang="en-US" sz="2400" dirty="0" smtClean="0"/>
              <a:t>would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689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  <a:tabLst>
                <a:tab pos="2517775" algn="l"/>
              </a:tabLst>
            </a:pPr>
            <a:r>
              <a:rPr lang="en-US" sz="2000" dirty="0" smtClean="0"/>
              <a:t>A new synchronization ADT: </a:t>
            </a:r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readers/writer lock</a:t>
            </a:r>
          </a:p>
          <a:p>
            <a:pPr marL="0" indent="0">
              <a:buNone/>
              <a:tabLst>
                <a:tab pos="2517775" algn="l"/>
              </a:tabLst>
            </a:pPr>
            <a:endParaRPr lang="en-US" sz="800" dirty="0" smtClean="0"/>
          </a:p>
          <a:p>
            <a:pPr marL="0" indent="0">
              <a:buNone/>
              <a:tabLst>
                <a:tab pos="2517775" algn="l"/>
              </a:tabLst>
            </a:pPr>
            <a:r>
              <a:rPr lang="en-US" sz="2000" dirty="0" smtClean="0"/>
              <a:t>A lock’s states fall into three categories:</a:t>
            </a:r>
          </a:p>
          <a:p>
            <a:pPr>
              <a:tabLst>
                <a:tab pos="2517775" algn="l"/>
              </a:tabLst>
            </a:pPr>
            <a:r>
              <a:rPr lang="en-US" sz="1800" dirty="0" smtClean="0"/>
              <a:t>“not held” </a:t>
            </a:r>
          </a:p>
          <a:p>
            <a:pPr>
              <a:tabLst>
                <a:tab pos="2517775" algn="l"/>
              </a:tabLst>
            </a:pPr>
            <a:r>
              <a:rPr lang="en-US" sz="1800" dirty="0" smtClean="0"/>
              <a:t>“held for writing” by one thread </a:t>
            </a:r>
          </a:p>
          <a:p>
            <a:pPr>
              <a:tabLst>
                <a:tab pos="2517775" algn="l"/>
              </a:tabLst>
            </a:pPr>
            <a:r>
              <a:rPr lang="en-US" sz="1800" dirty="0" smtClean="0"/>
              <a:t>“held for reading” by </a:t>
            </a:r>
            <a:r>
              <a:rPr lang="en-US" sz="1800" i="1" dirty="0" smtClean="0"/>
              <a:t>one or more</a:t>
            </a:r>
            <a:r>
              <a:rPr lang="en-US" sz="1800" dirty="0" smtClean="0"/>
              <a:t> </a:t>
            </a:r>
            <a:r>
              <a:rPr lang="en-US" sz="1800" dirty="0" smtClean="0"/>
              <a:t>threads</a:t>
            </a:r>
            <a:endParaRPr lang="en-US" sz="1800" dirty="0" smtClean="0"/>
          </a:p>
          <a:p>
            <a:pPr>
              <a:buNone/>
              <a:tabLst>
                <a:tab pos="2517775" algn="l"/>
              </a:tabLst>
            </a:pPr>
            <a:endParaRPr lang="en-US" sz="800" dirty="0" smtClean="0"/>
          </a:p>
          <a:p>
            <a:pPr>
              <a:buNone/>
              <a:tabLst>
                <a:tab pos="2517775" algn="l"/>
              </a:tabLst>
            </a:pPr>
            <a:r>
              <a:rPr lang="en-US" sz="2000" dirty="0" smtClean="0"/>
              <a:t>Operations:</a:t>
            </a:r>
            <a:endParaRPr lang="en-US" sz="2000" dirty="0" smtClean="0"/>
          </a:p>
          <a:p>
            <a:pPr>
              <a:tabLst>
                <a:tab pos="2517775" algn="l"/>
              </a:tabLst>
            </a:pP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new:</a:t>
            </a:r>
            <a:r>
              <a:rPr lang="en-US" sz="1800" dirty="0" smtClean="0"/>
              <a:t> </a:t>
            </a:r>
            <a:r>
              <a:rPr lang="en-US" sz="1800" dirty="0" smtClean="0"/>
              <a:t>	make </a:t>
            </a:r>
            <a:r>
              <a:rPr lang="en-US" sz="1800" dirty="0" smtClean="0"/>
              <a:t>a new lock, initially “not held”</a:t>
            </a:r>
          </a:p>
          <a:p>
            <a:pPr>
              <a:tabLst>
                <a:tab pos="2517775" algn="l"/>
              </a:tabLst>
            </a:pP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acquire_write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smtClean="0"/>
              <a:t> </a:t>
            </a:r>
            <a:r>
              <a:rPr lang="en-US" sz="1800" dirty="0" smtClean="0"/>
              <a:t>	block </a:t>
            </a:r>
            <a:r>
              <a:rPr lang="en-US" sz="1800" dirty="0" smtClean="0"/>
              <a:t>if currently “held for reading” </a:t>
            </a:r>
            <a:r>
              <a:rPr lang="en-US" sz="1800" dirty="0" smtClean="0"/>
              <a:t>or if “held </a:t>
            </a:r>
            <a:r>
              <a:rPr lang="en-US" sz="1800" dirty="0" smtClean="0"/>
              <a:t>for </a:t>
            </a:r>
            <a:r>
              <a:rPr lang="en-US" sz="1800" dirty="0" smtClean="0"/>
              <a:t>	writing</a:t>
            </a:r>
            <a:r>
              <a:rPr lang="en-US" sz="1800" dirty="0" smtClean="0"/>
              <a:t>”, else make “held for writing”</a:t>
            </a:r>
          </a:p>
          <a:p>
            <a:pPr>
              <a:tabLst>
                <a:tab pos="2517775" algn="l"/>
              </a:tabLst>
            </a:pP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release_write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smtClean="0"/>
              <a:t> </a:t>
            </a:r>
            <a:r>
              <a:rPr lang="en-US" sz="1800" dirty="0" smtClean="0"/>
              <a:t>	make </a:t>
            </a:r>
            <a:r>
              <a:rPr lang="en-US" sz="1800" dirty="0" smtClean="0"/>
              <a:t>“not held”</a:t>
            </a:r>
          </a:p>
          <a:p>
            <a:pPr>
              <a:tabLst>
                <a:tab pos="2517775" algn="l"/>
              </a:tabLst>
            </a:pP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acquire_read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smtClean="0"/>
              <a:t> </a:t>
            </a:r>
            <a:r>
              <a:rPr lang="en-US" sz="1800" dirty="0" smtClean="0"/>
              <a:t>	block </a:t>
            </a:r>
            <a:r>
              <a:rPr lang="en-US" sz="1800" dirty="0" smtClean="0"/>
              <a:t>if currently “held for writing”, else </a:t>
            </a:r>
            <a:r>
              <a:rPr lang="en-US" sz="1800" dirty="0" smtClean="0"/>
              <a:t>	make/keep </a:t>
            </a:r>
            <a:r>
              <a:rPr lang="en-US" sz="1800" dirty="0" smtClean="0"/>
              <a:t>“held for reading” and increment </a:t>
            </a:r>
            <a:r>
              <a:rPr lang="en-US" sz="1800" dirty="0" smtClean="0"/>
              <a:t>	</a:t>
            </a:r>
            <a:r>
              <a:rPr lang="en-US" sz="1800" i="1" dirty="0" smtClean="0"/>
              <a:t>readers </a:t>
            </a:r>
            <a:r>
              <a:rPr lang="en-US" sz="1800" i="1" dirty="0" smtClean="0"/>
              <a:t>count</a:t>
            </a:r>
          </a:p>
          <a:p>
            <a:pPr>
              <a:tabLst>
                <a:tab pos="2517775" algn="l"/>
              </a:tabLst>
            </a:pPr>
            <a:r>
              <a:rPr lang="en-US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release_read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smtClean="0"/>
              <a:t> </a:t>
            </a:r>
            <a:r>
              <a:rPr lang="en-US" sz="1800" dirty="0" smtClean="0"/>
              <a:t>	decrement </a:t>
            </a:r>
            <a:r>
              <a:rPr lang="en-US" sz="1800" dirty="0" smtClean="0"/>
              <a:t>readers count, if 0, make “not held”</a:t>
            </a:r>
          </a:p>
          <a:p>
            <a:pPr>
              <a:tabLst>
                <a:tab pos="2517775" algn="l"/>
              </a:tabLst>
            </a:pP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0" y="1295400"/>
            <a:ext cx="2661306" cy="1369606"/>
            <a:chOff x="6096000" y="1524000"/>
            <a:chExt cx="2661306" cy="1369606"/>
          </a:xfrm>
        </p:grpSpPr>
        <p:sp>
          <p:nvSpPr>
            <p:cNvPr id="7" name="Rectangle 6"/>
            <p:cNvSpPr/>
            <p:nvPr/>
          </p:nvSpPr>
          <p:spPr bwMode="auto">
            <a:xfrm>
              <a:off x="6096000" y="1524000"/>
              <a:ext cx="2661306" cy="1369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ADT Invariants:</a:t>
              </a:r>
            </a:p>
            <a:p>
              <a:endPara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  <a:p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0 </a:t>
              </a: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sym typeface="Symbol"/>
                </a:rPr>
                <a:t> </a:t>
              </a: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writers </a:t>
              </a:r>
              <a:r>
                <a:rPr lang="en-US" dirty="0" smtClean="0">
                  <a:latin typeface="+mj-lt"/>
                  <a:sym typeface="Symbol"/>
                </a:rPr>
                <a:t> </a:t>
              </a: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1</a:t>
              </a:r>
            </a:p>
            <a:p>
              <a:r>
                <a:rPr lang="en-US" dirty="0" smtClean="0">
                  <a:latin typeface="+mj-lt"/>
                </a:rPr>
                <a:t>0 </a:t>
              </a:r>
              <a:r>
                <a:rPr lang="en-US" dirty="0" smtClean="0">
                  <a:latin typeface="+mj-lt"/>
                  <a:sym typeface="Symbol"/>
                </a:rPr>
                <a:t> </a:t>
              </a: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readers</a:t>
              </a:r>
            </a:p>
            <a:p>
              <a:r>
                <a:rPr lang="en-US" dirty="0" smtClean="0">
                  <a:latin typeface="+mj-lt"/>
                </a:rPr>
                <a:t>writers</a:t>
              </a:r>
              <a:r>
                <a:rPr lang="en-US" dirty="0" smtClean="0">
                  <a:latin typeface="+mj-lt"/>
                  <a:cs typeface="Courier New" pitchFamily="49" charset="0"/>
                </a:rPr>
                <a:t> </a:t>
              </a:r>
              <a:r>
                <a:rPr lang="en-US" dirty="0" smtClean="0">
                  <a:latin typeface="Arial Unicode MS"/>
                  <a:ea typeface="Arial Unicode MS"/>
                  <a:cs typeface="Arial Unicode MS"/>
                </a:rPr>
                <a:t>╳</a:t>
              </a:r>
              <a:r>
                <a:rPr lang="en-US" dirty="0" smtClean="0">
                  <a:latin typeface="+mj-lt"/>
                  <a:cs typeface="Courier New" pitchFamily="49" charset="0"/>
                </a:rPr>
                <a:t> </a:t>
              </a:r>
              <a:r>
                <a:rPr lang="en-US" dirty="0" smtClean="0">
                  <a:latin typeface="+mj-lt"/>
                </a:rPr>
                <a:t>readers</a:t>
              </a:r>
              <a:r>
                <a:rPr lang="en-US" dirty="0" smtClean="0">
                  <a:latin typeface="+mj-lt"/>
                </a:rPr>
                <a:t>==0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096000" y="1905000"/>
              <a:ext cx="26609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849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Example (not Java)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936689"/>
            <a:ext cx="6186309" cy="531171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Hashtable</a:t>
            </a:r>
            <a:r>
              <a:rPr lang="en-US" sz="2000" b="1" kern="0" dirty="0" smtClean="0">
                <a:latin typeface="Courier New" pitchFamily="49" charset="0"/>
              </a:rPr>
              <a:t>&lt;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b="1" kern="0" dirty="0" smtClean="0">
                <a:latin typeface="Courier New" pitchFamily="49" charset="0"/>
              </a:rPr>
              <a:t>,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b="1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…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coarse-grained, one lock for table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RWLock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b="1" kern="0" dirty="0" smtClean="0">
                <a:latin typeface="Courier New" pitchFamily="49" charset="0"/>
              </a:rPr>
              <a:t> =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latin typeface="Courier New" pitchFamily="49" charset="0"/>
              </a:rPr>
              <a:t>RWLock</a:t>
            </a:r>
            <a:r>
              <a:rPr lang="en-US" sz="2000" b="1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V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b="1" kern="0" dirty="0" smtClean="0">
                <a:latin typeface="Courier New" pitchFamily="49" charset="0"/>
              </a:rPr>
              <a:t>(K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b="1" kern="0" dirty="0" smtClean="0">
                <a:latin typeface="Courier New" pitchFamily="49" charset="0"/>
              </a:rPr>
              <a:t> = hasher(key);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lk.acquire_read</a:t>
            </a:r>
            <a:r>
              <a:rPr lang="en-US" sz="2000" b="1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… </a:t>
            </a:r>
            <a:r>
              <a:rPr lang="en-US" sz="2000" b="1" i="1" kern="0" dirty="0" smtClean="0">
                <a:latin typeface="Courier New" pitchFamily="49" charset="0"/>
              </a:rPr>
              <a:t>read array[bucket]</a:t>
            </a:r>
            <a:r>
              <a:rPr lang="en-US" sz="2000" b="1" kern="0" dirty="0" smtClean="0">
                <a:latin typeface="Courier New" pitchFamily="49" charset="0"/>
              </a:rPr>
              <a:t> …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lk.release_read</a:t>
            </a:r>
            <a:r>
              <a:rPr lang="en-US" sz="2000" b="1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void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b="1" kern="0" dirty="0" smtClean="0">
                <a:latin typeface="Courier New" pitchFamily="49" charset="0"/>
              </a:rPr>
              <a:t>(K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b="1" kern="0" dirty="0" smtClean="0">
                <a:latin typeface="Courier New" pitchFamily="49" charset="0"/>
              </a:rPr>
              <a:t>, V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int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b="1" kern="0" dirty="0" smtClean="0">
                <a:latin typeface="Courier New" pitchFamily="49" charset="0"/>
              </a:rPr>
              <a:t> = hasher(key);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lk.acquire_write</a:t>
            </a:r>
            <a:r>
              <a:rPr lang="en-US" sz="2000" b="1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	  … </a:t>
            </a:r>
            <a:r>
              <a:rPr lang="en-US" sz="2000" b="1" i="1" kern="0" dirty="0" smtClean="0">
                <a:latin typeface="Courier New" pitchFamily="49" charset="0"/>
              </a:rPr>
              <a:t>write array[bucket]</a:t>
            </a:r>
            <a:r>
              <a:rPr lang="en-US" sz="2000" b="1" kern="0" dirty="0" smtClean="0">
                <a:latin typeface="Courier New" pitchFamily="49" charset="0"/>
              </a:rPr>
              <a:t> …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latin typeface="Courier New" pitchFamily="49" charset="0"/>
              </a:rPr>
              <a:t>lk.release_write</a:t>
            </a:r>
            <a:r>
              <a:rPr lang="en-US" sz="2000" b="1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    </a:t>
            </a:r>
            <a:endParaRPr lang="en-US" sz="2000" b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1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</a:t>
            </a:r>
            <a:r>
              <a:rPr lang="en-US" dirty="0"/>
              <a:t>L</a:t>
            </a:r>
            <a:r>
              <a:rPr lang="en-US" dirty="0" smtClean="0"/>
              <a:t>ock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A readers/writer lock implementation (which is “not our problem”) usually gives </a:t>
            </a:r>
            <a:r>
              <a:rPr lang="en-US" sz="2200" i="1" dirty="0" smtClean="0"/>
              <a:t>priority</a:t>
            </a:r>
            <a:r>
              <a:rPr lang="en-US" sz="2200" dirty="0" smtClean="0"/>
              <a:t> to writers:</a:t>
            </a:r>
          </a:p>
          <a:p>
            <a:r>
              <a:rPr lang="en-US" sz="2000" dirty="0" smtClean="0"/>
              <a:t>After a writer blocks, </a:t>
            </a:r>
            <a:r>
              <a:rPr lang="en-US" sz="2000" dirty="0" smtClean="0"/>
              <a:t>no </a:t>
            </a:r>
            <a:r>
              <a:rPr lang="en-US" sz="2000" dirty="0" smtClean="0"/>
              <a:t>readers </a:t>
            </a:r>
            <a:r>
              <a:rPr lang="en-US" sz="2000" i="1" dirty="0" smtClean="0"/>
              <a:t>arriving later</a:t>
            </a:r>
            <a:r>
              <a:rPr lang="en-US" sz="2000" dirty="0" smtClean="0"/>
              <a:t> will get the lock before the writer</a:t>
            </a:r>
          </a:p>
          <a:p>
            <a:r>
              <a:rPr lang="en-US" sz="2000" dirty="0" smtClean="0"/>
              <a:t>Otherwise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could </a:t>
            </a:r>
            <a:r>
              <a:rPr lang="en-US" sz="2000" i="1" dirty="0" smtClean="0"/>
              <a:t>starve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200" dirty="0" smtClean="0"/>
              <a:t>Re-entrant (same thread acquires lock multiple times)? </a:t>
            </a:r>
            <a:endParaRPr lang="en-US" sz="2200" dirty="0" smtClean="0"/>
          </a:p>
          <a:p>
            <a:r>
              <a:rPr lang="en-US" sz="2000" dirty="0" smtClean="0"/>
              <a:t>Mostly an orthogonal issue</a:t>
            </a:r>
          </a:p>
          <a:p>
            <a:r>
              <a:rPr lang="en-US" sz="2000" dirty="0" smtClean="0"/>
              <a:t>But some libraries support </a:t>
            </a:r>
            <a:r>
              <a:rPr lang="en-US" sz="2000" i="1" dirty="0" smtClean="0"/>
              <a:t>upgrading</a:t>
            </a:r>
            <a:r>
              <a:rPr lang="en-US" sz="2000" dirty="0" smtClean="0"/>
              <a:t> from reader to writer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200" dirty="0" smtClean="0"/>
              <a:t>Why not use readers/writer locks with more fine-grained locking</a:t>
            </a:r>
            <a:r>
              <a:rPr lang="en-US" sz="2200" dirty="0" smtClean="0"/>
              <a:t>? Like </a:t>
            </a:r>
            <a:r>
              <a:rPr lang="en-US" sz="2200" dirty="0" smtClean="0"/>
              <a:t>on each bucket?</a:t>
            </a:r>
          </a:p>
          <a:p>
            <a:r>
              <a:rPr lang="en-US" sz="2000" dirty="0" smtClean="0"/>
              <a:t>Not wrong, but likely not worth it due to low contention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759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[</a:t>
            </a:r>
            <a:r>
              <a:rPr lang="en-US" sz="2000" dirty="0"/>
              <a:t>Note: Not needed in your project/homework</a:t>
            </a:r>
            <a:r>
              <a:rPr lang="en-US" sz="2000" dirty="0" smtClean="0"/>
              <a:t>]</a:t>
            </a:r>
          </a:p>
          <a:p>
            <a:pPr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Java’s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sz="2000" dirty="0" smtClean="0"/>
              <a:t> statement does not support readers/writer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Instead, </a:t>
            </a:r>
            <a:r>
              <a:rPr lang="en-US" sz="2000" dirty="0" smtClean="0"/>
              <a:t>the </a:t>
            </a:r>
            <a:r>
              <a:rPr lang="en-US" sz="2000" dirty="0" smtClean="0"/>
              <a:t>Java </a:t>
            </a:r>
            <a:r>
              <a:rPr lang="en-US" sz="2000" dirty="0" smtClean="0"/>
              <a:t>library has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java.util.concurrent.locks.ReentrantReadWriteLock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Details:</a:t>
            </a: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Implementation is different</a:t>
            </a: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methods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readLock</a:t>
            </a:r>
            <a:r>
              <a:rPr lang="en-US" sz="2000" dirty="0" smtClean="0">
                <a:latin typeface="+mj-lt"/>
                <a:cs typeface="Courier New" pitchFamily="49" charset="0"/>
              </a:rPr>
              <a:t> and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writeLock</a:t>
            </a:r>
            <a:r>
              <a:rPr lang="en-US" sz="200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return </a:t>
            </a:r>
            <a:r>
              <a:rPr lang="en-US" sz="2000" dirty="0" smtClean="0">
                <a:latin typeface="+mj-lt"/>
                <a:cs typeface="Courier New" pitchFamily="49" charset="0"/>
              </a:rPr>
              <a:t>objects that themselves have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sz="2000" dirty="0" smtClean="0">
                <a:latin typeface="+mj-lt"/>
                <a:cs typeface="Courier New" pitchFamily="49" charset="0"/>
              </a:rPr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unlock</a:t>
            </a:r>
            <a:r>
              <a:rPr lang="en-US" sz="2000" dirty="0" smtClean="0">
                <a:latin typeface="+mj-lt"/>
                <a:cs typeface="Courier New" pitchFamily="49" charset="0"/>
              </a:rPr>
              <a:t> methods</a:t>
            </a: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Does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not</a:t>
            </a:r>
            <a:r>
              <a:rPr lang="en-US" sz="2000" dirty="0" smtClean="0">
                <a:latin typeface="+mj-lt"/>
                <a:cs typeface="Courier New" pitchFamily="49" charset="0"/>
              </a:rPr>
              <a:t> have writer priority or reader-to-writer </a:t>
            </a:r>
            <a:r>
              <a:rPr lang="en-US" sz="2000" dirty="0" smtClean="0">
                <a:latin typeface="+mj-lt"/>
                <a:cs typeface="Courier New" pitchFamily="49" charset="0"/>
              </a:rPr>
              <a:t>upgrading</a:t>
            </a: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If you want to use them, be sure to</a:t>
            </a:r>
            <a:r>
              <a:rPr lang="en-US" sz="200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read the documentation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1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natural successor to shampoo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924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458200" cy="3505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To motivate condition variables, consider the canonical example </a:t>
            </a:r>
            <a:r>
              <a:rPr lang="en-US" sz="2000" dirty="0" smtClean="0"/>
              <a:t>of </a:t>
            </a: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bounded buffer</a:t>
            </a:r>
            <a:r>
              <a:rPr lang="en-US" sz="2000" dirty="0" smtClean="0"/>
              <a:t> for sharing work among threads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000" dirty="0" smtClean="0"/>
              <a:t>Bounded buffer: A queue with a fixed size</a:t>
            </a:r>
          </a:p>
          <a:p>
            <a:r>
              <a:rPr lang="en-US" sz="2000" dirty="0" smtClean="0"/>
              <a:t>Only slightly simpler if unbounded, core need still arises</a:t>
            </a:r>
          </a:p>
          <a:p>
            <a:pPr marL="0" indent="0"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000" dirty="0" smtClean="0"/>
              <a:t>For sharing work – think an assembly line: </a:t>
            </a:r>
          </a:p>
          <a:p>
            <a:r>
              <a:rPr lang="en-US" sz="2000" dirty="0" smtClean="0"/>
              <a:t>Producer thread(s) do some work and </a:t>
            </a:r>
            <a:r>
              <a:rPr lang="en-US" sz="2000" dirty="0" err="1" smtClean="0"/>
              <a:t>enqueue</a:t>
            </a:r>
            <a:r>
              <a:rPr lang="en-US" sz="2000" dirty="0" smtClean="0"/>
              <a:t> result objects</a:t>
            </a:r>
          </a:p>
          <a:p>
            <a:r>
              <a:rPr lang="en-US" sz="2000" dirty="0" smtClean="0"/>
              <a:t>Consumer thread(s) </a:t>
            </a:r>
            <a:r>
              <a:rPr lang="en-US" sz="2000" dirty="0" err="1" smtClean="0"/>
              <a:t>dequeue</a:t>
            </a:r>
            <a:r>
              <a:rPr lang="en-US" sz="2000" dirty="0" smtClean="0"/>
              <a:t> objects and do next stage</a:t>
            </a:r>
          </a:p>
          <a:p>
            <a:r>
              <a:rPr lang="en-US" sz="2000" dirty="0" smtClean="0"/>
              <a:t>Must synchronize access to the </a:t>
            </a:r>
            <a:r>
              <a:rPr lang="en-US" sz="2000" dirty="0" smtClean="0"/>
              <a:t>queue</a:t>
            </a:r>
            <a:endParaRPr lang="en-US" sz="2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95300" y="685800"/>
            <a:ext cx="8153400" cy="1981200"/>
            <a:chOff x="685800" y="1219200"/>
            <a:chExt cx="8153400" cy="1981200"/>
          </a:xfrm>
        </p:grpSpPr>
        <p:sp>
          <p:nvSpPr>
            <p:cNvPr id="8" name="Rectangle 7"/>
            <p:cNvSpPr/>
            <p:nvPr/>
          </p:nvSpPr>
          <p:spPr bwMode="auto">
            <a:xfrm>
              <a:off x="685800" y="1219200"/>
              <a:ext cx="8153400" cy="1981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814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6" name="Rectangle 1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910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 dirty="0" smtClean="0">
                  <a:solidFill>
                    <a:schemeClr val="tx1"/>
                  </a:solidFill>
                </a:rPr>
                <a:t>f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958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 dirty="0" smtClean="0">
                  <a:solidFill>
                    <a:schemeClr val="tx1"/>
                  </a:solidFill>
                </a:rPr>
                <a:t>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006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054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 dirty="0" smtClean="0">
                  <a:solidFill>
                    <a:schemeClr val="tx1"/>
                  </a:solidFill>
                </a:rPr>
                <a:t>c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102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150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" name="Text Box 2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71126" y="1219200"/>
              <a:ext cx="8739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b="0" dirty="0" smtClean="0">
                  <a:solidFill>
                    <a:schemeClr val="tx1"/>
                  </a:solidFill>
                  <a:latin typeface="+mj-lt"/>
                </a:rPr>
                <a:t>buffer</a:t>
              </a:r>
              <a:endParaRPr lang="en-US" b="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32" name="AutoShape 29"/>
            <p:cNvCxnSpPr>
              <a:cxnSpLocks noChangeShapeType="1"/>
              <a:endCxn id="16" idx="2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4038600" y="16002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30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5257800" y="16002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Text Box 2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429000" y="1676400"/>
              <a:ext cx="7232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Text Box 2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1733490"/>
              <a:ext cx="74090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914400" y="1295400"/>
              <a:ext cx="15408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b="0" dirty="0" smtClean="0">
                  <a:solidFill>
                    <a:schemeClr val="tx1"/>
                  </a:solidFill>
                  <a:latin typeface="+mj-lt"/>
                </a:rPr>
                <a:t>producer(s)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b="0" dirty="0" err="1" smtClean="0">
                  <a:latin typeface="+mj-lt"/>
                </a:rPr>
                <a:t>enqueue</a:t>
              </a:r>
              <a:endParaRPr lang="en-US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7" name="Text Box 24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850067" y="1295400"/>
              <a:ext cx="164500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b="0" dirty="0" smtClean="0">
                  <a:solidFill>
                    <a:schemeClr val="tx1"/>
                  </a:solidFill>
                  <a:latin typeface="+mj-lt"/>
                </a:rPr>
                <a:t>consumer(s)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b="0" dirty="0" err="1" smtClean="0">
                  <a:latin typeface="+mj-lt"/>
                </a:rPr>
                <a:t>dequeue</a:t>
              </a:r>
              <a:endParaRPr lang="en-US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10199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950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1950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1950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950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8581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0332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0332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0332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0332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6049137" y="20574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24291" y="2221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224291" y="23742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224291" y="2526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24291" y="2679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6887337" y="20574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062491" y="2221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062491" y="23742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062491" y="2526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062491" y="2679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77255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79006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9006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9006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9006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V="1">
              <a:off x="2590800" y="1828800"/>
              <a:ext cx="762000" cy="2286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6172200" y="1752600"/>
              <a:ext cx="685800" cy="3048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2646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2460" y="1013301"/>
            <a:ext cx="7879080" cy="500649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Buffer</a:t>
            </a:r>
            <a:r>
              <a:rPr lang="en-US" sz="2000" b="1" kern="0" dirty="0" smtClean="0">
                <a:latin typeface="Courier New" pitchFamily="49" charset="0"/>
              </a:rPr>
              <a:t>&lt;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E[] 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b="1" kern="0" dirty="0" smtClean="0">
                <a:latin typeface="Courier New" pitchFamily="49" charset="0"/>
              </a:rPr>
              <a:t> = (E[])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 smtClean="0">
                <a:latin typeface="Courier New" pitchFamily="49" charset="0"/>
              </a:rPr>
              <a:t> Object[SIZE];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…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</a:rPr>
              <a:t>// front, back fields,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</a:rPr>
              <a:t>isEmpty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</a:rPr>
              <a:t>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</a:rPr>
              <a:t>isFull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</a:rPr>
              <a:t> methods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void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b="1" kern="0" dirty="0" smtClean="0">
                <a:latin typeface="Courier New" pitchFamily="49" charset="0"/>
              </a:rPr>
              <a:t>(E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isFull</a:t>
            </a:r>
            <a:r>
              <a:rPr lang="en-US" sz="2000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… </a:t>
            </a:r>
            <a:r>
              <a:rPr lang="en-US" sz="2000" b="1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b="1" kern="0" dirty="0" smtClean="0">
                <a:latin typeface="Courier New" pitchFamily="49" charset="0"/>
              </a:rPr>
              <a:t>()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isEmpty</a:t>
            </a:r>
            <a:r>
              <a:rPr lang="en-US" sz="2000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… </a:t>
            </a:r>
            <a:r>
              <a:rPr lang="en-US" sz="2000" b="1" i="1" kern="0" dirty="0" smtClean="0">
                <a:latin typeface="Courier New" pitchFamily="49" charset="0"/>
              </a:rPr>
              <a:t>take from array and adjust front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    </a:t>
            </a:r>
            <a:endParaRPr lang="en-US" sz="2000" b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96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400" dirty="0" smtClean="0"/>
              <a:t> to a full buffer should </a:t>
            </a:r>
            <a:r>
              <a:rPr lang="en-US" sz="2400" i="1" dirty="0" smtClean="0"/>
              <a:t>not</a:t>
            </a:r>
            <a:r>
              <a:rPr lang="en-US" sz="2400" dirty="0" smtClean="0"/>
              <a:t> raise an </a:t>
            </a:r>
            <a:r>
              <a:rPr lang="en-US" sz="2400" dirty="0" smtClean="0"/>
              <a:t>exception but should </a:t>
            </a:r>
            <a:r>
              <a:rPr lang="en-US" sz="2400" dirty="0" smtClean="0">
                <a:solidFill>
                  <a:schemeClr val="accent2"/>
                </a:solidFill>
              </a:rPr>
              <a:t>wait</a:t>
            </a:r>
            <a:r>
              <a:rPr lang="en-US" sz="2400" dirty="0" smtClean="0"/>
              <a:t> </a:t>
            </a:r>
            <a:r>
              <a:rPr lang="en-US" sz="2400" dirty="0" smtClean="0"/>
              <a:t>until there is room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2400" dirty="0" smtClean="0"/>
              <a:t> from an empty buffer should </a:t>
            </a:r>
            <a:r>
              <a:rPr lang="en-US" sz="2400" i="1" dirty="0" smtClean="0"/>
              <a:t>not</a:t>
            </a:r>
            <a:r>
              <a:rPr lang="en-US" sz="2400" dirty="0" smtClean="0"/>
              <a:t> raise an </a:t>
            </a:r>
            <a:r>
              <a:rPr lang="en-US" sz="2400" dirty="0" smtClean="0"/>
              <a:t>exception but should </a:t>
            </a:r>
            <a:r>
              <a:rPr lang="en-US" sz="2400" dirty="0" smtClean="0">
                <a:solidFill>
                  <a:schemeClr val="accent2"/>
                </a:solidFill>
              </a:rPr>
              <a:t>wait</a:t>
            </a:r>
            <a:r>
              <a:rPr lang="en-US" sz="2400" dirty="0" smtClean="0"/>
              <a:t> </a:t>
            </a:r>
            <a:r>
              <a:rPr lang="en-US" sz="2400" dirty="0" smtClean="0"/>
              <a:t>until there is data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One b</a:t>
            </a:r>
            <a:r>
              <a:rPr lang="en-US" sz="2400" dirty="0" smtClean="0">
                <a:solidFill>
                  <a:srgbClr val="FF0000"/>
                </a:solidFill>
              </a:rPr>
              <a:t>ad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approach</a:t>
            </a:r>
            <a:r>
              <a:rPr lang="en-US" sz="2400" dirty="0" smtClean="0"/>
              <a:t> is to </a:t>
            </a:r>
            <a:r>
              <a:rPr lang="en-US" sz="2400" i="1" dirty="0" smtClean="0"/>
              <a:t>spin-wait</a:t>
            </a:r>
            <a:r>
              <a:rPr lang="en-US" sz="2400" dirty="0" smtClean="0"/>
              <a:t> </a:t>
            </a:r>
            <a:r>
              <a:rPr lang="en-US" sz="2400" dirty="0" smtClean="0"/>
              <a:t>(wasted work and keep grabbing lock)</a:t>
            </a:r>
          </a:p>
          <a:p>
            <a:endParaRPr lang="en-US" sz="2400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581400"/>
            <a:ext cx="6096000" cy="256480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void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b="1" kern="0" dirty="0" smtClean="0">
                <a:latin typeface="Courier New" pitchFamily="49" charset="0"/>
              </a:rPr>
              <a:t>(E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kern="0" dirty="0" smtClean="0">
                <a:latin typeface="Courier New" pitchFamily="49" charset="0"/>
              </a:rPr>
              <a:t>(true)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if(</a:t>
            </a:r>
            <a:r>
              <a:rPr lang="en-US" sz="2000" b="1" kern="0" dirty="0" err="1" smtClean="0">
                <a:latin typeface="Courier New" pitchFamily="49" charset="0"/>
              </a:rPr>
              <a:t>isFull</a:t>
            </a:r>
            <a:r>
              <a:rPr lang="en-US" sz="2000" b="1" kern="0" dirty="0" smtClean="0">
                <a:latin typeface="Courier New" pitchFamily="49" charset="0"/>
              </a:rPr>
              <a:t>())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continue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… </a:t>
            </a:r>
            <a:r>
              <a:rPr lang="en-US" sz="2000" b="1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  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 similar</a:t>
            </a:r>
          </a:p>
        </p:txBody>
      </p:sp>
    </p:spTree>
    <p:extLst>
      <p:ext uri="{BB962C8B-B14F-4D97-AF65-F5344CB8AC3E}">
        <p14:creationId xmlns:p14="http://schemas.microsoft.com/office/powerpoint/2010/main" val="260218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Races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race condition</a:t>
            </a:r>
            <a:r>
              <a:rPr lang="en-US" sz="2000" dirty="0" smtClean="0"/>
              <a:t> occurs when the computation result depends on scheduling (how threads are interleaved on ≥1 processors)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Only occurs  if T1 and T2 are scheduled in a particular way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As programmers, we cannot control the scheduling of threads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Program correctness must be independent of scheduling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sz="1400" dirty="0" smtClean="0"/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n-US" sz="2000" dirty="0" smtClean="0"/>
              <a:t>Race conditions are bugs that exist only due to concurrency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No interleaved scheduling with 1 thread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sz="1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Typically, </a:t>
            </a:r>
            <a:r>
              <a:rPr lang="en-US" sz="2000" dirty="0" smtClean="0"/>
              <a:t>the problem </a:t>
            </a:r>
            <a:r>
              <a:rPr lang="en-US" sz="2000" dirty="0"/>
              <a:t>is some </a:t>
            </a:r>
            <a:r>
              <a:rPr lang="en-US" sz="2000" i="1" dirty="0"/>
              <a:t>intermediate state</a:t>
            </a:r>
            <a:r>
              <a:rPr lang="en-US" sz="2000" dirty="0"/>
              <a:t> that </a:t>
            </a:r>
            <a:r>
              <a:rPr lang="en-US" sz="2000" dirty="0" smtClean="0"/>
              <a:t>"messes up" </a:t>
            </a:r>
            <a:r>
              <a:rPr lang="en-US" sz="2000" dirty="0"/>
              <a:t>a concurrent thread that </a:t>
            </a:r>
            <a:r>
              <a:rPr lang="en-US" sz="2000" dirty="0" smtClean="0"/>
              <a:t>"sees" </a:t>
            </a:r>
            <a:r>
              <a:rPr lang="en-US" sz="2000" dirty="0"/>
              <a:t>that </a:t>
            </a:r>
            <a:r>
              <a:rPr lang="en-US" sz="2000" dirty="0" smtClean="0"/>
              <a:t>state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smtClean="0"/>
              <a:t>We will distinguish between </a:t>
            </a:r>
            <a:r>
              <a:rPr lang="en-US" sz="2000" dirty="0" smtClean="0">
                <a:solidFill>
                  <a:schemeClr val="accent6"/>
                </a:solidFill>
              </a:rPr>
              <a:t>data races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chemeClr val="accent6"/>
                </a:solidFill>
              </a:rPr>
              <a:t>bad </a:t>
            </a:r>
            <a:r>
              <a:rPr lang="en-US" sz="2000" dirty="0" err="1" smtClean="0">
                <a:solidFill>
                  <a:schemeClr val="accent6"/>
                </a:solidFill>
              </a:rPr>
              <a:t>interleavings</a:t>
            </a:r>
            <a:r>
              <a:rPr lang="en-US" sz="2000" dirty="0" smtClean="0"/>
              <a:t>, both of which are types of race condition bugs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Better would be for a thread to </a:t>
            </a:r>
            <a:r>
              <a:rPr lang="en-US" sz="2000" dirty="0" smtClean="0"/>
              <a:t>simply</a:t>
            </a:r>
            <a:r>
              <a:rPr lang="en-US" sz="2000" i="1" dirty="0" smtClean="0"/>
              <a:t> wait</a:t>
            </a:r>
            <a:r>
              <a:rPr lang="en-US" sz="2000" dirty="0" smtClean="0"/>
              <a:t> </a:t>
            </a:r>
            <a:r>
              <a:rPr lang="en-US" sz="2000" dirty="0" smtClean="0"/>
              <a:t>until it can proceed </a:t>
            </a:r>
          </a:p>
          <a:p>
            <a:r>
              <a:rPr lang="en-US" sz="2000" dirty="0" smtClean="0"/>
              <a:t>It should not spin/process continuously</a:t>
            </a:r>
          </a:p>
          <a:p>
            <a:r>
              <a:rPr lang="en-US" sz="2000" dirty="0" smtClean="0"/>
              <a:t>Instead, it should b</a:t>
            </a:r>
            <a:r>
              <a:rPr lang="en-US" sz="2000" dirty="0" smtClean="0"/>
              <a:t>e </a:t>
            </a:r>
            <a:r>
              <a:rPr lang="en-US" sz="2000" i="1" dirty="0" smtClean="0"/>
              <a:t>notified</a:t>
            </a:r>
            <a:r>
              <a:rPr lang="en-US" sz="2000" dirty="0" smtClean="0"/>
              <a:t> when it should try again</a:t>
            </a:r>
          </a:p>
          <a:p>
            <a:r>
              <a:rPr lang="en-US" sz="2000" dirty="0" smtClean="0"/>
              <a:t>In the meantime, let other threads run</a:t>
            </a:r>
          </a:p>
          <a:p>
            <a:pPr marL="5715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Like locks, not something you can implement on your own</a:t>
            </a:r>
          </a:p>
          <a:p>
            <a:r>
              <a:rPr lang="en-US" sz="2000" dirty="0" smtClean="0"/>
              <a:t>Language or library gives it to you, </a:t>
            </a:r>
            <a:r>
              <a:rPr lang="en-US" sz="2000" dirty="0" smtClean="0"/>
              <a:t>typically </a:t>
            </a:r>
            <a:r>
              <a:rPr lang="en-US" sz="2000" dirty="0" smtClean="0"/>
              <a:t>implemented with operating-system support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/>
              <a:t>An ADT that supports this: </a:t>
            </a:r>
            <a:r>
              <a:rPr lang="en-US" sz="2000" dirty="0" smtClean="0">
                <a:solidFill>
                  <a:schemeClr val="accent2"/>
                </a:solidFill>
              </a:rPr>
              <a:t>condition variable</a:t>
            </a:r>
          </a:p>
          <a:p>
            <a:r>
              <a:rPr lang="en-US" sz="2000" dirty="0" smtClean="0"/>
              <a:t>Informs waiter(s) when the </a:t>
            </a:r>
            <a:r>
              <a:rPr lang="en-US" sz="2000" i="1" dirty="0" smtClean="0"/>
              <a:t>condition</a:t>
            </a:r>
            <a:r>
              <a:rPr lang="en-US" sz="2000" dirty="0" smtClean="0"/>
              <a:t> that </a:t>
            </a:r>
            <a:r>
              <a:rPr lang="en-US" sz="2000" dirty="0" smtClean="0"/>
              <a:t>causes </a:t>
            </a:r>
            <a:r>
              <a:rPr lang="en-US" sz="2000" dirty="0" smtClean="0"/>
              <a:t>it/them to wait has </a:t>
            </a:r>
            <a:r>
              <a:rPr lang="en-US" sz="2000" i="1" dirty="0" smtClean="0"/>
              <a:t>varied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000" dirty="0" smtClean="0"/>
              <a:t>Terminology not completely standard; will mostly stick with Java</a:t>
            </a:r>
          </a:p>
        </p:txBody>
      </p:sp>
    </p:spTree>
    <p:extLst>
      <p:ext uri="{BB962C8B-B14F-4D97-AF65-F5344CB8AC3E}">
        <p14:creationId xmlns:p14="http://schemas.microsoft.com/office/powerpoint/2010/main" val="151297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Approach: </a:t>
            </a:r>
            <a:r>
              <a:rPr lang="en-US" dirty="0" smtClean="0">
                <a:solidFill>
                  <a:schemeClr val="accent2"/>
                </a:solidFill>
              </a:rPr>
              <a:t>Not Quite Right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17181" y="838200"/>
            <a:ext cx="7109639" cy="531171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</a:rPr>
              <a:t>Buffer</a:t>
            </a:r>
            <a:r>
              <a:rPr lang="en-US" sz="2000" b="1" kern="0" dirty="0" smtClean="0">
                <a:latin typeface="Courier New" pitchFamily="49" charset="0"/>
              </a:rPr>
              <a:t>&lt;</a:t>
            </a:r>
            <a:r>
              <a:rPr lang="en-US" sz="2000" b="1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…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void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b="1" kern="0" dirty="0" smtClean="0">
                <a:latin typeface="Courier New" pitchFamily="49" charset="0"/>
              </a:rPr>
              <a:t>(E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isFull</a:t>
            </a:r>
            <a:r>
              <a:rPr lang="en-US" sz="2000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i="1" kern="0" dirty="0" smtClean="0">
                <a:latin typeface="Courier New" pitchFamily="49" charset="0"/>
              </a:rPr>
              <a:t>buffer was empty</a:t>
            </a:r>
            <a:r>
              <a:rPr lang="en-US" sz="2000" b="1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b="1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isEmpty</a:t>
            </a:r>
            <a:r>
              <a:rPr lang="en-US" sz="2000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  <a:endParaRPr lang="en-US" sz="2000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i="1" kern="0" dirty="0" smtClean="0">
                <a:latin typeface="Courier New" pitchFamily="49" charset="0"/>
              </a:rPr>
              <a:t>take from array and adjust front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  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i="1" kern="0" dirty="0" smtClean="0">
                <a:latin typeface="Courier New" pitchFamily="49" charset="0"/>
              </a:rPr>
              <a:t>buffer was full</a:t>
            </a:r>
            <a:r>
              <a:rPr lang="en-US" sz="2000" b="1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  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  <a:endParaRPr lang="en-US" sz="2000" b="1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    </a:t>
            </a:r>
            <a:endParaRPr lang="en-US" sz="2000" b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1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Ideas You Should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Java </a:t>
            </a:r>
            <a:r>
              <a:rPr lang="en-US" sz="2000" dirty="0" smtClean="0"/>
              <a:t>is a bit weird: </a:t>
            </a:r>
          </a:p>
          <a:p>
            <a:r>
              <a:rPr lang="en-US" sz="2000" dirty="0" smtClean="0"/>
              <a:t>Every </a:t>
            </a:r>
            <a:r>
              <a:rPr lang="en-US" sz="2000" dirty="0" smtClean="0"/>
              <a:t>object “is” a condition variable (also a lock)</a:t>
            </a:r>
          </a:p>
          <a:p>
            <a:r>
              <a:rPr lang="en-US" sz="2000" dirty="0"/>
              <a:t>O</a:t>
            </a:r>
            <a:r>
              <a:rPr lang="en-US" sz="2000" dirty="0" smtClean="0"/>
              <a:t>ther </a:t>
            </a:r>
            <a:r>
              <a:rPr lang="en-US" sz="2000" dirty="0" smtClean="0"/>
              <a:t>languages/libraries often make them separate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wait: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“Register</a:t>
            </a:r>
            <a:r>
              <a:rPr lang="en-US" sz="2000" dirty="0" smtClean="0"/>
              <a:t>” running thread as interested in being woken up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dirty="0" smtClean="0"/>
              <a:t>atomically: release the lock and block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hen </a:t>
            </a:r>
            <a:r>
              <a:rPr lang="en-US" sz="2000" dirty="0" smtClean="0"/>
              <a:t>execution resumes, </a:t>
            </a:r>
            <a:r>
              <a:rPr lang="en-US" sz="2000" i="1" dirty="0" smtClean="0"/>
              <a:t>thread again holds the lock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notify:</a:t>
            </a:r>
          </a:p>
          <a:p>
            <a:r>
              <a:rPr lang="en-US" sz="2000" dirty="0" smtClean="0"/>
              <a:t>P</a:t>
            </a:r>
            <a:r>
              <a:rPr lang="en-US" sz="2000" dirty="0" smtClean="0"/>
              <a:t>ick </a:t>
            </a:r>
            <a:r>
              <a:rPr lang="en-US" sz="2000" dirty="0" smtClean="0"/>
              <a:t>one waiting thread and wake it up</a:t>
            </a:r>
          </a:p>
          <a:p>
            <a:r>
              <a:rPr lang="en-US" sz="2000" dirty="0"/>
              <a:t>N</a:t>
            </a:r>
            <a:r>
              <a:rPr lang="en-US" sz="2000" dirty="0" smtClean="0"/>
              <a:t>o </a:t>
            </a:r>
            <a:r>
              <a:rPr lang="en-US" sz="2000" dirty="0" smtClean="0"/>
              <a:t>guarantee woken up thread runs next, just that it is no longer blocked on the </a:t>
            </a:r>
            <a:r>
              <a:rPr lang="en-US" sz="2000" i="1" dirty="0" smtClean="0"/>
              <a:t>condition</a:t>
            </a:r>
            <a:r>
              <a:rPr lang="en-US" sz="2000" dirty="0" smtClean="0"/>
              <a:t>, now waiting for the </a:t>
            </a:r>
            <a:r>
              <a:rPr lang="en-US" sz="2000" i="1" dirty="0" smtClean="0"/>
              <a:t>lock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f </a:t>
            </a:r>
            <a:r>
              <a:rPr lang="en-US" sz="2000" dirty="0" smtClean="0"/>
              <a:t>no thread is waiting, then do nothing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524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Bug in the Earlier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895600"/>
            <a:ext cx="7772400" cy="76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Between the time a thread is notified and it re-acquires the lock, </a:t>
            </a:r>
            <a:r>
              <a:rPr lang="en-US" sz="2000" dirty="0" smtClean="0"/>
              <a:t>the </a:t>
            </a:r>
            <a:r>
              <a:rPr lang="en-US" sz="2000" dirty="0" smtClean="0"/>
              <a:t>condition can become false again!</a:t>
            </a:r>
          </a:p>
          <a:p>
            <a:endParaRPr lang="en-US" sz="2000" dirty="0" smtClean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63566" y="838200"/>
            <a:ext cx="5416868" cy="19543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void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b="1" kern="0" dirty="0" smtClean="0">
                <a:latin typeface="Courier New" pitchFamily="49" charset="0"/>
              </a:rPr>
              <a:t>(E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b="1" kern="0" dirty="0" smtClean="0">
                <a:latin typeface="Courier New" pitchFamily="49" charset="0"/>
              </a:rPr>
              <a:t>){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isFull</a:t>
            </a:r>
            <a:r>
              <a:rPr lang="en-US" sz="2000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endParaRPr lang="en-US" sz="2000" b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i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5022" y="4088605"/>
            <a:ext cx="2252540" cy="2222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kern="0" dirty="0" err="1" smtClean="0">
                <a:latin typeface="Courier New" pitchFamily="49" charset="0"/>
              </a:rPr>
              <a:t>isFull</a:t>
            </a:r>
            <a:r>
              <a:rPr lang="en-US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b="1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i="1" kern="0" dirty="0" smtClean="0">
                <a:latin typeface="Courier New" pitchFamily="49" charset="0"/>
              </a:rPr>
              <a:t>add to array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-305472" y="5193505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171339" y="4918799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6176" y="3689289"/>
            <a:ext cx="2244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latin typeface="+mn-lt"/>
              </a:rPr>
              <a:t>Thread 2 (</a:t>
            </a:r>
            <a:r>
              <a:rPr lang="en-US" sz="1600" b="0" dirty="0" err="1" smtClean="0">
                <a:latin typeface="+mn-lt"/>
              </a:rPr>
              <a:t>dequeue</a:t>
            </a:r>
            <a:r>
              <a:rPr lang="en-US" sz="1600" b="0" dirty="0" smtClean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8228" y="3689289"/>
            <a:ext cx="2246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latin typeface="+mn-lt"/>
              </a:rPr>
              <a:t>Thread 1 (</a:t>
            </a:r>
            <a:r>
              <a:rPr lang="en-US" sz="1600" b="0" dirty="0" err="1" smtClean="0">
                <a:latin typeface="+mn-lt"/>
              </a:rPr>
              <a:t>enqueue</a:t>
            </a:r>
            <a:r>
              <a:rPr lang="en-US" sz="1600" b="0" dirty="0" smtClean="0">
                <a:latin typeface="+mn-lt"/>
              </a:rPr>
              <a:t>)</a:t>
            </a:r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4311" y="4089399"/>
            <a:ext cx="2528256" cy="2222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i="1" kern="0" dirty="0" smtClean="0">
                <a:latin typeface="Courier New" pitchFamily="49" charset="0"/>
              </a:rPr>
              <a:t>take from array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i="1" kern="0" dirty="0" smtClean="0">
                <a:latin typeface="Courier New" pitchFamily="49" charset="0"/>
              </a:rPr>
              <a:t>was full</a:t>
            </a:r>
            <a:r>
              <a:rPr lang="en-US" b="1" kern="0" dirty="0" smtClean="0">
                <a:latin typeface="Courier New" pitchFamily="49" charset="0"/>
              </a:rPr>
              <a:t>)   </a:t>
            </a: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kern="0" dirty="0" smtClean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b="1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67511" y="4089399"/>
            <a:ext cx="2252540" cy="2222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i="1" kern="0" dirty="0" smtClean="0">
                <a:latin typeface="Courier New" pitchFamily="49" charset="0"/>
              </a:rPr>
              <a:t>make full </a:t>
            </a:r>
            <a:r>
              <a:rPr lang="en-US" b="1" i="1" kern="0" dirty="0" smtClean="0">
                <a:latin typeface="Courier New" pitchFamily="49" charset="0"/>
              </a:rPr>
              <a:t>again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i="1" kern="0" dirty="0" smtClean="0">
              <a:latin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0717" y="3689289"/>
            <a:ext cx="2246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latin typeface="+mn-lt"/>
              </a:rPr>
              <a:t>Thread 3 (</a:t>
            </a:r>
            <a:r>
              <a:rPr lang="en-US" sz="1600" b="0" dirty="0" err="1" smtClean="0">
                <a:latin typeface="+mn-lt"/>
              </a:rPr>
              <a:t>enqueue</a:t>
            </a:r>
            <a:r>
              <a:rPr lang="en-US" sz="1600" b="0" dirty="0" smtClean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8733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1" grpId="0"/>
      <p:bldP spid="12" grpId="0"/>
      <p:bldP spid="13" grpId="0"/>
      <p:bldP spid="14" grpId="0" animBg="1"/>
      <p:bldP spid="15" grpId="0" animBg="1"/>
      <p:bldP spid="16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00"/>
            <a:ext cx="8540044" cy="2184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658938" algn="l"/>
              </a:tabLst>
            </a:pPr>
            <a:r>
              <a:rPr lang="en-US" sz="2400" dirty="0" smtClean="0">
                <a:solidFill>
                  <a:schemeClr val="accent6"/>
                </a:solidFill>
              </a:rPr>
              <a:t>Guideline</a:t>
            </a:r>
            <a:r>
              <a:rPr lang="en-US" sz="2400" dirty="0" smtClean="0"/>
              <a:t>: </a:t>
            </a:r>
            <a:r>
              <a:rPr lang="en-US" sz="2400" i="1" dirty="0" smtClean="0"/>
              <a:t>Always</a:t>
            </a:r>
            <a:r>
              <a:rPr lang="en-US" sz="2400" dirty="0" smtClean="0"/>
              <a:t> re-check the condition after </a:t>
            </a:r>
            <a:r>
              <a:rPr lang="en-US" sz="2400" dirty="0" smtClean="0"/>
              <a:t>re-	gaining </a:t>
            </a:r>
            <a:r>
              <a:rPr lang="en-US" sz="2400" dirty="0" smtClean="0"/>
              <a:t>the lock</a:t>
            </a:r>
          </a:p>
          <a:p>
            <a:pPr marL="0" indent="0">
              <a:buNone/>
              <a:tabLst>
                <a:tab pos="1658938" algn="l"/>
              </a:tabLst>
            </a:pPr>
            <a:r>
              <a:rPr lang="en-US" sz="2000" dirty="0" smtClean="0"/>
              <a:t>For </a:t>
            </a:r>
            <a:r>
              <a:rPr lang="en-US" sz="2000" dirty="0" smtClean="0"/>
              <a:t>obscure (!!) </a:t>
            </a:r>
            <a:r>
              <a:rPr lang="en-US" sz="2000" dirty="0" smtClean="0"/>
              <a:t>reasons, Java is </a:t>
            </a:r>
            <a:r>
              <a:rPr lang="en-US" sz="2000" dirty="0" smtClean="0"/>
              <a:t>technically </a:t>
            </a:r>
            <a:r>
              <a:rPr lang="en-US" sz="2000" dirty="0" smtClean="0"/>
              <a:t>allowed to notify </a:t>
            </a:r>
            <a:r>
              <a:rPr lang="en-US" sz="2000" dirty="0" smtClean="0"/>
              <a:t>a </a:t>
            </a:r>
            <a:r>
              <a:rPr lang="en-US" sz="2000" dirty="0" smtClean="0"/>
              <a:t>thread </a:t>
            </a:r>
            <a:r>
              <a:rPr lang="en-US" sz="2000" i="1" dirty="0" smtClean="0"/>
              <a:t>spuriously</a:t>
            </a:r>
            <a:r>
              <a:rPr lang="en-US" sz="2000" dirty="0" smtClean="0"/>
              <a:t> (i.e., for no reason </a:t>
            </a:r>
            <a:r>
              <a:rPr lang="en-US" sz="2000" dirty="0" smtClean="0"/>
              <a:t>and without actually making a call </a:t>
            </a:r>
            <a:r>
              <a:rPr lang="en-US" sz="2000" dirty="0" smtClean="0"/>
              <a:t>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63566" y="781749"/>
            <a:ext cx="5416868" cy="317522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void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b="1" kern="0" dirty="0" smtClean="0">
                <a:latin typeface="Courier New" pitchFamily="49" charset="0"/>
              </a:rPr>
              <a:t>(E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isFull</a:t>
            </a:r>
            <a:r>
              <a:rPr lang="en-US" sz="2000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err="1" smtClean="0">
                <a:latin typeface="Courier New" pitchFamily="49" charset="0"/>
              </a:rPr>
              <a:t>.wait</a:t>
            </a:r>
            <a:r>
              <a:rPr lang="en-US" sz="2000" b="1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i="1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b="1" kern="0" dirty="0" smtClean="0">
                <a:latin typeface="Courier New" pitchFamily="49" charset="0"/>
              </a:rPr>
              <a:t> E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b="1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b="1" kern="0" dirty="0" smtClean="0">
                <a:latin typeface="Courier New" pitchFamily="49" charset="0"/>
              </a:rPr>
              <a:t>(</a:t>
            </a:r>
            <a:r>
              <a:rPr lang="en-US" sz="2000" b="1" kern="0" dirty="0" err="1" smtClean="0">
                <a:latin typeface="Courier New" pitchFamily="49" charset="0"/>
              </a:rPr>
              <a:t>isEmpty</a:t>
            </a:r>
            <a:r>
              <a:rPr lang="en-US" sz="2000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  </a:t>
            </a:r>
            <a:r>
              <a:rPr lang="en-US" sz="2000" b="1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kern="0" dirty="0" err="1" smtClean="0">
                <a:latin typeface="Courier New" pitchFamily="49" charset="0"/>
              </a:rPr>
              <a:t>.wait</a:t>
            </a:r>
            <a:r>
              <a:rPr lang="en-US" sz="2000" b="1" kern="0" dirty="0" smtClean="0">
                <a:latin typeface="Courier New" pitchFamily="49" charset="0"/>
              </a:rPr>
              <a:t>();</a:t>
            </a:r>
            <a:endParaRPr lang="en-US" sz="2000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}</a:t>
            </a:r>
            <a:endParaRPr lang="en-US" sz="2000" b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7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5378"/>
            <a:ext cx="8458200" cy="142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If multiple threads are waiting, we wake up only one</a:t>
            </a:r>
          </a:p>
          <a:p>
            <a:r>
              <a:rPr lang="en-US" sz="2400" dirty="0" smtClean="0"/>
              <a:t>Sure only one can do work </a:t>
            </a:r>
            <a:r>
              <a:rPr lang="en-US" sz="2400" i="1" dirty="0" smtClean="0"/>
              <a:t>now</a:t>
            </a:r>
            <a:r>
              <a:rPr lang="en-US" sz="2400" dirty="0" smtClean="0"/>
              <a:t>, but </a:t>
            </a:r>
            <a:r>
              <a:rPr lang="en-US" sz="2400" dirty="0" smtClean="0"/>
              <a:t>we cannot </a:t>
            </a:r>
            <a:r>
              <a:rPr lang="en-US" sz="2400" dirty="0" smtClean="0"/>
              <a:t>forget the others!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7650" y="3878194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Time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-570706" y="4152900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2469" y="3029844"/>
            <a:ext cx="2252540" cy="2820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kern="0" dirty="0" err="1" smtClean="0">
                <a:latin typeface="Courier New" pitchFamily="49" charset="0"/>
              </a:rPr>
              <a:t>isFull</a:t>
            </a:r>
            <a:r>
              <a:rPr lang="en-US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b="1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881" y="2647244"/>
            <a:ext cx="2246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latin typeface="+mn-lt"/>
              </a:rPr>
              <a:t>Thread 1 (</a:t>
            </a:r>
            <a:r>
              <a:rPr lang="en-US" sz="1600" b="0" dirty="0" err="1" smtClean="0">
                <a:latin typeface="+mn-lt"/>
              </a:rPr>
              <a:t>enqueue</a:t>
            </a:r>
            <a:r>
              <a:rPr lang="en-US" sz="1600" b="0" dirty="0" smtClean="0">
                <a:latin typeface="+mn-lt"/>
              </a:rPr>
              <a:t>)</a:t>
            </a:r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86511" y="3048794"/>
            <a:ext cx="2803973" cy="2820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b="1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b="1" kern="0" dirty="0" smtClean="0">
                <a:solidFill>
                  <a:srgbClr val="7030A0"/>
                </a:solidFill>
                <a:latin typeface="Courier New" pitchFamily="49" charset="0"/>
              </a:rPr>
              <a:t> #1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i="1" kern="0" dirty="0" smtClean="0">
                <a:latin typeface="Courier New" pitchFamily="49" charset="0"/>
              </a:rPr>
              <a:t>buffer was full</a:t>
            </a:r>
            <a:r>
              <a:rPr lang="en-US" b="1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b="1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endParaRPr lang="en-US" b="1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b="1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b="1" kern="0" dirty="0" smtClean="0">
                <a:solidFill>
                  <a:srgbClr val="7030A0"/>
                </a:solidFill>
                <a:latin typeface="Courier New" pitchFamily="49" charset="0"/>
              </a:rPr>
              <a:t> #2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i="1" kern="0" dirty="0" smtClean="0">
                <a:latin typeface="Courier New" pitchFamily="49" charset="0"/>
              </a:rPr>
              <a:t>buffer was full</a:t>
            </a:r>
            <a:r>
              <a:rPr lang="en-US" b="1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this.notify</a:t>
            </a:r>
            <a:r>
              <a:rPr lang="en-US" b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();</a:t>
            </a:r>
            <a:endParaRPr lang="en-US" b="1" kern="0" dirty="0" smtClean="0">
              <a:latin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2534" y="2667000"/>
            <a:ext cx="2351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latin typeface="+mn-lt"/>
              </a:rPr>
              <a:t>Thread 3 (</a:t>
            </a:r>
            <a:r>
              <a:rPr lang="en-US" sz="1600" b="0" dirty="0" err="1" smtClean="0">
                <a:latin typeface="+mn-lt"/>
              </a:rPr>
              <a:t>dequeue</a:t>
            </a:r>
            <a:r>
              <a:rPr lang="en-US" sz="1600" dirty="0" err="1" smtClean="0">
                <a:latin typeface="+mn-lt"/>
              </a:rPr>
              <a:t>s</a:t>
            </a:r>
            <a:r>
              <a:rPr lang="en-US" sz="1600" b="0" dirty="0" smtClean="0">
                <a:latin typeface="+mn-lt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92696" y="2691290"/>
            <a:ext cx="2246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latin typeface="+mn-lt"/>
              </a:rPr>
              <a:t>Thread 2 (</a:t>
            </a:r>
            <a:r>
              <a:rPr lang="en-US" sz="1600" b="0" dirty="0" err="1" smtClean="0">
                <a:latin typeface="+mn-lt"/>
              </a:rPr>
              <a:t>enqueue</a:t>
            </a:r>
            <a:r>
              <a:rPr lang="en-US" sz="1600" b="0" dirty="0" smtClean="0">
                <a:latin typeface="+mn-lt"/>
              </a:rPr>
              <a:t>)</a:t>
            </a:r>
          </a:p>
        </p:txBody>
      </p:sp>
      <p:sp>
        <p:nvSpPr>
          <p:cNvPr id="16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89490" y="3047206"/>
            <a:ext cx="2252540" cy="2820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kern="0" dirty="0" err="1" smtClean="0">
                <a:latin typeface="Courier New" pitchFamily="49" charset="0"/>
              </a:rPr>
              <a:t>isFull</a:t>
            </a:r>
            <a:r>
              <a:rPr lang="en-US" b="1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b="1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9180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928534"/>
            <a:ext cx="8551333" cy="2365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sz="2000" dirty="0" smtClean="0"/>
              <a:t> wakes up all current waiters on the condition variable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Guideline: If in any doubt, use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sz="2000" dirty="0" smtClean="0">
                <a:solidFill>
                  <a:schemeClr val="accent6"/>
                </a:solidFill>
              </a:rPr>
              <a:t> </a:t>
            </a:r>
          </a:p>
          <a:p>
            <a:r>
              <a:rPr lang="en-US" sz="2000" dirty="0" smtClean="0"/>
              <a:t>Wasteful waking is much better than never waking up</a:t>
            </a:r>
            <a:br>
              <a:rPr lang="en-US" sz="2000" dirty="0" smtClean="0"/>
            </a:br>
            <a:r>
              <a:rPr lang="en-US" sz="2000" dirty="0" smtClean="0"/>
              <a:t>(because you already need to re-check condition)</a:t>
            </a:r>
            <a:endParaRPr lang="en-US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sz="12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So why does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notify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exist? Well</a:t>
            </a:r>
            <a:r>
              <a:rPr lang="en-US" sz="2000" dirty="0" smtClean="0">
                <a:sym typeface="Wingdings" pitchFamily="2" charset="2"/>
              </a:rPr>
              <a:t>, it is faster when correct…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84644" y="747885"/>
            <a:ext cx="5974713" cy="312816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kern="0" dirty="0" smtClean="0">
                <a:latin typeface="Courier New" pitchFamily="49" charset="0"/>
              </a:rPr>
              <a:t> void </a:t>
            </a:r>
            <a:r>
              <a:rPr lang="en-US" b="1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b="1" kern="0" dirty="0" smtClean="0">
                <a:latin typeface="Courier New" pitchFamily="49" charset="0"/>
              </a:rPr>
              <a:t>(E </a:t>
            </a:r>
            <a:r>
              <a:rPr lang="en-US" b="1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b="1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i="1" kern="0" dirty="0" smtClean="0">
                <a:latin typeface="Courier New" pitchFamily="49" charset="0"/>
              </a:rPr>
              <a:t>buffer was empty</a:t>
            </a:r>
            <a:r>
              <a:rPr lang="en-US" b="1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 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b="1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kern="0" dirty="0" smtClean="0">
                <a:latin typeface="Courier New" pitchFamily="49" charset="0"/>
              </a:rPr>
              <a:t> E </a:t>
            </a:r>
            <a:r>
              <a:rPr lang="en-US" b="1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b="1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</a:t>
            </a:r>
            <a:r>
              <a:rPr lang="en-US" b="1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kern="0" dirty="0" smtClean="0">
                <a:latin typeface="Courier New" pitchFamily="49" charset="0"/>
              </a:rPr>
              <a:t>(</a:t>
            </a:r>
            <a:r>
              <a:rPr lang="en-US" b="1" i="1" kern="0" dirty="0" smtClean="0">
                <a:latin typeface="Courier New" pitchFamily="49" charset="0"/>
              </a:rPr>
              <a:t>buffer was full</a:t>
            </a:r>
            <a:r>
              <a:rPr lang="en-US" b="1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   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b="1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  <a:endParaRPr lang="en-US" b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b="1" kern="0" dirty="0" smtClean="0">
                <a:latin typeface="Courier New" pitchFamily="49" charset="0"/>
              </a:rPr>
              <a:t>}    </a:t>
            </a:r>
            <a:endParaRPr lang="en-US" b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5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8933"/>
            <a:ext cx="8458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An alternative is to call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en-US" sz="2400" dirty="0" smtClean="0"/>
              <a:t> (not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sz="2400" dirty="0" smtClean="0"/>
              <a:t>) on every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400" dirty="0" smtClean="0"/>
              <a:t> /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2400" dirty="0" smtClean="0"/>
              <a:t>, not just when the buffer was empty / full</a:t>
            </a:r>
          </a:p>
          <a:p>
            <a:r>
              <a:rPr lang="en-US" sz="2400" dirty="0" smtClean="0"/>
              <a:t>Easy: just remove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 smtClean="0"/>
              <a:t> statement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Alas, makes our code subtly </a:t>
            </a:r>
            <a:r>
              <a:rPr lang="en-US" sz="2400" dirty="0" smtClean="0">
                <a:solidFill>
                  <a:schemeClr val="accent2"/>
                </a:solidFill>
              </a:rPr>
              <a:t>wrong</a:t>
            </a:r>
            <a:r>
              <a:rPr lang="en-US" sz="2400" dirty="0" smtClean="0"/>
              <a:t> since it is technically possible that </a:t>
            </a:r>
            <a:r>
              <a:rPr lang="en-US" sz="2400" dirty="0" smtClean="0"/>
              <a:t>both an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400" dirty="0" smtClean="0"/>
              <a:t> and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2400" dirty="0" smtClean="0"/>
              <a:t> are both waiting.</a:t>
            </a:r>
          </a:p>
          <a:p>
            <a:pPr marL="5715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Works fine if buffer is unbounded </a:t>
            </a:r>
            <a:r>
              <a:rPr lang="en-US" sz="2400" dirty="0" smtClean="0"/>
              <a:t>(linked list) because then </a:t>
            </a:r>
            <a:r>
              <a:rPr lang="en-US" sz="2400" dirty="0" smtClean="0"/>
              <a:t>only </a:t>
            </a:r>
            <a:r>
              <a:rPr lang="en-US" sz="2400" dirty="0" err="1" smtClean="0"/>
              <a:t>dequeuers</a:t>
            </a:r>
            <a:r>
              <a:rPr lang="en-US" sz="2400" dirty="0" smtClean="0"/>
              <a:t> </a:t>
            </a:r>
            <a:r>
              <a:rPr lang="en-US" sz="2400" dirty="0" smtClean="0"/>
              <a:t>will ever wait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124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An</a:t>
            </a:r>
            <a:r>
              <a:rPr lang="en-US" sz="2000" dirty="0" smtClean="0"/>
              <a:t> </a:t>
            </a:r>
            <a:r>
              <a:rPr lang="en-US" sz="2000" dirty="0" smtClean="0"/>
              <a:t>alternate approach works if the </a:t>
            </a:r>
            <a:r>
              <a:rPr lang="en-US" sz="2000" dirty="0" err="1" smtClean="0"/>
              <a:t>enqueuers</a:t>
            </a:r>
            <a:r>
              <a:rPr lang="en-US" sz="2000" dirty="0" smtClean="0"/>
              <a:t> and</a:t>
            </a:r>
            <a:br>
              <a:rPr lang="en-US" sz="2000" dirty="0" smtClean="0"/>
            </a:br>
            <a:r>
              <a:rPr lang="en-US" sz="2000" dirty="0" err="1" smtClean="0"/>
              <a:t>dequeuers</a:t>
            </a:r>
            <a:r>
              <a:rPr lang="en-US" sz="2000" dirty="0" smtClean="0"/>
              <a:t> wait on </a:t>
            </a:r>
            <a:r>
              <a:rPr lang="en-US" sz="2000" i="1" dirty="0" smtClean="0"/>
              <a:t>different</a:t>
            </a:r>
            <a:r>
              <a:rPr lang="en-US" sz="2000" dirty="0" smtClean="0"/>
              <a:t> condition variables</a:t>
            </a:r>
          </a:p>
          <a:p>
            <a:r>
              <a:rPr lang="en-US" sz="2000" dirty="0" smtClean="0"/>
              <a:t>But for mutual exclusion both condition variables </a:t>
            </a:r>
            <a:br>
              <a:rPr lang="en-US" sz="2000" dirty="0" smtClean="0"/>
            </a:br>
            <a:r>
              <a:rPr lang="en-US" sz="2000" dirty="0" smtClean="0"/>
              <a:t>must be associated with the same lock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sz="2000" dirty="0" smtClean="0"/>
              <a:t>Java’s “everything is a lock / condition variable” does not support this: each condition variable is associated with itself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Instead, Java has classes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ava.util.concurrent.locks</a:t>
            </a:r>
            <a:r>
              <a:rPr lang="en-US" sz="2000" dirty="0" smtClean="0"/>
              <a:t> </a:t>
            </a:r>
            <a:r>
              <a:rPr lang="en-US" sz="2000" dirty="0" smtClean="0"/>
              <a:t>for when you want multiple conditions with one lock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en-US" sz="2000" dirty="0" smtClean="0"/>
              <a:t> has a method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en-US" sz="2000" dirty="0" smtClean="0"/>
              <a:t> that returns a new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000" dirty="0" smtClean="0"/>
              <a:t> object associate with the lock</a:t>
            </a:r>
          </a:p>
          <a:p>
            <a:r>
              <a:rPr lang="en-US" sz="2000" dirty="0" smtClean="0"/>
              <a:t>See the documentation if curious</a:t>
            </a:r>
          </a:p>
        </p:txBody>
      </p:sp>
    </p:spTree>
    <p:extLst>
      <p:ext uri="{BB962C8B-B14F-4D97-AF65-F5344CB8AC3E}">
        <p14:creationId xmlns:p14="http://schemas.microsoft.com/office/powerpoint/2010/main" val="115917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Final Comments on </a:t>
            </a:r>
            <a:r>
              <a:rPr lang="en-US" sz="3300" dirty="0" smtClean="0"/>
              <a:t>Condition Variable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notify/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often </a:t>
            </a:r>
            <a:r>
              <a:rPr lang="en-US" sz="2000" dirty="0" smtClean="0">
                <a:cs typeface="Courier New" pitchFamily="49" charset="0"/>
              </a:rPr>
              <a:t>called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signal/broadcast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or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pulse/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pulseAll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Condition variables are subtle and harder to use than locks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But when you need them, you need them </a:t>
            </a:r>
          </a:p>
          <a:p>
            <a:r>
              <a:rPr lang="en-US" sz="2000" dirty="0" smtClean="0"/>
              <a:t>Spinning and other </a:t>
            </a:r>
            <a:r>
              <a:rPr lang="en-US" sz="2000" dirty="0" smtClean="0"/>
              <a:t>workarounds </a:t>
            </a:r>
            <a:r>
              <a:rPr lang="en-US" sz="2000" dirty="0" smtClean="0"/>
              <a:t>do not work well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Fortunately, like most things you see in a data-structures course, </a:t>
            </a:r>
            <a:r>
              <a:rPr lang="en-US" sz="2000" dirty="0" smtClean="0"/>
              <a:t>the </a:t>
            </a:r>
            <a:r>
              <a:rPr lang="en-US" sz="2000" dirty="0" smtClean="0"/>
              <a:t>common use-cases are provided in libraries written by </a:t>
            </a:r>
            <a:r>
              <a:rPr lang="en-US" sz="2000" dirty="0" smtClean="0"/>
              <a:t>experts and have been thoroughly vetted</a:t>
            </a:r>
            <a:endParaRPr lang="en-US" sz="2000" dirty="0" smtClean="0"/>
          </a:p>
          <a:p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java.util.concurrent.ArrayBlockingQueue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&lt;E&gt;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+mj-lt"/>
                <a:cs typeface="Courier New" pitchFamily="49" charset="0"/>
              </a:rPr>
              <a:t>All </a:t>
            </a:r>
            <a:r>
              <a:rPr lang="en-US" sz="2000" dirty="0" smtClean="0">
                <a:latin typeface="+mj-lt"/>
                <a:cs typeface="Courier New" pitchFamily="49" charset="0"/>
              </a:rPr>
              <a:t>condition variables hidden; just call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sz="2000" dirty="0" smtClean="0">
                <a:latin typeface="+mj-lt"/>
                <a:cs typeface="Courier New" pitchFamily="49" charset="0"/>
              </a:rPr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take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160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Races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chemeClr val="accent6"/>
                </a:solidFill>
              </a:rPr>
              <a:t>data race </a:t>
            </a:r>
            <a:r>
              <a:rPr lang="en-US" sz="2400" dirty="0" smtClean="0"/>
              <a:t>is a type of </a:t>
            </a:r>
            <a:r>
              <a:rPr lang="en-US" sz="2400" i="1" dirty="0" smtClean="0"/>
              <a:t>race condition</a:t>
            </a:r>
            <a:r>
              <a:rPr lang="en-US" sz="2400" dirty="0" smtClean="0"/>
              <a:t> that can happen in two ways:</a:t>
            </a:r>
          </a:p>
          <a:p>
            <a:r>
              <a:rPr lang="en-US" sz="2000" dirty="0" smtClean="0"/>
              <a:t>Two threads </a:t>
            </a:r>
            <a:r>
              <a:rPr lang="en-US" sz="2000" b="1" i="1" dirty="0" smtClean="0"/>
              <a:t>potentially</a:t>
            </a:r>
            <a:r>
              <a:rPr lang="en-US" sz="2000" dirty="0" smtClean="0"/>
              <a:t> write a variable at the same time</a:t>
            </a:r>
          </a:p>
          <a:p>
            <a:r>
              <a:rPr lang="en-US" sz="2000" dirty="0" smtClean="0"/>
              <a:t>One thread </a:t>
            </a:r>
            <a:r>
              <a:rPr lang="en-US" sz="2000" b="1" i="1" dirty="0" smtClean="0"/>
              <a:t>potentially</a:t>
            </a:r>
            <a:r>
              <a:rPr lang="en-US" sz="2000" b="1" dirty="0" smtClean="0"/>
              <a:t> </a:t>
            </a:r>
            <a:r>
              <a:rPr lang="en-US" sz="2000" dirty="0" smtClean="0"/>
              <a:t>write a variable while another reads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Not a race: simultaneous reads provide no errors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Potentially is important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e claim that code itself has a data race independent of any particular actual execution </a:t>
            </a:r>
          </a:p>
          <a:p>
            <a:pPr eaLnBrk="1" hangingPunct="1"/>
            <a:endParaRPr lang="en-US" sz="1200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Data races are bad, but they are not the only form of race conditions</a:t>
            </a:r>
          </a:p>
          <a:p>
            <a:r>
              <a:rPr lang="en-US" sz="2000" dirty="0" smtClean="0"/>
              <a:t>We can have a race, and bad behavior, without any data race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Concurrency Summary</a:t>
            </a:r>
            <a:endParaRPr lang="en-US" dirty="0" smtClean="0"/>
          </a:p>
        </p:txBody>
      </p:sp>
      <p:sp>
        <p:nvSpPr>
          <p:cNvPr id="10752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000" dirty="0" smtClean="0"/>
              <a:t>Access to shared resources introduces new kinds of bugs</a:t>
            </a:r>
          </a:p>
          <a:p>
            <a:r>
              <a:rPr lang="en-US" sz="2000" dirty="0" smtClean="0"/>
              <a:t>Data races</a:t>
            </a:r>
          </a:p>
          <a:p>
            <a:r>
              <a:rPr lang="en-US" sz="2000" dirty="0" smtClean="0"/>
              <a:t>Critical sections too small</a:t>
            </a:r>
          </a:p>
          <a:p>
            <a:r>
              <a:rPr lang="en-US" sz="2000" dirty="0" smtClean="0"/>
              <a:t>Critical sections use wrong locks</a:t>
            </a:r>
          </a:p>
          <a:p>
            <a:r>
              <a:rPr lang="en-US" sz="2000" dirty="0" smtClean="0"/>
              <a:t>Deadlocks</a:t>
            </a:r>
          </a:p>
          <a:p>
            <a:pPr marL="0" indent="0" eaLnBrk="1" hangingPunct="1">
              <a:buNone/>
            </a:pPr>
            <a:endParaRPr lang="en-US" sz="12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Requires synchronization</a:t>
            </a:r>
          </a:p>
          <a:p>
            <a:r>
              <a:rPr lang="en-US" sz="2000" dirty="0" smtClean="0"/>
              <a:t>Locks for mutual exclusion (common, various flavors)</a:t>
            </a:r>
          </a:p>
          <a:p>
            <a:r>
              <a:rPr lang="en-US" sz="2000" dirty="0" smtClean="0"/>
              <a:t>Condition variables for signaling others (less common)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Guidelines for correct use help avoid common pitfalls</a:t>
            </a:r>
          </a:p>
          <a:p>
            <a:pPr marL="0" indent="0" eaLnBrk="1" hangingPunct="1">
              <a:buNone/>
            </a:pPr>
            <a:endParaRPr lang="en-US" sz="12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Not always clear shared-memory is worth the pain</a:t>
            </a:r>
          </a:p>
          <a:p>
            <a:r>
              <a:rPr lang="en-US" sz="2000" dirty="0" smtClean="0"/>
              <a:t>But other models not a </a:t>
            </a:r>
            <a:r>
              <a:rPr lang="en-US" sz="2000" dirty="0"/>
              <a:t>panacea (e.g., message passing)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7984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Example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1792" y="914400"/>
            <a:ext cx="7140416" cy="500136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spAutoFit/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Stack</a:t>
            </a:r>
            <a:r>
              <a:rPr lang="en-US" sz="2000" b="1" kern="0" dirty="0">
                <a:latin typeface="Courier New" pitchFamily="49" charset="0"/>
              </a:rPr>
              <a:t>&lt;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>
                <a:latin typeface="Courier New" pitchFamily="49" charset="0"/>
              </a:rPr>
              <a:t>&gt;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>
                <a:latin typeface="Courier New" pitchFamily="49" charset="0"/>
              </a:rPr>
              <a:t> E[]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b="1" kern="0" dirty="0">
                <a:latin typeface="Courier New" pitchFamily="49" charset="0"/>
              </a:rPr>
              <a:t> = (E[])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Object[SIZE];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index</a:t>
            </a:r>
            <a:r>
              <a:rPr lang="en-US" sz="2000" b="1" kern="0" dirty="0">
                <a:latin typeface="Courier New" pitchFamily="49" charset="0"/>
              </a:rPr>
              <a:t> =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b="1" kern="0" dirty="0" err="1">
                <a:latin typeface="Courier New" pitchFamily="49" charset="0"/>
              </a:rPr>
              <a:t>boolean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b="1" kern="0" dirty="0">
                <a:latin typeface="Courier New" pitchFamily="49" charset="0"/>
              </a:rPr>
              <a:t>() { 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b="1" kern="0" dirty="0">
                <a:latin typeface="Courier New" pitchFamily="49" charset="0"/>
              </a:rPr>
              <a:t> index==-1;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b="1" kern="0" dirty="0">
                <a:latin typeface="Courier New" pitchFamily="49" charset="0"/>
              </a:rPr>
              <a:t>(E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  array[++index] = </a:t>
            </a:r>
            <a:r>
              <a:rPr lang="en-US" sz="2000" b="1" kern="0" dirty="0" err="1"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b="1" kern="0" dirty="0">
                <a:latin typeface="Courier New" pitchFamily="49" charset="0"/>
              </a:rPr>
              <a:t>E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	  if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isEmpty</a:t>
            </a:r>
            <a:r>
              <a:rPr lang="en-US" sz="2000" b="1" kern="0" dirty="0">
                <a:latin typeface="Courier New" pitchFamily="49" charset="0"/>
              </a:rPr>
              <a:t>())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StackEmptyException</a:t>
            </a:r>
            <a:r>
              <a:rPr lang="en-US" sz="2000" b="1" kern="0" dirty="0">
                <a:latin typeface="Courier New" pitchFamily="49" charset="0"/>
              </a:rPr>
              <a:t>(); 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array[index--];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903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F1343"/>
      </a:dk2>
      <a:lt2>
        <a:srgbClr val="F9FDEF"/>
      </a:lt2>
      <a:accent1>
        <a:srgbClr val="53AFC5"/>
      </a:accent1>
      <a:accent2>
        <a:srgbClr val="D62D31"/>
      </a:accent2>
      <a:accent3>
        <a:srgbClr val="FEB80A"/>
      </a:accent3>
      <a:accent4>
        <a:srgbClr val="4F271C"/>
      </a:accent4>
      <a:accent5>
        <a:srgbClr val="72E540"/>
      </a:accent5>
      <a:accent6>
        <a:srgbClr val="475A8D"/>
      </a:accent6>
      <a:hlink>
        <a:srgbClr val="8DC765"/>
      </a:hlink>
      <a:folHlink>
        <a:srgbClr val="CB5B0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4548</TotalTime>
  <Words>5644</Words>
  <Application>Microsoft Office PowerPoint</Application>
  <PresentationFormat>On-screen Show (4:3)</PresentationFormat>
  <Paragraphs>1297</Paragraphs>
  <Slides>80</Slides>
  <Notes>68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CSE 332 Data Abstractions:  Data Races and Memory, Reordering, Deadlock,  Readers/Writer Locks, and  Condition Variables (oh my!)</vt:lpstr>
      <vt:lpstr>The Final Exam</vt:lpstr>
      <vt:lpstr>The Final</vt:lpstr>
      <vt:lpstr>Specific Topics</vt:lpstr>
      <vt:lpstr>Book, Calculator, and Notes</vt:lpstr>
      <vt:lpstr>More on RACE Conditions</vt:lpstr>
      <vt:lpstr>Races</vt:lpstr>
      <vt:lpstr>Data Races</vt:lpstr>
      <vt:lpstr>Stack Example</vt:lpstr>
      <vt:lpstr>A Race Condition: But Not a Data Race</vt:lpstr>
      <vt:lpstr>peek in a Concurrent Context</vt:lpstr>
      <vt:lpstr>Example 1: peek and isEmpty</vt:lpstr>
      <vt:lpstr>Example 1: peek and isEmpty</vt:lpstr>
      <vt:lpstr>Example 2: peek and push</vt:lpstr>
      <vt:lpstr>Example 2: peek and push</vt:lpstr>
      <vt:lpstr>Example 3: peek and peek</vt:lpstr>
      <vt:lpstr>The Fix</vt:lpstr>
      <vt:lpstr>An Incorrect "Fix"</vt:lpstr>
      <vt:lpstr>Another Incorrect Example</vt:lpstr>
      <vt:lpstr>Why Wrong?</vt:lpstr>
      <vt:lpstr>Getting It Right</vt:lpstr>
      <vt:lpstr>Going Further with Exclusion and Locking</vt:lpstr>
      <vt:lpstr>Three Choices for Memory</vt:lpstr>
      <vt:lpstr>Thread-Local</vt:lpstr>
      <vt:lpstr>Immutable</vt:lpstr>
      <vt:lpstr>Everything Else: Keep it Synchronized</vt:lpstr>
      <vt:lpstr>Consistent Locking</vt:lpstr>
      <vt:lpstr>Consistent Locking</vt:lpstr>
      <vt:lpstr>Beyond Consistent Locking</vt:lpstr>
      <vt:lpstr>Lock Granularity</vt:lpstr>
      <vt:lpstr>Lock Granularity</vt:lpstr>
      <vt:lpstr>Trade-Offs</vt:lpstr>
      <vt:lpstr>Example: Separate Chaining Hashtable</vt:lpstr>
      <vt:lpstr>Critical-Section Granularity</vt:lpstr>
      <vt:lpstr>Example: Critical-Section Granularity</vt:lpstr>
      <vt:lpstr>Example: Critical-Section Granularity</vt:lpstr>
      <vt:lpstr>Example: Critical-Section Granularity</vt:lpstr>
      <vt:lpstr>Atomicity</vt:lpstr>
      <vt:lpstr>Do Not Roll Your Own</vt:lpstr>
      <vt:lpstr>Motivating Memory-Model Issues</vt:lpstr>
      <vt:lpstr>Interleavings Are Not Enough</vt:lpstr>
      <vt:lpstr>Interleavings Are Not Enough</vt:lpstr>
      <vt:lpstr>Wrong</vt:lpstr>
      <vt:lpstr>Why</vt:lpstr>
      <vt:lpstr>The Grand Compromise</vt:lpstr>
      <vt:lpstr>Fixing Our Example</vt:lpstr>
      <vt:lpstr>A Second Fix:  Stay Away from This</vt:lpstr>
      <vt:lpstr>Code That is Wrong</vt:lpstr>
      <vt:lpstr>DeadLock</vt:lpstr>
      <vt:lpstr>Motivating Deadlock Issues</vt:lpstr>
      <vt:lpstr>The Deadlock</vt:lpstr>
      <vt:lpstr>The Dining Philosophers</vt:lpstr>
      <vt:lpstr>Deadlock</vt:lpstr>
      <vt:lpstr>Back to Our Example</vt:lpstr>
      <vt:lpstr>Ordering Locks</vt:lpstr>
      <vt:lpstr>StringBuffer Example</vt:lpstr>
      <vt:lpstr>Two Problems</vt:lpstr>
      <vt:lpstr>Perspective</vt:lpstr>
      <vt:lpstr>Improving Literacy: Reader/Writer Locks</vt:lpstr>
      <vt:lpstr>Reading vs. Writing</vt:lpstr>
      <vt:lpstr>Example</vt:lpstr>
      <vt:lpstr>Readers/Writer locks</vt:lpstr>
      <vt:lpstr>Pseudocode Example (not Java)</vt:lpstr>
      <vt:lpstr>Readers/Writer Lock Details</vt:lpstr>
      <vt:lpstr>In Java</vt:lpstr>
      <vt:lpstr>Condition Variables</vt:lpstr>
      <vt:lpstr>Motivating Condition Variables</vt:lpstr>
      <vt:lpstr>First Attempt</vt:lpstr>
      <vt:lpstr>Waiting</vt:lpstr>
      <vt:lpstr>What we Want</vt:lpstr>
      <vt:lpstr>Java Approach: Not Quite Right</vt:lpstr>
      <vt:lpstr>Key Ideas You Should Know</vt:lpstr>
      <vt:lpstr>The Bug in the Earlier Code</vt:lpstr>
      <vt:lpstr>Bug Fix</vt:lpstr>
      <vt:lpstr>Another Bug</vt:lpstr>
      <vt:lpstr>Bug Fix</vt:lpstr>
      <vt:lpstr>Alternate Approach</vt:lpstr>
      <vt:lpstr>Alternate Approach Fixed</vt:lpstr>
      <vt:lpstr>Final Comments on Condition Variable</vt:lpstr>
      <vt:lpstr>Concurrency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deibel</dc:creator>
  <cp:lastModifiedBy>deibel</cp:lastModifiedBy>
  <cp:revision>90</cp:revision>
  <dcterms:created xsi:type="dcterms:W3CDTF">2012-06-18T04:45:26Z</dcterms:created>
  <dcterms:modified xsi:type="dcterms:W3CDTF">2012-08-07T20:50:44Z</dcterms:modified>
</cp:coreProperties>
</file>