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4.xml" ContentType="application/vnd.openxmlformats-officedocument.presentationml.notesSlide+xml"/>
  <Override PartName="/ppt/tags/tag14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3.xml" ContentType="application/vnd.openxmlformats-officedocument.presentationml.tags+xml"/>
  <Override PartName="/ppt/notesSlides/notesSlide17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8.xml" ContentType="application/vnd.openxmlformats-officedocument.presentationml.notesSlide+xml"/>
  <Override PartName="/ppt/tags/tag146.xml" ContentType="application/vnd.openxmlformats-officedocument.presentationml.tags+xml"/>
  <Override PartName="/ppt/notesSlides/notesSlide19.xml" ContentType="application/vnd.openxmlformats-officedocument.presentationml.notesSlide+xml"/>
  <Override PartName="/ppt/tags/tag14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5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54.xml" ContentType="application/vnd.openxmlformats-officedocument.presentationml.tags+xml"/>
  <Override PartName="/ppt/notesSlides/notesSlide31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2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5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227.xml" ContentType="application/vnd.openxmlformats-officedocument.presentationml.tags+xml"/>
  <Override PartName="/ppt/notesSlides/notesSlide41.xml" ContentType="application/vnd.openxmlformats-officedocument.presentationml.notesSlide+xml"/>
  <Override PartName="/ppt/tags/tag22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charts/chart1.xml" ContentType="application/vnd.openxmlformats-officedocument.drawingml.chart+xml"/>
  <Override PartName="/ppt/notesSlides/notesSlide56.xml" ContentType="application/vnd.openxmlformats-officedocument.presentationml.notesSlide+xml"/>
  <Override PartName="/ppt/charts/chart2.xml" ContentType="application/vnd.openxmlformats-officedocument.drawingml.chart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7" r:id="rId2"/>
    <p:sldId id="339" r:id="rId3"/>
    <p:sldId id="258" r:id="rId4"/>
    <p:sldId id="259" r:id="rId5"/>
    <p:sldId id="295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297" r:id="rId14"/>
    <p:sldId id="266" r:id="rId15"/>
    <p:sldId id="267" r:id="rId16"/>
    <p:sldId id="268" r:id="rId17"/>
    <p:sldId id="298" r:id="rId18"/>
    <p:sldId id="269" r:id="rId19"/>
    <p:sldId id="270" r:id="rId20"/>
    <p:sldId id="300" r:id="rId21"/>
    <p:sldId id="272" r:id="rId22"/>
    <p:sldId id="273" r:id="rId23"/>
    <p:sldId id="274" r:id="rId24"/>
    <p:sldId id="275" r:id="rId25"/>
    <p:sldId id="276" r:id="rId26"/>
    <p:sldId id="277" r:id="rId27"/>
    <p:sldId id="301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304" r:id="rId37"/>
    <p:sldId id="286" r:id="rId38"/>
    <p:sldId id="287" r:id="rId39"/>
    <p:sldId id="303" r:id="rId40"/>
    <p:sldId id="289" r:id="rId41"/>
    <p:sldId id="290" r:id="rId42"/>
    <p:sldId id="292" r:id="rId43"/>
    <p:sldId id="293" r:id="rId44"/>
    <p:sldId id="294" r:id="rId45"/>
    <p:sldId id="333" r:id="rId46"/>
    <p:sldId id="305" r:id="rId47"/>
    <p:sldId id="306" r:id="rId48"/>
    <p:sldId id="307" r:id="rId49"/>
    <p:sldId id="334" r:id="rId50"/>
    <p:sldId id="335" r:id="rId51"/>
    <p:sldId id="308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20" r:id="rId60"/>
    <p:sldId id="322" r:id="rId61"/>
    <p:sldId id="323" r:id="rId62"/>
    <p:sldId id="324" r:id="rId63"/>
    <p:sldId id="325" r:id="rId64"/>
    <p:sldId id="326" r:id="rId65"/>
    <p:sldId id="336" r:id="rId66"/>
    <p:sldId id="327" r:id="rId67"/>
    <p:sldId id="328" r:id="rId68"/>
    <p:sldId id="329" r:id="rId69"/>
    <p:sldId id="330" r:id="rId70"/>
    <p:sldId id="337" r:id="rId71"/>
    <p:sldId id="331" r:id="rId72"/>
    <p:sldId id="332" r:id="rId73"/>
    <p:sldId id="33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1 Processor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Sheet1!$B$3:$B$35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4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Sheet1!$C$3:$C$35</c:f>
              <c:numCache>
                <c:formatCode>General</c:formatCode>
                <c:ptCount val="33"/>
                <c:pt idx="0">
                  <c:v>3.9988003598920323</c:v>
                </c:pt>
                <c:pt idx="1">
                  <c:v>3.9940089865202193</c:v>
                </c:pt>
                <c:pt idx="2">
                  <c:v>3.9880358923230315</c:v>
                </c:pt>
                <c:pt idx="3">
                  <c:v>3.9850560398505608</c:v>
                </c:pt>
                <c:pt idx="4">
                  <c:v>3.9702233250620345</c:v>
                </c:pt>
                <c:pt idx="5">
                  <c:v>3.9408866995073897</c:v>
                </c:pt>
                <c:pt idx="6">
                  <c:v>3.9263803680981595</c:v>
                </c:pt>
                <c:pt idx="7">
                  <c:v>3.9119804400977998</c:v>
                </c:pt>
                <c:pt idx="8">
                  <c:v>3.883495145631068</c:v>
                </c:pt>
                <c:pt idx="9">
                  <c:v>3.773584905660377</c:v>
                </c:pt>
                <c:pt idx="10">
                  <c:v>3.6697247706422025</c:v>
                </c:pt>
                <c:pt idx="11">
                  <c:v>3.5714285714285716</c:v>
                </c:pt>
                <c:pt idx="12">
                  <c:v>3.4782608695652177</c:v>
                </c:pt>
                <c:pt idx="13">
                  <c:v>3.3898305084745766</c:v>
                </c:pt>
                <c:pt idx="14">
                  <c:v>3.3057851239669422</c:v>
                </c:pt>
                <c:pt idx="15">
                  <c:v>3.2258064516129035</c:v>
                </c:pt>
                <c:pt idx="16">
                  <c:v>3.1496062992125982</c:v>
                </c:pt>
                <c:pt idx="17">
                  <c:v>3.0769230769230766</c:v>
                </c:pt>
                <c:pt idx="18">
                  <c:v>3.007518796992481</c:v>
                </c:pt>
                <c:pt idx="19">
                  <c:v>2.9411764705882355</c:v>
                </c:pt>
                <c:pt idx="20">
                  <c:v>2.8776978417266186</c:v>
                </c:pt>
                <c:pt idx="21">
                  <c:v>2.8169014084507045</c:v>
                </c:pt>
                <c:pt idx="22">
                  <c:v>2.7586206896551722</c:v>
                </c:pt>
                <c:pt idx="23">
                  <c:v>2.7027027027027026</c:v>
                </c:pt>
                <c:pt idx="24">
                  <c:v>2.6490066225165565</c:v>
                </c:pt>
                <c:pt idx="25">
                  <c:v>2.5974025974025974</c:v>
                </c:pt>
                <c:pt idx="26">
                  <c:v>2.5477707006369426</c:v>
                </c:pt>
                <c:pt idx="27">
                  <c:v>2.5</c:v>
                </c:pt>
                <c:pt idx="28">
                  <c:v>2.4539877300613497</c:v>
                </c:pt>
                <c:pt idx="29">
                  <c:v>2.4096385542168672</c:v>
                </c:pt>
                <c:pt idx="30">
                  <c:v>2.3668639053254439</c:v>
                </c:pt>
                <c:pt idx="31">
                  <c:v>2.3255813953488369</c:v>
                </c:pt>
                <c:pt idx="32">
                  <c:v>2.2857142857142856</c:v>
                </c:pt>
              </c:numCache>
            </c:numRef>
          </c:yVal>
          <c:smooth val="1"/>
        </c:ser>
        <c:ser>
          <c:idx val="2"/>
          <c:order val="2"/>
          <c:tx>
            <c:v>16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Sheet1!$D$3:$D$35</c:f>
              <c:numCache>
                <c:formatCode>General</c:formatCode>
                <c:ptCount val="33"/>
                <c:pt idx="0">
                  <c:v>15.976035946080877</c:v>
                </c:pt>
                <c:pt idx="1">
                  <c:v>15.880893300248138</c:v>
                </c:pt>
                <c:pt idx="2">
                  <c:v>15.763546798029559</c:v>
                </c:pt>
                <c:pt idx="3">
                  <c:v>15.705521472392638</c:v>
                </c:pt>
                <c:pt idx="4">
                  <c:v>15.42168674698795</c:v>
                </c:pt>
                <c:pt idx="5">
                  <c:v>14.883720930232558</c:v>
                </c:pt>
                <c:pt idx="6">
                  <c:v>14.628571428571428</c:v>
                </c:pt>
                <c:pt idx="7">
                  <c:v>14.382022471910112</c:v>
                </c:pt>
                <c:pt idx="8">
                  <c:v>13.913043478260871</c:v>
                </c:pt>
                <c:pt idx="9">
                  <c:v>12.307692307692307</c:v>
                </c:pt>
                <c:pt idx="10">
                  <c:v>11.03448275862069</c:v>
                </c:pt>
                <c:pt idx="11">
                  <c:v>10</c:v>
                </c:pt>
                <c:pt idx="12">
                  <c:v>9.1428571428571423</c:v>
                </c:pt>
                <c:pt idx="13">
                  <c:v>8.4210526315789469</c:v>
                </c:pt>
                <c:pt idx="14">
                  <c:v>7.8048780487804885</c:v>
                </c:pt>
                <c:pt idx="15">
                  <c:v>7.2727272727272725</c:v>
                </c:pt>
                <c:pt idx="16">
                  <c:v>6.8085106382978724</c:v>
                </c:pt>
                <c:pt idx="17">
                  <c:v>6.4</c:v>
                </c:pt>
                <c:pt idx="18">
                  <c:v>6.0377358490566042</c:v>
                </c:pt>
                <c:pt idx="19">
                  <c:v>5.7142857142857144</c:v>
                </c:pt>
                <c:pt idx="20">
                  <c:v>5.4237288135593218</c:v>
                </c:pt>
                <c:pt idx="21">
                  <c:v>5.161290322580645</c:v>
                </c:pt>
                <c:pt idx="22">
                  <c:v>4.9230769230769225</c:v>
                </c:pt>
                <c:pt idx="23">
                  <c:v>4.7058823529411766</c:v>
                </c:pt>
                <c:pt idx="24">
                  <c:v>4.5070422535211261</c:v>
                </c:pt>
                <c:pt idx="25">
                  <c:v>4.3243243243243237</c:v>
                </c:pt>
                <c:pt idx="26">
                  <c:v>4.1558441558441555</c:v>
                </c:pt>
                <c:pt idx="27">
                  <c:v>4</c:v>
                </c:pt>
                <c:pt idx="28">
                  <c:v>3.8554216867469875</c:v>
                </c:pt>
                <c:pt idx="29">
                  <c:v>3.7209302325581395</c:v>
                </c:pt>
                <c:pt idx="30">
                  <c:v>3.595505617977528</c:v>
                </c:pt>
                <c:pt idx="31">
                  <c:v>3.4782608695652169</c:v>
                </c:pt>
                <c:pt idx="32">
                  <c:v>3.3684210526315788</c:v>
                </c:pt>
              </c:numCache>
            </c:numRef>
          </c:yVal>
          <c:smooth val="1"/>
        </c:ser>
        <c:ser>
          <c:idx val="3"/>
          <c:order val="3"/>
          <c:tx>
            <c:v>64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Sheet1!$E$3:$E$35</c:f>
              <c:numCache>
                <c:formatCode>General</c:formatCode>
                <c:ptCount val="33"/>
                <c:pt idx="0">
                  <c:v>63.599324257179767</c:v>
                </c:pt>
                <c:pt idx="1">
                  <c:v>62.045564711585065</c:v>
                </c:pt>
                <c:pt idx="2">
                  <c:v>60.206961429915339</c:v>
                </c:pt>
                <c:pt idx="3">
                  <c:v>59.327925840092696</c:v>
                </c:pt>
                <c:pt idx="4">
                  <c:v>55.291576673866089</c:v>
                </c:pt>
                <c:pt idx="5">
                  <c:v>48.669201520912551</c:v>
                </c:pt>
                <c:pt idx="6">
                  <c:v>45.91928251121076</c:v>
                </c:pt>
                <c:pt idx="7">
                  <c:v>43.463497453310694</c:v>
                </c:pt>
                <c:pt idx="8">
                  <c:v>39.263803680981596</c:v>
                </c:pt>
                <c:pt idx="9">
                  <c:v>28.318584070796462</c:v>
                </c:pt>
                <c:pt idx="10">
                  <c:v>22.145328719723185</c:v>
                </c:pt>
                <c:pt idx="11">
                  <c:v>18.181818181818183</c:v>
                </c:pt>
                <c:pt idx="12">
                  <c:v>15.42168674698795</c:v>
                </c:pt>
                <c:pt idx="13">
                  <c:v>13.389121338912133</c:v>
                </c:pt>
                <c:pt idx="14">
                  <c:v>11.829944547134938</c:v>
                </c:pt>
                <c:pt idx="15">
                  <c:v>10.596026490066226</c:v>
                </c:pt>
                <c:pt idx="16">
                  <c:v>9.5952023988006001</c:v>
                </c:pt>
                <c:pt idx="17">
                  <c:v>8.7671232876712324</c:v>
                </c:pt>
                <c:pt idx="18">
                  <c:v>8.0706179066834807</c:v>
                </c:pt>
                <c:pt idx="19">
                  <c:v>7.4766355140186915</c:v>
                </c:pt>
                <c:pt idx="20">
                  <c:v>6.9640914036996735</c:v>
                </c:pt>
                <c:pt idx="21">
                  <c:v>6.517311608961303</c:v>
                </c:pt>
                <c:pt idx="22">
                  <c:v>6.1244019138755972</c:v>
                </c:pt>
                <c:pt idx="23">
                  <c:v>5.7761732851985563</c:v>
                </c:pt>
                <c:pt idx="24">
                  <c:v>5.4654141759180188</c:v>
                </c:pt>
                <c:pt idx="25">
                  <c:v>5.1863857374392213</c:v>
                </c:pt>
                <c:pt idx="26">
                  <c:v>4.934464148033924</c:v>
                </c:pt>
                <c:pt idx="27">
                  <c:v>4.7058823529411757</c:v>
                </c:pt>
                <c:pt idx="28">
                  <c:v>4.4975404075895993</c:v>
                </c:pt>
                <c:pt idx="29">
                  <c:v>4.3068640646029612</c:v>
                </c:pt>
                <c:pt idx="30">
                  <c:v>4.1316978695932862</c:v>
                </c:pt>
                <c:pt idx="31">
                  <c:v>3.9702233250620345</c:v>
                </c:pt>
                <c:pt idx="32">
                  <c:v>3.8208955223880596</c:v>
                </c:pt>
              </c:numCache>
            </c:numRef>
          </c:yVal>
          <c:smooth val="1"/>
        </c:ser>
        <c:ser>
          <c:idx val="4"/>
          <c:order val="4"/>
          <c:tx>
            <c:v>256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Sheet1!$F$3:$F$31</c:f>
              <c:numCache>
                <c:formatCode>General</c:formatCode>
                <c:ptCount val="29"/>
                <c:pt idx="0">
                  <c:v>249.63432471964893</c:v>
                </c:pt>
                <c:pt idx="1">
                  <c:v>227.05099778270511</c:v>
                </c:pt>
                <c:pt idx="2">
                  <c:v>203.98406374501994</c:v>
                </c:pt>
                <c:pt idx="3">
                  <c:v>194.12322274881515</c:v>
                </c:pt>
                <c:pt idx="4">
                  <c:v>156.3358778625954</c:v>
                </c:pt>
                <c:pt idx="5">
                  <c:v>112.52747252747253</c:v>
                </c:pt>
                <c:pt idx="6">
                  <c:v>98.698795180722897</c:v>
                </c:pt>
                <c:pt idx="7">
                  <c:v>87.896995708154506</c:v>
                </c:pt>
                <c:pt idx="8">
                  <c:v>72.112676056338032</c:v>
                </c:pt>
                <c:pt idx="9">
                  <c:v>41.967213114754102</c:v>
                </c:pt>
                <c:pt idx="10">
                  <c:v>29.595375722543352</c:v>
                </c:pt>
                <c:pt idx="11">
                  <c:v>22.857142857142858</c:v>
                </c:pt>
                <c:pt idx="12">
                  <c:v>18.618181818181817</c:v>
                </c:pt>
                <c:pt idx="13">
                  <c:v>15.705521472392638</c:v>
                </c:pt>
                <c:pt idx="14">
                  <c:v>13.580901856763928</c:v>
                </c:pt>
                <c:pt idx="15">
                  <c:v>11.962616822429906</c:v>
                </c:pt>
                <c:pt idx="16">
                  <c:v>10.688935281837161</c:v>
                </c:pt>
                <c:pt idx="17">
                  <c:v>9.6603773584905674</c:v>
                </c:pt>
                <c:pt idx="18">
                  <c:v>8.8123924268502574</c:v>
                </c:pt>
                <c:pt idx="19">
                  <c:v>8.1012658227848107</c:v>
                </c:pt>
                <c:pt idx="20">
                  <c:v>7.4963396778916547</c:v>
                </c:pt>
                <c:pt idx="21">
                  <c:v>6.9754768392370563</c:v>
                </c:pt>
                <c:pt idx="22">
                  <c:v>6.5222929936305718</c:v>
                </c:pt>
                <c:pt idx="23">
                  <c:v>6.1244019138755972</c:v>
                </c:pt>
                <c:pt idx="24">
                  <c:v>5.7722660653889513</c:v>
                </c:pt>
                <c:pt idx="25">
                  <c:v>5.4584221748400843</c:v>
                </c:pt>
                <c:pt idx="26">
                  <c:v>5.1769464105156722</c:v>
                </c:pt>
                <c:pt idx="27">
                  <c:v>4.9230769230769234</c:v>
                </c:pt>
                <c:pt idx="28">
                  <c:v>4.6929422548120989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721280"/>
        <c:axId val="66723200"/>
      </c:scatterChart>
      <c:valAx>
        <c:axId val="66721280"/>
        <c:scaling>
          <c:orientation val="minMax"/>
          <c:max val="0.2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Code that is Sequential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66723200"/>
        <c:crosses val="autoZero"/>
        <c:crossBetween val="midCat"/>
      </c:valAx>
      <c:valAx>
        <c:axId val="66723200"/>
        <c:scaling>
          <c:orientation val="minMax"/>
          <c:max val="256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6672128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1 Processor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Sheet1!$B$3:$B$35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4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Sheet1!$C$3:$C$35</c:f>
              <c:numCache>
                <c:formatCode>General</c:formatCode>
                <c:ptCount val="33"/>
                <c:pt idx="0">
                  <c:v>3.9988003598920323</c:v>
                </c:pt>
                <c:pt idx="1">
                  <c:v>3.9940089865202193</c:v>
                </c:pt>
                <c:pt idx="2">
                  <c:v>3.9880358923230315</c:v>
                </c:pt>
                <c:pt idx="3">
                  <c:v>3.9850560398505608</c:v>
                </c:pt>
                <c:pt idx="4">
                  <c:v>3.9702233250620345</c:v>
                </c:pt>
                <c:pt idx="5">
                  <c:v>3.9408866995073897</c:v>
                </c:pt>
                <c:pt idx="6">
                  <c:v>3.9263803680981595</c:v>
                </c:pt>
                <c:pt idx="7">
                  <c:v>3.9119804400977998</c:v>
                </c:pt>
                <c:pt idx="8">
                  <c:v>3.883495145631068</c:v>
                </c:pt>
                <c:pt idx="9">
                  <c:v>3.773584905660377</c:v>
                </c:pt>
                <c:pt idx="10">
                  <c:v>3.6697247706422025</c:v>
                </c:pt>
                <c:pt idx="11">
                  <c:v>3.5714285714285716</c:v>
                </c:pt>
                <c:pt idx="12">
                  <c:v>3.4782608695652177</c:v>
                </c:pt>
                <c:pt idx="13">
                  <c:v>3.3898305084745766</c:v>
                </c:pt>
                <c:pt idx="14">
                  <c:v>3.3057851239669422</c:v>
                </c:pt>
                <c:pt idx="15">
                  <c:v>3.2258064516129035</c:v>
                </c:pt>
                <c:pt idx="16">
                  <c:v>3.1496062992125982</c:v>
                </c:pt>
                <c:pt idx="17">
                  <c:v>3.0769230769230766</c:v>
                </c:pt>
                <c:pt idx="18">
                  <c:v>3.007518796992481</c:v>
                </c:pt>
                <c:pt idx="19">
                  <c:v>2.9411764705882355</c:v>
                </c:pt>
                <c:pt idx="20">
                  <c:v>2.8776978417266186</c:v>
                </c:pt>
                <c:pt idx="21">
                  <c:v>2.8169014084507045</c:v>
                </c:pt>
                <c:pt idx="22">
                  <c:v>2.7586206896551722</c:v>
                </c:pt>
                <c:pt idx="23">
                  <c:v>2.7027027027027026</c:v>
                </c:pt>
                <c:pt idx="24">
                  <c:v>2.6490066225165565</c:v>
                </c:pt>
                <c:pt idx="25">
                  <c:v>2.5974025974025974</c:v>
                </c:pt>
                <c:pt idx="26">
                  <c:v>2.5477707006369426</c:v>
                </c:pt>
                <c:pt idx="27">
                  <c:v>2.5</c:v>
                </c:pt>
                <c:pt idx="28">
                  <c:v>2.4539877300613497</c:v>
                </c:pt>
                <c:pt idx="29">
                  <c:v>2.4096385542168672</c:v>
                </c:pt>
                <c:pt idx="30">
                  <c:v>2.3668639053254439</c:v>
                </c:pt>
                <c:pt idx="31">
                  <c:v>2.3255813953488369</c:v>
                </c:pt>
                <c:pt idx="32">
                  <c:v>2.2857142857142856</c:v>
                </c:pt>
              </c:numCache>
            </c:numRef>
          </c:yVal>
          <c:smooth val="1"/>
        </c:ser>
        <c:ser>
          <c:idx val="2"/>
          <c:order val="2"/>
          <c:tx>
            <c:v>16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Sheet1!$D$3:$D$35</c:f>
              <c:numCache>
                <c:formatCode>General</c:formatCode>
                <c:ptCount val="33"/>
                <c:pt idx="0">
                  <c:v>15.976035946080877</c:v>
                </c:pt>
                <c:pt idx="1">
                  <c:v>15.880893300248138</c:v>
                </c:pt>
                <c:pt idx="2">
                  <c:v>15.763546798029559</c:v>
                </c:pt>
                <c:pt idx="3">
                  <c:v>15.705521472392638</c:v>
                </c:pt>
                <c:pt idx="4">
                  <c:v>15.42168674698795</c:v>
                </c:pt>
                <c:pt idx="5">
                  <c:v>14.883720930232558</c:v>
                </c:pt>
                <c:pt idx="6">
                  <c:v>14.628571428571428</c:v>
                </c:pt>
                <c:pt idx="7">
                  <c:v>14.382022471910112</c:v>
                </c:pt>
                <c:pt idx="8">
                  <c:v>13.913043478260871</c:v>
                </c:pt>
                <c:pt idx="9">
                  <c:v>12.307692307692307</c:v>
                </c:pt>
                <c:pt idx="10">
                  <c:v>11.03448275862069</c:v>
                </c:pt>
                <c:pt idx="11">
                  <c:v>10</c:v>
                </c:pt>
                <c:pt idx="12">
                  <c:v>9.1428571428571423</c:v>
                </c:pt>
                <c:pt idx="13">
                  <c:v>8.4210526315789469</c:v>
                </c:pt>
                <c:pt idx="14">
                  <c:v>7.8048780487804885</c:v>
                </c:pt>
                <c:pt idx="15">
                  <c:v>7.2727272727272725</c:v>
                </c:pt>
                <c:pt idx="16">
                  <c:v>6.8085106382978724</c:v>
                </c:pt>
                <c:pt idx="17">
                  <c:v>6.4</c:v>
                </c:pt>
                <c:pt idx="18">
                  <c:v>6.0377358490566042</c:v>
                </c:pt>
                <c:pt idx="19">
                  <c:v>5.7142857142857144</c:v>
                </c:pt>
                <c:pt idx="20">
                  <c:v>5.4237288135593218</c:v>
                </c:pt>
                <c:pt idx="21">
                  <c:v>5.161290322580645</c:v>
                </c:pt>
                <c:pt idx="22">
                  <c:v>4.9230769230769225</c:v>
                </c:pt>
                <c:pt idx="23">
                  <c:v>4.7058823529411766</c:v>
                </c:pt>
                <c:pt idx="24">
                  <c:v>4.5070422535211261</c:v>
                </c:pt>
                <c:pt idx="25">
                  <c:v>4.3243243243243237</c:v>
                </c:pt>
                <c:pt idx="26">
                  <c:v>4.1558441558441555</c:v>
                </c:pt>
                <c:pt idx="27">
                  <c:v>4</c:v>
                </c:pt>
                <c:pt idx="28">
                  <c:v>3.8554216867469875</c:v>
                </c:pt>
                <c:pt idx="29">
                  <c:v>3.7209302325581395</c:v>
                </c:pt>
                <c:pt idx="30">
                  <c:v>3.595505617977528</c:v>
                </c:pt>
                <c:pt idx="31">
                  <c:v>3.4782608695652169</c:v>
                </c:pt>
                <c:pt idx="32">
                  <c:v>3.3684210526315788</c:v>
                </c:pt>
              </c:numCache>
            </c:numRef>
          </c:yVal>
          <c:smooth val="1"/>
        </c:ser>
        <c:ser>
          <c:idx val="3"/>
          <c:order val="3"/>
          <c:tx>
            <c:v>64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Sheet1!$E$3:$E$35</c:f>
              <c:numCache>
                <c:formatCode>General</c:formatCode>
                <c:ptCount val="33"/>
                <c:pt idx="0">
                  <c:v>63.599324257179767</c:v>
                </c:pt>
                <c:pt idx="1">
                  <c:v>62.045564711585065</c:v>
                </c:pt>
                <c:pt idx="2">
                  <c:v>60.206961429915339</c:v>
                </c:pt>
                <c:pt idx="3">
                  <c:v>59.327925840092696</c:v>
                </c:pt>
                <c:pt idx="4">
                  <c:v>55.291576673866089</c:v>
                </c:pt>
                <c:pt idx="5">
                  <c:v>48.669201520912551</c:v>
                </c:pt>
                <c:pt idx="6">
                  <c:v>45.91928251121076</c:v>
                </c:pt>
                <c:pt idx="7">
                  <c:v>43.463497453310694</c:v>
                </c:pt>
                <c:pt idx="8">
                  <c:v>39.263803680981596</c:v>
                </c:pt>
                <c:pt idx="9">
                  <c:v>28.318584070796462</c:v>
                </c:pt>
                <c:pt idx="10">
                  <c:v>22.145328719723185</c:v>
                </c:pt>
                <c:pt idx="11">
                  <c:v>18.181818181818183</c:v>
                </c:pt>
                <c:pt idx="12">
                  <c:v>15.42168674698795</c:v>
                </c:pt>
                <c:pt idx="13">
                  <c:v>13.389121338912133</c:v>
                </c:pt>
                <c:pt idx="14">
                  <c:v>11.829944547134938</c:v>
                </c:pt>
                <c:pt idx="15">
                  <c:v>10.596026490066226</c:v>
                </c:pt>
                <c:pt idx="16">
                  <c:v>9.5952023988006001</c:v>
                </c:pt>
                <c:pt idx="17">
                  <c:v>8.7671232876712324</c:v>
                </c:pt>
                <c:pt idx="18">
                  <c:v>8.0706179066834807</c:v>
                </c:pt>
                <c:pt idx="19">
                  <c:v>7.4766355140186915</c:v>
                </c:pt>
                <c:pt idx="20">
                  <c:v>6.9640914036996735</c:v>
                </c:pt>
                <c:pt idx="21">
                  <c:v>6.517311608961303</c:v>
                </c:pt>
                <c:pt idx="22">
                  <c:v>6.1244019138755972</c:v>
                </c:pt>
                <c:pt idx="23">
                  <c:v>5.7761732851985563</c:v>
                </c:pt>
                <c:pt idx="24">
                  <c:v>5.4654141759180188</c:v>
                </c:pt>
                <c:pt idx="25">
                  <c:v>5.1863857374392213</c:v>
                </c:pt>
                <c:pt idx="26">
                  <c:v>4.934464148033924</c:v>
                </c:pt>
                <c:pt idx="27">
                  <c:v>4.7058823529411757</c:v>
                </c:pt>
                <c:pt idx="28">
                  <c:v>4.4975404075895993</c:v>
                </c:pt>
                <c:pt idx="29">
                  <c:v>4.3068640646029612</c:v>
                </c:pt>
                <c:pt idx="30">
                  <c:v>4.1316978695932862</c:v>
                </c:pt>
                <c:pt idx="31">
                  <c:v>3.9702233250620345</c:v>
                </c:pt>
                <c:pt idx="32">
                  <c:v>3.8208955223880596</c:v>
                </c:pt>
              </c:numCache>
            </c:numRef>
          </c:yVal>
          <c:smooth val="1"/>
        </c:ser>
        <c:ser>
          <c:idx val="4"/>
          <c:order val="4"/>
          <c:tx>
            <c:v>256 Processors</c:v>
          </c:tx>
          <c:marker>
            <c:symbol val="none"/>
          </c:marker>
          <c:xVal>
            <c:numRef>
              <c:f>Sheet1!$A$3:$A$35</c:f>
              <c:numCache>
                <c:formatCode>0.00%</c:formatCode>
                <c:ptCount val="33"/>
                <c:pt idx="0">
                  <c:v>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1.25E-3</c:v>
                </c:pt>
                <c:pt idx="4">
                  <c:v>2.5000000000000001E-3</c:v>
                </c:pt>
                <c:pt idx="5">
                  <c:v>5.0000000000000001E-3</c:v>
                </c:pt>
                <c:pt idx="6">
                  <c:v>6.2500000000000003E-3</c:v>
                </c:pt>
                <c:pt idx="7">
                  <c:v>7.4999999999999997E-3</c:v>
                </c:pt>
                <c:pt idx="8">
                  <c:v>0.01</c:v>
                </c:pt>
                <c:pt idx="9">
                  <c:v>0.02</c:v>
                </c:pt>
                <c:pt idx="10">
                  <c:v>0.03</c:v>
                </c:pt>
                <c:pt idx="11">
                  <c:v>0.04</c:v>
                </c:pt>
                <c:pt idx="12">
                  <c:v>0.05</c:v>
                </c:pt>
                <c:pt idx="13">
                  <c:v>6.0000000000000005E-2</c:v>
                </c:pt>
                <c:pt idx="14">
                  <c:v>6.9999999999999993E-2</c:v>
                </c:pt>
                <c:pt idx="15">
                  <c:v>0.08</c:v>
                </c:pt>
                <c:pt idx="16">
                  <c:v>0.09</c:v>
                </c:pt>
                <c:pt idx="17">
                  <c:v>9.9999999999999992E-2</c:v>
                </c:pt>
                <c:pt idx="18">
                  <c:v>0.11</c:v>
                </c:pt>
                <c:pt idx="19">
                  <c:v>0.12</c:v>
                </c:pt>
                <c:pt idx="20">
                  <c:v>0.13</c:v>
                </c:pt>
                <c:pt idx="21">
                  <c:v>0.14000000000000001</c:v>
                </c:pt>
                <c:pt idx="22">
                  <c:v>0.15000000000000002</c:v>
                </c:pt>
                <c:pt idx="23">
                  <c:v>0.16</c:v>
                </c:pt>
                <c:pt idx="24">
                  <c:v>0.17</c:v>
                </c:pt>
                <c:pt idx="25">
                  <c:v>0.18000000000000002</c:v>
                </c:pt>
                <c:pt idx="26">
                  <c:v>0.19</c:v>
                </c:pt>
                <c:pt idx="27">
                  <c:v>0.2</c:v>
                </c:pt>
                <c:pt idx="28">
                  <c:v>0.21000000000000002</c:v>
                </c:pt>
                <c:pt idx="29">
                  <c:v>0.22</c:v>
                </c:pt>
                <c:pt idx="30">
                  <c:v>0.23</c:v>
                </c:pt>
                <c:pt idx="31">
                  <c:v>0.24000000000000002</c:v>
                </c:pt>
                <c:pt idx="32">
                  <c:v>0.25</c:v>
                </c:pt>
              </c:numCache>
            </c:numRef>
          </c:xVal>
          <c:yVal>
            <c:numRef>
              <c:f>Sheet1!$F$3:$F$31</c:f>
              <c:numCache>
                <c:formatCode>General</c:formatCode>
                <c:ptCount val="29"/>
                <c:pt idx="0">
                  <c:v>249.63432471964893</c:v>
                </c:pt>
                <c:pt idx="1">
                  <c:v>227.05099778270511</c:v>
                </c:pt>
                <c:pt idx="2">
                  <c:v>203.98406374501994</c:v>
                </c:pt>
                <c:pt idx="3">
                  <c:v>194.12322274881515</c:v>
                </c:pt>
                <c:pt idx="4">
                  <c:v>156.3358778625954</c:v>
                </c:pt>
                <c:pt idx="5">
                  <c:v>112.52747252747253</c:v>
                </c:pt>
                <c:pt idx="6">
                  <c:v>98.698795180722897</c:v>
                </c:pt>
                <c:pt idx="7">
                  <c:v>87.896995708154506</c:v>
                </c:pt>
                <c:pt idx="8">
                  <c:v>72.112676056338032</c:v>
                </c:pt>
                <c:pt idx="9">
                  <c:v>41.967213114754102</c:v>
                </c:pt>
                <c:pt idx="10">
                  <c:v>29.595375722543352</c:v>
                </c:pt>
                <c:pt idx="11">
                  <c:v>22.857142857142858</c:v>
                </c:pt>
                <c:pt idx="12">
                  <c:v>18.618181818181817</c:v>
                </c:pt>
                <c:pt idx="13">
                  <c:v>15.705521472392638</c:v>
                </c:pt>
                <c:pt idx="14">
                  <c:v>13.580901856763928</c:v>
                </c:pt>
                <c:pt idx="15">
                  <c:v>11.962616822429906</c:v>
                </c:pt>
                <c:pt idx="16">
                  <c:v>10.688935281837161</c:v>
                </c:pt>
                <c:pt idx="17">
                  <c:v>9.6603773584905674</c:v>
                </c:pt>
                <c:pt idx="18">
                  <c:v>8.8123924268502574</c:v>
                </c:pt>
                <c:pt idx="19">
                  <c:v>8.1012658227848107</c:v>
                </c:pt>
                <c:pt idx="20">
                  <c:v>7.4963396778916547</c:v>
                </c:pt>
                <c:pt idx="21">
                  <c:v>6.9754768392370563</c:v>
                </c:pt>
                <c:pt idx="22">
                  <c:v>6.5222929936305718</c:v>
                </c:pt>
                <c:pt idx="23">
                  <c:v>6.1244019138755972</c:v>
                </c:pt>
                <c:pt idx="24">
                  <c:v>5.7722660653889513</c:v>
                </c:pt>
                <c:pt idx="25">
                  <c:v>5.4584221748400843</c:v>
                </c:pt>
                <c:pt idx="26">
                  <c:v>5.1769464105156722</c:v>
                </c:pt>
                <c:pt idx="27">
                  <c:v>4.9230769230769234</c:v>
                </c:pt>
                <c:pt idx="28">
                  <c:v>4.6929422548120989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537344"/>
        <c:axId val="66543616"/>
      </c:scatterChart>
      <c:valAx>
        <c:axId val="66537344"/>
        <c:scaling>
          <c:orientation val="minMax"/>
          <c:max val="0.1100000000000000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Code that is Sequential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66543616"/>
        <c:crosses val="autoZero"/>
        <c:crossBetween val="midCat"/>
      </c:valAx>
      <c:valAx>
        <c:axId val="66543616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66537344"/>
        <c:crosses val="autoZero"/>
        <c:crossBetween val="midCat"/>
        <c:majorUnit val="2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D101-EBA1-46BE-BD17-3ABA82C37E02}" type="datetimeFigureOut">
              <a:rPr lang="en-US" smtClean="0"/>
              <a:t>2012-07-28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B1E4-1DF8-4B16-8100-EF1EF863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F38CC-EED1-483E-BA38-94287A3A7B5F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F38CC-EED1-483E-BA38-94287A3A7B5F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92BA9-250A-44B7-B0BF-43C1A81AF896}" type="slidenum">
              <a:rPr lang="en-US" smtClean="0">
                <a:latin typeface="Arial" charset="0"/>
                <a:cs typeface="Arial" charset="0"/>
              </a:rPr>
              <a:pPr/>
              <a:t>26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Each thread has its work reduced to 3/4x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Each thread skips 1 of every 4 </a:t>
            </a:r>
            <a:r>
              <a:rPr lang="en-US" baseline="0" dirty="0" err="1" smtClean="0"/>
              <a:t>timeslices</a:t>
            </a:r>
            <a:r>
              <a:rPr lang="en-US" baseline="0" dirty="0" smtClean="0"/>
              <a:t>, so it takes 1.333% as long, so each takes time x to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3x total work, time x per thread</a:t>
            </a:r>
          </a:p>
          <a:p>
            <a:endParaRPr lang="en-US" dirty="0" smtClean="0"/>
          </a:p>
          <a:p>
            <a:r>
              <a:rPr lang="en-US" dirty="0" smtClean="0"/>
              <a:t>3x/100 work per 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AD6F1-00D2-4407-B216-9D549353411D}" type="slidenum">
              <a:rPr lang="en-US" smtClean="0">
                <a:latin typeface="Arial" charset="0"/>
                <a:cs typeface="Arial" charset="0"/>
              </a:rPr>
              <a:pPr/>
              <a:t>32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55CBE-9ECE-4657-9F3F-FBE980A7BBCF}" type="slidenum">
              <a:rPr lang="en-US" smtClean="0">
                <a:latin typeface="Arial" charset="0"/>
                <a:cs typeface="Arial" charset="0"/>
              </a:rPr>
              <a:pPr/>
              <a:t>43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76D2E-78F1-445A-BA24-000761C2B58B}" type="slidenum">
              <a:rPr lang="en-US" smtClean="0">
                <a:latin typeface="Arial" charset="0"/>
                <a:cs typeface="Arial" charset="0"/>
              </a:rPr>
              <a:pPr/>
              <a:t>44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59CF9-523E-4DA0-9E94-36B12A9AE300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59CF9-523E-4DA0-9E94-36B12A9AE300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/>
          <a:lstStyle>
            <a:lvl1pPr algn="ctr">
              <a:lnSpc>
                <a:spcPct val="200000"/>
              </a:lnSpc>
              <a:spcAft>
                <a:spcPts val="1200"/>
              </a:spcAft>
              <a:defRPr sz="3600" b="1" i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28" name="Picture 4" descr="http://www.cs.washington.edu/images/logo/CSElogo2text_14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3663"/>
            <a:ext cx="13716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WashingtonColorSeal-21-cl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504" y="303663"/>
            <a:ext cx="1371600" cy="1371600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6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i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45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50" Type="http://schemas.openxmlformats.org/officeDocument/2006/relationships/tags" Target="../tags/tag56.xml"/><Relationship Id="rId55" Type="http://schemas.openxmlformats.org/officeDocument/2006/relationships/tags" Target="../tags/tag61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tags" Target="../tags/tag47.xml"/><Relationship Id="rId54" Type="http://schemas.openxmlformats.org/officeDocument/2006/relationships/tags" Target="../tags/tag60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3" Type="http://schemas.openxmlformats.org/officeDocument/2006/relationships/tags" Target="../tags/tag59.xml"/><Relationship Id="rId58" Type="http://schemas.openxmlformats.org/officeDocument/2006/relationships/notesSlide" Target="../notesSlides/notesSlide1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slideLayout" Target="../slideLayouts/slideLayout6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56" Type="http://schemas.openxmlformats.org/officeDocument/2006/relationships/tags" Target="../tags/tag62.xml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3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9" Type="http://schemas.openxmlformats.org/officeDocument/2006/relationships/tags" Target="../tags/tag101.xml"/><Relationship Id="rId21" Type="http://schemas.openxmlformats.org/officeDocument/2006/relationships/tags" Target="../tags/tag83.xml"/><Relationship Id="rId34" Type="http://schemas.openxmlformats.org/officeDocument/2006/relationships/tags" Target="../tags/tag96.xml"/><Relationship Id="rId42" Type="http://schemas.openxmlformats.org/officeDocument/2006/relationships/tags" Target="../tags/tag104.xml"/><Relationship Id="rId47" Type="http://schemas.openxmlformats.org/officeDocument/2006/relationships/tags" Target="../tags/tag109.xml"/><Relationship Id="rId50" Type="http://schemas.openxmlformats.org/officeDocument/2006/relationships/tags" Target="../tags/tag112.xml"/><Relationship Id="rId55" Type="http://schemas.openxmlformats.org/officeDocument/2006/relationships/tags" Target="../tags/tag117.xml"/><Relationship Id="rId63" Type="http://schemas.openxmlformats.org/officeDocument/2006/relationships/tags" Target="../tags/tag125.xml"/><Relationship Id="rId68" Type="http://schemas.openxmlformats.org/officeDocument/2006/relationships/tags" Target="../tags/tag130.xml"/><Relationship Id="rId76" Type="http://schemas.openxmlformats.org/officeDocument/2006/relationships/tags" Target="../tags/tag138.xml"/><Relationship Id="rId7" Type="http://schemas.openxmlformats.org/officeDocument/2006/relationships/tags" Target="../tags/tag69.xml"/><Relationship Id="rId71" Type="http://schemas.openxmlformats.org/officeDocument/2006/relationships/tags" Target="../tags/tag133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9" Type="http://schemas.openxmlformats.org/officeDocument/2006/relationships/tags" Target="../tags/tag91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32" Type="http://schemas.openxmlformats.org/officeDocument/2006/relationships/tags" Target="../tags/tag94.xml"/><Relationship Id="rId37" Type="http://schemas.openxmlformats.org/officeDocument/2006/relationships/tags" Target="../tags/tag99.xml"/><Relationship Id="rId40" Type="http://schemas.openxmlformats.org/officeDocument/2006/relationships/tags" Target="../tags/tag102.xml"/><Relationship Id="rId45" Type="http://schemas.openxmlformats.org/officeDocument/2006/relationships/tags" Target="../tags/tag107.xml"/><Relationship Id="rId53" Type="http://schemas.openxmlformats.org/officeDocument/2006/relationships/tags" Target="../tags/tag115.xml"/><Relationship Id="rId58" Type="http://schemas.openxmlformats.org/officeDocument/2006/relationships/tags" Target="../tags/tag120.xml"/><Relationship Id="rId66" Type="http://schemas.openxmlformats.org/officeDocument/2006/relationships/tags" Target="../tags/tag128.xml"/><Relationship Id="rId74" Type="http://schemas.openxmlformats.org/officeDocument/2006/relationships/tags" Target="../tags/tag136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36" Type="http://schemas.openxmlformats.org/officeDocument/2006/relationships/tags" Target="../tags/tag98.xml"/><Relationship Id="rId49" Type="http://schemas.openxmlformats.org/officeDocument/2006/relationships/tags" Target="../tags/tag111.xml"/><Relationship Id="rId57" Type="http://schemas.openxmlformats.org/officeDocument/2006/relationships/tags" Target="../tags/tag119.xml"/><Relationship Id="rId61" Type="http://schemas.openxmlformats.org/officeDocument/2006/relationships/tags" Target="../tags/tag123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31" Type="http://schemas.openxmlformats.org/officeDocument/2006/relationships/tags" Target="../tags/tag93.xml"/><Relationship Id="rId44" Type="http://schemas.openxmlformats.org/officeDocument/2006/relationships/tags" Target="../tags/tag106.xml"/><Relationship Id="rId52" Type="http://schemas.openxmlformats.org/officeDocument/2006/relationships/tags" Target="../tags/tag114.xml"/><Relationship Id="rId60" Type="http://schemas.openxmlformats.org/officeDocument/2006/relationships/tags" Target="../tags/tag122.xml"/><Relationship Id="rId65" Type="http://schemas.openxmlformats.org/officeDocument/2006/relationships/tags" Target="../tags/tag127.xml"/><Relationship Id="rId73" Type="http://schemas.openxmlformats.org/officeDocument/2006/relationships/tags" Target="../tags/tag135.xml"/><Relationship Id="rId78" Type="http://schemas.openxmlformats.org/officeDocument/2006/relationships/notesSlide" Target="../notesSlides/notesSlide11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tags" Target="../tags/tag92.xml"/><Relationship Id="rId35" Type="http://schemas.openxmlformats.org/officeDocument/2006/relationships/tags" Target="../tags/tag97.xml"/><Relationship Id="rId43" Type="http://schemas.openxmlformats.org/officeDocument/2006/relationships/tags" Target="../tags/tag105.xml"/><Relationship Id="rId48" Type="http://schemas.openxmlformats.org/officeDocument/2006/relationships/tags" Target="../tags/tag110.xml"/><Relationship Id="rId56" Type="http://schemas.openxmlformats.org/officeDocument/2006/relationships/tags" Target="../tags/tag118.xml"/><Relationship Id="rId64" Type="http://schemas.openxmlformats.org/officeDocument/2006/relationships/tags" Target="../tags/tag126.xml"/><Relationship Id="rId69" Type="http://schemas.openxmlformats.org/officeDocument/2006/relationships/tags" Target="../tags/tag131.xml"/><Relationship Id="rId77" Type="http://schemas.openxmlformats.org/officeDocument/2006/relationships/slideLayout" Target="../slideLayouts/slideLayout6.xml"/><Relationship Id="rId8" Type="http://schemas.openxmlformats.org/officeDocument/2006/relationships/tags" Target="../tags/tag70.xml"/><Relationship Id="rId51" Type="http://schemas.openxmlformats.org/officeDocument/2006/relationships/tags" Target="../tags/tag113.xml"/><Relationship Id="rId72" Type="http://schemas.openxmlformats.org/officeDocument/2006/relationships/tags" Target="../tags/tag134.xml"/><Relationship Id="rId3" Type="http://schemas.openxmlformats.org/officeDocument/2006/relationships/tags" Target="../tags/tag65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33" Type="http://schemas.openxmlformats.org/officeDocument/2006/relationships/tags" Target="../tags/tag95.xml"/><Relationship Id="rId38" Type="http://schemas.openxmlformats.org/officeDocument/2006/relationships/tags" Target="../tags/tag100.xml"/><Relationship Id="rId46" Type="http://schemas.openxmlformats.org/officeDocument/2006/relationships/tags" Target="../tags/tag108.xml"/><Relationship Id="rId59" Type="http://schemas.openxmlformats.org/officeDocument/2006/relationships/tags" Target="../tags/tag121.xml"/><Relationship Id="rId67" Type="http://schemas.openxmlformats.org/officeDocument/2006/relationships/tags" Target="../tags/tag129.xml"/><Relationship Id="rId20" Type="http://schemas.openxmlformats.org/officeDocument/2006/relationships/tags" Target="../tags/tag82.xml"/><Relationship Id="rId41" Type="http://schemas.openxmlformats.org/officeDocument/2006/relationships/tags" Target="../tags/tag103.xml"/><Relationship Id="rId54" Type="http://schemas.openxmlformats.org/officeDocument/2006/relationships/tags" Target="../tags/tag116.xml"/><Relationship Id="rId62" Type="http://schemas.openxmlformats.org/officeDocument/2006/relationships/tags" Target="../tags/tag124.xml"/><Relationship Id="rId70" Type="http://schemas.openxmlformats.org/officeDocument/2006/relationships/tags" Target="../tags/tag132.xml"/><Relationship Id="rId75" Type="http://schemas.openxmlformats.org/officeDocument/2006/relationships/tags" Target="../tags/tag137.xml"/><Relationship Id="rId1" Type="http://schemas.openxmlformats.org/officeDocument/2006/relationships/tags" Target="../tags/tag63.xml"/><Relationship Id="rId6" Type="http://schemas.openxmlformats.org/officeDocument/2006/relationships/tags" Target="../tags/tag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homes/djg/teachingMaterials/spac/grossmanSPAC_forkJoinFramework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notesSlide" Target="../notesSlides/notesSlide3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notesSlide" Target="../notesSlides/notesSlide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notesSlide" Target="../notesSlides/notesSlide35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9" Type="http://schemas.openxmlformats.org/officeDocument/2006/relationships/tags" Target="../tags/tag208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42" Type="http://schemas.openxmlformats.org/officeDocument/2006/relationships/tags" Target="../tags/tag211.xml"/><Relationship Id="rId47" Type="http://schemas.openxmlformats.org/officeDocument/2006/relationships/tags" Target="../tags/tag216.xml"/><Relationship Id="rId50" Type="http://schemas.openxmlformats.org/officeDocument/2006/relationships/tags" Target="../tags/tag219.xml"/><Relationship Id="rId55" Type="http://schemas.openxmlformats.org/officeDocument/2006/relationships/tags" Target="../tags/tag224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38" Type="http://schemas.openxmlformats.org/officeDocument/2006/relationships/tags" Target="../tags/tag207.xml"/><Relationship Id="rId46" Type="http://schemas.openxmlformats.org/officeDocument/2006/relationships/tags" Target="../tags/tag215.xml"/><Relationship Id="rId59" Type="http://schemas.openxmlformats.org/officeDocument/2006/relationships/notesSlide" Target="../notesSlides/notesSlide36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41" Type="http://schemas.openxmlformats.org/officeDocument/2006/relationships/tags" Target="../tags/tag210.xml"/><Relationship Id="rId54" Type="http://schemas.openxmlformats.org/officeDocument/2006/relationships/tags" Target="../tags/tag223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tags" Target="../tags/tag206.xml"/><Relationship Id="rId40" Type="http://schemas.openxmlformats.org/officeDocument/2006/relationships/tags" Target="../tags/tag209.xml"/><Relationship Id="rId45" Type="http://schemas.openxmlformats.org/officeDocument/2006/relationships/tags" Target="../tags/tag214.xml"/><Relationship Id="rId53" Type="http://schemas.openxmlformats.org/officeDocument/2006/relationships/tags" Target="../tags/tag222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49" Type="http://schemas.openxmlformats.org/officeDocument/2006/relationships/tags" Target="../tags/tag218.xml"/><Relationship Id="rId57" Type="http://schemas.openxmlformats.org/officeDocument/2006/relationships/tags" Target="../tags/tag226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31" Type="http://schemas.openxmlformats.org/officeDocument/2006/relationships/tags" Target="../tags/tag200.xml"/><Relationship Id="rId44" Type="http://schemas.openxmlformats.org/officeDocument/2006/relationships/tags" Target="../tags/tag213.xml"/><Relationship Id="rId52" Type="http://schemas.openxmlformats.org/officeDocument/2006/relationships/tags" Target="../tags/tag221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43" Type="http://schemas.openxmlformats.org/officeDocument/2006/relationships/tags" Target="../tags/tag212.xml"/><Relationship Id="rId48" Type="http://schemas.openxmlformats.org/officeDocument/2006/relationships/tags" Target="../tags/tag217.xml"/><Relationship Id="rId56" Type="http://schemas.openxmlformats.org/officeDocument/2006/relationships/tags" Target="../tags/tag225.xml"/><Relationship Id="rId8" Type="http://schemas.openxmlformats.org/officeDocument/2006/relationships/tags" Target="../tags/tag177.xml"/><Relationship Id="rId51" Type="http://schemas.openxmlformats.org/officeDocument/2006/relationships/tags" Target="../tags/tag220.xml"/><Relationship Id="rId3" Type="http://schemas.openxmlformats.org/officeDocument/2006/relationships/tags" Target="../tags/tag17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CSE 332 Data Abstractions: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i="0" dirty="0" smtClean="0"/>
              <a:t>Introduction </a:t>
            </a:r>
            <a:r>
              <a:rPr lang="en-US" i="0" dirty="0"/>
              <a:t>to Parallelism and Concurrency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Kate Deibel</a:t>
            </a:r>
          </a:p>
          <a:p>
            <a:r>
              <a:rPr lang="en-US" smtClean="0"/>
              <a:t>Summer 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Parallelism: Use extra resources to solve a problem faster (increasing throughput via simultaneous execution)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err="1" smtClean="0"/>
              <a:t>Pseudocode</a:t>
            </a:r>
            <a:r>
              <a:rPr lang="en-US" sz="2000" dirty="0" smtClean="0"/>
              <a:t>  for array sum</a:t>
            </a:r>
          </a:p>
          <a:p>
            <a:r>
              <a:rPr lang="en-US" sz="1800" dirty="0" smtClean="0"/>
              <a:t>No ‘FORALL’ construct in Java, but we will see something similar</a:t>
            </a:r>
          </a:p>
          <a:p>
            <a:r>
              <a:rPr lang="en-US" sz="1800" dirty="0" smtClean="0"/>
              <a:t>Bad style for reasons we’ll see, but may get roughly 4x speedup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743200"/>
            <a:ext cx="7696200" cy="357020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1800" b="1" kern="0" dirty="0" smtClean="0">
                <a:latin typeface="Courier New" pitchFamily="49" charset="0"/>
              </a:rPr>
              <a:t> 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1800" b="1" kern="0" dirty="0" smtClean="0">
                <a:latin typeface="Courier New" pitchFamily="49" charset="0"/>
              </a:rPr>
              <a:t> =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len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1800" b="1" kern="0" noProof="0" dirty="0" smtClean="0">
                <a:latin typeface="Courier New" pitchFamily="49" charset="0"/>
              </a:rPr>
              <a:t>  </a:t>
            </a:r>
            <a:r>
              <a:rPr lang="en-US" sz="1800" b="1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1800" b="1" kern="0" noProof="0" dirty="0" smtClean="0">
                <a:latin typeface="Courier New" pitchFamily="49" charset="0"/>
              </a:rPr>
              <a:t>(</a:t>
            </a:r>
            <a:r>
              <a:rPr lang="en-US" sz="1800" b="1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b="1" kern="0" noProof="0" dirty="0" smtClean="0">
                <a:latin typeface="Courier New" pitchFamily="49" charset="0"/>
              </a:rPr>
              <a:t>=0; </a:t>
            </a:r>
            <a:r>
              <a:rPr lang="en-US" sz="1800" b="1" kern="0" noProof="0" dirty="0" err="1" smtClean="0">
                <a:latin typeface="Courier New" pitchFamily="49" charset="0"/>
              </a:rPr>
              <a:t>i</a:t>
            </a:r>
            <a:r>
              <a:rPr lang="en-US" sz="1800" b="1" kern="0" noProof="0" dirty="0" smtClean="0">
                <a:latin typeface="Courier New" pitchFamily="49" charset="0"/>
              </a:rPr>
              <a:t> &lt; 4; </a:t>
            </a:r>
            <a:r>
              <a:rPr lang="en-US" sz="1800" b="1" kern="0" noProof="0" dirty="0" err="1" smtClean="0">
                <a:latin typeface="Courier New" pitchFamily="49" charset="0"/>
              </a:rPr>
              <a:t>i</a:t>
            </a:r>
            <a:r>
              <a:rPr lang="en-US" sz="1800" b="1" kern="0" noProof="0" dirty="0" smtClean="0">
                <a:latin typeface="Courier New" pitchFamily="49" charset="0"/>
              </a:rPr>
              <a:t>++) { </a:t>
            </a:r>
            <a:r>
              <a:rPr lang="en-US" sz="1800" b="1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1800" b="1" kern="0" dirty="0" smtClean="0">
                <a:latin typeface="Courier New" pitchFamily="49" charset="0"/>
              </a:rPr>
              <a:t>    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result[</a:t>
            </a: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 </a:t>
            </a: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sumRange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arr,i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*</a:t>
            </a: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len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/4,(i+1)*</a:t>
            </a: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len</a:t>
            </a:r>
            <a:r>
              <a: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1800" b="1" kern="0" noProof="0" dirty="0" smtClean="0">
                <a:latin typeface="Courier New" pitchFamily="49" charset="0"/>
              </a:rPr>
              <a:t>  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1800" b="1" kern="0" dirty="0" smtClean="0">
                <a:latin typeface="Courier New" pitchFamily="49" charset="0"/>
              </a:rPr>
              <a:t>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b="1" kern="0" dirty="0" smtClean="0">
                <a:latin typeface="Courier New" pitchFamily="49" charset="0"/>
              </a:rPr>
              <a:t> result[0]+result[1]+result[2]+result[3];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buClrTx/>
              <a:buSzTx/>
              <a:buFontTx/>
              <a:buNone/>
              <a:tabLst/>
              <a:defRPr/>
            </a:pP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1800" b="1" kern="0" dirty="0" smtClean="0">
                <a:latin typeface="Courier New" pitchFamily="49" charset="0"/>
              </a:rPr>
              <a:t>(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[] </a:t>
            </a:r>
            <a:r>
              <a:rPr lang="en-US" sz="1800" b="1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1800" b="1" kern="0" dirty="0" smtClean="0">
                <a:latin typeface="Courier New" pitchFamily="49" charset="0"/>
              </a:rPr>
              <a:t>,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1800" b="1" kern="0" dirty="0" smtClean="0">
                <a:latin typeface="Courier New" pitchFamily="49" charset="0"/>
              </a:rPr>
              <a:t>,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1800" b="1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Courier New" pitchFamily="49" charset="0"/>
              </a:rPr>
              <a:t>  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1800" b="1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defRPr/>
            </a:pPr>
            <a:r>
              <a:rPr lang="en-US" sz="1800" b="1" kern="0" dirty="0" smtClean="0">
                <a:latin typeface="Courier New" pitchFamily="49" charset="0"/>
              </a:rPr>
              <a:t> 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1800" b="1" kern="0" dirty="0" smtClean="0">
                <a:latin typeface="Courier New" pitchFamily="49" charset="0"/>
              </a:rPr>
              <a:t>(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1800" b="1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defRPr/>
            </a:pPr>
            <a:r>
              <a:rPr lang="en-US" sz="1800" b="1" kern="0" dirty="0" smtClean="0">
                <a:latin typeface="Courier New" pitchFamily="49" charset="0"/>
              </a:rPr>
              <a:t>      result += </a:t>
            </a:r>
            <a:r>
              <a:rPr lang="en-US" sz="1800" b="1" kern="0" dirty="0" err="1" smtClean="0">
                <a:latin typeface="Courier New" pitchFamily="49" charset="0"/>
              </a:rPr>
              <a:t>arr</a:t>
            </a:r>
            <a:r>
              <a:rPr lang="en-US" sz="1800" b="1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defRPr/>
            </a:pPr>
            <a:r>
              <a:rPr lang="en-US" sz="1800" b="1" kern="0" dirty="0" smtClean="0">
                <a:latin typeface="Courier New" pitchFamily="49" charset="0"/>
              </a:rPr>
              <a:t> 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b="1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defRPr/>
            </a:pPr>
            <a:r>
              <a:rPr lang="en-US" sz="1800" b="1" kern="0" dirty="0" smtClean="0">
                <a:latin typeface="Courier New" pitchFamily="49" charset="0"/>
              </a:rPr>
              <a:t>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8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Concurrency: Correctly and efficiently manage access to shared resources (from multiple possibly-simultaneous clients)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err="1" smtClean="0"/>
              <a:t>Pseudocode</a:t>
            </a:r>
            <a:r>
              <a:rPr lang="en-US" sz="2000" dirty="0" smtClean="0"/>
              <a:t>  for a shared chaining </a:t>
            </a:r>
            <a:r>
              <a:rPr lang="en-US" sz="2000" dirty="0" err="1" smtClean="0"/>
              <a:t>hashtable</a:t>
            </a:r>
            <a:endParaRPr lang="en-US" sz="2000" dirty="0" smtClean="0"/>
          </a:p>
          <a:p>
            <a:r>
              <a:rPr lang="en-US" sz="2000" dirty="0" smtClean="0"/>
              <a:t>Prevent bad </a:t>
            </a:r>
            <a:r>
              <a:rPr lang="en-US" sz="2000" dirty="0" err="1" smtClean="0"/>
              <a:t>interleavings</a:t>
            </a:r>
            <a:r>
              <a:rPr lang="en-US" sz="2000" dirty="0" smtClean="0"/>
              <a:t> (critical ensure correctness)</a:t>
            </a:r>
          </a:p>
          <a:p>
            <a:r>
              <a:rPr lang="en-US" sz="2000" dirty="0" smtClean="0"/>
              <a:t>But allow some concurrent access (critical to preserve performance)</a:t>
            </a:r>
          </a:p>
          <a:p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124200"/>
            <a:ext cx="8229600" cy="31854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b="1" kern="0" dirty="0" smtClean="0">
                <a:latin typeface="Courier New" pitchFamily="49" charset="0"/>
              </a:rPr>
              <a:t>&lt;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b="1" kern="0" dirty="0" smtClean="0">
                <a:latin typeface="Courier New" pitchFamily="49" charset="0"/>
              </a:rPr>
              <a:t>,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b="1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void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b="1" kern="0" dirty="0" smtClean="0">
                <a:latin typeface="Courier New" pitchFamily="49" charset="0"/>
              </a:rPr>
              <a:t>(K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b="1" kern="0" dirty="0" smtClean="0">
                <a:latin typeface="Courier New" pitchFamily="49" charset="0"/>
              </a:rPr>
              <a:t>, V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b="1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   </a:t>
            </a:r>
            <a:r>
              <a:rPr lang="en-US" b="1" kern="0" dirty="0" err="1" smtClean="0">
                <a:latin typeface="Courier New" pitchFamily="49" charset="0"/>
              </a:rPr>
              <a:t>int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b="1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   </a:t>
            </a:r>
            <a:r>
              <a:rPr lang="en-US" b="1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b="1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b="1" i="1" kern="0" dirty="0" smtClean="0">
                <a:latin typeface="Courier New" pitchFamily="49" charset="0"/>
              </a:rPr>
              <a:t>      re-enable access to </a:t>
            </a:r>
            <a:r>
              <a:rPr lang="en-US" b="1" i="1" kern="0" dirty="0" err="1" smtClean="0">
                <a:latin typeface="Courier New" pitchFamily="49" charset="0"/>
              </a:rPr>
              <a:t>arr</a:t>
            </a:r>
            <a:r>
              <a:rPr lang="en-US" b="1" i="1" kern="0" dirty="0" smtClean="0">
                <a:latin typeface="Courier New" pitchFamily="49" charset="0"/>
              </a:rPr>
              <a:t>[bucket]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V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b="1" kern="0" dirty="0" smtClean="0">
                <a:latin typeface="Courier New" pitchFamily="49" charset="0"/>
              </a:rPr>
              <a:t>(K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b="1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	</a:t>
            </a:r>
            <a:r>
              <a:rPr lang="en-US" b="1" i="1" kern="0" dirty="0" smtClean="0">
                <a:latin typeface="Courier New" pitchFamily="49" charset="0"/>
              </a:rPr>
              <a:t>(similar to insert, </a:t>
            </a:r>
            <a:br>
              <a:rPr lang="en-US" b="1" i="1" kern="0" dirty="0" smtClean="0">
                <a:latin typeface="Courier New" pitchFamily="49" charset="0"/>
              </a:rPr>
            </a:br>
            <a:r>
              <a:rPr lang="en-US" b="1" i="1" kern="0" dirty="0" smtClean="0">
                <a:latin typeface="Courier New" pitchFamily="49" charset="0"/>
              </a:rPr>
              <a:t>	but can allow concurrent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Shared Memory with Threads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model we will assume is </a:t>
            </a:r>
            <a:r>
              <a:rPr lang="en-US" sz="2400" dirty="0" smtClean="0">
                <a:solidFill>
                  <a:schemeClr val="accent2"/>
                </a:solidFill>
              </a:rPr>
              <a:t>shared memory </a:t>
            </a:r>
            <a:r>
              <a:rPr lang="en-US" sz="2400" dirty="0" smtClean="0"/>
              <a:t>with </a:t>
            </a:r>
            <a:r>
              <a:rPr lang="en-US" sz="2400" dirty="0" smtClean="0">
                <a:solidFill>
                  <a:schemeClr val="accent2"/>
                </a:solidFill>
              </a:rPr>
              <a:t>explicit threads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Old story: A running program has</a:t>
            </a:r>
          </a:p>
          <a:p>
            <a:r>
              <a:rPr lang="en-US" sz="2200" dirty="0" smtClean="0"/>
              <a:t>One program counter (the current statement that is executing)</a:t>
            </a:r>
          </a:p>
          <a:p>
            <a:r>
              <a:rPr lang="en-US" sz="2200" dirty="0" smtClean="0"/>
              <a:t>One call stack (each stack frame holding local variables) </a:t>
            </a:r>
          </a:p>
          <a:p>
            <a:r>
              <a:rPr lang="en-US" sz="2200" dirty="0" smtClean="0"/>
              <a:t>Objects in the heap created by memory allocation (i.e., new) (same name, but no relation to the heap data structure)</a:t>
            </a:r>
          </a:p>
          <a:p>
            <a:r>
              <a:rPr lang="en-US" sz="2200" dirty="0"/>
              <a:t>Static fields in the class shared among objects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Shared Memory with Threads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model we will assume is </a:t>
            </a:r>
            <a:r>
              <a:rPr lang="en-US" sz="2400" dirty="0">
                <a:solidFill>
                  <a:schemeClr val="accent2"/>
                </a:solidFill>
              </a:rPr>
              <a:t>shared memory </a:t>
            </a:r>
            <a:r>
              <a:rPr lang="en-US" sz="2400" dirty="0"/>
              <a:t>with </a:t>
            </a:r>
            <a:r>
              <a:rPr lang="en-US" sz="2400" dirty="0">
                <a:solidFill>
                  <a:schemeClr val="accent2"/>
                </a:solidFill>
              </a:rPr>
              <a:t>explicit threads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New story:</a:t>
            </a:r>
          </a:p>
          <a:p>
            <a:r>
              <a:rPr lang="en-US" sz="2200" dirty="0" smtClean="0"/>
              <a:t>A set of threads, each with a program and call stack but no access to another thread’s local variables</a:t>
            </a:r>
          </a:p>
          <a:p>
            <a:r>
              <a:rPr lang="en-US" sz="2200" dirty="0" smtClean="0"/>
              <a:t>Threads can implicitly share objects and static fields </a:t>
            </a:r>
          </a:p>
          <a:p>
            <a:r>
              <a:rPr lang="en-US" sz="2200" dirty="0" smtClean="0"/>
              <a:t>Communication among threads occurs via writing values to a shared location that another thread reads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22238"/>
            <a:ext cx="8458200" cy="487362"/>
          </a:xfrm>
        </p:spPr>
        <p:txBody>
          <a:bodyPr/>
          <a:lstStyle/>
          <a:p>
            <a:pPr eaLnBrk="1" hangingPunct="1"/>
            <a:r>
              <a:rPr lang="en-US" dirty="0" smtClean="0"/>
              <a:t>Old Story: Single-Threaded</a:t>
            </a:r>
          </a:p>
        </p:txBody>
      </p:sp>
      <p:sp>
        <p:nvSpPr>
          <p:cNvPr id="33796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389257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465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465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3288" y="4151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688" y="4151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18088" y="4151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70488" y="4151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22888" y="36179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5288" y="36179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2488" y="3389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84888" y="33893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70488" y="2779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22888" y="2779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5288" y="2779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7688" y="2779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0688" y="3846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23088" y="3846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75488" y="3846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27888" y="38465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56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180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04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28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752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276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800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324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84888" y="4684782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824" name="Straight Arrow Connector 35"/>
          <p:cNvCxnSpPr>
            <a:cxnSpLocks noChangeShapeType="1"/>
            <a:stCxn id="33810" idx="2"/>
            <a:endCxn id="33805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665788" y="3046482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5" name="Straight Arrow Connector 37"/>
          <p:cNvCxnSpPr>
            <a:cxnSpLocks noChangeShapeType="1"/>
            <a:stCxn id="33798" idx="3"/>
            <a:endCxn id="33803" idx="1"/>
          </p:cNvCxnSpPr>
          <p:nvPr>
            <p:custDataLst>
              <p:tags r:id="rId31"/>
            </p:custDataLst>
          </p:nvPr>
        </p:nvCxnSpPr>
        <p:spPr bwMode="auto">
          <a:xfrm>
            <a:off x="5018088" y="3579882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6" name="Straight Arrow Connector 39"/>
          <p:cNvCxnSpPr>
            <a:cxnSpLocks noChangeShapeType="1"/>
            <a:stCxn id="33804" idx="3"/>
            <a:endCxn id="33805" idx="1"/>
          </p:cNvCxnSpPr>
          <p:nvPr>
            <p:custDataLst>
              <p:tags r:id="rId32"/>
            </p:custDataLst>
          </p:nvPr>
        </p:nvCxnSpPr>
        <p:spPr bwMode="auto">
          <a:xfrm flipV="1">
            <a:off x="5627688" y="3503682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1"/>
          <p:cNvCxnSpPr>
            <a:cxnSpLocks noChangeShapeType="1"/>
            <a:stCxn id="33815" idx="0"/>
            <a:endCxn id="33799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4713288" y="4456182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8" name="Straight Arrow Connector 43"/>
          <p:cNvCxnSpPr>
            <a:cxnSpLocks noChangeShapeType="1"/>
            <a:stCxn id="33817" idx="0"/>
            <a:endCxn id="33803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4903788" y="4189482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6846888" y="4456182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…</a:t>
            </a:r>
          </a:p>
        </p:txBody>
      </p:sp>
      <p:sp>
        <p:nvSpPr>
          <p:cNvPr id="48" name="TextBox 47"/>
          <p:cNvSpPr txBox="1"/>
          <p:nvPr>
            <p:custDataLst>
              <p:tags r:id="rId36"/>
            </p:custDataLst>
          </p:nvPr>
        </p:nvSpPr>
        <p:spPr>
          <a:xfrm>
            <a:off x="1524000" y="5235714"/>
            <a:ext cx="277511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Heap</a:t>
            </a:r>
            <a:r>
              <a:rPr lang="en-US" sz="2000" b="0" dirty="0">
                <a:latin typeface="+mj-lt"/>
              </a:rPr>
              <a:t> for all objects </a:t>
            </a:r>
            <a:br>
              <a:rPr lang="en-US" sz="2000" b="0" dirty="0">
                <a:latin typeface="+mj-lt"/>
              </a:rPr>
            </a:br>
            <a:r>
              <a:rPr lang="en-US" sz="2000" b="0" dirty="0">
                <a:latin typeface="+mj-lt"/>
              </a:rPr>
              <a:t>and static </a:t>
            </a:r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49" name="TextBox 48"/>
          <p:cNvSpPr txBox="1"/>
          <p:nvPr>
            <p:custDataLst>
              <p:tags r:id="rId37"/>
            </p:custDataLst>
          </p:nvPr>
        </p:nvSpPr>
        <p:spPr>
          <a:xfrm>
            <a:off x="457200" y="838200"/>
            <a:ext cx="6449971" cy="10926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en-US" sz="2000" b="0" dirty="0" smtClean="0">
                <a:latin typeface="+mj-lt"/>
              </a:rPr>
              <a:t>Call stack with local variables</a:t>
            </a:r>
          </a:p>
          <a:p>
            <a:pPr>
              <a:spcBef>
                <a:spcPts val="300"/>
              </a:spcBef>
            </a:pPr>
            <a:r>
              <a:rPr lang="en-US" sz="2000" b="0" dirty="0" smtClean="0">
                <a:latin typeface="+mj-lt"/>
              </a:rPr>
              <a:t>Program counter for current statement</a:t>
            </a:r>
          </a:p>
          <a:p>
            <a:pPr>
              <a:spcBef>
                <a:spcPts val="300"/>
              </a:spcBef>
            </a:pPr>
            <a:r>
              <a:rPr lang="en-US" sz="2000" b="0" dirty="0" smtClean="0">
                <a:latin typeface="+mj-lt"/>
              </a:rPr>
              <a:t>Local variables are primitives or heap references</a:t>
            </a:r>
            <a:endParaRPr lang="en-US" sz="2000" b="0" dirty="0">
              <a:latin typeface="+mj-lt"/>
            </a:endParaRPr>
          </a:p>
        </p:txBody>
      </p:sp>
      <p:sp>
        <p:nvSpPr>
          <p:cNvPr id="33832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52474" y="2465457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3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04874" y="2998857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873067" y="2628970"/>
            <a:ext cx="7938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 dirty="0" smtClean="0">
                <a:latin typeface="+mn-lt"/>
                <a:cs typeface="+mn-cs"/>
              </a:rPr>
              <a:t>pc=…</a:t>
            </a:r>
            <a:endParaRPr lang="en-US" sz="1800" b="0" dirty="0">
              <a:latin typeface="+mn-lt"/>
              <a:cs typeface="+mn-cs"/>
            </a:endParaRPr>
          </a:p>
        </p:txBody>
      </p:sp>
      <p:sp>
        <p:nvSpPr>
          <p:cNvPr id="33835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04874" y="3151257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6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04874" y="3303657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7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04874" y="3456057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17586" y="3629095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  <a:cs typeface="+mn-cs"/>
              </a:rPr>
              <a:t>…</a:t>
            </a:r>
          </a:p>
        </p:txBody>
      </p:sp>
      <p:cxnSp>
        <p:nvCxnSpPr>
          <p:cNvPr id="33839" name="Straight Arrow Connector 58"/>
          <p:cNvCxnSpPr>
            <a:cxnSpLocks noChangeShapeType="1"/>
            <a:stCxn id="33833" idx="3"/>
            <a:endCxn id="33811" idx="1"/>
          </p:cNvCxnSpPr>
          <p:nvPr>
            <p:custDataLst>
              <p:tags r:id="rId45"/>
            </p:custDataLst>
          </p:nvPr>
        </p:nvCxnSpPr>
        <p:spPr bwMode="auto">
          <a:xfrm>
            <a:off x="1362074" y="3075057"/>
            <a:ext cx="5408614" cy="885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40" name="Straight Arrow Connector 60"/>
          <p:cNvCxnSpPr>
            <a:cxnSpLocks noChangeShapeType="1"/>
            <a:stCxn id="33836" idx="3"/>
            <a:endCxn id="33799" idx="1"/>
          </p:cNvCxnSpPr>
          <p:nvPr>
            <p:custDataLst>
              <p:tags r:id="rId46"/>
            </p:custDataLst>
          </p:nvPr>
        </p:nvCxnSpPr>
        <p:spPr bwMode="auto">
          <a:xfrm>
            <a:off x="1362074" y="3379857"/>
            <a:ext cx="3351214" cy="885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59" name="Rectangle 8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477000" y="3379857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0" name="Rectangle 8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29400" y="3379857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861" name="Straight Arrow Connector 87"/>
          <p:cNvCxnSpPr>
            <a:cxnSpLocks noChangeShapeType="1"/>
            <a:stCxn id="33806" idx="3"/>
            <a:endCxn id="33859" idx="1"/>
          </p:cNvCxnSpPr>
          <p:nvPr>
            <p:custDataLst>
              <p:tags r:id="rId49"/>
            </p:custDataLst>
          </p:nvPr>
        </p:nvCxnSpPr>
        <p:spPr bwMode="auto">
          <a:xfrm flipV="1">
            <a:off x="6237288" y="3494157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62" name="Rectangle 9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477000" y="2922657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3" name="Rectangle 9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29400" y="2922657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864" name="Straight Arrow Connector 93"/>
          <p:cNvCxnSpPr>
            <a:cxnSpLocks noChangeShapeType="1"/>
            <a:stCxn id="33859" idx="0"/>
            <a:endCxn id="33862" idx="2"/>
          </p:cNvCxnSpPr>
          <p:nvPr>
            <p:custDataLst>
              <p:tags r:id="rId52"/>
            </p:custDataLst>
          </p:nvPr>
        </p:nvCxnSpPr>
        <p:spPr bwMode="auto">
          <a:xfrm rot="5400000" flipH="1" flipV="1">
            <a:off x="6438901" y="3265557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65" name="Straight Arrow Connector 95"/>
          <p:cNvCxnSpPr>
            <a:cxnSpLocks noChangeShapeType="1"/>
            <a:stCxn id="33862" idx="1"/>
          </p:cNvCxnSpPr>
          <p:nvPr>
            <p:custDataLst>
              <p:tags r:id="rId53"/>
            </p:custDataLst>
          </p:nvPr>
        </p:nvCxnSpPr>
        <p:spPr bwMode="auto">
          <a:xfrm rot="10800000" flipV="1">
            <a:off x="4800600" y="3036957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66" name="Straight Arrow Connector 97"/>
          <p:cNvCxnSpPr>
            <a:cxnSpLocks noChangeShapeType="1"/>
            <a:stCxn id="33860" idx="2"/>
            <a:endCxn id="33811" idx="0"/>
          </p:cNvCxnSpPr>
          <p:nvPr>
            <p:custDataLst>
              <p:tags r:id="rId54"/>
            </p:custDataLst>
          </p:nvPr>
        </p:nvCxnSpPr>
        <p:spPr bwMode="auto">
          <a:xfrm rot="16200000" flipH="1">
            <a:off x="6657181" y="3656876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68" name="Line 7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3491685" y="4799081"/>
            <a:ext cx="394515" cy="445381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69" name="Line 7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514474" y="1963101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8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300" dirty="0" smtClean="0"/>
              <a:t>New Story: Threads &amp; Shared Memory</a:t>
            </a:r>
          </a:p>
        </p:txBody>
      </p:sp>
      <p:sp>
        <p:nvSpPr>
          <p:cNvPr id="33796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23544" y="1571625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79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50632" y="2647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79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03032" y="2647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50632" y="3333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0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03032" y="3333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55432" y="3333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2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07832" y="3333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3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0232" y="28003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4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12632" y="28003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5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9832" y="2571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6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22232" y="25717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7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07832" y="1962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60232" y="1962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09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12632" y="1962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0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65032" y="1962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1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08032" y="3028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60432" y="3028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3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412832" y="3028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4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65232" y="30289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5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030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6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554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7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078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8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602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19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126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20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9650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21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174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22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698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23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22232" y="3867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cxnSp>
        <p:nvCxnSpPr>
          <p:cNvPr id="33824" name="Straight Arrow Connector 35"/>
          <p:cNvCxnSpPr>
            <a:cxnSpLocks noChangeShapeType="1"/>
            <a:stCxn id="33810" idx="2"/>
            <a:endCxn id="33805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6003132" y="2228850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5" name="Straight Arrow Connector 37"/>
          <p:cNvCxnSpPr>
            <a:cxnSpLocks noChangeShapeType="1"/>
            <a:stCxn id="33798" idx="3"/>
            <a:endCxn id="33803" idx="1"/>
          </p:cNvCxnSpPr>
          <p:nvPr>
            <p:custDataLst>
              <p:tags r:id="rId31"/>
            </p:custDataLst>
          </p:nvPr>
        </p:nvCxnSpPr>
        <p:spPr bwMode="auto">
          <a:xfrm>
            <a:off x="5355432" y="2762250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6" name="Straight Arrow Connector 39"/>
          <p:cNvCxnSpPr>
            <a:cxnSpLocks noChangeShapeType="1"/>
            <a:stCxn id="33804" idx="3"/>
            <a:endCxn id="33805" idx="1"/>
          </p:cNvCxnSpPr>
          <p:nvPr>
            <p:custDataLst>
              <p:tags r:id="rId32"/>
            </p:custDataLst>
          </p:nvPr>
        </p:nvCxnSpPr>
        <p:spPr bwMode="auto">
          <a:xfrm flipV="1">
            <a:off x="5965032" y="268605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1"/>
          <p:cNvCxnSpPr>
            <a:cxnSpLocks noChangeShapeType="1"/>
            <a:stCxn id="33815" idx="0"/>
            <a:endCxn id="33799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5050632" y="3638550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8" name="Straight Arrow Connector 43"/>
          <p:cNvCxnSpPr>
            <a:cxnSpLocks noChangeShapeType="1"/>
            <a:stCxn id="33817" idx="0"/>
            <a:endCxn id="33803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5241132" y="3371850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7184232" y="3638550"/>
            <a:ext cx="47801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cs typeface="+mn-cs"/>
              </a:rPr>
              <a:t>…</a:t>
            </a:r>
          </a:p>
        </p:txBody>
      </p:sp>
      <p:sp>
        <p:nvSpPr>
          <p:cNvPr id="48" name="TextBox 47"/>
          <p:cNvSpPr txBox="1"/>
          <p:nvPr>
            <p:custDataLst>
              <p:tags r:id="rId36"/>
            </p:custDataLst>
          </p:nvPr>
        </p:nvSpPr>
        <p:spPr>
          <a:xfrm>
            <a:off x="4572000" y="5218283"/>
            <a:ext cx="4150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Heap</a:t>
            </a:r>
            <a:r>
              <a:rPr lang="en-US" sz="2000" b="0" dirty="0">
                <a:latin typeface="+mj-lt"/>
              </a:rPr>
              <a:t> for all objects </a:t>
            </a:r>
            <a:r>
              <a:rPr lang="en-US" sz="2000" b="0" dirty="0" smtClean="0">
                <a:latin typeface="+mj-lt"/>
              </a:rPr>
              <a:t>and </a:t>
            </a:r>
            <a:r>
              <a:rPr lang="en-US" sz="2000" b="0" dirty="0">
                <a:latin typeface="+mj-lt"/>
              </a:rPr>
              <a:t>static fields, </a:t>
            </a:r>
            <a:r>
              <a:rPr lang="en-US" sz="2000" b="0" i="1" dirty="0" smtClean="0">
                <a:solidFill>
                  <a:schemeClr val="accent2"/>
                </a:solidFill>
                <a:latin typeface="+mj-lt"/>
              </a:rPr>
              <a:t>shared </a:t>
            </a:r>
            <a:r>
              <a:rPr lang="en-US" sz="2000" b="0" dirty="0" smtClean="0">
                <a:latin typeface="+mj-lt"/>
              </a:rPr>
              <a:t>by </a:t>
            </a:r>
            <a:r>
              <a:rPr lang="en-US" sz="2000" b="0" dirty="0">
                <a:latin typeface="+mj-lt"/>
              </a:rPr>
              <a:t>all </a:t>
            </a:r>
            <a:r>
              <a:rPr lang="en-US" sz="2000" b="0" dirty="0" smtClean="0">
                <a:latin typeface="+mj-lt"/>
              </a:rPr>
              <a:t>threads</a:t>
            </a:r>
            <a:endParaRPr lang="en-US" sz="2000" b="0" dirty="0">
              <a:latin typeface="+mj-lt"/>
            </a:endParaRPr>
          </a:p>
        </p:txBody>
      </p:sp>
      <p:sp>
        <p:nvSpPr>
          <p:cNvPr id="49" name="TextBox 48"/>
          <p:cNvSpPr txBox="1"/>
          <p:nvPr>
            <p:custDataLst>
              <p:tags r:id="rId37"/>
            </p:custDataLst>
          </p:nvPr>
        </p:nvSpPr>
        <p:spPr>
          <a:xfrm>
            <a:off x="684058" y="892314"/>
            <a:ext cx="462177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Threads</a:t>
            </a:r>
            <a:r>
              <a:rPr lang="en-US" sz="2000" b="0" dirty="0">
                <a:latin typeface="+mj-lt"/>
              </a:rPr>
              <a:t>, each with own </a:t>
            </a:r>
            <a:r>
              <a:rPr lang="en-US" sz="2000" b="0" i="1" dirty="0">
                <a:solidFill>
                  <a:schemeClr val="accent2"/>
                </a:solidFill>
                <a:latin typeface="+mj-lt"/>
              </a:rPr>
              <a:t>unshared</a:t>
            </a:r>
            <a:r>
              <a:rPr lang="en-US" sz="2000" b="0" i="1" dirty="0">
                <a:latin typeface="+mj-lt"/>
              </a:rPr>
              <a:t> </a:t>
            </a:r>
            <a:br>
              <a:rPr lang="en-US" sz="2000" b="0" i="1" dirty="0">
                <a:latin typeface="+mj-lt"/>
              </a:rPr>
            </a:br>
            <a:r>
              <a:rPr lang="en-US" sz="2000" b="0" dirty="0">
                <a:latin typeface="+mj-lt"/>
              </a:rPr>
              <a:t>call stack and </a:t>
            </a:r>
            <a:r>
              <a:rPr lang="en-US" sz="2000" b="0" dirty="0" smtClean="0">
                <a:latin typeface="+mj-lt"/>
              </a:rPr>
              <a:t>"program counter" </a:t>
            </a:r>
            <a:endParaRPr lang="en-US" sz="2000" b="0" dirty="0">
              <a:latin typeface="+mj-lt"/>
            </a:endParaRPr>
          </a:p>
        </p:txBody>
      </p:sp>
      <p:sp>
        <p:nvSpPr>
          <p:cNvPr id="33832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2000" y="25908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33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14400" y="3124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854018" y="2754313"/>
            <a:ext cx="8274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 dirty="0" smtClean="0">
                <a:latin typeface="+mj-lt"/>
                <a:cs typeface="+mn-cs"/>
              </a:rPr>
              <a:t>pc=…</a:t>
            </a:r>
            <a:endParaRPr lang="en-US" sz="1800" b="0" dirty="0">
              <a:latin typeface="+mj-lt"/>
              <a:cs typeface="+mn-cs"/>
            </a:endParaRPr>
          </a:p>
        </p:txBody>
      </p:sp>
      <p:sp>
        <p:nvSpPr>
          <p:cNvPr id="33835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144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36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37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50444" y="3754408"/>
            <a:ext cx="39466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j-lt"/>
                <a:cs typeface="+mn-cs"/>
              </a:rPr>
              <a:t>…</a:t>
            </a:r>
          </a:p>
        </p:txBody>
      </p:sp>
      <p:cxnSp>
        <p:nvCxnSpPr>
          <p:cNvPr id="33839" name="Straight Arrow Connector 58"/>
          <p:cNvCxnSpPr>
            <a:cxnSpLocks noChangeShapeType="1"/>
            <a:stCxn id="33833" idx="3"/>
            <a:endCxn id="33811" idx="1"/>
          </p:cNvCxnSpPr>
          <p:nvPr>
            <p:custDataLst>
              <p:tags r:id="rId45"/>
            </p:custDataLst>
          </p:nvPr>
        </p:nvCxnSpPr>
        <p:spPr bwMode="auto">
          <a:xfrm flipV="1">
            <a:off x="1371600" y="3143250"/>
            <a:ext cx="5736432" cy="57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40" name="Straight Arrow Connector 60"/>
          <p:cNvCxnSpPr>
            <a:cxnSpLocks noChangeShapeType="1"/>
            <a:stCxn id="33836" idx="3"/>
            <a:endCxn id="33799" idx="1"/>
          </p:cNvCxnSpPr>
          <p:nvPr>
            <p:custDataLst>
              <p:tags r:id="rId46"/>
            </p:custDataLst>
          </p:nvPr>
        </p:nvCxnSpPr>
        <p:spPr bwMode="auto">
          <a:xfrm flipV="1">
            <a:off x="1371600" y="3448050"/>
            <a:ext cx="3679032" cy="57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41" name="Oval 6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546412" y="3962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42" name="Rectangle 6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698812" y="4495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5" name="TextBox 64"/>
          <p:cNvSpPr txBox="1"/>
          <p:nvPr>
            <p:custDataLst>
              <p:tags r:id="rId49"/>
            </p:custDataLst>
          </p:nvPr>
        </p:nvSpPr>
        <p:spPr>
          <a:xfrm>
            <a:off x="1638430" y="4125913"/>
            <a:ext cx="8274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 dirty="0" smtClean="0">
                <a:latin typeface="+mj-lt"/>
                <a:cs typeface="+mn-cs"/>
              </a:rPr>
              <a:t>pc=…</a:t>
            </a:r>
            <a:endParaRPr lang="en-US" sz="1800" b="0" dirty="0">
              <a:latin typeface="+mj-lt"/>
              <a:cs typeface="+mn-cs"/>
            </a:endParaRPr>
          </a:p>
        </p:txBody>
      </p:sp>
      <p:sp>
        <p:nvSpPr>
          <p:cNvPr id="33844" name="Rectangle 65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698812" y="4648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45" name="Rectangle 6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698812" y="4800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46" name="Rectangle 6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698812" y="4953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9" name="TextBox 68"/>
          <p:cNvSpPr txBox="1"/>
          <p:nvPr>
            <p:custDataLst>
              <p:tags r:id="rId53"/>
            </p:custDataLst>
          </p:nvPr>
        </p:nvSpPr>
        <p:spPr>
          <a:xfrm rot="5400000">
            <a:off x="1834856" y="5126008"/>
            <a:ext cx="39466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j-lt"/>
                <a:cs typeface="+mn-cs"/>
              </a:rPr>
              <a:t>…</a:t>
            </a:r>
          </a:p>
        </p:txBody>
      </p:sp>
      <p:sp>
        <p:nvSpPr>
          <p:cNvPr id="33848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842547" y="4403726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49" name="Rectangle 70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94947" y="4937126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72" name="TextBox 71"/>
          <p:cNvSpPr txBox="1"/>
          <p:nvPr>
            <p:custDataLst>
              <p:tags r:id="rId56"/>
            </p:custDataLst>
          </p:nvPr>
        </p:nvSpPr>
        <p:spPr>
          <a:xfrm>
            <a:off x="2934565" y="4567239"/>
            <a:ext cx="8274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 dirty="0" smtClean="0">
                <a:latin typeface="+mj-lt"/>
                <a:cs typeface="+mn-cs"/>
              </a:rPr>
              <a:t>pc=…</a:t>
            </a:r>
            <a:endParaRPr lang="en-US" sz="1800" b="0" dirty="0">
              <a:latin typeface="+mj-lt"/>
              <a:cs typeface="+mn-cs"/>
            </a:endParaRPr>
          </a:p>
        </p:txBody>
      </p:sp>
      <p:sp>
        <p:nvSpPr>
          <p:cNvPr id="33851" name="Rectangle 7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994947" y="5089526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52" name="Rectangle 73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994947" y="5241926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53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994947" y="5394326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76" name="TextBox 75"/>
          <p:cNvSpPr txBox="1"/>
          <p:nvPr>
            <p:custDataLst>
              <p:tags r:id="rId60"/>
            </p:custDataLst>
          </p:nvPr>
        </p:nvSpPr>
        <p:spPr>
          <a:xfrm rot="5400000">
            <a:off x="3130991" y="5567334"/>
            <a:ext cx="39466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j-lt"/>
                <a:cs typeface="+mn-cs"/>
              </a:rPr>
              <a:t>…</a:t>
            </a:r>
          </a:p>
        </p:txBody>
      </p:sp>
      <p:cxnSp>
        <p:nvCxnSpPr>
          <p:cNvPr id="33855" name="Straight Arrow Connector 77"/>
          <p:cNvCxnSpPr>
            <a:cxnSpLocks noChangeShapeType="1"/>
            <a:stCxn id="33842" idx="3"/>
            <a:endCxn id="33799" idx="1"/>
          </p:cNvCxnSpPr>
          <p:nvPr>
            <p:custDataLst>
              <p:tags r:id="rId61"/>
            </p:custDataLst>
          </p:nvPr>
        </p:nvCxnSpPr>
        <p:spPr bwMode="auto">
          <a:xfrm flipV="1">
            <a:off x="2156012" y="3448050"/>
            <a:ext cx="2894620" cy="1123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56" name="Straight Arrow Connector 79"/>
          <p:cNvCxnSpPr>
            <a:cxnSpLocks noChangeShapeType="1"/>
            <a:stCxn id="33851" idx="3"/>
            <a:endCxn id="33815" idx="2"/>
          </p:cNvCxnSpPr>
          <p:nvPr>
            <p:custDataLst>
              <p:tags r:id="rId62"/>
            </p:custDataLst>
          </p:nvPr>
        </p:nvCxnSpPr>
        <p:spPr bwMode="auto">
          <a:xfrm flipV="1">
            <a:off x="3452147" y="4095750"/>
            <a:ext cx="1827085" cy="10699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57" name="Straight Arrow Connector 81"/>
          <p:cNvCxnSpPr>
            <a:cxnSpLocks noChangeShapeType="1"/>
            <a:stCxn id="33849" idx="3"/>
            <a:endCxn id="33797" idx="1"/>
          </p:cNvCxnSpPr>
          <p:nvPr>
            <p:custDataLst>
              <p:tags r:id="rId63"/>
            </p:custDataLst>
          </p:nvPr>
        </p:nvCxnSpPr>
        <p:spPr bwMode="auto">
          <a:xfrm flipV="1">
            <a:off x="3452147" y="2762250"/>
            <a:ext cx="1598485" cy="22510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58" name="Straight Arrow Connector 83"/>
          <p:cNvCxnSpPr>
            <a:cxnSpLocks noChangeShapeType="1"/>
            <a:stCxn id="33852" idx="3"/>
            <a:endCxn id="33811" idx="1"/>
          </p:cNvCxnSpPr>
          <p:nvPr>
            <p:custDataLst>
              <p:tags r:id="rId64"/>
            </p:custDataLst>
          </p:nvPr>
        </p:nvCxnSpPr>
        <p:spPr bwMode="auto">
          <a:xfrm flipV="1">
            <a:off x="3452147" y="3143250"/>
            <a:ext cx="3655885" cy="21748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59" name="Rectangle 8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14344" y="25622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60" name="Rectangle 8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966744" y="25622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cxnSp>
        <p:nvCxnSpPr>
          <p:cNvPr id="33861" name="Straight Arrow Connector 87"/>
          <p:cNvCxnSpPr>
            <a:cxnSpLocks noChangeShapeType="1"/>
            <a:stCxn id="33806" idx="3"/>
            <a:endCxn id="33859" idx="1"/>
          </p:cNvCxnSpPr>
          <p:nvPr>
            <p:custDataLst>
              <p:tags r:id="rId67"/>
            </p:custDataLst>
          </p:nvPr>
        </p:nvCxnSpPr>
        <p:spPr bwMode="auto">
          <a:xfrm flipV="1">
            <a:off x="6574632" y="2676525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62" name="Rectangle 9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814344" y="21050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63" name="Rectangle 9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966744" y="21050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cxnSp>
        <p:nvCxnSpPr>
          <p:cNvPr id="33864" name="Straight Arrow Connector 93"/>
          <p:cNvCxnSpPr>
            <a:cxnSpLocks noChangeShapeType="1"/>
            <a:stCxn id="33859" idx="0"/>
            <a:endCxn id="33862" idx="2"/>
          </p:cNvCxnSpPr>
          <p:nvPr>
            <p:custDataLst>
              <p:tags r:id="rId70"/>
            </p:custDataLst>
          </p:nvPr>
        </p:nvCxnSpPr>
        <p:spPr bwMode="auto">
          <a:xfrm rot="5400000" flipH="1" flipV="1">
            <a:off x="6776245" y="2447925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65" name="Straight Arrow Connector 95"/>
          <p:cNvCxnSpPr>
            <a:cxnSpLocks noChangeShapeType="1"/>
            <a:stCxn id="33862" idx="1"/>
          </p:cNvCxnSpPr>
          <p:nvPr>
            <p:custDataLst>
              <p:tags r:id="rId71"/>
            </p:custDataLst>
          </p:nvPr>
        </p:nvCxnSpPr>
        <p:spPr bwMode="auto">
          <a:xfrm rot="10800000" flipV="1">
            <a:off x="5137944" y="2219325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66" name="Straight Arrow Connector 97"/>
          <p:cNvCxnSpPr>
            <a:cxnSpLocks noChangeShapeType="1"/>
            <a:stCxn id="33860" idx="2"/>
            <a:endCxn id="33811" idx="0"/>
          </p:cNvCxnSpPr>
          <p:nvPr>
            <p:custDataLst>
              <p:tags r:id="rId72"/>
            </p:custDataLst>
          </p:nvPr>
        </p:nvCxnSpPr>
        <p:spPr bwMode="auto">
          <a:xfrm rot="16200000" flipH="1">
            <a:off x="6994525" y="2839244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68" name="Line 7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 flipV="1">
            <a:off x="6577367" y="4836942"/>
            <a:ext cx="0" cy="381341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69" name="Line 7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1371600" y="1600200"/>
            <a:ext cx="381000" cy="8493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70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2133599" y="1600200"/>
            <a:ext cx="332301" cy="2286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871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3348298" y="1600200"/>
            <a:ext cx="103848" cy="26860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Other Parallelism/Concurrency Models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5425" indent="-225425">
              <a:buNone/>
            </a:pPr>
            <a:r>
              <a:rPr lang="en-US" sz="2000" dirty="0" smtClean="0"/>
              <a:t>We will focus on </a:t>
            </a:r>
            <a:r>
              <a:rPr lang="en-US" sz="2000" dirty="0" smtClean="0">
                <a:solidFill>
                  <a:schemeClr val="accent2"/>
                </a:solidFill>
              </a:rPr>
              <a:t>shared memory</a:t>
            </a:r>
            <a:r>
              <a:rPr lang="en-US" sz="2000" dirty="0" smtClean="0"/>
              <a:t>, but you should know several other models exist and have their own advantages</a:t>
            </a:r>
          </a:p>
          <a:p>
            <a:pPr marL="225425" indent="-225425">
              <a:buNone/>
            </a:pPr>
            <a:endParaRPr lang="en-US" sz="800" dirty="0" smtClean="0"/>
          </a:p>
          <a:p>
            <a:pPr marL="225425" indent="-225425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Message-passing</a:t>
            </a:r>
            <a:r>
              <a:rPr lang="en-US" sz="2000" dirty="0" smtClean="0"/>
              <a:t>: </a:t>
            </a:r>
          </a:p>
          <a:p>
            <a:pPr marL="225425" indent="-225425"/>
            <a:r>
              <a:rPr lang="en-US" sz="2000" dirty="0" smtClean="0"/>
              <a:t>Each thread has its own collection of objects</a:t>
            </a:r>
          </a:p>
          <a:p>
            <a:pPr marL="225425" indent="-225425"/>
            <a:r>
              <a:rPr lang="en-US" sz="2000" dirty="0" smtClean="0"/>
              <a:t>Communication is via explicitly sending/receiving messages</a:t>
            </a:r>
          </a:p>
          <a:p>
            <a:pPr marL="225425" indent="-225425"/>
            <a:r>
              <a:rPr lang="en-US" sz="2000" dirty="0" smtClean="0"/>
              <a:t>Cooks working in separate kitchens, mail around ingredients</a:t>
            </a:r>
          </a:p>
          <a:p>
            <a:pPr marL="225425" indent="-225425">
              <a:buNone/>
            </a:pPr>
            <a:endParaRPr lang="en-US" sz="800" dirty="0" smtClean="0"/>
          </a:p>
          <a:p>
            <a:pPr marL="225425" indent="-225425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Dataflow</a:t>
            </a:r>
            <a:r>
              <a:rPr lang="en-US" sz="2000" dirty="0" smtClean="0"/>
              <a:t>:</a:t>
            </a:r>
          </a:p>
          <a:p>
            <a:pPr marL="225425" indent="-225425"/>
            <a:r>
              <a:rPr lang="en-US" sz="2000" dirty="0" smtClean="0"/>
              <a:t>Programmers write programs in terms of a DAG. </a:t>
            </a:r>
          </a:p>
          <a:p>
            <a:pPr marL="225425" indent="-225425"/>
            <a:r>
              <a:rPr lang="en-US" sz="2000" dirty="0" smtClean="0"/>
              <a:t>A node executes after all of its predecessors in the graph</a:t>
            </a:r>
          </a:p>
          <a:p>
            <a:pPr marL="225425" indent="-225425"/>
            <a:r>
              <a:rPr lang="en-US" sz="2000" dirty="0" smtClean="0"/>
              <a:t>Cooks wait to be handed results of previous steps</a:t>
            </a:r>
          </a:p>
          <a:p>
            <a:pPr marL="225425" indent="-225425">
              <a:buNone/>
            </a:pPr>
            <a:endParaRPr lang="en-US" sz="800" dirty="0" smtClean="0"/>
          </a:p>
          <a:p>
            <a:pPr marL="225425" indent="-225425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Data parallelism</a:t>
            </a:r>
            <a:r>
              <a:rPr lang="en-US" sz="2000" dirty="0" smtClean="0"/>
              <a:t>:</a:t>
            </a:r>
          </a:p>
          <a:p>
            <a:pPr marL="225425" indent="-225425"/>
            <a:r>
              <a:rPr lang="en-US" sz="2000" dirty="0" smtClean="0"/>
              <a:t>Have primitives for things like "apply function to every element of an array in parallel"</a:t>
            </a:r>
          </a:p>
          <a:p>
            <a:pPr marL="225425" indent="-225425"/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0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Implementation:</a:t>
            </a:r>
            <a:br>
              <a:rPr lang="en-US" dirty="0" smtClean="0"/>
            </a:br>
            <a:r>
              <a:rPr lang="en-US" dirty="0" smtClean="0"/>
              <a:t>Shared Memory in Java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in mind that Java was first released in 1995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 smtClean="0"/>
              <a:t>To write a shared-memory parallel program, we need new primitives from a programming language or library</a:t>
            </a:r>
          </a:p>
          <a:p>
            <a:pPr marL="0" indent="0">
              <a:spcBef>
                <a:spcPts val="800"/>
              </a:spcBef>
              <a:buNone/>
            </a:pPr>
            <a:endParaRPr lang="en-US" sz="1600" dirty="0"/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 smtClean="0"/>
              <a:t>Ways to create and </a:t>
            </a:r>
            <a:r>
              <a:rPr lang="en-US" sz="2200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We will call these things threads</a:t>
            </a:r>
          </a:p>
          <a:p>
            <a:pPr marL="0" indent="0">
              <a:spcBef>
                <a:spcPts val="800"/>
              </a:spcBef>
              <a:buNone/>
            </a:pPr>
            <a:endParaRPr lang="en-US" sz="1600" dirty="0"/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 smtClean="0"/>
              <a:t>Ways for threads to </a:t>
            </a:r>
            <a:r>
              <a:rPr lang="en-US" sz="2200" i="1" dirty="0" smtClean="0">
                <a:solidFill>
                  <a:schemeClr val="accent2"/>
                </a:solidFill>
              </a:rPr>
              <a:t>share memory</a:t>
            </a:r>
            <a:r>
              <a:rPr lang="en-US" sz="2200" dirty="0" smtClean="0"/>
              <a:t> 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Often just have threads with references to the same objects</a:t>
            </a:r>
          </a:p>
          <a:p>
            <a:pPr marL="0" indent="0">
              <a:spcBef>
                <a:spcPts val="800"/>
              </a:spcBef>
              <a:buNone/>
            </a:pPr>
            <a:endParaRPr lang="en-US" sz="1600" dirty="0"/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 smtClean="0"/>
              <a:t>Ways for threads to </a:t>
            </a:r>
            <a:r>
              <a:rPr lang="en-US" sz="2200" i="1" dirty="0" smtClean="0">
                <a:solidFill>
                  <a:schemeClr val="accent2"/>
                </a:solidFill>
              </a:rPr>
              <a:t>coordinate </a:t>
            </a:r>
            <a:r>
              <a:rPr lang="en-US" sz="2200" i="1" dirty="0" smtClean="0"/>
              <a:t>(a.k.a. </a:t>
            </a:r>
            <a:r>
              <a:rPr lang="en-US" sz="2200" i="1" dirty="0" smtClean="0">
                <a:solidFill>
                  <a:schemeClr val="accent2"/>
                </a:solidFill>
              </a:rPr>
              <a:t>synchronize</a:t>
            </a:r>
            <a:r>
              <a:rPr lang="en-US" sz="2200" i="1" dirty="0" smtClean="0"/>
              <a:t>)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For now, a way for one thread to wait for another to finish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Other primitives when we study concurrency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1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We will first  learn some basics built into Java via the provided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200" dirty="0">
                <a:latin typeface="+mj-lt"/>
                <a:cs typeface="Courier New" pitchFamily="49" charset="0"/>
              </a:rPr>
              <a:t> </a:t>
            </a:r>
            <a:r>
              <a:rPr lang="en-US" sz="2200" dirty="0" smtClean="0">
                <a:latin typeface="+mj-lt"/>
                <a:cs typeface="Courier New" pitchFamily="49" charset="0"/>
              </a:rPr>
              <a:t>package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/>
              <a:t>We will learn a better library for parallel programming</a:t>
            </a:r>
          </a:p>
          <a:p>
            <a:pPr marL="5715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200" dirty="0" smtClean="0"/>
              <a:t>To get a new thread running: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Define a subclass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dirty="0" smtClean="0"/>
              <a:t> of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2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Override the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200" dirty="0" smtClean="0">
                <a:latin typeface="+mj-lt"/>
                <a:cs typeface="Courier New" pitchFamily="49" charset="0"/>
              </a:rPr>
              <a:t>method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Create an object of class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Call that object’s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200" dirty="0" smtClean="0"/>
              <a:t> method</a:t>
            </a:r>
          </a:p>
          <a:p>
            <a:pPr marL="0" indent="0">
              <a:buNone/>
            </a:pPr>
            <a:endParaRPr lang="en-US" sz="10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200" dirty="0" smtClean="0"/>
              <a:t> sets off a new thread, using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200" dirty="0" smtClean="0"/>
              <a:t> as its "main"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200" dirty="0" smtClean="0"/>
              <a:t>What if we instead called the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200" dirty="0" smtClean="0"/>
              <a:t> method of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dirty="0" smtClean="0"/>
              <a:t>?</a:t>
            </a:r>
          </a:p>
          <a:p>
            <a:r>
              <a:rPr lang="en-US" sz="2200" dirty="0" smtClean="0"/>
              <a:t>Just a normal method call in the current thread</a:t>
            </a:r>
          </a:p>
          <a:p>
            <a:pPr lvl="2"/>
            <a:endParaRPr lang="en-US" sz="2200" dirty="0" smtClean="0"/>
          </a:p>
          <a:p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Midterm: Question 1d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What is the tightest bound that you can give for the summation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200" dirty="0" smtClean="0"/>
                  <a:t>?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sz="2200" dirty="0" smtClean="0"/>
                  <a:t>This is an important summation to recognize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k=1 </a:t>
                </a:r>
                <a:r>
                  <a:rPr lang="en-US" sz="2200" dirty="0" smtClean="0">
                    <a:sym typeface="Wingdings" pitchFamily="2" charset="2"/>
                  </a:rPr>
                  <a:t>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i="1">
                            <a:latin typeface="Cambria Math"/>
                          </a:rPr>
                          <m:t>𝑖</m:t>
                        </m:r>
                        <m:r>
                          <a:rPr lang="en-US" sz="2200" i="1">
                            <a:latin typeface="Cambria Math"/>
                          </a:rPr>
                          <m:t>=</m:t>
                        </m:r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nary>
                    <m:r>
                      <a:rPr lang="en-US" sz="2200" b="0" i="1" smtClean="0">
                        <a:latin typeface="Cambria Math"/>
                      </a:rPr>
                      <m:t>=1+2+3+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⋯+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+1)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2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200" dirty="0" smtClean="0"/>
                  <a:t>k=2 </a:t>
                </a:r>
                <a:r>
                  <a:rPr lang="en-US" sz="2200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i="1">
                            <a:latin typeface="Cambria Math"/>
                          </a:rPr>
                          <m:t>𝑖</m:t>
                        </m:r>
                        <m:r>
                          <a:rPr lang="en-US" sz="2200" i="1">
                            <a:latin typeface="Cambria Math"/>
                          </a:rPr>
                          <m:t>=</m:t>
                        </m:r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200" i="1">
                        <a:latin typeface="Cambria Math"/>
                      </a:rPr>
                      <m:t>=1+</m:t>
                    </m:r>
                    <m:r>
                      <a:rPr lang="en-US" sz="2200" b="0" i="1" smtClean="0">
                        <a:latin typeface="Cambria Math"/>
                      </a:rPr>
                      <m:t>4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</a:rPr>
                      <m:t>9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⋯</m:t>
                    </m:r>
                    <m:sSup>
                      <m:sSupPr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+1)(2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+1)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k=3 </a:t>
                </a:r>
                <a:r>
                  <a:rPr lang="en-US" sz="2200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i="1">
                            <a:latin typeface="Cambria Math"/>
                          </a:rPr>
                          <m:t>𝑖</m:t>
                        </m:r>
                        <m:r>
                          <a:rPr lang="en-US" sz="2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nary>
                    <m:r>
                      <a:rPr lang="en-US" sz="2200" i="1">
                        <a:latin typeface="Cambria Math"/>
                      </a:rPr>
                      <m:t>=1+</m:t>
                    </m:r>
                    <m:r>
                      <a:rPr lang="en-US" sz="2200" b="0" i="1" smtClean="0">
                        <a:latin typeface="Cambria Math"/>
                      </a:rPr>
                      <m:t>8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</a:rPr>
                      <m:t>27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⋯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2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+1)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k=4 </a:t>
                </a:r>
                <a:r>
                  <a:rPr lang="en-US" sz="2200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i="1">
                            <a:latin typeface="Cambria Math"/>
                          </a:rPr>
                          <m:t>𝑖</m:t>
                        </m:r>
                        <m:r>
                          <a:rPr lang="en-US" sz="2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nary>
                    <m:r>
                      <a:rPr lang="en-US" sz="2200" i="1">
                        <a:latin typeface="Cambria Math"/>
                      </a:rPr>
                      <m:t>=1+</m:t>
                    </m:r>
                    <m:r>
                      <a:rPr lang="en-US" sz="2200" b="0" i="1" smtClean="0">
                        <a:latin typeface="Cambria Math"/>
                      </a:rPr>
                      <m:t>16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</a:rPr>
                      <m:t>81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⋯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sz="22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+1)(2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+1)(3</m:t>
                        </m:r>
                        <m:sSup>
                          <m:sSupPr>
                            <m:ctrlP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+3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−1)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30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In general, the sum of the first n integers to the </a:t>
                </a:r>
                <a:r>
                  <a:rPr lang="en-US" sz="2200" dirty="0" err="1" smtClean="0"/>
                  <a:t>k</a:t>
                </a:r>
                <a:r>
                  <a:rPr lang="en-US" sz="2200" baseline="30000" dirty="0" err="1" smtClean="0"/>
                  <a:t>th</a:t>
                </a:r>
                <a:r>
                  <a:rPr lang="en-US" sz="2200" dirty="0" smtClean="0"/>
                  <a:t> power is always of the next power up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i="1">
                              <a:latin typeface="Cambria Math"/>
                            </a:rPr>
                            <m:t>𝑖</m:t>
                          </m:r>
                          <m:r>
                            <a:rPr lang="en-US" sz="2200" i="1">
                              <a:latin typeface="Cambria Math"/>
                            </a:rPr>
                            <m:t>=</m:t>
                          </m:r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  <m:r>
                        <a:rPr lang="en-US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+3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⋯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b="0" i="1" smtClean="0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5" t="-4778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9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Example: Sum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Have 4 threads simultaneously sum 1/4 of the array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 smtClean="0"/>
              <a:t>Approach:</a:t>
            </a:r>
          </a:p>
          <a:p>
            <a:r>
              <a:rPr lang="en-US" sz="2000" dirty="0" smtClean="0"/>
              <a:t>Create 4 thread objects, each given a portion of the work</a:t>
            </a:r>
          </a:p>
          <a:p>
            <a:r>
              <a:rPr lang="en-US" sz="2000" dirty="0" smtClean="0"/>
              <a:t>Call start() on each thread object to actually run it in parallel</a:t>
            </a:r>
          </a:p>
          <a:p>
            <a:r>
              <a:rPr lang="en-US" sz="2000" dirty="0" smtClean="0"/>
              <a:t>Somehow ‘wait’ for threads to finish</a:t>
            </a:r>
          </a:p>
          <a:p>
            <a:r>
              <a:rPr lang="en-US" sz="2000" dirty="0" smtClean="0"/>
              <a:t>Add together their 4 answers for the final result</a:t>
            </a: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endParaRPr lang="en-US" sz="2400" i="1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sz="2400" i="1" dirty="0">
              <a:solidFill>
                <a:schemeClr val="accent2"/>
              </a:solidFill>
            </a:endParaRPr>
          </a:p>
          <a:p>
            <a:pPr marL="57150" indent="0" algn="ctr">
              <a:buNone/>
            </a:pPr>
            <a:endParaRPr lang="en-US" sz="2200" i="1" dirty="0" smtClean="0">
              <a:solidFill>
                <a:schemeClr val="accent2"/>
              </a:solidFill>
            </a:endParaRPr>
          </a:p>
          <a:p>
            <a:pPr marL="57150" indent="0" algn="ctr">
              <a:buNone/>
            </a:pPr>
            <a:endParaRPr lang="en-US" sz="1400" i="1" dirty="0" smtClean="0">
              <a:solidFill>
                <a:schemeClr val="accent2"/>
              </a:solidFill>
            </a:endParaRPr>
          </a:p>
          <a:p>
            <a:pPr marL="57150" indent="0" algn="ctr">
              <a:buNone/>
            </a:pPr>
            <a:r>
              <a:rPr lang="en-US" sz="2200" i="1" dirty="0" smtClean="0">
                <a:solidFill>
                  <a:schemeClr val="accent2"/>
                </a:solidFill>
              </a:rPr>
              <a:t>Warning</a:t>
            </a:r>
            <a:r>
              <a:rPr lang="en-US" sz="2200" i="1" dirty="0">
                <a:solidFill>
                  <a:schemeClr val="accent2"/>
                </a:solidFill>
              </a:rPr>
              <a:t>: This is the inferior first approach, do not do </a:t>
            </a:r>
            <a:r>
              <a:rPr lang="en-US" sz="2200" i="1" dirty="0" smtClean="0">
                <a:solidFill>
                  <a:schemeClr val="accent2"/>
                </a:solidFill>
              </a:rPr>
              <a:t>this</a:t>
            </a:r>
            <a:endParaRPr lang="en-US" sz="2400" dirty="0" smtClean="0"/>
          </a:p>
        </p:txBody>
      </p:sp>
      <p:grpSp>
        <p:nvGrpSpPr>
          <p:cNvPr id="59" name="Group 58"/>
          <p:cNvGrpSpPr/>
          <p:nvPr/>
        </p:nvGrpSpPr>
        <p:grpSpPr>
          <a:xfrm>
            <a:off x="914400" y="3708880"/>
            <a:ext cx="7620000" cy="1625120"/>
            <a:chOff x="914400" y="3708880"/>
            <a:chExt cx="7620000" cy="1625120"/>
          </a:xfrm>
        </p:grpSpPr>
        <p:sp>
          <p:nvSpPr>
            <p:cNvPr id="69" name="Left Brace 68"/>
            <p:cNvSpPr/>
            <p:nvPr/>
          </p:nvSpPr>
          <p:spPr bwMode="auto">
            <a:xfrm rot="16200000">
              <a:off x="1676400" y="3251680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3581400" y="3251680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Left Brace 72"/>
            <p:cNvSpPr/>
            <p:nvPr/>
          </p:nvSpPr>
          <p:spPr bwMode="auto">
            <a:xfrm rot="16200000">
              <a:off x="5486400" y="3251681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Left Brace 74"/>
            <p:cNvSpPr/>
            <p:nvPr/>
          </p:nvSpPr>
          <p:spPr bwMode="auto">
            <a:xfrm rot="16200000">
              <a:off x="7391400" y="3251681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914400" y="3708880"/>
              <a:ext cx="7620000" cy="228600"/>
              <a:chOff x="914400" y="2667000"/>
              <a:chExt cx="7620000" cy="228600"/>
            </a:xfrm>
            <a:solidFill>
              <a:schemeClr val="bg2">
                <a:lumMod val="75000"/>
              </a:schemeClr>
            </a:solidFill>
          </p:grpSpPr>
          <p:sp>
            <p:nvSpPr>
              <p:cNvPr id="88" name="Rectangle 87"/>
              <p:cNvSpPr/>
              <p:nvPr/>
            </p:nvSpPr>
            <p:spPr bwMode="auto">
              <a:xfrm>
                <a:off x="914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1066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1371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1219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1524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1676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981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828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133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286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2590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2438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2743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2895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200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048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352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505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3810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657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962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14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4419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4267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4572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4724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5029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876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181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334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5638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5486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5791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5943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6248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6096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6400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6553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6858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6705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7010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7162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7467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7315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7620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77724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80772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79248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82296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0" y="2667000"/>
                <a:ext cx="152400" cy="228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78" name="Straight Connector 77"/>
            <p:cNvCxnSpPr>
              <a:stCxn id="83" idx="2"/>
              <a:endCxn id="87" idx="0"/>
            </p:cNvCxnSpPr>
            <p:nvPr/>
          </p:nvCxnSpPr>
          <p:spPr bwMode="auto">
            <a:xfrm>
              <a:off x="1828801" y="4660158"/>
              <a:ext cx="2895600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84" idx="2"/>
              <a:endCxn id="87" idx="0"/>
            </p:cNvCxnSpPr>
            <p:nvPr/>
          </p:nvCxnSpPr>
          <p:spPr bwMode="auto">
            <a:xfrm>
              <a:off x="3733800" y="4660158"/>
              <a:ext cx="990601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85" idx="2"/>
              <a:endCxn id="87" idx="0"/>
            </p:cNvCxnSpPr>
            <p:nvPr/>
          </p:nvCxnSpPr>
          <p:spPr bwMode="auto">
            <a:xfrm flipH="1">
              <a:off x="4724401" y="4660158"/>
              <a:ext cx="914399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86" idx="2"/>
              <a:endCxn id="87" idx="0"/>
            </p:cNvCxnSpPr>
            <p:nvPr/>
          </p:nvCxnSpPr>
          <p:spPr bwMode="auto">
            <a:xfrm flipH="1">
              <a:off x="4724401" y="4660158"/>
              <a:ext cx="2819399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428691" y="431544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ans0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333690" y="431544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ans1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238690" y="431544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ans2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43690" y="431544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ans3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01235" y="4989290"/>
              <a:ext cx="646331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7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Thread Subclass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186857" cy="43428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900"/>
              </a:lnSpc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900"/>
              </a:lnSpc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257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+mj-lt"/>
              </a:rPr>
              <a:t>Because we override a no-arguments/no-result </a:t>
            </a:r>
            <a:r>
              <a:rPr lang="en-US" sz="2400" dirty="0" smtClean="0">
                <a:latin typeface="+mj-lt"/>
                <a:cs typeface="Courier New" pitchFamily="49" charset="0"/>
              </a:rPr>
              <a:t>run</a:t>
            </a:r>
            <a:r>
              <a:rPr lang="en-US" sz="2400" b="0" dirty="0" smtClean="0">
                <a:latin typeface="+mj-lt"/>
              </a:rPr>
              <a:t>, we use fields to communicate data across threads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219200"/>
            <a:ext cx="3962400" cy="1225868"/>
          </a:xfrm>
          <a:prstGeom prst="roundRect">
            <a:avLst/>
          </a:prstGeom>
          <a:solidFill>
            <a:schemeClr val="accent2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We will ignore handling the case where: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arr.length</a:t>
            </a:r>
            <a:r>
              <a:rPr lang="en-US" sz="2000" b="1" dirty="0" smtClean="0">
                <a:solidFill>
                  <a:schemeClr val="bg1"/>
                </a:solidFill>
              </a:rPr>
              <a:t> % 4 != 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Threads Wrongly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494633" cy="188384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819400"/>
            <a:ext cx="8494633" cy="30123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// can be a static method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err="1" smtClean="0">
                <a:latin typeface="Courier New" pitchFamily="49" charset="0"/>
              </a:rPr>
              <a:t>arr.length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0;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[]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arr,i</a:t>
            </a:r>
            <a:r>
              <a:rPr lang="en-US" sz="2000" b="1" kern="0" dirty="0" smtClean="0">
                <a:latin typeface="Courier New" pitchFamily="49" charset="0"/>
              </a:rPr>
              <a:t>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/4,(i+1)*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 +=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5105400"/>
            <a:ext cx="4114800" cy="1157764"/>
          </a:xfrm>
          <a:prstGeom prst="roundRect">
            <a:avLst/>
          </a:prstGeom>
          <a:solidFill>
            <a:schemeClr val="accent2"/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We forgot to start the threads!!!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0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Threads but Still Wrong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534400" cy="357020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err="1" smtClean="0">
                <a:latin typeface="Courier New" pitchFamily="49" charset="0"/>
              </a:rPr>
              <a:t>arr.length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0;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[]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++){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arr,i</a:t>
            </a:r>
            <a:r>
              <a:rPr lang="en-US" sz="2000" b="1" kern="0" dirty="0" smtClean="0">
                <a:latin typeface="Courier New" pitchFamily="49" charset="0"/>
              </a:rPr>
              <a:t>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/4,(i+1)*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start</a:t>
            </a:r>
            <a:r>
              <a:rPr lang="en-US" sz="2000" b="1" kern="0" dirty="0" smtClean="0">
                <a:latin typeface="Courier New" pitchFamily="49" charset="0"/>
              </a:rPr>
              <a:t>(); // start not run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 +=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2667000"/>
            <a:ext cx="762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19800" y="2667000"/>
            <a:ext cx="762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557236"/>
            <a:ext cx="6858000" cy="1157764"/>
          </a:xfrm>
          <a:prstGeom prst="roundRect">
            <a:avLst/>
          </a:prstGeom>
          <a:solidFill>
            <a:schemeClr val="accent2"/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We start the threads and then assume they finish right away!!!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4007882" y="3307318"/>
            <a:ext cx="1052037" cy="1447800"/>
          </a:xfrm>
          <a:prstGeom prst="bentConnector2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Join: The ‘Wait for Thread’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2200" dirty="0" smtClean="0"/>
              <a:t> class defines various methods that provide primitive operations you could not implement on your own</a:t>
            </a:r>
          </a:p>
          <a:p>
            <a:r>
              <a:rPr lang="en-US" sz="2000" dirty="0" smtClean="0"/>
              <a:t>For 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 smtClean="0"/>
              <a:t>, which calls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 in a new thread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200" dirty="0" smtClean="0"/>
              <a:t> method is another such method, essential for coordination in this kind of computation</a:t>
            </a:r>
          </a:p>
          <a:p>
            <a:r>
              <a:rPr lang="en-US" sz="2000" dirty="0" smtClean="0"/>
              <a:t>Caller blocks until/unless the receiver is done executing (meaning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 method returns after its execution)</a:t>
            </a:r>
          </a:p>
          <a:p>
            <a:r>
              <a:rPr lang="en-US" sz="2000" dirty="0" smtClean="0"/>
              <a:t>Without join, we would have a ‘</a:t>
            </a:r>
            <a:r>
              <a:rPr lang="en-US" sz="2000" dirty="0" smtClean="0">
                <a:solidFill>
                  <a:srgbClr val="0070C0"/>
                </a:solidFill>
              </a:rPr>
              <a:t>race condition</a:t>
            </a:r>
            <a:r>
              <a:rPr lang="en-US" sz="2000" dirty="0" smtClean="0">
                <a:solidFill>
                  <a:schemeClr val="tx1"/>
                </a:solidFill>
              </a:rPr>
              <a:t>’ 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in which the variable is read/written simultaneously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Courier New" pitchFamily="49" charset="0"/>
              </a:rPr>
              <a:t>This style of parallel programming is called fork/join"</a:t>
            </a:r>
          </a:p>
          <a:p>
            <a:r>
              <a:rPr lang="en-US" sz="2000" dirty="0" smtClean="0">
                <a:cs typeface="Courier New" pitchFamily="49" charset="0"/>
              </a:rPr>
              <a:t>If we write in this style, we avoid many concurrency issues</a:t>
            </a:r>
          </a:p>
          <a:p>
            <a:r>
              <a:rPr lang="en-US" sz="2000" dirty="0" smtClean="0">
                <a:cs typeface="Courier New" pitchFamily="49" charset="0"/>
              </a:rPr>
              <a:t>But certainly not all of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Attempt: Correct in Spirit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534400" cy="41344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err="1" smtClean="0">
                <a:latin typeface="Courier New" pitchFamily="49" charset="0"/>
              </a:rPr>
              <a:t>arr.length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0;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[]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++){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arr,i</a:t>
            </a:r>
            <a:r>
              <a:rPr lang="en-US" sz="2000" b="1" kern="0" dirty="0" smtClean="0">
                <a:latin typeface="Courier New" pitchFamily="49" charset="0"/>
              </a:rPr>
              <a:t>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/4,(i+1)*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].start(); </a:t>
            </a:r>
            <a:endParaRPr lang="en-US" sz="2000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4;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 {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 +=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2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3505200"/>
            <a:ext cx="762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772400" y="3505200"/>
            <a:ext cx="762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8462" y="4876800"/>
            <a:ext cx="855313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2F1343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Note that there is no guarantee that </a:t>
            </a:r>
            <a:r>
              <a:rPr lang="en-US" sz="2000" dirty="0" err="1" smtClean="0">
                <a:solidFill>
                  <a:prstClr val="black"/>
                </a:solidFill>
              </a:rPr>
              <a:t>ts</a:t>
            </a:r>
            <a:r>
              <a:rPr lang="en-US" sz="2000" dirty="0" smtClean="0">
                <a:solidFill>
                  <a:prstClr val="black"/>
                </a:solidFill>
              </a:rPr>
              <a:t>[0] finishes before </a:t>
            </a:r>
            <a:r>
              <a:rPr lang="en-US" sz="2000" dirty="0" err="1" smtClean="0">
                <a:solidFill>
                  <a:prstClr val="black"/>
                </a:solidFill>
              </a:rPr>
              <a:t>ts</a:t>
            </a:r>
            <a:r>
              <a:rPr lang="en-US" sz="2000" dirty="0" smtClean="0">
                <a:solidFill>
                  <a:prstClr val="black"/>
                </a:solidFill>
              </a:rPr>
              <a:t>[1]</a:t>
            </a:r>
          </a:p>
          <a:p>
            <a:pPr marL="225425" lvl="0" indent="-225425">
              <a:spcBef>
                <a:spcPct val="20000"/>
              </a:spcBef>
              <a:buClr>
                <a:srgbClr val="2F1343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</a:rPr>
              <a:t>Completion order is nondeterministic </a:t>
            </a:r>
          </a:p>
          <a:p>
            <a:pPr marL="225425" lvl="0" indent="-225425">
              <a:spcBef>
                <a:spcPct val="20000"/>
              </a:spcBef>
              <a:buClr>
                <a:srgbClr val="2F1343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+mj-lt"/>
                <a:cs typeface="Courier New" pitchFamily="49" charset="0"/>
              </a:rPr>
              <a:t>Not a concern as our threads do the same amount of work</a:t>
            </a:r>
            <a:endParaRPr lang="en-US" sz="2000" dirty="0">
              <a:solidFill>
                <a:prstClr val="black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7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is the Shared Memory?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Fork-join programs tend </a:t>
            </a:r>
            <a:r>
              <a:rPr lang="en-US" sz="2400" dirty="0"/>
              <a:t>not to require [</a:t>
            </a:r>
            <a:r>
              <a:rPr lang="en-US" sz="2400" dirty="0" smtClean="0"/>
              <a:t>thankfully] a lot of focus on sharing memory among threads</a:t>
            </a:r>
          </a:p>
          <a:p>
            <a:pPr eaLnBrk="1" hangingPunct="1"/>
            <a:r>
              <a:rPr lang="en-US" sz="2000" dirty="0" smtClean="0"/>
              <a:t>But in languages like Java, there is memory being shared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In our example: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fields</a:t>
            </a:r>
            <a:r>
              <a:rPr lang="en-US" sz="2000" dirty="0" smtClean="0"/>
              <a:t> written by "main" thread, read by helper thread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field</a:t>
            </a:r>
            <a:r>
              <a:rPr lang="en-US" sz="2000" dirty="0" smtClean="0"/>
              <a:t> written by helper thread, read by "main" thread</a:t>
            </a:r>
          </a:p>
          <a:p>
            <a:pPr lvl="1"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When using shared memory, the challenge and absolute requirement is to avoid race conditions</a:t>
            </a:r>
          </a:p>
          <a:p>
            <a:r>
              <a:rPr lang="en-US" sz="2000" dirty="0" smtClean="0"/>
              <a:t>While studying parallelism, we’ll stick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r>
              <a:rPr lang="en-US" sz="2000" dirty="0" smtClean="0"/>
              <a:t>With concurrency, we’ll learn other ways to synchronize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8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Algorithms:</a:t>
            </a:r>
            <a:br>
              <a:rPr lang="en-US" dirty="0" smtClean="0"/>
            </a:br>
            <a:r>
              <a:rPr lang="en-US" dirty="0" smtClean="0"/>
              <a:t>Parallel Array Sum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in mind that Java was first released in 1995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Poor Approach: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Our current array sum code is a poor usage of parallelism for several reasons</a:t>
            </a:r>
          </a:p>
          <a:p>
            <a:pPr>
              <a:buNone/>
            </a:pPr>
            <a:endParaRPr lang="en-US" sz="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should be reusable and efficient across platforms</a:t>
            </a:r>
          </a:p>
          <a:p>
            <a:pPr lvl="1"/>
            <a:r>
              <a:rPr lang="en-US" sz="2000" dirty="0" smtClean="0"/>
              <a:t>"Forward-portable" as core count grows</a:t>
            </a:r>
          </a:p>
          <a:p>
            <a:pPr lvl="1"/>
            <a:r>
              <a:rPr lang="en-US" sz="2000" dirty="0" smtClean="0"/>
              <a:t>At the </a:t>
            </a:r>
            <a:r>
              <a:rPr lang="en-US" sz="2000" i="1" dirty="0" smtClean="0"/>
              <a:t>very</a:t>
            </a:r>
            <a:r>
              <a:rPr lang="en-US" sz="2000" dirty="0" smtClean="0"/>
              <a:t> least, we should parameterize the number of threads used by the algorithm</a:t>
            </a:r>
          </a:p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200400"/>
            <a:ext cx="8458200" cy="31245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noProof="0" dirty="0" smtClean="0">
                <a:latin typeface="Courier New" pitchFamily="49" charset="0"/>
              </a:rPr>
              <a:t>  …  </a:t>
            </a:r>
            <a:r>
              <a:rPr lang="en-US" sz="2000" b="1" kern="0" noProof="0" dirty="0" smtClean="0">
                <a:solidFill>
                  <a:srgbClr val="7030A0"/>
                </a:solidFill>
                <a:latin typeface="Courier New" pitchFamily="49" charset="0"/>
              </a:rPr>
              <a:t>// note: shows idea, but has integer-division bug</a:t>
            </a:r>
          </a:p>
          <a:p>
            <a:pPr>
              <a:lnSpc>
                <a:spcPts val="1900"/>
              </a:lnSpc>
              <a:buNone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subLen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 / </a:t>
            </a:r>
            <a:r>
              <a:rPr kumimoji="0" lang="en-US" sz="2000" b="1" i="0" u="none" strike="noStrike" kern="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numThreads</a:t>
            </a:r>
            <a:r>
              <a:rPr kumimoji="0" lang="en-US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[]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b="1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b="1" kern="0" dirty="0" smtClean="0">
                <a:latin typeface="Courier New" pitchFamily="49" charset="0"/>
              </a:rPr>
              <a:t>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arr,i</a:t>
            </a:r>
            <a:r>
              <a:rPr lang="en-US" sz="2000" b="1" kern="0" dirty="0" smtClean="0">
                <a:latin typeface="Courier New" pitchFamily="49" charset="0"/>
              </a:rPr>
              <a:t>*</a:t>
            </a:r>
            <a:r>
              <a:rPr lang="en-US" sz="2000" b="1" kern="0" dirty="0" err="1" smtClean="0">
                <a:latin typeface="Courier New" pitchFamily="49" charset="0"/>
              </a:rPr>
              <a:t>subLen</a:t>
            </a:r>
            <a:r>
              <a:rPr lang="en-US" sz="2000" b="1" kern="0" dirty="0" smtClean="0">
                <a:latin typeface="Courier New" pitchFamily="49" charset="0"/>
              </a:rPr>
              <a:t>,(i+1)*</a:t>
            </a:r>
            <a:r>
              <a:rPr lang="en-US" sz="2000" b="1" kern="0" dirty="0" err="1" smtClean="0">
                <a:latin typeface="Courier New" pitchFamily="49" charset="0"/>
              </a:rPr>
              <a:t>subLen</a:t>
            </a:r>
            <a:r>
              <a:rPr lang="en-US" sz="2000" b="1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900"/>
              </a:lnSpc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=0;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 &lt;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b="1" kern="0" dirty="0" smtClean="0">
                <a:latin typeface="Courier New" pitchFamily="49" charset="0"/>
              </a:rPr>
              <a:t>; 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    …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Poor Approach: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Our current array sum code is a poor usage of parallelism for several reasons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AutoNum type="arabicPeriod" startAt="2"/>
            </a:pPr>
            <a:r>
              <a:rPr lang="en-US" sz="2000" dirty="0" smtClean="0"/>
              <a:t>We want to use only the processors "available now"</a:t>
            </a:r>
          </a:p>
          <a:p>
            <a:pPr marL="688975" lvl="1" indent="-288925"/>
            <a:r>
              <a:rPr lang="en-US" sz="2000" dirty="0" smtClean="0"/>
              <a:t>Not used by other programs or threads in your program</a:t>
            </a:r>
          </a:p>
          <a:p>
            <a:pPr marL="1146175" lvl="3" indent="-288925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146175" lvl="3" indent="-288925"/>
            <a:r>
              <a:rPr lang="en-US" dirty="0" smtClean="0"/>
              <a:t>Available cores can change even while your threads run</a:t>
            </a:r>
          </a:p>
          <a:p>
            <a:pPr marL="688975" lvl="1" indent="-288925"/>
            <a:r>
              <a:rPr lang="en-US" sz="2000" dirty="0" smtClean="0"/>
              <a:t>If 3 processors available and 3 threads would take time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creating 4 threads can have worst-case time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4191000"/>
            <a:ext cx="6248400" cy="15888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8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So far most or all of your study of computer science has assumed: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ONE THING HAPPENED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Called </a:t>
            </a:r>
            <a:r>
              <a:rPr lang="en-US" sz="2400" dirty="0" smtClean="0">
                <a:solidFill>
                  <a:schemeClr val="accent2"/>
                </a:solidFill>
              </a:rPr>
              <a:t>sequential programming</a:t>
            </a:r>
            <a:r>
              <a:rPr lang="en-US" sz="2400" dirty="0" smtClean="0"/>
              <a:t>—everything part of one sequence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Removing this assumption creates major challenges and opportunities</a:t>
            </a:r>
          </a:p>
          <a:p>
            <a:r>
              <a:rPr lang="en-US" sz="2000" dirty="0" smtClean="0"/>
              <a:t>Programming: Divide work among </a:t>
            </a:r>
            <a:r>
              <a:rPr lang="en-US" sz="2000" dirty="0" smtClean="0">
                <a:solidFill>
                  <a:schemeClr val="accent2"/>
                </a:solidFill>
              </a:rPr>
              <a:t>threads of execution </a:t>
            </a:r>
            <a:r>
              <a:rPr lang="en-US" sz="2000" dirty="0" smtClean="0"/>
              <a:t>and coordinate among them (i.e., </a:t>
            </a:r>
            <a:r>
              <a:rPr lang="en-US" sz="2000" dirty="0" smtClean="0">
                <a:solidFill>
                  <a:schemeClr val="accent2"/>
                </a:solidFill>
              </a:rPr>
              <a:t>synchronize</a:t>
            </a:r>
            <a:r>
              <a:rPr lang="en-US" sz="2000" dirty="0" smtClean="0"/>
              <a:t> their work) </a:t>
            </a:r>
          </a:p>
          <a:p>
            <a:r>
              <a:rPr lang="en-US" sz="2000" dirty="0" smtClean="0"/>
              <a:t>Algorithms: How can parallel activity provide speed-up (more </a:t>
            </a:r>
            <a:r>
              <a:rPr lang="en-US" sz="2000" dirty="0" smtClean="0">
                <a:solidFill>
                  <a:schemeClr val="accent2"/>
                </a:solidFill>
              </a:rPr>
              <a:t>throughput</a:t>
            </a:r>
            <a:r>
              <a:rPr lang="en-US" sz="2000" dirty="0" smtClean="0"/>
              <a:t>, more work done per unit time)</a:t>
            </a:r>
          </a:p>
          <a:p>
            <a:r>
              <a:rPr lang="en-US" sz="2000" dirty="0" smtClean="0"/>
              <a:t>Data structures: May need to support </a:t>
            </a:r>
            <a:r>
              <a:rPr lang="en-US" sz="2000" dirty="0" smtClean="0">
                <a:solidFill>
                  <a:schemeClr val="accent2"/>
                </a:solidFill>
              </a:rPr>
              <a:t>concurrent access </a:t>
            </a:r>
            <a:r>
              <a:rPr lang="en-US" sz="2000" dirty="0" smtClean="0"/>
              <a:t>(multiple threads operating on data at the same time)</a:t>
            </a:r>
          </a:p>
          <a:p>
            <a:pPr lvl="1"/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1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Poor Approach: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Clr>
                <a:srgbClr val="2F1343"/>
              </a:buClr>
              <a:buNone/>
            </a:pPr>
            <a:r>
              <a:rPr lang="en-US" sz="2400" dirty="0">
                <a:solidFill>
                  <a:prstClr val="black"/>
                </a:solidFill>
              </a:rPr>
              <a:t>Our current array sum code is a poor usage of parallelism for several reasons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3.	Though unlikely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/>
              <a:t>, </a:t>
            </a:r>
            <a:r>
              <a:rPr lang="en-US" sz="2000" dirty="0" err="1" smtClean="0"/>
              <a:t>subproblems</a:t>
            </a:r>
            <a:r>
              <a:rPr lang="en-US" sz="2000" dirty="0" smtClean="0"/>
              <a:t> may take significantly different amounts of time</a:t>
            </a:r>
          </a:p>
          <a:p>
            <a:pPr marL="688975" lvl="1" indent="-288925"/>
            <a:r>
              <a:rPr lang="en-US" sz="2000" dirty="0" smtClean="0"/>
              <a:t>Example: Apply method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/>
              <a:t> to every array element, but maybe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/>
              <a:t> is much slower for some data items</a:t>
            </a:r>
          </a:p>
          <a:p>
            <a:pPr marL="1079500" lvl="2" indent="-279400"/>
            <a:r>
              <a:rPr lang="en-US" sz="2000" dirty="0" smtClean="0"/>
              <a:t>Example: Determine if a large integer is prime?</a:t>
            </a:r>
          </a:p>
          <a:p>
            <a:pPr marL="688975" lvl="1" indent="-288925"/>
            <a:r>
              <a:rPr lang="en-US" sz="2000" dirty="0" smtClean="0"/>
              <a:t>If we create 4 threads and all the slow data is processed by 1 of them, we won’t get nearly a 4x speedup</a:t>
            </a:r>
          </a:p>
          <a:p>
            <a:pPr marL="1079500" lvl="2" indent="-279400"/>
            <a:r>
              <a:rPr lang="en-US" sz="2000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sz="200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Approach: Counterintuitive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Although counterintuitive, the better solution is to use a lot more threads beyond the number of processors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457200" lvl="0" indent="-457200" fontAlgn="base">
              <a:spcAft>
                <a:spcPct val="0"/>
              </a:spcAft>
              <a:buClrTx/>
              <a:buFontTx/>
              <a:buAutoNum type="arabicPeriod"/>
              <a:defRPr/>
            </a:pPr>
            <a:r>
              <a:rPr lang="en-US" sz="2000" b="1" kern="0" dirty="0" smtClean="0"/>
              <a:t>Forward-Portable</a:t>
            </a:r>
            <a:r>
              <a:rPr lang="en-US" sz="2000" kern="0" dirty="0"/>
              <a:t>: Lots of helpers each doing </a:t>
            </a:r>
            <a:r>
              <a:rPr lang="en-US" sz="2000" kern="0" dirty="0" smtClean="0"/>
              <a:t>small work</a:t>
            </a:r>
            <a:endParaRPr lang="en-US" sz="2000" kern="0" dirty="0"/>
          </a:p>
          <a:p>
            <a:pPr marL="457200" lvl="0" indent="-457200" fontAlgn="base">
              <a:spcAft>
                <a:spcPct val="0"/>
              </a:spcAft>
              <a:buClrTx/>
              <a:buFontTx/>
              <a:buAutoNum type="arabicPeriod"/>
              <a:defRPr/>
            </a:pPr>
            <a:r>
              <a:rPr lang="en-US" sz="2000" b="1" kern="0" dirty="0"/>
              <a:t>Processors Available</a:t>
            </a:r>
            <a:r>
              <a:rPr lang="en-US" sz="2000" kern="0" dirty="0"/>
              <a:t>: Hand out </a:t>
            </a:r>
            <a:r>
              <a:rPr lang="en-US" sz="2000" kern="0" dirty="0" smtClean="0"/>
              <a:t>"work chunks" </a:t>
            </a:r>
            <a:r>
              <a:rPr lang="en-US" sz="2000" kern="0" dirty="0"/>
              <a:t>as you go</a:t>
            </a:r>
          </a:p>
          <a:p>
            <a:pPr lvl="1"/>
            <a:r>
              <a:rPr lang="en-US" sz="2000" kern="0" dirty="0"/>
              <a:t>If 3 processors available and have 100 threads, worst-case extra time is &lt; 3% (if we ignore constant factors and load imbalance)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kern="0" dirty="0"/>
              <a:t>Load Imbalance</a:t>
            </a:r>
            <a:r>
              <a:rPr lang="en-US" sz="2000" kern="0" dirty="0"/>
              <a:t>: </a:t>
            </a:r>
            <a:r>
              <a:rPr lang="en-US" sz="2000" kern="0" dirty="0" smtClean="0"/>
              <a:t>Problem "disappears"</a:t>
            </a:r>
          </a:p>
          <a:p>
            <a:pPr lvl="1"/>
            <a:r>
              <a:rPr lang="en-US" sz="2000" kern="0" dirty="0" smtClean="0"/>
              <a:t>Try to ensure that slow threads are scheduled early </a:t>
            </a:r>
          </a:p>
          <a:p>
            <a:pPr lvl="1"/>
            <a:r>
              <a:rPr lang="en-US" sz="2000" kern="0" dirty="0" smtClean="0"/>
              <a:t>Variation likely </a:t>
            </a:r>
            <a:r>
              <a:rPr lang="en-US" sz="2000" kern="0" dirty="0"/>
              <a:t>small if pieces of work are </a:t>
            </a:r>
            <a:r>
              <a:rPr lang="en-US" sz="2000" kern="0" dirty="0" smtClean="0"/>
              <a:t>also small</a:t>
            </a:r>
            <a:endParaRPr lang="en-US" sz="2000" kern="0" dirty="0"/>
          </a:p>
          <a:p>
            <a:pPr lvl="0" fontAlgn="base">
              <a:spcAft>
                <a:spcPct val="0"/>
              </a:spcAft>
              <a:buClrTx/>
              <a:buNone/>
              <a:defRPr/>
            </a:pPr>
            <a:endParaRPr lang="en-US" sz="2000" kern="0" dirty="0"/>
          </a:p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31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914400" y="1691390"/>
            <a:ext cx="7620000" cy="1625120"/>
            <a:chOff x="914400" y="1691390"/>
            <a:chExt cx="7620000" cy="1625120"/>
          </a:xfrm>
        </p:grpSpPr>
        <p:sp>
          <p:nvSpPr>
            <p:cNvPr id="68" name="Left Brace 67"/>
            <p:cNvSpPr/>
            <p:nvPr/>
          </p:nvSpPr>
          <p:spPr bwMode="auto">
            <a:xfrm rot="16200000">
              <a:off x="1676400" y="1234190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3581400" y="1234190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7391400" y="1234191"/>
              <a:ext cx="304800" cy="1828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914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066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371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219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524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676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981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828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133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286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438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95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200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048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352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505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810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657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3962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4114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4419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4267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4572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4724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029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4876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181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638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791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943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248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096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400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553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858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705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010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7162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467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7315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7620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77724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80772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9248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82296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8382000" y="169139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9" name="Straight Connector 118"/>
            <p:cNvCxnSpPr>
              <a:stCxn id="123" idx="2"/>
              <a:endCxn id="127" idx="0"/>
            </p:cNvCxnSpPr>
            <p:nvPr/>
          </p:nvCxnSpPr>
          <p:spPr bwMode="auto">
            <a:xfrm>
              <a:off x="1828801" y="2642668"/>
              <a:ext cx="2895600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>
              <a:stCxn id="124" idx="2"/>
              <a:endCxn id="127" idx="0"/>
            </p:cNvCxnSpPr>
            <p:nvPr/>
          </p:nvCxnSpPr>
          <p:spPr bwMode="auto">
            <a:xfrm>
              <a:off x="3733800" y="2642668"/>
              <a:ext cx="990601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stCxn id="125" idx="2"/>
              <a:endCxn id="127" idx="0"/>
            </p:cNvCxnSpPr>
            <p:nvPr/>
          </p:nvCxnSpPr>
          <p:spPr bwMode="auto">
            <a:xfrm flipH="1">
              <a:off x="4724401" y="2642668"/>
              <a:ext cx="914398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26" idx="2"/>
              <a:endCxn id="127" idx="0"/>
            </p:cNvCxnSpPr>
            <p:nvPr/>
          </p:nvCxnSpPr>
          <p:spPr bwMode="auto">
            <a:xfrm flipH="1">
              <a:off x="4724401" y="2642668"/>
              <a:ext cx="2819399" cy="329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1428691" y="229795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ans0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33690" y="229795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ans1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469522" y="2297958"/>
              <a:ext cx="338554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143690" y="2297958"/>
              <a:ext cx="800219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ansN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401235" y="2971800"/>
              <a:ext cx="646331" cy="344710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5375910" y="178283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5463540" y="178283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5551170" y="178283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49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But Do Not Be Naïve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000" dirty="0" smtClean="0"/>
              <a:t>This approach does not provide a free lunch:</a:t>
            </a:r>
          </a:p>
          <a:p>
            <a:pPr marL="0" indent="0" algn="ctr" eaLnBrk="1" hangingPunct="1">
              <a:spcBef>
                <a:spcPts val="900"/>
              </a:spcBef>
              <a:buNone/>
            </a:pPr>
            <a:r>
              <a:rPr lang="en-US" sz="2000" b="1" dirty="0" smtClean="0"/>
              <a:t>Assume we create 1 thread to process every N elements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>
              <a:buNone/>
              <a:defRPr/>
            </a:pPr>
            <a:endParaRPr lang="en-US" sz="2000" kern="0" dirty="0" smtClean="0"/>
          </a:p>
          <a:p>
            <a:pPr marL="0" indent="0">
              <a:buNone/>
              <a:defRPr/>
            </a:pPr>
            <a:r>
              <a:rPr lang="en-US" sz="2000" kern="0" dirty="0" smtClean="0"/>
              <a:t>Combining </a:t>
            </a:r>
            <a:r>
              <a:rPr lang="en-US" sz="2000" kern="0" dirty="0"/>
              <a:t>results will require </a:t>
            </a:r>
            <a:r>
              <a:rPr lang="en-US" sz="2000" b="1" kern="0" dirty="0" err="1" smtClean="0">
                <a:latin typeface="Courier New" pitchFamily="49" charset="0"/>
              </a:rPr>
              <a:t>arr.length</a:t>
            </a:r>
            <a:r>
              <a:rPr lang="en-US" sz="2000" b="1" kern="0" dirty="0" smtClean="0">
                <a:latin typeface="Courier New" pitchFamily="49" charset="0"/>
              </a:rPr>
              <a:t>/N</a:t>
            </a:r>
            <a:r>
              <a:rPr lang="en-US" sz="2000" kern="0" dirty="0" smtClean="0">
                <a:latin typeface="+mj-lt"/>
              </a:rPr>
              <a:t> </a:t>
            </a:r>
            <a:r>
              <a:rPr lang="en-US" sz="2000" kern="0" dirty="0"/>
              <a:t>additions</a:t>
            </a:r>
          </a:p>
          <a:p>
            <a:pPr marL="225425" indent="-225425">
              <a:defRPr/>
            </a:pPr>
            <a:r>
              <a:rPr lang="en-US" sz="2000" kern="0" dirty="0" smtClean="0"/>
              <a:t>As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kern="0" dirty="0" smtClean="0"/>
              <a:t> increases, this becomes linear </a:t>
            </a:r>
            <a:r>
              <a:rPr lang="en-US" sz="2000" kern="0" dirty="0"/>
              <a:t>in size of array </a:t>
            </a:r>
          </a:p>
          <a:p>
            <a:pPr marL="225425" indent="-225425">
              <a:defRPr/>
            </a:pPr>
            <a:r>
              <a:rPr lang="en-US" sz="2000" kern="0" dirty="0"/>
              <a:t>Previously we only had 4 pieces, </a:t>
            </a:r>
            <a:r>
              <a:rPr lang="az-Cyrl-AZ" sz="2000" kern="0" dirty="0"/>
              <a:t>Ө</a:t>
            </a:r>
            <a:r>
              <a:rPr lang="en-US" sz="2000" kern="0" dirty="0"/>
              <a:t>(1) to </a:t>
            </a:r>
            <a:r>
              <a:rPr lang="en-US" sz="2000" kern="0" dirty="0" smtClean="0"/>
              <a:t>combine</a:t>
            </a:r>
            <a:endParaRPr lang="en-US" sz="2000" kern="0" dirty="0"/>
          </a:p>
          <a:p>
            <a:pPr marL="225425" indent="-225425">
              <a:buNone/>
              <a:defRPr/>
            </a:pPr>
            <a:endParaRPr lang="en-US" sz="1200" kern="0" dirty="0" smtClean="0"/>
          </a:p>
          <a:p>
            <a:pPr marL="225425" indent="-225425">
              <a:buNone/>
              <a:defRPr/>
            </a:pPr>
            <a:r>
              <a:rPr lang="en-US" sz="2000" kern="0" dirty="0" smtClean="0"/>
              <a:t>In </a:t>
            </a:r>
            <a:r>
              <a:rPr lang="en-US" sz="2000" kern="0" dirty="0"/>
              <a:t>the extreme, suppose we create one thread per element</a:t>
            </a:r>
          </a:p>
          <a:p>
            <a:pPr marL="225425" indent="-225425">
              <a:defRPr/>
            </a:pPr>
            <a:r>
              <a:rPr lang="en-US" sz="2000" kern="0" dirty="0"/>
              <a:t>Using a loop to combine the results requires N iterations 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2500" y="1813810"/>
            <a:ext cx="7239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 smtClean="0">
                <a:latin typeface="Courier New" pitchFamily="49" charset="0"/>
              </a:rPr>
              <a:t>{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smtClean="0">
                <a:latin typeface="Courier New" pitchFamily="49" charset="0"/>
              </a:rPr>
              <a:t>…</a:t>
            </a:r>
            <a:br>
              <a:rPr lang="en-US" sz="2000" b="1" kern="0" dirty="0" smtClean="0">
                <a:latin typeface="Courier New" pitchFamily="49" charset="0"/>
              </a:rPr>
            </a:b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How many pieces of size N do we have?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numThreads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 / </a:t>
            </a:r>
            <a:r>
              <a:rPr lang="en-US" sz="2000" b="1" kern="0" dirty="0" smtClean="0">
                <a:latin typeface="Courier New" pitchFamily="49" charset="0"/>
              </a:rPr>
              <a:t>N;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numThreads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611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Idea: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4582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Straightforward </a:t>
            </a:r>
            <a:r>
              <a:rPr lang="en-US" sz="2400" dirty="0"/>
              <a:t>to </a:t>
            </a:r>
            <a:r>
              <a:rPr lang="en-US" sz="2400" dirty="0" smtClean="0"/>
              <a:t>implement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Use parallelism </a:t>
            </a:r>
            <a:r>
              <a:rPr lang="en-US" sz="2400" dirty="0"/>
              <a:t>for the recursive </a:t>
            </a:r>
            <a:r>
              <a:rPr lang="en-US" sz="2400" dirty="0" smtClean="0"/>
              <a:t>calls</a:t>
            </a:r>
          </a:p>
          <a:p>
            <a:r>
              <a:rPr lang="en-US" sz="2000" dirty="0" smtClean="0"/>
              <a:t>Halve </a:t>
            </a:r>
            <a:r>
              <a:rPr lang="en-US" sz="2000" dirty="0"/>
              <a:t>and make new thread until size is at some cutoff</a:t>
            </a:r>
          </a:p>
          <a:p>
            <a:r>
              <a:rPr lang="en-US" sz="2000" dirty="0"/>
              <a:t>Combine answers in pairs as we return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This starts small but grows </a:t>
            </a:r>
            <a:r>
              <a:rPr lang="en-US" sz="2400" dirty="0"/>
              <a:t>threads to fit the problem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33</a:t>
            </a:fld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914400" y="914400"/>
            <a:ext cx="7315200" cy="2249713"/>
            <a:chOff x="914400" y="914400"/>
            <a:chExt cx="7315200" cy="22497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67740" y="111664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endCxn id="73" idx="1"/>
            </p:cNvCxnSpPr>
            <p:nvPr/>
          </p:nvCxnSpPr>
          <p:spPr bwMode="auto">
            <a:xfrm>
              <a:off x="1104900" y="1509010"/>
              <a:ext cx="95903" cy="3506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endCxn id="73" idx="3"/>
            </p:cNvCxnSpPr>
            <p:nvPr/>
          </p:nvCxnSpPr>
          <p:spPr bwMode="auto">
            <a:xfrm flipH="1">
              <a:off x="1466197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249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821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393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965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537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7109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681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25340" y="1116645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825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397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969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541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9113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685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257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008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>
              <a:endCxn id="76" idx="1"/>
            </p:cNvCxnSpPr>
            <p:nvPr/>
          </p:nvCxnSpPr>
          <p:spPr bwMode="auto">
            <a:xfrm>
              <a:off x="2019300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endCxn id="76" idx="3"/>
            </p:cNvCxnSpPr>
            <p:nvPr/>
          </p:nvCxnSpPr>
          <p:spPr bwMode="auto">
            <a:xfrm flipH="1">
              <a:off x="2380597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1152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>
              <a:endCxn id="79" idx="1"/>
            </p:cNvCxnSpPr>
            <p:nvPr/>
          </p:nvCxnSpPr>
          <p:spPr bwMode="auto">
            <a:xfrm>
              <a:off x="2933700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endCxn id="79" idx="3"/>
            </p:cNvCxnSpPr>
            <p:nvPr/>
          </p:nvCxnSpPr>
          <p:spPr bwMode="auto">
            <a:xfrm flipH="1">
              <a:off x="3294997" y="1509016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296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>
              <a:endCxn id="82" idx="1"/>
            </p:cNvCxnSpPr>
            <p:nvPr/>
          </p:nvCxnSpPr>
          <p:spPr bwMode="auto">
            <a:xfrm>
              <a:off x="3848100" y="15090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endCxn id="82" idx="3"/>
            </p:cNvCxnSpPr>
            <p:nvPr/>
          </p:nvCxnSpPr>
          <p:spPr bwMode="auto">
            <a:xfrm flipH="1">
              <a:off x="4209397" y="15090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440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>
              <a:endCxn id="85" idx="1"/>
            </p:cNvCxnSpPr>
            <p:nvPr/>
          </p:nvCxnSpPr>
          <p:spPr bwMode="auto">
            <a:xfrm>
              <a:off x="4762500" y="1509014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endCxn id="85" idx="3"/>
            </p:cNvCxnSpPr>
            <p:nvPr/>
          </p:nvCxnSpPr>
          <p:spPr bwMode="auto">
            <a:xfrm flipH="1">
              <a:off x="51237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584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>
              <a:endCxn id="88" idx="1"/>
            </p:cNvCxnSpPr>
            <p:nvPr/>
          </p:nvCxnSpPr>
          <p:spPr bwMode="auto">
            <a:xfrm>
              <a:off x="56769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endCxn id="88" idx="3"/>
            </p:cNvCxnSpPr>
            <p:nvPr/>
          </p:nvCxnSpPr>
          <p:spPr bwMode="auto">
            <a:xfrm flipH="1">
              <a:off x="60381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728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>
              <a:endCxn id="91" idx="1"/>
            </p:cNvCxnSpPr>
            <p:nvPr/>
          </p:nvCxnSpPr>
          <p:spPr bwMode="auto">
            <a:xfrm>
              <a:off x="65913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endCxn id="91" idx="3"/>
            </p:cNvCxnSpPr>
            <p:nvPr/>
          </p:nvCxnSpPr>
          <p:spPr bwMode="auto">
            <a:xfrm flipH="1">
              <a:off x="69525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6872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>
              <a:endCxn id="94" idx="1"/>
            </p:cNvCxnSpPr>
            <p:nvPr/>
          </p:nvCxnSpPr>
          <p:spPr bwMode="auto">
            <a:xfrm>
              <a:off x="7505700" y="1509020"/>
              <a:ext cx="95903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endCxn id="94" idx="3"/>
            </p:cNvCxnSpPr>
            <p:nvPr/>
          </p:nvCxnSpPr>
          <p:spPr bwMode="auto">
            <a:xfrm flipH="1">
              <a:off x="78669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016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  <a:endCxn id="97" idx="1"/>
            </p:cNvCxnSpPr>
            <p:nvPr/>
          </p:nvCxnSpPr>
          <p:spPr bwMode="auto">
            <a:xfrm>
              <a:off x="1333500" y="2031983"/>
              <a:ext cx="300876" cy="20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  <a:endCxn id="97" idx="3"/>
            </p:cNvCxnSpPr>
            <p:nvPr/>
          </p:nvCxnSpPr>
          <p:spPr bwMode="auto">
            <a:xfrm flipH="1">
              <a:off x="1899770" y="2031983"/>
              <a:ext cx="348130" cy="20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34376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>
              <a:endCxn id="100" idx="1"/>
            </p:cNvCxnSpPr>
            <p:nvPr/>
          </p:nvCxnSpPr>
          <p:spPr bwMode="auto">
            <a:xfrm>
              <a:off x="3200400" y="2068274"/>
              <a:ext cx="310030" cy="1723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endCxn id="100" idx="3"/>
            </p:cNvCxnSpPr>
            <p:nvPr/>
          </p:nvCxnSpPr>
          <p:spPr bwMode="auto">
            <a:xfrm flipH="1">
              <a:off x="3775824" y="2068275"/>
              <a:ext cx="338980" cy="172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5104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>
              <a:stCxn id="85" idx="2"/>
              <a:endCxn id="103" idx="1"/>
            </p:cNvCxnSpPr>
            <p:nvPr/>
          </p:nvCxnSpPr>
          <p:spPr bwMode="auto">
            <a:xfrm>
              <a:off x="4991100" y="20319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88" idx="2"/>
              <a:endCxn id="103" idx="3"/>
            </p:cNvCxnSpPr>
            <p:nvPr/>
          </p:nvCxnSpPr>
          <p:spPr bwMode="auto">
            <a:xfrm flipH="1">
              <a:off x="5604624" y="20319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392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>
              <a:stCxn id="91" idx="2"/>
              <a:endCxn id="106" idx="1"/>
            </p:cNvCxnSpPr>
            <p:nvPr/>
          </p:nvCxnSpPr>
          <p:spPr bwMode="auto">
            <a:xfrm>
              <a:off x="6819900" y="2031984"/>
              <a:ext cx="348129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>
              <a:stCxn id="94" idx="2"/>
              <a:endCxn id="106" idx="3"/>
            </p:cNvCxnSpPr>
            <p:nvPr/>
          </p:nvCxnSpPr>
          <p:spPr bwMode="auto">
            <a:xfrm flipH="1">
              <a:off x="7433423" y="2031984"/>
              <a:ext cx="300877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68029" y="19920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>
              <a:stCxn id="97" idx="2"/>
              <a:endCxn id="109" idx="1"/>
            </p:cNvCxnSpPr>
            <p:nvPr/>
          </p:nvCxnSpPr>
          <p:spPr bwMode="auto">
            <a:xfrm>
              <a:off x="1767073" y="2412983"/>
              <a:ext cx="752756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00" idx="2"/>
              <a:endCxn id="109" idx="3"/>
            </p:cNvCxnSpPr>
            <p:nvPr/>
          </p:nvCxnSpPr>
          <p:spPr bwMode="auto">
            <a:xfrm flipH="1">
              <a:off x="2785223" y="2412983"/>
              <a:ext cx="857904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519829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>
              <a:stCxn id="103" idx="2"/>
              <a:endCxn id="112" idx="1"/>
            </p:cNvCxnSpPr>
            <p:nvPr/>
          </p:nvCxnSpPr>
          <p:spPr bwMode="auto">
            <a:xfrm>
              <a:off x="5471927" y="2412983"/>
              <a:ext cx="781701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2"/>
              <a:endCxn id="112" idx="3"/>
            </p:cNvCxnSpPr>
            <p:nvPr/>
          </p:nvCxnSpPr>
          <p:spPr bwMode="auto">
            <a:xfrm flipH="1">
              <a:off x="6519022" y="2336783"/>
              <a:ext cx="781704" cy="3610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53628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>
              <a:stCxn id="109" idx="2"/>
            </p:cNvCxnSpPr>
            <p:nvPr/>
          </p:nvCxnSpPr>
          <p:spPr bwMode="auto">
            <a:xfrm>
              <a:off x="2652526" y="2870183"/>
              <a:ext cx="1725050" cy="1515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12" idx="2"/>
            </p:cNvCxnSpPr>
            <p:nvPr/>
          </p:nvCxnSpPr>
          <p:spPr bwMode="auto">
            <a:xfrm flipH="1">
              <a:off x="4642970" y="2870183"/>
              <a:ext cx="1743355" cy="1515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77576" y="281940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1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534400" cy="53174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9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 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SumThread</a:t>
            </a:r>
            <a:r>
              <a:rPr lang="en-US" sz="2000" b="1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900"/>
              </a:lnSpc>
              <a:buNone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t.run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();</a:t>
            </a:r>
          </a:p>
          <a:p>
            <a:pPr>
              <a:lnSpc>
                <a:spcPts val="19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9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3124200"/>
            <a:ext cx="6096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534400" y="3124200"/>
            <a:ext cx="4572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0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Autofit/>
          </a:bodyPr>
          <a:lstStyle/>
          <a:p>
            <a:pPr marL="223838" indent="-223838">
              <a:buNone/>
            </a:pPr>
            <a:r>
              <a:rPr lang="en-US" sz="2400" dirty="0" smtClean="0"/>
              <a:t>The key is to parallelize the result-combining</a:t>
            </a:r>
          </a:p>
          <a:p>
            <a:pPr marL="223838" indent="-223838"/>
            <a:r>
              <a:rPr lang="en-US" sz="2000" dirty="0" smtClean="0"/>
              <a:t>With</a:t>
            </a:r>
            <a:r>
              <a:rPr lang="en-US" sz="2000" i="1" dirty="0" smtClean="0"/>
              <a:t> enough </a:t>
            </a:r>
            <a:r>
              <a:rPr lang="en-US" sz="2000" dirty="0" smtClean="0"/>
              <a:t>processors,  total time is the tree height: </a:t>
            </a:r>
            <a:r>
              <a:rPr lang="en-US" sz="2000" i="1" dirty="0" smtClean="0">
                <a:latin typeface="+mj-lt"/>
              </a:rPr>
              <a:t>O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  <a:cs typeface="Courier New" pitchFamily="49" charset="0"/>
              </a:rPr>
              <a:t>log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) </a:t>
            </a:r>
          </a:p>
          <a:p>
            <a:pPr marL="223838" indent="-223838"/>
            <a:r>
              <a:rPr lang="en-US" sz="2000" dirty="0" smtClean="0"/>
              <a:t>This is optimal and exponentially faster than sequential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))</a:t>
            </a:r>
          </a:p>
          <a:p>
            <a:pPr marL="223838" indent="-223838"/>
            <a:r>
              <a:rPr lang="en-US" sz="2000" dirty="0" smtClean="0"/>
              <a:t>But the reality is that we usually have </a:t>
            </a:r>
            <a:r>
              <a:rPr lang="en-US" sz="2000" i="1" dirty="0"/>
              <a:t>P</a:t>
            </a:r>
            <a:r>
              <a:rPr lang="en-US" sz="2000" dirty="0"/>
              <a:t> &lt; </a:t>
            </a:r>
            <a:r>
              <a:rPr lang="en-US" sz="2000" i="1" dirty="0"/>
              <a:t>O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 </a:t>
            </a:r>
            <a:r>
              <a:rPr lang="en-US" sz="2000" dirty="0" smtClean="0"/>
              <a:t>processors</a:t>
            </a:r>
          </a:p>
          <a:p>
            <a:pPr marL="223838" indent="-223838">
              <a:buNone/>
            </a:pPr>
            <a:endParaRPr lang="en-US" sz="2200" dirty="0" smtClean="0"/>
          </a:p>
          <a:p>
            <a:pPr marL="223838" indent="-223838">
              <a:buNone/>
            </a:pPr>
            <a:endParaRPr lang="en-US" sz="2400" dirty="0" smtClean="0"/>
          </a:p>
          <a:p>
            <a:pPr marL="223838" indent="-223838">
              <a:buNone/>
            </a:pPr>
            <a:endParaRPr lang="en-US" sz="2400" dirty="0"/>
          </a:p>
          <a:p>
            <a:pPr marL="223838" indent="-223838">
              <a:buNone/>
            </a:pPr>
            <a:endParaRPr lang="en-US" sz="2000" dirty="0" smtClean="0"/>
          </a:p>
          <a:p>
            <a:pPr marL="223838" indent="-223838">
              <a:buNone/>
            </a:pPr>
            <a:endParaRPr lang="en-US" sz="1600" dirty="0" smtClean="0"/>
          </a:p>
          <a:p>
            <a:pPr marL="223838" indent="-223838">
              <a:buNone/>
            </a:pPr>
            <a:endParaRPr lang="en-US" sz="1800" dirty="0" smtClean="0"/>
          </a:p>
          <a:p>
            <a:pPr marL="223838" indent="-223838">
              <a:buNone/>
            </a:pPr>
            <a:r>
              <a:rPr lang="en-US" sz="2400" dirty="0" smtClean="0"/>
              <a:t>Still, we will write our parallel algorithms in this style</a:t>
            </a:r>
          </a:p>
          <a:p>
            <a:pPr marL="223838" indent="-223838"/>
            <a:r>
              <a:rPr lang="en-US" sz="2000" dirty="0"/>
              <a:t>Relies on operations being associative (as with </a:t>
            </a:r>
            <a:r>
              <a:rPr lang="en-US" sz="2000" dirty="0" smtClean="0"/>
              <a:t>+)</a:t>
            </a:r>
          </a:p>
          <a:p>
            <a:pPr marL="223838" indent="-223838"/>
            <a:r>
              <a:rPr lang="en-US" sz="2000" dirty="0" smtClean="0"/>
              <a:t>But will use a special library engineered for this style</a:t>
            </a:r>
          </a:p>
          <a:p>
            <a:pPr marL="223838" indent="-223838"/>
            <a:r>
              <a:rPr lang="en-US" sz="2000" dirty="0" smtClean="0"/>
              <a:t>It takes care of scheduling the computation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2514600"/>
            <a:ext cx="7315200" cy="1981200"/>
            <a:chOff x="914400" y="2514600"/>
            <a:chExt cx="7315200" cy="1981200"/>
          </a:xfrm>
        </p:grpSpPr>
        <p:sp>
          <p:nvSpPr>
            <p:cNvPr id="125" name="Rectangle 124"/>
            <p:cNvSpPr/>
            <p:nvPr/>
          </p:nvSpPr>
          <p:spPr bwMode="auto">
            <a:xfrm>
              <a:off x="914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066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371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19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676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981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828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133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286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590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438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743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895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3200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3048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3352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3505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810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657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3962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4114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4419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67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572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724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5029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876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5181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5334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5638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5486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791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5943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6248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6096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6400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6553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6858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6705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010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7162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74676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7315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76200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77724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80772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7924800" y="2514600"/>
              <a:ext cx="152400" cy="20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Left Brace 190"/>
            <p:cNvSpPr/>
            <p:nvPr/>
          </p:nvSpPr>
          <p:spPr bwMode="auto">
            <a:xfrm rot="16200000">
              <a:off x="984111" y="2669966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2" name="Straight Connector 191"/>
            <p:cNvCxnSpPr>
              <a:endCxn id="209" idx="1"/>
            </p:cNvCxnSpPr>
            <p:nvPr/>
          </p:nvCxnSpPr>
          <p:spPr bwMode="auto">
            <a:xfrm>
              <a:off x="1104900" y="3038241"/>
              <a:ext cx="95903" cy="3087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endCxn id="209" idx="3"/>
            </p:cNvCxnSpPr>
            <p:nvPr/>
          </p:nvCxnSpPr>
          <p:spPr bwMode="auto">
            <a:xfrm flipH="1">
              <a:off x="1466197" y="3038243"/>
              <a:ext cx="95903" cy="3087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Left Brace 193"/>
            <p:cNvSpPr/>
            <p:nvPr/>
          </p:nvSpPr>
          <p:spPr bwMode="auto">
            <a:xfrm rot="16200000">
              <a:off x="1441311" y="2669968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Left Brace 194"/>
            <p:cNvSpPr/>
            <p:nvPr/>
          </p:nvSpPr>
          <p:spPr bwMode="auto">
            <a:xfrm rot="16200000">
              <a:off x="1898511" y="2669968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6" name="Left Brace 195"/>
            <p:cNvSpPr/>
            <p:nvPr/>
          </p:nvSpPr>
          <p:spPr bwMode="auto">
            <a:xfrm rot="16200000">
              <a:off x="2355711" y="2669968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7" name="Left Brace 196"/>
            <p:cNvSpPr/>
            <p:nvPr/>
          </p:nvSpPr>
          <p:spPr bwMode="auto">
            <a:xfrm rot="16200000">
              <a:off x="2812911" y="2669968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Left Brace 197"/>
            <p:cNvSpPr/>
            <p:nvPr/>
          </p:nvSpPr>
          <p:spPr bwMode="auto">
            <a:xfrm rot="16200000">
              <a:off x="3270111" y="2669971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9" name="Left Brace 198"/>
            <p:cNvSpPr/>
            <p:nvPr/>
          </p:nvSpPr>
          <p:spPr bwMode="auto">
            <a:xfrm rot="16200000">
              <a:off x="3727311" y="2669971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0" name="Left Brace 199"/>
            <p:cNvSpPr/>
            <p:nvPr/>
          </p:nvSpPr>
          <p:spPr bwMode="auto">
            <a:xfrm rot="16200000">
              <a:off x="4184511" y="2669971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1" name="Left Brace 200"/>
            <p:cNvSpPr/>
            <p:nvPr/>
          </p:nvSpPr>
          <p:spPr bwMode="auto">
            <a:xfrm rot="16200000">
              <a:off x="4641711" y="2669969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5098911" y="2669972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3" name="Left Brace 202"/>
            <p:cNvSpPr/>
            <p:nvPr/>
          </p:nvSpPr>
          <p:spPr bwMode="auto">
            <a:xfrm rot="16200000">
              <a:off x="5556111" y="2669972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4" name="Left Brace 203"/>
            <p:cNvSpPr/>
            <p:nvPr/>
          </p:nvSpPr>
          <p:spPr bwMode="auto">
            <a:xfrm rot="16200000">
              <a:off x="6013311" y="2669972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5" name="Left Brace 204"/>
            <p:cNvSpPr/>
            <p:nvPr/>
          </p:nvSpPr>
          <p:spPr bwMode="auto">
            <a:xfrm rot="16200000">
              <a:off x="6470511" y="2669972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Left Brace 205"/>
            <p:cNvSpPr/>
            <p:nvPr/>
          </p:nvSpPr>
          <p:spPr bwMode="auto">
            <a:xfrm rot="16200000">
              <a:off x="6927711" y="2669974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7" name="Left Brace 206"/>
            <p:cNvSpPr/>
            <p:nvPr/>
          </p:nvSpPr>
          <p:spPr bwMode="auto">
            <a:xfrm rot="16200000">
              <a:off x="7384911" y="2669974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8" name="Left Brace 207"/>
            <p:cNvSpPr/>
            <p:nvPr/>
          </p:nvSpPr>
          <p:spPr bwMode="auto">
            <a:xfrm rot="16200000">
              <a:off x="7842111" y="2669974"/>
              <a:ext cx="241579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200803" y="3195227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0" name="Straight Connector 209"/>
            <p:cNvCxnSpPr>
              <a:endCxn id="212" idx="1"/>
            </p:cNvCxnSpPr>
            <p:nvPr/>
          </p:nvCxnSpPr>
          <p:spPr bwMode="auto">
            <a:xfrm>
              <a:off x="2019300" y="3038243"/>
              <a:ext cx="95903" cy="3087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212" idx="3"/>
            </p:cNvCxnSpPr>
            <p:nvPr/>
          </p:nvCxnSpPr>
          <p:spPr bwMode="auto">
            <a:xfrm flipH="1">
              <a:off x="2380597" y="3038243"/>
              <a:ext cx="95903" cy="3087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" name="TextBox 211"/>
            <p:cNvSpPr txBox="1"/>
            <p:nvPr/>
          </p:nvSpPr>
          <p:spPr>
            <a:xfrm>
              <a:off x="2115203" y="3195227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3" name="Straight Connector 212"/>
            <p:cNvCxnSpPr>
              <a:endCxn id="215" idx="1"/>
            </p:cNvCxnSpPr>
            <p:nvPr/>
          </p:nvCxnSpPr>
          <p:spPr bwMode="auto">
            <a:xfrm>
              <a:off x="2933700" y="3038243"/>
              <a:ext cx="95903" cy="3087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endCxn id="215" idx="3"/>
            </p:cNvCxnSpPr>
            <p:nvPr/>
          </p:nvCxnSpPr>
          <p:spPr bwMode="auto">
            <a:xfrm flipH="1">
              <a:off x="3294997" y="3038246"/>
              <a:ext cx="95903" cy="30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TextBox 214"/>
            <p:cNvSpPr txBox="1"/>
            <p:nvPr/>
          </p:nvSpPr>
          <p:spPr>
            <a:xfrm>
              <a:off x="3029603" y="3195227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6" name="Straight Connector 215"/>
            <p:cNvCxnSpPr>
              <a:endCxn id="218" idx="1"/>
            </p:cNvCxnSpPr>
            <p:nvPr/>
          </p:nvCxnSpPr>
          <p:spPr bwMode="auto">
            <a:xfrm>
              <a:off x="3848100" y="3038246"/>
              <a:ext cx="95903" cy="3087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endCxn id="218" idx="3"/>
            </p:cNvCxnSpPr>
            <p:nvPr/>
          </p:nvCxnSpPr>
          <p:spPr bwMode="auto">
            <a:xfrm flipH="1">
              <a:off x="4209397" y="3038246"/>
              <a:ext cx="95903" cy="3087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TextBox 217"/>
            <p:cNvSpPr txBox="1"/>
            <p:nvPr/>
          </p:nvSpPr>
          <p:spPr>
            <a:xfrm>
              <a:off x="3944003" y="319522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9" name="Straight Connector 218"/>
            <p:cNvCxnSpPr>
              <a:endCxn id="221" idx="1"/>
            </p:cNvCxnSpPr>
            <p:nvPr/>
          </p:nvCxnSpPr>
          <p:spPr bwMode="auto">
            <a:xfrm>
              <a:off x="4762500" y="3038244"/>
              <a:ext cx="95903" cy="3087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>
              <a:endCxn id="221" idx="3"/>
            </p:cNvCxnSpPr>
            <p:nvPr/>
          </p:nvCxnSpPr>
          <p:spPr bwMode="auto">
            <a:xfrm flipH="1">
              <a:off x="5123797" y="3038247"/>
              <a:ext cx="95904" cy="30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1" name="TextBox 220"/>
            <p:cNvSpPr txBox="1"/>
            <p:nvPr/>
          </p:nvSpPr>
          <p:spPr>
            <a:xfrm>
              <a:off x="4858403" y="319522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22" name="Straight Connector 221"/>
            <p:cNvCxnSpPr>
              <a:endCxn id="224" idx="1"/>
            </p:cNvCxnSpPr>
            <p:nvPr/>
          </p:nvCxnSpPr>
          <p:spPr bwMode="auto">
            <a:xfrm>
              <a:off x="5676900" y="3038247"/>
              <a:ext cx="95903" cy="30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endCxn id="224" idx="3"/>
            </p:cNvCxnSpPr>
            <p:nvPr/>
          </p:nvCxnSpPr>
          <p:spPr bwMode="auto">
            <a:xfrm flipH="1">
              <a:off x="6038197" y="3038247"/>
              <a:ext cx="95904" cy="30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4" name="TextBox 223"/>
            <p:cNvSpPr txBox="1"/>
            <p:nvPr/>
          </p:nvSpPr>
          <p:spPr>
            <a:xfrm>
              <a:off x="5772803" y="319522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25" name="Straight Connector 224"/>
            <p:cNvCxnSpPr>
              <a:endCxn id="227" idx="1"/>
            </p:cNvCxnSpPr>
            <p:nvPr/>
          </p:nvCxnSpPr>
          <p:spPr bwMode="auto">
            <a:xfrm>
              <a:off x="6591300" y="3038247"/>
              <a:ext cx="95903" cy="30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endCxn id="227" idx="3"/>
            </p:cNvCxnSpPr>
            <p:nvPr/>
          </p:nvCxnSpPr>
          <p:spPr bwMode="auto">
            <a:xfrm flipH="1">
              <a:off x="6952597" y="3038250"/>
              <a:ext cx="95904" cy="308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TextBox 226"/>
            <p:cNvSpPr txBox="1"/>
            <p:nvPr/>
          </p:nvSpPr>
          <p:spPr>
            <a:xfrm>
              <a:off x="6687203" y="319522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28" name="Straight Connector 227"/>
            <p:cNvCxnSpPr>
              <a:endCxn id="230" idx="1"/>
            </p:cNvCxnSpPr>
            <p:nvPr/>
          </p:nvCxnSpPr>
          <p:spPr bwMode="auto">
            <a:xfrm>
              <a:off x="7505700" y="3038250"/>
              <a:ext cx="95903" cy="308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endCxn id="230" idx="3"/>
            </p:cNvCxnSpPr>
            <p:nvPr/>
          </p:nvCxnSpPr>
          <p:spPr bwMode="auto">
            <a:xfrm flipH="1">
              <a:off x="7866997" y="3038250"/>
              <a:ext cx="95904" cy="308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TextBox 229"/>
            <p:cNvSpPr txBox="1"/>
            <p:nvPr/>
          </p:nvSpPr>
          <p:spPr>
            <a:xfrm>
              <a:off x="7601603" y="319522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31" name="Straight Connector 230"/>
            <p:cNvCxnSpPr>
              <a:stCxn id="209" idx="2"/>
              <a:endCxn id="233" idx="1"/>
            </p:cNvCxnSpPr>
            <p:nvPr/>
          </p:nvCxnSpPr>
          <p:spPr bwMode="auto">
            <a:xfrm>
              <a:off x="1333500" y="3498795"/>
              <a:ext cx="300876" cy="1837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2" idx="2"/>
              <a:endCxn id="233" idx="3"/>
            </p:cNvCxnSpPr>
            <p:nvPr/>
          </p:nvCxnSpPr>
          <p:spPr bwMode="auto">
            <a:xfrm flipH="1">
              <a:off x="1899770" y="3498795"/>
              <a:ext cx="348130" cy="1837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3" name="TextBox 232"/>
            <p:cNvSpPr txBox="1"/>
            <p:nvPr/>
          </p:nvSpPr>
          <p:spPr>
            <a:xfrm>
              <a:off x="1634376" y="3530753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34" name="Straight Connector 233"/>
            <p:cNvCxnSpPr>
              <a:endCxn id="236" idx="1"/>
            </p:cNvCxnSpPr>
            <p:nvPr/>
          </p:nvCxnSpPr>
          <p:spPr bwMode="auto">
            <a:xfrm>
              <a:off x="3200400" y="3530754"/>
              <a:ext cx="310030" cy="151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endCxn id="236" idx="3"/>
            </p:cNvCxnSpPr>
            <p:nvPr/>
          </p:nvCxnSpPr>
          <p:spPr bwMode="auto">
            <a:xfrm flipH="1">
              <a:off x="3775824" y="3530755"/>
              <a:ext cx="338980" cy="1517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" name="TextBox 235"/>
            <p:cNvSpPr txBox="1"/>
            <p:nvPr/>
          </p:nvSpPr>
          <p:spPr>
            <a:xfrm>
              <a:off x="3510430" y="3530753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37" name="Straight Connector 236"/>
            <p:cNvCxnSpPr>
              <a:stCxn id="221" idx="2"/>
              <a:endCxn id="239" idx="1"/>
            </p:cNvCxnSpPr>
            <p:nvPr/>
          </p:nvCxnSpPr>
          <p:spPr bwMode="auto">
            <a:xfrm>
              <a:off x="4991100" y="3498795"/>
              <a:ext cx="348130" cy="1837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4" idx="2"/>
              <a:endCxn id="239" idx="3"/>
            </p:cNvCxnSpPr>
            <p:nvPr/>
          </p:nvCxnSpPr>
          <p:spPr bwMode="auto">
            <a:xfrm flipH="1">
              <a:off x="5604624" y="3498795"/>
              <a:ext cx="300876" cy="1837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9" name="TextBox 238"/>
            <p:cNvSpPr txBox="1"/>
            <p:nvPr/>
          </p:nvSpPr>
          <p:spPr>
            <a:xfrm>
              <a:off x="5339230" y="3530753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40" name="Straight Connector 239"/>
            <p:cNvCxnSpPr>
              <a:stCxn id="227" idx="2"/>
              <a:endCxn id="242" idx="1"/>
            </p:cNvCxnSpPr>
            <p:nvPr/>
          </p:nvCxnSpPr>
          <p:spPr bwMode="auto">
            <a:xfrm>
              <a:off x="6819900" y="3498795"/>
              <a:ext cx="348129" cy="11663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>
              <a:stCxn id="230" idx="2"/>
              <a:endCxn id="242" idx="3"/>
            </p:cNvCxnSpPr>
            <p:nvPr/>
          </p:nvCxnSpPr>
          <p:spPr bwMode="auto">
            <a:xfrm flipH="1">
              <a:off x="7433423" y="3498795"/>
              <a:ext cx="300877" cy="11663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2" name="TextBox 241"/>
            <p:cNvSpPr txBox="1"/>
            <p:nvPr/>
          </p:nvSpPr>
          <p:spPr>
            <a:xfrm>
              <a:off x="7168029" y="3463648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43" name="Straight Connector 242"/>
            <p:cNvCxnSpPr>
              <a:stCxn id="233" idx="2"/>
              <a:endCxn id="245" idx="1"/>
            </p:cNvCxnSpPr>
            <p:nvPr/>
          </p:nvCxnSpPr>
          <p:spPr bwMode="auto">
            <a:xfrm>
              <a:off x="1767073" y="3834321"/>
              <a:ext cx="752756" cy="2508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Straight Connector 243"/>
            <p:cNvCxnSpPr>
              <a:stCxn id="236" idx="2"/>
              <a:endCxn id="245" idx="3"/>
            </p:cNvCxnSpPr>
            <p:nvPr/>
          </p:nvCxnSpPr>
          <p:spPr bwMode="auto">
            <a:xfrm flipH="1">
              <a:off x="2785223" y="3834321"/>
              <a:ext cx="857904" cy="2508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5" name="TextBox 244"/>
            <p:cNvSpPr txBox="1"/>
            <p:nvPr/>
          </p:nvSpPr>
          <p:spPr>
            <a:xfrm>
              <a:off x="2519829" y="3933384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46" name="Straight Connector 245"/>
            <p:cNvCxnSpPr>
              <a:stCxn id="239" idx="2"/>
              <a:endCxn id="248" idx="1"/>
            </p:cNvCxnSpPr>
            <p:nvPr/>
          </p:nvCxnSpPr>
          <p:spPr bwMode="auto">
            <a:xfrm>
              <a:off x="5471927" y="3834321"/>
              <a:ext cx="781701" cy="2508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7" name="Straight Connector 246"/>
            <p:cNvCxnSpPr>
              <a:stCxn id="242" idx="2"/>
              <a:endCxn id="248" idx="3"/>
            </p:cNvCxnSpPr>
            <p:nvPr/>
          </p:nvCxnSpPr>
          <p:spPr bwMode="auto">
            <a:xfrm flipH="1">
              <a:off x="6519022" y="3767215"/>
              <a:ext cx="781704" cy="3179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8" name="TextBox 247"/>
            <p:cNvSpPr txBox="1"/>
            <p:nvPr/>
          </p:nvSpPr>
          <p:spPr>
            <a:xfrm>
              <a:off x="6253628" y="3933384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49" name="Straight Connector 248"/>
            <p:cNvCxnSpPr>
              <a:stCxn id="245" idx="2"/>
            </p:cNvCxnSpPr>
            <p:nvPr/>
          </p:nvCxnSpPr>
          <p:spPr bwMode="auto">
            <a:xfrm>
              <a:off x="2652526" y="4236952"/>
              <a:ext cx="1725050" cy="1334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stCxn id="248" idx="2"/>
            </p:cNvCxnSpPr>
            <p:nvPr/>
          </p:nvCxnSpPr>
          <p:spPr bwMode="auto">
            <a:xfrm flipH="1">
              <a:off x="4642970" y="4236952"/>
              <a:ext cx="1743355" cy="1334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1" name="TextBox 250"/>
            <p:cNvSpPr txBox="1"/>
            <p:nvPr/>
          </p:nvSpPr>
          <p:spPr>
            <a:xfrm>
              <a:off x="4377576" y="4192233"/>
              <a:ext cx="265394" cy="303567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33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BITES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movie… speaks to Generation </a:t>
            </a:r>
            <a:r>
              <a:rPr lang="en-US" dirty="0" err="1" smtClean="0"/>
              <a:t>Xers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8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In theory, you can divide down to single elements and then do all your result-combining in parallel and get optimal speedup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In practice, creating all those threads and communicating amongst them swamps the savings,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To gain better efficiency:</a:t>
            </a:r>
          </a:p>
          <a:p>
            <a:pPr marL="293688" indent="-293688"/>
            <a:r>
              <a:rPr lang="en-US" sz="2000" dirty="0" smtClean="0"/>
              <a:t>Use a </a:t>
            </a:r>
            <a:r>
              <a:rPr lang="en-US" sz="2000" i="1" dirty="0" smtClean="0">
                <a:solidFill>
                  <a:schemeClr val="accent2"/>
                </a:solidFill>
              </a:rPr>
              <a:t>sequential cutoff</a:t>
            </a:r>
            <a:r>
              <a:rPr lang="en-US" sz="2000" dirty="0" smtClean="0"/>
              <a:t>, typically around 500-1000</a:t>
            </a:r>
          </a:p>
          <a:p>
            <a:pPr marL="693738" lvl="2" indent="-293688"/>
            <a:r>
              <a:rPr lang="en-US" sz="2000" dirty="0" smtClean="0"/>
              <a:t>Eliminates </a:t>
            </a:r>
            <a:r>
              <a:rPr lang="en-US" sz="2000" i="1" dirty="0" smtClean="0"/>
              <a:t>almost all</a:t>
            </a:r>
            <a:r>
              <a:rPr lang="en-US" sz="2000" dirty="0" smtClean="0"/>
              <a:t> of the recursive thread creation because it eliminates the bottom levels of the tree</a:t>
            </a:r>
          </a:p>
          <a:p>
            <a:pPr marL="693738" lvl="2" indent="-293688"/>
            <a:r>
              <a:rPr lang="en-US" sz="2000" dirty="0" smtClean="0"/>
              <a:t>This is e</a:t>
            </a:r>
            <a:r>
              <a:rPr lang="en-US" sz="2000" i="1" dirty="0" smtClean="0"/>
              <a:t>xactly</a:t>
            </a:r>
            <a:r>
              <a:rPr lang="en-US" sz="2000" dirty="0" smtClean="0"/>
              <a:t> like quicksort switching to insertion sort </a:t>
            </a:r>
            <a:br>
              <a:rPr lang="en-US" sz="2000" dirty="0" smtClean="0"/>
            </a:br>
            <a:r>
              <a:rPr lang="en-US" sz="2000" dirty="0" smtClean="0"/>
              <a:t>for small </a:t>
            </a:r>
            <a:r>
              <a:rPr lang="en-US" sz="2000" dirty="0" err="1" smtClean="0"/>
              <a:t>subproblems</a:t>
            </a:r>
            <a:r>
              <a:rPr lang="en-US" sz="2000" dirty="0" smtClean="0"/>
              <a:t>, but even more important here</a:t>
            </a:r>
            <a:endParaRPr lang="en-US" dirty="0" smtClean="0"/>
          </a:p>
          <a:p>
            <a:pPr marL="293688" indent="-293688"/>
            <a:r>
              <a:rPr lang="en-US" sz="2000" dirty="0" smtClean="0"/>
              <a:t>Be clever and do not create unneeded threads</a:t>
            </a:r>
          </a:p>
          <a:p>
            <a:pPr marL="693738" lvl="1" indent="-293688"/>
            <a:r>
              <a:rPr lang="en-US" sz="2000" dirty="0" smtClean="0"/>
              <a:t>When creating a thread, you are already in another thread</a:t>
            </a:r>
          </a:p>
          <a:p>
            <a:pPr marL="693738" lvl="1" indent="-293688"/>
            <a:r>
              <a:rPr lang="en-US" sz="2000" dirty="0" smtClean="0"/>
              <a:t>Why not use the current thread to do half the work?</a:t>
            </a:r>
          </a:p>
          <a:p>
            <a:pPr marL="693738" lvl="2" indent="-293688"/>
            <a:r>
              <a:rPr lang="en-US" sz="2000" dirty="0" smtClean="0"/>
              <a:t>Cuts the number of threads created by another 2x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Halving the Number of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458200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If a </a:t>
            </a:r>
            <a:r>
              <a:rPr lang="en-US" sz="2200" i="1" dirty="0" smtClean="0"/>
              <a:t>language</a:t>
            </a:r>
            <a:r>
              <a:rPr lang="en-US" sz="2200" dirty="0" smtClean="0"/>
              <a:t> had built-in support for fork-join parallelism, we would expect this hand-optimization to be unnecessary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But the </a:t>
            </a:r>
            <a:r>
              <a:rPr lang="en-US" sz="2200" i="1" dirty="0" smtClean="0"/>
              <a:t>library</a:t>
            </a:r>
            <a:r>
              <a:rPr lang="en-US" sz="2200" dirty="0" smtClean="0"/>
              <a:t> we are using expects you to do it yourself</a:t>
            </a:r>
          </a:p>
          <a:p>
            <a:r>
              <a:rPr lang="en-US" sz="2200" dirty="0" smtClean="0"/>
              <a:t>And the difference is surprisingly substantial</a:t>
            </a:r>
          </a:p>
          <a:p>
            <a:r>
              <a:rPr lang="en-US" sz="2200" dirty="0" smtClean="0"/>
              <a:t>But no difference in theory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758952"/>
            <a:ext cx="3733800" cy="28777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2100"/>
              </a:lnSpc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create two threads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758952"/>
            <a:ext cx="4191000" cy="28777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2100"/>
              </a:lnSpc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21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8658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Fewer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39</a:t>
            </a:fld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1603023" y="914400"/>
            <a:ext cx="7315200" cy="2249713"/>
            <a:chOff x="914400" y="914400"/>
            <a:chExt cx="7315200" cy="2249713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6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37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67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13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8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59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43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74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0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04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35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0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81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5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96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1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19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26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72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02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87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8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33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63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8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79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94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9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40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55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85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70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1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16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46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31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62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77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807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92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/>
          </p:nvSpPr>
          <p:spPr bwMode="auto">
            <a:xfrm rot="16200000">
              <a:off x="967740" y="111664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Connector 57"/>
            <p:cNvCxnSpPr>
              <a:endCxn id="75" idx="1"/>
            </p:cNvCxnSpPr>
            <p:nvPr/>
          </p:nvCxnSpPr>
          <p:spPr bwMode="auto">
            <a:xfrm>
              <a:off x="1104900" y="1509010"/>
              <a:ext cx="95903" cy="3506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endCxn id="75" idx="3"/>
            </p:cNvCxnSpPr>
            <p:nvPr/>
          </p:nvCxnSpPr>
          <p:spPr bwMode="auto">
            <a:xfrm flipH="1">
              <a:off x="1466197" y="1509013"/>
              <a:ext cx="95906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Left Brace 59"/>
            <p:cNvSpPr/>
            <p:nvPr/>
          </p:nvSpPr>
          <p:spPr bwMode="auto">
            <a:xfrm rot="16200000">
              <a:off x="14249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18821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23393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27965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32537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37109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41681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4625340" y="1116645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0825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55397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59969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64541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69113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Left Brace 72"/>
            <p:cNvSpPr/>
            <p:nvPr/>
          </p:nvSpPr>
          <p:spPr bwMode="auto">
            <a:xfrm rot="16200000">
              <a:off x="73685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Left Brace 73"/>
            <p:cNvSpPr/>
            <p:nvPr/>
          </p:nvSpPr>
          <p:spPr bwMode="auto">
            <a:xfrm rot="16200000">
              <a:off x="78257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008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 anchor="t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8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76" name="Straight Connector 75"/>
            <p:cNvCxnSpPr>
              <a:endCxn id="78" idx="1"/>
            </p:cNvCxnSpPr>
            <p:nvPr/>
          </p:nvCxnSpPr>
          <p:spPr bwMode="auto">
            <a:xfrm>
              <a:off x="2019300" y="1509013"/>
              <a:ext cx="95903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endCxn id="78" idx="3"/>
            </p:cNvCxnSpPr>
            <p:nvPr/>
          </p:nvCxnSpPr>
          <p:spPr bwMode="auto">
            <a:xfrm flipH="1">
              <a:off x="2380597" y="1509013"/>
              <a:ext cx="95904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1152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9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79" name="Straight Connector 78"/>
            <p:cNvCxnSpPr>
              <a:endCxn id="81" idx="1"/>
            </p:cNvCxnSpPr>
            <p:nvPr/>
          </p:nvCxnSpPr>
          <p:spPr bwMode="auto">
            <a:xfrm>
              <a:off x="2933700" y="1509013"/>
              <a:ext cx="95903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endCxn id="81" idx="3"/>
            </p:cNvCxnSpPr>
            <p:nvPr/>
          </p:nvCxnSpPr>
          <p:spPr bwMode="auto">
            <a:xfrm flipH="1">
              <a:off x="3294997" y="1509016"/>
              <a:ext cx="95904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0296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10    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82" name="Straight Connector 81"/>
            <p:cNvCxnSpPr>
              <a:endCxn id="84" idx="1"/>
            </p:cNvCxnSpPr>
            <p:nvPr/>
          </p:nvCxnSpPr>
          <p:spPr bwMode="auto">
            <a:xfrm>
              <a:off x="3848100" y="15090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endCxn id="84" idx="3"/>
            </p:cNvCxnSpPr>
            <p:nvPr/>
          </p:nvCxnSpPr>
          <p:spPr bwMode="auto">
            <a:xfrm flipH="1">
              <a:off x="4209397" y="1509016"/>
              <a:ext cx="95904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39440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   11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85" name="Straight Connector 84"/>
            <p:cNvCxnSpPr>
              <a:endCxn id="87" idx="1"/>
            </p:cNvCxnSpPr>
            <p:nvPr/>
          </p:nvCxnSpPr>
          <p:spPr bwMode="auto">
            <a:xfrm>
              <a:off x="4762500" y="1509014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endCxn id="87" idx="3"/>
            </p:cNvCxnSpPr>
            <p:nvPr/>
          </p:nvCxnSpPr>
          <p:spPr bwMode="auto">
            <a:xfrm flipH="1">
              <a:off x="51237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48584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12    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cxnSp>
          <p:nvCxnSpPr>
            <p:cNvPr id="88" name="Straight Connector 87"/>
            <p:cNvCxnSpPr>
              <a:endCxn id="90" idx="1"/>
            </p:cNvCxnSpPr>
            <p:nvPr/>
          </p:nvCxnSpPr>
          <p:spPr bwMode="auto">
            <a:xfrm>
              <a:off x="56769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endCxn id="90" idx="3"/>
            </p:cNvCxnSpPr>
            <p:nvPr/>
          </p:nvCxnSpPr>
          <p:spPr bwMode="auto">
            <a:xfrm flipH="1">
              <a:off x="60381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57728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  13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cxnSp>
          <p:nvCxnSpPr>
            <p:cNvPr id="91" name="Straight Connector 90"/>
            <p:cNvCxnSpPr>
              <a:endCxn id="93" idx="1"/>
            </p:cNvCxnSpPr>
            <p:nvPr/>
          </p:nvCxnSpPr>
          <p:spPr bwMode="auto">
            <a:xfrm>
              <a:off x="65913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endCxn id="93" idx="3"/>
            </p:cNvCxnSpPr>
            <p:nvPr/>
          </p:nvCxnSpPr>
          <p:spPr bwMode="auto">
            <a:xfrm flipH="1">
              <a:off x="69525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66872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14  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94" name="Straight Connector 93"/>
            <p:cNvCxnSpPr>
              <a:endCxn id="96" idx="1"/>
            </p:cNvCxnSpPr>
            <p:nvPr/>
          </p:nvCxnSpPr>
          <p:spPr bwMode="auto">
            <a:xfrm>
              <a:off x="7505700" y="1509020"/>
              <a:ext cx="95903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endCxn id="96" idx="3"/>
            </p:cNvCxnSpPr>
            <p:nvPr/>
          </p:nvCxnSpPr>
          <p:spPr bwMode="auto">
            <a:xfrm flipH="1">
              <a:off x="78669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76016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 15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97" name="Straight Connector 96"/>
            <p:cNvCxnSpPr>
              <a:stCxn id="75" idx="2"/>
              <a:endCxn id="99" idx="1"/>
            </p:cNvCxnSpPr>
            <p:nvPr/>
          </p:nvCxnSpPr>
          <p:spPr bwMode="auto">
            <a:xfrm>
              <a:off x="1333500" y="20319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8" idx="2"/>
              <a:endCxn id="99" idx="3"/>
            </p:cNvCxnSpPr>
            <p:nvPr/>
          </p:nvCxnSpPr>
          <p:spPr bwMode="auto">
            <a:xfrm flipH="1">
              <a:off x="1899770" y="20319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1634376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4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100" name="Straight Connector 99"/>
            <p:cNvCxnSpPr>
              <a:endCxn id="102" idx="1"/>
            </p:cNvCxnSpPr>
            <p:nvPr/>
          </p:nvCxnSpPr>
          <p:spPr bwMode="auto">
            <a:xfrm>
              <a:off x="3200400" y="2068274"/>
              <a:ext cx="310030" cy="1723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endCxn id="102" idx="3"/>
            </p:cNvCxnSpPr>
            <p:nvPr/>
          </p:nvCxnSpPr>
          <p:spPr bwMode="auto">
            <a:xfrm flipH="1">
              <a:off x="3775824" y="2068275"/>
              <a:ext cx="338980" cy="172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35104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5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87" idx="2"/>
              <a:endCxn id="105" idx="1"/>
            </p:cNvCxnSpPr>
            <p:nvPr/>
          </p:nvCxnSpPr>
          <p:spPr bwMode="auto">
            <a:xfrm>
              <a:off x="4991100" y="20319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90" idx="2"/>
              <a:endCxn id="105" idx="3"/>
            </p:cNvCxnSpPr>
            <p:nvPr/>
          </p:nvCxnSpPr>
          <p:spPr bwMode="auto">
            <a:xfrm flipH="1">
              <a:off x="5604624" y="20319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53392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6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106" name="Straight Connector 105"/>
            <p:cNvCxnSpPr>
              <a:stCxn id="93" idx="2"/>
              <a:endCxn id="108" idx="1"/>
            </p:cNvCxnSpPr>
            <p:nvPr/>
          </p:nvCxnSpPr>
          <p:spPr bwMode="auto">
            <a:xfrm>
              <a:off x="6819900" y="2031984"/>
              <a:ext cx="348129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96" idx="2"/>
              <a:endCxn id="108" idx="3"/>
            </p:cNvCxnSpPr>
            <p:nvPr/>
          </p:nvCxnSpPr>
          <p:spPr bwMode="auto">
            <a:xfrm flipH="1">
              <a:off x="7433423" y="2031984"/>
              <a:ext cx="300877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TextBox 107"/>
            <p:cNvSpPr txBox="1"/>
            <p:nvPr/>
          </p:nvSpPr>
          <p:spPr>
            <a:xfrm>
              <a:off x="7168029" y="19920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7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109" name="Straight Connector 108"/>
            <p:cNvCxnSpPr>
              <a:stCxn id="99" idx="2"/>
              <a:endCxn id="111" idx="1"/>
            </p:cNvCxnSpPr>
            <p:nvPr/>
          </p:nvCxnSpPr>
          <p:spPr bwMode="auto">
            <a:xfrm>
              <a:off x="1767073" y="2412983"/>
              <a:ext cx="752756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2" idx="2"/>
              <a:endCxn id="111" idx="3"/>
            </p:cNvCxnSpPr>
            <p:nvPr/>
          </p:nvCxnSpPr>
          <p:spPr bwMode="auto">
            <a:xfrm flipH="1">
              <a:off x="2785223" y="2412983"/>
              <a:ext cx="857904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2519829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3  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112" name="Straight Connector 111"/>
            <p:cNvCxnSpPr>
              <a:stCxn id="105" idx="2"/>
              <a:endCxn id="114" idx="1"/>
            </p:cNvCxnSpPr>
            <p:nvPr/>
          </p:nvCxnSpPr>
          <p:spPr bwMode="auto">
            <a:xfrm>
              <a:off x="5471927" y="2412983"/>
              <a:ext cx="781701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2"/>
              <a:endCxn id="114" idx="3"/>
            </p:cNvCxnSpPr>
            <p:nvPr/>
          </p:nvCxnSpPr>
          <p:spPr bwMode="auto">
            <a:xfrm flipH="1">
              <a:off x="6519022" y="2336783"/>
              <a:ext cx="781704" cy="3610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TextBox 113"/>
            <p:cNvSpPr txBox="1"/>
            <p:nvPr/>
          </p:nvSpPr>
          <p:spPr>
            <a:xfrm>
              <a:off x="6253628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2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115" name="Straight Connector 114"/>
            <p:cNvCxnSpPr>
              <a:stCxn id="111" idx="2"/>
              <a:endCxn id="117" idx="1"/>
            </p:cNvCxnSpPr>
            <p:nvPr/>
          </p:nvCxnSpPr>
          <p:spPr bwMode="auto">
            <a:xfrm>
              <a:off x="2652526" y="2870183"/>
              <a:ext cx="1725050" cy="1215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14" idx="2"/>
              <a:endCxn id="117" idx="3"/>
            </p:cNvCxnSpPr>
            <p:nvPr/>
          </p:nvCxnSpPr>
          <p:spPr bwMode="auto">
            <a:xfrm flipH="1">
              <a:off x="4642970" y="2870183"/>
              <a:ext cx="1743355" cy="1215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377576" y="281940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1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603023" y="3767623"/>
            <a:ext cx="7315200" cy="2249713"/>
            <a:chOff x="852673" y="3657600"/>
            <a:chExt cx="7315200" cy="2249713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852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005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309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157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462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14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19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767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071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224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529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376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681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833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3138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986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3291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3443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3748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3595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3900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4053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4357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205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510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4662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4967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4815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5119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272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5577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5424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5729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5881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6186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034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6339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6491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6796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6643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6948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7101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4058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253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75582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77106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80154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7863073" y="36576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Left Brace 169"/>
            <p:cNvSpPr/>
            <p:nvPr/>
          </p:nvSpPr>
          <p:spPr bwMode="auto">
            <a:xfrm rot="16200000">
              <a:off x="906013" y="385984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1" name="Straight Connector 170"/>
            <p:cNvCxnSpPr>
              <a:endCxn id="188" idx="1"/>
            </p:cNvCxnSpPr>
            <p:nvPr/>
          </p:nvCxnSpPr>
          <p:spPr bwMode="auto">
            <a:xfrm>
              <a:off x="1043173" y="4252210"/>
              <a:ext cx="95903" cy="3506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>
              <a:endCxn id="188" idx="3"/>
            </p:cNvCxnSpPr>
            <p:nvPr/>
          </p:nvCxnSpPr>
          <p:spPr bwMode="auto">
            <a:xfrm flipH="1">
              <a:off x="1404470" y="4252213"/>
              <a:ext cx="95906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3" name="Left Brace 172"/>
            <p:cNvSpPr/>
            <p:nvPr/>
          </p:nvSpPr>
          <p:spPr bwMode="auto">
            <a:xfrm rot="16200000">
              <a:off x="1363213" y="38598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Left Brace 173"/>
            <p:cNvSpPr/>
            <p:nvPr/>
          </p:nvSpPr>
          <p:spPr bwMode="auto">
            <a:xfrm rot="16200000">
              <a:off x="1820413" y="38598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5" name="Left Brace 174"/>
            <p:cNvSpPr/>
            <p:nvPr/>
          </p:nvSpPr>
          <p:spPr bwMode="auto">
            <a:xfrm rot="16200000">
              <a:off x="2277613" y="38598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6" name="Left Brace 175"/>
            <p:cNvSpPr/>
            <p:nvPr/>
          </p:nvSpPr>
          <p:spPr bwMode="auto">
            <a:xfrm rot="16200000">
              <a:off x="2734813" y="38598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7" name="Left Brace 176"/>
            <p:cNvSpPr/>
            <p:nvPr/>
          </p:nvSpPr>
          <p:spPr bwMode="auto">
            <a:xfrm rot="16200000">
              <a:off x="3192013" y="38598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8" name="Left Brace 177"/>
            <p:cNvSpPr/>
            <p:nvPr/>
          </p:nvSpPr>
          <p:spPr bwMode="auto">
            <a:xfrm rot="16200000">
              <a:off x="3649213" y="38598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9" name="Left Brace 178"/>
            <p:cNvSpPr/>
            <p:nvPr/>
          </p:nvSpPr>
          <p:spPr bwMode="auto">
            <a:xfrm rot="16200000">
              <a:off x="4106413" y="38598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0" name="Left Brace 179"/>
            <p:cNvSpPr/>
            <p:nvPr/>
          </p:nvSpPr>
          <p:spPr bwMode="auto">
            <a:xfrm rot="16200000">
              <a:off x="4563613" y="3859845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1" name="Left Brace 180"/>
            <p:cNvSpPr/>
            <p:nvPr/>
          </p:nvSpPr>
          <p:spPr bwMode="auto">
            <a:xfrm rot="16200000">
              <a:off x="5020813" y="38598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2" name="Left Brace 181"/>
            <p:cNvSpPr/>
            <p:nvPr/>
          </p:nvSpPr>
          <p:spPr bwMode="auto">
            <a:xfrm rot="16200000">
              <a:off x="5478013" y="38598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3" name="Left Brace 182"/>
            <p:cNvSpPr/>
            <p:nvPr/>
          </p:nvSpPr>
          <p:spPr bwMode="auto">
            <a:xfrm rot="16200000">
              <a:off x="5935213" y="38598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Left Brace 183"/>
            <p:cNvSpPr/>
            <p:nvPr/>
          </p:nvSpPr>
          <p:spPr bwMode="auto">
            <a:xfrm rot="16200000">
              <a:off x="6392413" y="38598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5" name="Left Brace 184"/>
            <p:cNvSpPr/>
            <p:nvPr/>
          </p:nvSpPr>
          <p:spPr bwMode="auto">
            <a:xfrm rot="16200000">
              <a:off x="6849613" y="38598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6" name="Left Brace 185"/>
            <p:cNvSpPr/>
            <p:nvPr/>
          </p:nvSpPr>
          <p:spPr bwMode="auto">
            <a:xfrm rot="16200000">
              <a:off x="7306813" y="38598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7" name="Left Brace 186"/>
            <p:cNvSpPr/>
            <p:nvPr/>
          </p:nvSpPr>
          <p:spPr bwMode="auto">
            <a:xfrm rot="16200000">
              <a:off x="7764013" y="38598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390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 anchor="t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5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189" name="Straight Connector 188"/>
            <p:cNvCxnSpPr>
              <a:endCxn id="191" idx="1"/>
            </p:cNvCxnSpPr>
            <p:nvPr/>
          </p:nvCxnSpPr>
          <p:spPr bwMode="auto">
            <a:xfrm>
              <a:off x="1957573" y="4252213"/>
              <a:ext cx="95903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>
              <a:endCxn id="191" idx="3"/>
            </p:cNvCxnSpPr>
            <p:nvPr/>
          </p:nvCxnSpPr>
          <p:spPr bwMode="auto">
            <a:xfrm flipH="1">
              <a:off x="2318870" y="4252213"/>
              <a:ext cx="95904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0534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</a:t>
              </a:r>
              <a:r>
                <a:rPr lang="en-US" sz="2000" dirty="0" smtClean="0"/>
                <a:t>3</a:t>
              </a:r>
              <a:endParaRPr lang="en-US" sz="2000" dirty="0"/>
            </a:p>
          </p:txBody>
        </p:sp>
        <p:cxnSp>
          <p:nvCxnSpPr>
            <p:cNvPr id="192" name="Straight Connector 191"/>
            <p:cNvCxnSpPr>
              <a:endCxn id="194" idx="1"/>
            </p:cNvCxnSpPr>
            <p:nvPr/>
          </p:nvCxnSpPr>
          <p:spPr bwMode="auto">
            <a:xfrm>
              <a:off x="2871973" y="4252213"/>
              <a:ext cx="95903" cy="350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endCxn id="194" idx="3"/>
            </p:cNvCxnSpPr>
            <p:nvPr/>
          </p:nvCxnSpPr>
          <p:spPr bwMode="auto">
            <a:xfrm flipH="1">
              <a:off x="3233270" y="4252216"/>
              <a:ext cx="95904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TextBox 193"/>
            <p:cNvSpPr txBox="1"/>
            <p:nvPr/>
          </p:nvSpPr>
          <p:spPr>
            <a:xfrm>
              <a:off x="29678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6  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195" name="Straight Connector 194"/>
            <p:cNvCxnSpPr>
              <a:endCxn id="197" idx="1"/>
            </p:cNvCxnSpPr>
            <p:nvPr/>
          </p:nvCxnSpPr>
          <p:spPr bwMode="auto">
            <a:xfrm>
              <a:off x="3786373" y="42522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>
              <a:endCxn id="197" idx="3"/>
            </p:cNvCxnSpPr>
            <p:nvPr/>
          </p:nvCxnSpPr>
          <p:spPr bwMode="auto">
            <a:xfrm flipH="1">
              <a:off x="4147670" y="4252216"/>
              <a:ext cx="95904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7" name="TextBox 196"/>
            <p:cNvSpPr txBox="1"/>
            <p:nvPr/>
          </p:nvSpPr>
          <p:spPr>
            <a:xfrm>
              <a:off x="38822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/>
                <a:t>    2</a:t>
              </a:r>
              <a:endParaRPr lang="en-US" sz="2000" dirty="0"/>
            </a:p>
          </p:txBody>
        </p:sp>
        <p:cxnSp>
          <p:nvCxnSpPr>
            <p:cNvPr id="198" name="Straight Connector 197"/>
            <p:cNvCxnSpPr>
              <a:endCxn id="200" idx="1"/>
            </p:cNvCxnSpPr>
            <p:nvPr/>
          </p:nvCxnSpPr>
          <p:spPr bwMode="auto">
            <a:xfrm>
              <a:off x="4700773" y="4252214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>
              <a:endCxn id="200" idx="3"/>
            </p:cNvCxnSpPr>
            <p:nvPr/>
          </p:nvCxnSpPr>
          <p:spPr bwMode="auto">
            <a:xfrm flipH="1">
              <a:off x="5062070" y="42522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0" name="TextBox 199"/>
            <p:cNvSpPr txBox="1"/>
            <p:nvPr/>
          </p:nvSpPr>
          <p:spPr>
            <a:xfrm>
              <a:off x="47966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7   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203" idx="1"/>
            </p:cNvCxnSpPr>
            <p:nvPr/>
          </p:nvCxnSpPr>
          <p:spPr bwMode="auto">
            <a:xfrm>
              <a:off x="5615173" y="42522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endCxn id="203" idx="3"/>
            </p:cNvCxnSpPr>
            <p:nvPr/>
          </p:nvCxnSpPr>
          <p:spPr bwMode="auto">
            <a:xfrm flipH="1">
              <a:off x="5976470" y="42522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TextBox 202"/>
            <p:cNvSpPr txBox="1"/>
            <p:nvPr/>
          </p:nvSpPr>
          <p:spPr>
            <a:xfrm>
              <a:off x="57110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  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204" name="Straight Connector 203"/>
            <p:cNvCxnSpPr>
              <a:endCxn id="206" idx="1"/>
            </p:cNvCxnSpPr>
            <p:nvPr/>
          </p:nvCxnSpPr>
          <p:spPr bwMode="auto">
            <a:xfrm>
              <a:off x="6529573" y="42522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>
              <a:endCxn id="206" idx="3"/>
            </p:cNvCxnSpPr>
            <p:nvPr/>
          </p:nvCxnSpPr>
          <p:spPr bwMode="auto">
            <a:xfrm flipH="1">
              <a:off x="6890870" y="42522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6" name="TextBox 205"/>
            <p:cNvSpPr txBox="1"/>
            <p:nvPr/>
          </p:nvSpPr>
          <p:spPr>
            <a:xfrm>
              <a:off x="66254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>
                  <a:solidFill>
                    <a:schemeClr val="accent2"/>
                  </a:solidFill>
                </a:rPr>
                <a:t>8</a:t>
              </a:r>
              <a:r>
                <a:rPr lang="en-US" sz="2000" dirty="0" smtClean="0">
                  <a:solidFill>
                    <a:schemeClr val="accent2"/>
                  </a:solidFill>
                </a:rPr>
                <a:t>  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207" name="Straight Connector 206"/>
            <p:cNvCxnSpPr>
              <a:endCxn id="209" idx="1"/>
            </p:cNvCxnSpPr>
            <p:nvPr/>
          </p:nvCxnSpPr>
          <p:spPr bwMode="auto">
            <a:xfrm>
              <a:off x="7443973" y="4252220"/>
              <a:ext cx="95903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endCxn id="209" idx="3"/>
            </p:cNvCxnSpPr>
            <p:nvPr/>
          </p:nvCxnSpPr>
          <p:spPr bwMode="auto">
            <a:xfrm flipH="1">
              <a:off x="7805270" y="42522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9" name="TextBox 208"/>
            <p:cNvSpPr txBox="1"/>
            <p:nvPr/>
          </p:nvSpPr>
          <p:spPr>
            <a:xfrm>
              <a:off x="7539876" y="44304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 </a:t>
              </a:r>
              <a:r>
                <a:rPr lang="en-US" sz="2000" dirty="0" smtClean="0"/>
                <a:t>1</a:t>
              </a:r>
              <a:endParaRPr lang="en-US" sz="2000" dirty="0"/>
            </a:p>
          </p:txBody>
        </p:sp>
        <p:cxnSp>
          <p:nvCxnSpPr>
            <p:cNvPr id="210" name="Straight Connector 209"/>
            <p:cNvCxnSpPr>
              <a:stCxn id="188" idx="2"/>
              <a:endCxn id="212" idx="1"/>
            </p:cNvCxnSpPr>
            <p:nvPr/>
          </p:nvCxnSpPr>
          <p:spPr bwMode="auto">
            <a:xfrm>
              <a:off x="1271773" y="47751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stCxn id="191" idx="2"/>
              <a:endCxn id="212" idx="3"/>
            </p:cNvCxnSpPr>
            <p:nvPr/>
          </p:nvCxnSpPr>
          <p:spPr bwMode="auto">
            <a:xfrm flipH="1">
              <a:off x="1838043" y="47751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" name="TextBox 211"/>
            <p:cNvSpPr txBox="1"/>
            <p:nvPr/>
          </p:nvSpPr>
          <p:spPr>
            <a:xfrm>
              <a:off x="1572649" y="4811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3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213" name="Straight Connector 212"/>
            <p:cNvCxnSpPr>
              <a:endCxn id="215" idx="1"/>
            </p:cNvCxnSpPr>
            <p:nvPr/>
          </p:nvCxnSpPr>
          <p:spPr bwMode="auto">
            <a:xfrm>
              <a:off x="3138673" y="4811474"/>
              <a:ext cx="310030" cy="1723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endCxn id="215" idx="3"/>
            </p:cNvCxnSpPr>
            <p:nvPr/>
          </p:nvCxnSpPr>
          <p:spPr bwMode="auto">
            <a:xfrm flipH="1">
              <a:off x="3714097" y="4811475"/>
              <a:ext cx="338980" cy="172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TextBox 214"/>
            <p:cNvSpPr txBox="1"/>
            <p:nvPr/>
          </p:nvSpPr>
          <p:spPr>
            <a:xfrm>
              <a:off x="3448703" y="4811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/>
                <a:t>  2</a:t>
              </a:r>
              <a:endParaRPr lang="en-US" sz="2000" dirty="0"/>
            </a:p>
          </p:txBody>
        </p:sp>
        <p:cxnSp>
          <p:nvCxnSpPr>
            <p:cNvPr id="216" name="Straight Connector 215"/>
            <p:cNvCxnSpPr>
              <a:stCxn id="200" idx="2"/>
              <a:endCxn id="218" idx="1"/>
            </p:cNvCxnSpPr>
            <p:nvPr/>
          </p:nvCxnSpPr>
          <p:spPr bwMode="auto">
            <a:xfrm>
              <a:off x="4929373" y="47751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stCxn id="203" idx="2"/>
              <a:endCxn id="218" idx="3"/>
            </p:cNvCxnSpPr>
            <p:nvPr/>
          </p:nvCxnSpPr>
          <p:spPr bwMode="auto">
            <a:xfrm flipH="1">
              <a:off x="5542897" y="47751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TextBox 217"/>
            <p:cNvSpPr txBox="1"/>
            <p:nvPr/>
          </p:nvSpPr>
          <p:spPr>
            <a:xfrm>
              <a:off x="5277503" y="4811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4  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219" name="Straight Connector 218"/>
            <p:cNvCxnSpPr>
              <a:stCxn id="206" idx="2"/>
              <a:endCxn id="221" idx="1"/>
            </p:cNvCxnSpPr>
            <p:nvPr/>
          </p:nvCxnSpPr>
          <p:spPr bwMode="auto">
            <a:xfrm>
              <a:off x="6758173" y="4775184"/>
              <a:ext cx="348129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>
              <a:stCxn id="209" idx="2"/>
              <a:endCxn id="221" idx="3"/>
            </p:cNvCxnSpPr>
            <p:nvPr/>
          </p:nvCxnSpPr>
          <p:spPr bwMode="auto">
            <a:xfrm flipH="1">
              <a:off x="7371696" y="4775184"/>
              <a:ext cx="300877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1" name="TextBox 220"/>
            <p:cNvSpPr txBox="1"/>
            <p:nvPr/>
          </p:nvSpPr>
          <p:spPr>
            <a:xfrm>
              <a:off x="7106302" y="4735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</a:t>
              </a:r>
              <a:r>
                <a:rPr lang="en-US" sz="2000" dirty="0" smtClean="0"/>
                <a:t>1</a:t>
              </a:r>
              <a:endParaRPr lang="en-US" sz="2000" dirty="0"/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222" name="Straight Connector 221"/>
            <p:cNvCxnSpPr>
              <a:stCxn id="212" idx="2"/>
              <a:endCxn id="224" idx="1"/>
            </p:cNvCxnSpPr>
            <p:nvPr/>
          </p:nvCxnSpPr>
          <p:spPr bwMode="auto">
            <a:xfrm>
              <a:off x="1705346" y="5156183"/>
              <a:ext cx="752756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15" idx="2"/>
              <a:endCxn id="224" idx="3"/>
            </p:cNvCxnSpPr>
            <p:nvPr/>
          </p:nvCxnSpPr>
          <p:spPr bwMode="auto">
            <a:xfrm flipH="1">
              <a:off x="2723496" y="5156183"/>
              <a:ext cx="857904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4" name="TextBox 223"/>
            <p:cNvSpPr txBox="1"/>
            <p:nvPr/>
          </p:nvSpPr>
          <p:spPr>
            <a:xfrm>
              <a:off x="2458102" y="52686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2  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225" name="Straight Connector 224"/>
            <p:cNvCxnSpPr>
              <a:stCxn id="218" idx="2"/>
              <a:endCxn id="227" idx="1"/>
            </p:cNvCxnSpPr>
            <p:nvPr/>
          </p:nvCxnSpPr>
          <p:spPr bwMode="auto">
            <a:xfrm>
              <a:off x="5410200" y="5156183"/>
              <a:ext cx="781701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21" idx="2"/>
              <a:endCxn id="227" idx="3"/>
            </p:cNvCxnSpPr>
            <p:nvPr/>
          </p:nvCxnSpPr>
          <p:spPr bwMode="auto">
            <a:xfrm flipH="1">
              <a:off x="6457295" y="5079983"/>
              <a:ext cx="781704" cy="3610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TextBox 226"/>
            <p:cNvSpPr txBox="1"/>
            <p:nvPr/>
          </p:nvSpPr>
          <p:spPr>
            <a:xfrm>
              <a:off x="6191901" y="52686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  </a:t>
              </a:r>
              <a:r>
                <a:rPr lang="en-US" sz="2000" dirty="0" smtClean="0"/>
                <a:t>1</a:t>
              </a:r>
              <a:endParaRPr lang="en-US" sz="2000" dirty="0"/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  <p:cxnSp>
          <p:nvCxnSpPr>
            <p:cNvPr id="228" name="Straight Connector 227"/>
            <p:cNvCxnSpPr>
              <a:stCxn id="224" idx="2"/>
              <a:endCxn id="230" idx="1"/>
            </p:cNvCxnSpPr>
            <p:nvPr/>
          </p:nvCxnSpPr>
          <p:spPr bwMode="auto">
            <a:xfrm>
              <a:off x="2590799" y="5613383"/>
              <a:ext cx="1725050" cy="1215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27" idx="2"/>
              <a:endCxn id="230" idx="3"/>
            </p:cNvCxnSpPr>
            <p:nvPr/>
          </p:nvCxnSpPr>
          <p:spPr bwMode="auto">
            <a:xfrm flipH="1">
              <a:off x="4581243" y="5613383"/>
              <a:ext cx="1743355" cy="1215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TextBox 229"/>
            <p:cNvSpPr txBox="1"/>
            <p:nvPr/>
          </p:nvSpPr>
          <p:spPr>
            <a:xfrm>
              <a:off x="4315849" y="556260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no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1</a:t>
              </a:r>
              <a:endParaRPr lang="en-US" sz="2000" dirty="0">
                <a:solidFill>
                  <a:schemeClr val="accent2"/>
                </a:solidFill>
              </a:endParaRPr>
            </a:p>
            <a:p>
              <a:pPr algn="ctr"/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457200" y="2656058"/>
            <a:ext cx="282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Two</a:t>
            </a:r>
            <a:r>
              <a:rPr lang="en-US" sz="1600" b="0" dirty="0" smtClean="0">
                <a:latin typeface="+mn-lt"/>
              </a:rPr>
              <a:t> new threads </a:t>
            </a:r>
            <a:br>
              <a:rPr lang="en-US" sz="1600" b="0" dirty="0" smtClean="0">
                <a:latin typeface="+mn-lt"/>
              </a:rPr>
            </a:br>
            <a:r>
              <a:rPr lang="en-US" sz="1600" b="0" dirty="0" smtClean="0">
                <a:latin typeface="+mn-lt"/>
              </a:rPr>
              <a:t>at each step and only leaves do much work)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57200" y="5755942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</a:rPr>
              <a:t>1</a:t>
            </a:r>
            <a:r>
              <a:rPr lang="en-US" sz="1600" b="0" dirty="0" smtClean="0">
                <a:latin typeface="+mn-lt"/>
              </a:rPr>
              <a:t> new thread</a:t>
            </a:r>
          </a:p>
          <a:p>
            <a:r>
              <a:rPr lang="en-US" sz="1600" b="0" dirty="0" smtClean="0">
                <a:latin typeface="+mn-lt"/>
              </a:rPr>
              <a:t>at each step</a:t>
            </a:r>
          </a:p>
        </p:txBody>
      </p:sp>
      <p:cxnSp>
        <p:nvCxnSpPr>
          <p:cNvPr id="236" name="Straight Arrow Connector 225"/>
          <p:cNvCxnSpPr>
            <a:stCxn id="238" idx="0"/>
            <a:endCxn id="237" idx="1"/>
          </p:cNvCxnSpPr>
          <p:nvPr/>
        </p:nvCxnSpPr>
        <p:spPr>
          <a:xfrm rot="5400000" flipH="1" flipV="1">
            <a:off x="434738" y="1821635"/>
            <a:ext cx="1117573" cy="522315"/>
          </a:xfrm>
          <a:prstGeom prst="bentConnector2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1254682" y="1295400"/>
            <a:ext cx="193118" cy="4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65667" y="2641578"/>
            <a:ext cx="533399" cy="4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Arrow Connector 225"/>
          <p:cNvCxnSpPr>
            <a:stCxn id="243" idx="0"/>
            <a:endCxn id="242" idx="1"/>
          </p:cNvCxnSpPr>
          <p:nvPr/>
        </p:nvCxnSpPr>
        <p:spPr>
          <a:xfrm rot="5400000" flipH="1" flipV="1">
            <a:off x="440280" y="4895047"/>
            <a:ext cx="1117573" cy="522315"/>
          </a:xfrm>
          <a:prstGeom prst="bentConnector2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>
            <a:off x="1260224" y="4368812"/>
            <a:ext cx="193118" cy="4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71209" y="5714990"/>
            <a:ext cx="533399" cy="4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3" grpId="0"/>
      <p:bldP spid="237" grpId="0"/>
      <p:bldP spid="238" grpId="0"/>
      <p:bldP spid="242" grpId="0"/>
      <p:bldP spid="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Writing correct and efficient multithreaded code is often much more difficult than single-threaded code</a:t>
            </a:r>
          </a:p>
          <a:p>
            <a:r>
              <a:rPr lang="en-US" sz="2400" dirty="0" smtClean="0"/>
              <a:t>Especially in typical languages like Java and C</a:t>
            </a:r>
          </a:p>
          <a:p>
            <a:r>
              <a:rPr lang="en-US" sz="2400" dirty="0" smtClean="0"/>
              <a:t>So we typically stay sequential whenever possible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From roughly 1980-2005, desktop computers got exponentially faster at running sequential programs</a:t>
            </a:r>
          </a:p>
          <a:p>
            <a:r>
              <a:rPr lang="en-US" sz="2400" dirty="0" smtClean="0"/>
              <a:t>About twice as fast every couple years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But nobody knows how to continue this</a:t>
            </a:r>
          </a:p>
          <a:p>
            <a:r>
              <a:rPr lang="en-US" sz="2400" dirty="0" smtClean="0"/>
              <a:t>Increasing clock rate generates too much heat</a:t>
            </a:r>
          </a:p>
          <a:p>
            <a:r>
              <a:rPr lang="en-US" sz="2400" dirty="0" smtClean="0"/>
              <a:t>Relative cost of memory access is too high</a:t>
            </a:r>
          </a:p>
          <a:p>
            <a:pPr lvl="1"/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The Java Thread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Even with all this care, Java’s threads are too </a:t>
            </a:r>
            <a:r>
              <a:rPr lang="en-US" sz="2200" i="1" dirty="0" smtClean="0"/>
              <a:t>heavyweight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Constant factors, especially space overhead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Creating 20,000 Java threads just a bad idea</a:t>
            </a:r>
          </a:p>
          <a:p>
            <a:pPr lvl="1">
              <a:spcBef>
                <a:spcPts val="600"/>
              </a:spcBef>
            </a:pPr>
            <a:endParaRPr lang="en-US" sz="2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The </a:t>
            </a:r>
            <a:r>
              <a:rPr lang="en-US" sz="2200" dirty="0" err="1" smtClean="0">
                <a:solidFill>
                  <a:schemeClr val="accent2"/>
                </a:solidFill>
              </a:rPr>
              <a:t>ForkJoin</a:t>
            </a:r>
            <a:r>
              <a:rPr lang="en-US" sz="2200" dirty="0" smtClean="0">
                <a:solidFill>
                  <a:schemeClr val="accent2"/>
                </a:solidFill>
              </a:rPr>
              <a:t> Framework</a:t>
            </a:r>
            <a:r>
              <a:rPr lang="en-US" sz="2200" dirty="0" smtClean="0"/>
              <a:t> is designed/engineered to meet the needs of divide-and-conquer fork-join parallelism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Included in the Java 7 standard libraries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Also available as a downloaded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sz="2000" dirty="0"/>
              <a:t>file </a:t>
            </a:r>
            <a:r>
              <a:rPr lang="en-US" sz="2000" dirty="0" smtClean="0"/>
              <a:t>for Java 6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Section will discuss some pragmatics/logistics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Similar libraries available for other languages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C/C++: </a:t>
            </a:r>
            <a:r>
              <a:rPr lang="en-US" sz="2000" dirty="0" err="1" smtClean="0"/>
              <a:t>Cilk</a:t>
            </a:r>
            <a:r>
              <a:rPr lang="en-US" sz="2000" dirty="0" smtClean="0"/>
              <a:t>, Intel’s Thread Building Blocks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C#: Task Parallel Library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Library implementation is an advanced topic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/>
              <a:t>S</a:t>
            </a:r>
            <a:r>
              <a:rPr lang="en-US" dirty="0" smtClean="0"/>
              <a:t>ame </a:t>
            </a:r>
            <a:r>
              <a:rPr lang="en-US" dirty="0"/>
              <a:t>B</a:t>
            </a:r>
            <a:r>
              <a:rPr lang="en-US" dirty="0" smtClean="0"/>
              <a:t>asic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4196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Don’t subclass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Thread</a:t>
            </a:r>
          </a:p>
          <a:p>
            <a:pPr>
              <a:buNone/>
            </a:pPr>
            <a:r>
              <a:rPr lang="en-US" sz="1800" dirty="0" smtClean="0"/>
              <a:t>Don’t override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1800" dirty="0" smtClean="0"/>
              <a:t>    	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/>
              <a:t>Do not use an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dirty="0" smtClean="0"/>
              <a:t> field</a:t>
            </a:r>
          </a:p>
          <a:p>
            <a:pPr>
              <a:buNone/>
            </a:pPr>
            <a:r>
              <a:rPr lang="en-US" sz="1800" dirty="0" smtClean="0"/>
              <a:t>Do not </a:t>
            </a:r>
            <a:r>
              <a:rPr lang="en-US" sz="1800" dirty="0"/>
              <a:t>call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start</a:t>
            </a:r>
          </a:p>
          <a:p>
            <a:pPr>
              <a:buNone/>
            </a:pPr>
            <a:r>
              <a:rPr lang="en-US" sz="1800" dirty="0" smtClean="0"/>
              <a:t>Do not just call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>
              <a:buNone/>
            </a:pPr>
            <a:r>
              <a:rPr lang="en-US" sz="1800" dirty="0" smtClean="0"/>
              <a:t>Do not call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1800" dirty="0" smtClean="0"/>
              <a:t> to hand-optimize</a:t>
            </a:r>
          </a:p>
          <a:p>
            <a:pPr>
              <a:buNone/>
            </a:pPr>
            <a:r>
              <a:rPr lang="en-US" sz="1800" dirty="0" smtClean="0"/>
              <a:t>Do not have a topmost call to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run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41910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Do subclass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&lt;V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/>
              <a:t>Do override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 marL="0" indent="0">
              <a:buNone/>
            </a:pPr>
            <a:r>
              <a:rPr lang="en-US" sz="1800" dirty="0"/>
              <a:t>Do return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dirty="0"/>
              <a:t> from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 marL="0" indent="0">
              <a:buNone/>
            </a:pPr>
            <a:r>
              <a:rPr lang="en-US" sz="1800" dirty="0"/>
              <a:t>Do call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 marL="0" indent="0">
              <a:buNone/>
            </a:pPr>
            <a:r>
              <a:rPr lang="en-US" sz="1800" dirty="0" smtClean="0"/>
              <a:t>Do </a:t>
            </a:r>
            <a:r>
              <a:rPr lang="en-US" sz="1800" dirty="0"/>
              <a:t>call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1800" dirty="0"/>
              <a:t> which returns </a:t>
            </a:r>
            <a:r>
              <a:rPr lang="en-US" sz="1800" dirty="0" smtClean="0"/>
              <a:t>answer</a:t>
            </a:r>
          </a:p>
          <a:p>
            <a:pPr marL="0" indent="0">
              <a:buNone/>
            </a:pPr>
            <a:r>
              <a:rPr lang="en-US" sz="1800" dirty="0"/>
              <a:t>Do call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1800" dirty="0"/>
              <a:t> to </a:t>
            </a:r>
            <a:r>
              <a:rPr lang="en-US" sz="1800" dirty="0" smtClean="0"/>
              <a:t>hand-optimize</a:t>
            </a:r>
          </a:p>
          <a:p>
            <a:pPr marL="0" indent="0">
              <a:buNone/>
            </a:pPr>
            <a:r>
              <a:rPr lang="en-US" sz="1800" dirty="0">
                <a:cs typeface="Courier New" pitchFamily="49" charset="0"/>
              </a:rPr>
              <a:t>Do</a:t>
            </a:r>
            <a:r>
              <a:rPr lang="en-US" sz="1800" b="1" dirty="0">
                <a:cs typeface="Courier New" pitchFamily="49" charset="0"/>
              </a:rPr>
              <a:t> </a:t>
            </a:r>
            <a:r>
              <a:rPr lang="en-US" sz="1800" dirty="0">
                <a:cs typeface="Courier New" pitchFamily="49" charset="0"/>
              </a:rPr>
              <a:t>create a pool and call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invoke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758952"/>
            <a:ext cx="845820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2F1343"/>
              </a:buClr>
            </a:pPr>
            <a:r>
              <a:rPr lang="en-US" sz="2400" dirty="0">
                <a:solidFill>
                  <a:prstClr val="black"/>
                </a:solidFill>
              </a:rPr>
              <a:t>To use the </a:t>
            </a:r>
            <a:r>
              <a:rPr lang="en-US" sz="2400" dirty="0" err="1">
                <a:solidFill>
                  <a:prstClr val="black"/>
                </a:solidFill>
              </a:rPr>
              <a:t>ForkJoin</a:t>
            </a:r>
            <a:r>
              <a:rPr lang="en-US" sz="2400" dirty="0">
                <a:solidFill>
                  <a:prstClr val="black"/>
                </a:solidFill>
              </a:rPr>
              <a:t> Framework:</a:t>
            </a:r>
          </a:p>
          <a:p>
            <a:pPr marL="342900" lvl="0" indent="-342900">
              <a:spcBef>
                <a:spcPct val="20000"/>
              </a:spcBef>
              <a:buClr>
                <a:srgbClr val="2F1343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A little standard set-up code (e.g., create a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ct val="20000"/>
              </a:spcBef>
              <a:buClr>
                <a:srgbClr val="2F1343"/>
              </a:buClr>
            </a:pPr>
            <a:endParaRPr lang="en-US" sz="1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buClr>
                <a:srgbClr val="2F1343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The Fundamental Differences: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724400"/>
            <a:ext cx="845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2F1343"/>
              </a:buClr>
            </a:pPr>
            <a:r>
              <a:rPr lang="en-US" sz="2000" dirty="0" smtClean="0">
                <a:cs typeface="Courier New" pitchFamily="49" charset="0"/>
              </a:rPr>
              <a:t>See </a:t>
            </a:r>
            <a:r>
              <a:rPr lang="en-US" sz="2000" dirty="0">
                <a:cs typeface="Courier New" pitchFamily="49" charset="0"/>
              </a:rPr>
              <a:t>the </a:t>
            </a:r>
            <a:r>
              <a:rPr lang="en-US" sz="2000" dirty="0" smtClean="0">
                <a:cs typeface="Courier New" pitchFamily="49" charset="0"/>
              </a:rPr>
              <a:t>Dan Grossman's </a:t>
            </a:r>
            <a:r>
              <a:rPr lang="en-US" sz="2000" dirty="0">
                <a:cs typeface="Courier New" pitchFamily="49" charset="0"/>
              </a:rPr>
              <a:t>web page for </a:t>
            </a:r>
            <a:endParaRPr lang="en-US" sz="2000" dirty="0" smtClean="0">
              <a:cs typeface="Courier New" pitchFamily="49" charset="0"/>
            </a:endParaRPr>
          </a:p>
          <a:p>
            <a:pPr marL="342900" lvl="0" indent="-342900" algn="ctr">
              <a:spcBef>
                <a:spcPct val="20000"/>
              </a:spcBef>
              <a:buClr>
                <a:srgbClr val="2F1343"/>
              </a:buClr>
            </a:pPr>
            <a:r>
              <a:rPr lang="en-US" sz="2000" dirty="0" smtClean="0">
                <a:solidFill>
                  <a:sysClr val="windowText" lastClr="000000"/>
                </a:solidFill>
                <a:cs typeface="Courier New" pitchFamily="49" charset="0"/>
                <a:hlinkClick r:id="rId3"/>
              </a:rPr>
              <a:t>"A </a:t>
            </a:r>
            <a:r>
              <a:rPr lang="en-US" sz="2000" dirty="0">
                <a:solidFill>
                  <a:sysClr val="windowText" lastClr="000000"/>
                </a:solidFill>
                <a:cs typeface="Courier New" pitchFamily="49" charset="0"/>
                <a:hlinkClick r:id="rId3"/>
              </a:rPr>
              <a:t>Beginner’s Introduction to the </a:t>
            </a:r>
            <a:r>
              <a:rPr lang="en-US" sz="2000" dirty="0" err="1">
                <a:solidFill>
                  <a:sysClr val="windowText" lastClr="000000"/>
                </a:solidFill>
                <a:cs typeface="Courier New" pitchFamily="49" charset="0"/>
                <a:hlinkClick r:id="rId3"/>
              </a:rPr>
              <a:t>ForkJoin</a:t>
            </a:r>
            <a:r>
              <a:rPr lang="en-US" sz="2000" dirty="0">
                <a:solidFill>
                  <a:sysClr val="windowText" lastClr="000000"/>
                </a:solidFill>
                <a:cs typeface="Courier New" pitchFamily="49" charset="0"/>
                <a:hlinkClick r:id="rId3"/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  <a:cs typeface="Courier New" pitchFamily="49" charset="0"/>
                <a:hlinkClick r:id="rId3"/>
              </a:rPr>
              <a:t>Framework"</a:t>
            </a:r>
            <a:endParaRPr lang="en-US" sz="2000" dirty="0" smtClean="0">
              <a:solidFill>
                <a:sysClr val="windowText" lastClr="000000"/>
              </a:solidFill>
              <a:cs typeface="Courier New" pitchFamily="49" charset="0"/>
            </a:endParaRPr>
          </a:p>
          <a:p>
            <a:pPr lvl="0" algn="ctr">
              <a:spcBef>
                <a:spcPct val="20000"/>
              </a:spcBef>
              <a:buClr>
                <a:srgbClr val="2F1343"/>
              </a:buClr>
            </a:pPr>
            <a:r>
              <a:rPr lang="en-US" sz="2000" dirty="0"/>
              <a:t>http://www.cs.washington.edu/homes/djg/teachingMaterials/spac/grossmanSPAC_forkJoinFramework.html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Final Version in </a:t>
            </a:r>
            <a:r>
              <a:rPr lang="en-US" sz="3300" dirty="0" err="1" smtClean="0"/>
              <a:t>ForkJoin</a:t>
            </a:r>
            <a:r>
              <a:rPr lang="en-US" sz="3300" dirty="0" smtClean="0"/>
              <a:t> Framework</a:t>
            </a:r>
            <a:endParaRPr lang="en-US" sz="33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8382000" cy="550663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700"/>
              </a:lnSpc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arguments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7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fjPool.invoke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SumArray</a:t>
            </a:r>
            <a:r>
              <a:rPr lang="en-US" b="1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700"/>
              </a:lnSpc>
              <a:buNone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738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300" dirty="0" smtClean="0"/>
              <a:t>For Comparison: Java Threads Version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758952"/>
            <a:ext cx="7696200" cy="5432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0" bIns="91440">
            <a:spAutoFit/>
          </a:bodyPr>
          <a:lstStyle/>
          <a:p>
            <a:pPr>
              <a:lnSpc>
                <a:spcPts val="1500"/>
              </a:lnSpc>
              <a:defRPr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create 2 threads, each will do ½ the work</a:t>
            </a: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kern="0" dirty="0">
                <a:latin typeface="Courier New" pitchFamily="49" charset="0"/>
              </a:rPr>
              <a:t>{ 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kern="0" dirty="0">
                <a:latin typeface="Courier New" pitchFamily="49" charset="0"/>
              </a:rPr>
              <a:t>   </a:t>
            </a:r>
            <a:r>
              <a:rPr lang="en-US" sz="1600" b="1" kern="0" dirty="0" err="1">
                <a:latin typeface="Courier New" pitchFamily="49" charset="0"/>
              </a:rPr>
              <a:t>SumThread</a:t>
            </a:r>
            <a:r>
              <a:rPr lang="en-US" sz="1600" b="1" kern="0" dirty="0">
                <a:latin typeface="Courier New" pitchFamily="49" charset="0"/>
              </a:rPr>
              <a:t> 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600" b="1" kern="0" dirty="0">
                <a:latin typeface="Courier New" pitchFamily="49" charset="0"/>
              </a:rPr>
              <a:t> = </a:t>
            </a: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600" b="1" kern="0" dirty="0">
                <a:latin typeface="Courier New" pitchFamily="49" charset="0"/>
              </a:rPr>
              <a:t> </a:t>
            </a:r>
            <a:r>
              <a:rPr lang="en-US" sz="1600" b="1" kern="0" dirty="0" err="1">
                <a:latin typeface="Courier New" pitchFamily="49" charset="0"/>
              </a:rPr>
              <a:t>SumThread</a:t>
            </a:r>
            <a:r>
              <a:rPr lang="en-US" sz="1600" b="1" kern="0" dirty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kern="0" dirty="0">
                <a:latin typeface="Courier New" pitchFamily="49" charset="0"/>
              </a:rPr>
              <a:t>   </a:t>
            </a:r>
            <a:r>
              <a:rPr lang="en-US" sz="1600" b="1" kern="0" dirty="0" err="1">
                <a:latin typeface="Courier New" pitchFamily="49" charset="0"/>
              </a:rPr>
              <a:t>t.run</a:t>
            </a:r>
            <a:r>
              <a:rPr lang="en-US" sz="1600" b="1" kern="0" dirty="0" smtClean="0">
                <a:latin typeface="Courier New" pitchFamily="49" charset="0"/>
              </a:rPr>
              <a:t>(); </a:t>
            </a:r>
            <a:r>
              <a:rPr lang="en-US" sz="1600" b="1" kern="0" dirty="0" smtClean="0">
                <a:solidFill>
                  <a:srgbClr val="7030A0"/>
                </a:solidFill>
                <a:latin typeface="Courier New" pitchFamily="49" charset="0"/>
              </a:rPr>
              <a:t>// only creates one thread</a:t>
            </a:r>
            <a:endParaRPr lang="en-US" sz="16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500"/>
              </a:lnSpc>
              <a:defRPr/>
            </a:pPr>
            <a:r>
              <a:rPr lang="en-US" sz="1600" b="1" kern="0" dirty="0">
                <a:latin typeface="Courier New" pitchFamily="49" charset="0"/>
              </a:rPr>
              <a:t>   </a:t>
            </a: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600" b="1" kern="0" dirty="0">
                <a:latin typeface="Courier New" pitchFamily="49" charset="0"/>
              </a:rPr>
              <a:t> t.ans;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kern="0" dirty="0" smtClean="0">
                <a:latin typeface="Courier New" pitchFamily="49" charset="0"/>
              </a:rPr>
              <a:t> }</a:t>
            </a:r>
          </a:p>
          <a:p>
            <a:pPr>
              <a:lnSpc>
                <a:spcPts val="1500"/>
              </a:lnSpc>
              <a:defRPr/>
            </a:pPr>
            <a:r>
              <a:rPr lang="en-US" sz="1600" b="1" kern="0" dirty="0" smtClean="0">
                <a:latin typeface="Courier New" pitchFamily="49" charset="0"/>
              </a:rPr>
              <a:t>}</a:t>
            </a:r>
            <a:endParaRPr lang="en-US" sz="16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Good Results with ForkJoin</a:t>
            </a:r>
            <a:endParaRPr lang="en-US" dirty="0" smtClean="0"/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Sequential threshold</a:t>
            </a:r>
          </a:p>
          <a:p>
            <a:r>
              <a:rPr lang="en-US" sz="2000" dirty="0" smtClean="0"/>
              <a:t>Library documentation recommends doing approximately</a:t>
            </a:r>
            <a:br>
              <a:rPr lang="en-US" sz="2000" dirty="0" smtClean="0"/>
            </a:br>
            <a:r>
              <a:rPr lang="en-US" sz="2000" dirty="0" smtClean="0"/>
              <a:t>100-5000 basic operations in each "piece" of your algorithm</a:t>
            </a:r>
          </a:p>
          <a:p>
            <a:pPr marL="0" indent="0" eaLnBrk="1" hangingPunct="1">
              <a:buNone/>
            </a:pPr>
            <a:endParaRPr lang="en-US" sz="10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Library needs to "warm up"</a:t>
            </a:r>
          </a:p>
          <a:p>
            <a:r>
              <a:rPr lang="en-US" sz="2000" dirty="0" smtClean="0"/>
              <a:t>May see slow results before the Java virtual machine </a:t>
            </a:r>
            <a:br>
              <a:rPr lang="en-US" sz="2000" dirty="0" smtClean="0"/>
            </a:br>
            <a:r>
              <a:rPr lang="en-US" sz="2000" dirty="0" smtClean="0"/>
              <a:t>re-optimizes the library internals </a:t>
            </a:r>
          </a:p>
          <a:p>
            <a:r>
              <a:rPr lang="en-US" sz="2000" dirty="0" smtClean="0"/>
              <a:t>When evaluating speed, loop computations to see the "long-term benefit" after these optimizations have occurred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Wait until your computer has more processors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Seriously, overhead may dominate at 4 processors</a:t>
            </a:r>
          </a:p>
          <a:p>
            <a:r>
              <a:rPr lang="en-US" sz="2000" dirty="0" smtClean="0">
                <a:sym typeface="Wingdings" pitchFamily="2" charset="2"/>
              </a:rPr>
              <a:t>But parallel programming becoming much more important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ym typeface="Wingdings" pitchFamily="2" charset="2"/>
              </a:rPr>
              <a:t>Beware memory-hierarchy issues </a:t>
            </a:r>
          </a:p>
          <a:p>
            <a:r>
              <a:rPr lang="en-US" sz="2000" dirty="0" smtClean="0">
                <a:sym typeface="Wingdings" pitchFamily="2" charset="2"/>
              </a:rPr>
              <a:t>Will not focus on but can be crucial for parallel performance</a:t>
            </a:r>
            <a:endParaRPr 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332 Data Abstractions, Summer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6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Enough Implementation:</a:t>
            </a:r>
            <a:br>
              <a:rPr lang="en-US" sz="3600" dirty="0" smtClean="0"/>
            </a:br>
            <a:r>
              <a:rPr lang="en-US" sz="3600" dirty="0" smtClean="0"/>
              <a:t>Analyzing Parallel Code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Ah yes… the comfort of mathematics…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Concepts: 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Analyzing parallel algorithms requires considering the full range of processors available</a:t>
            </a:r>
          </a:p>
          <a:p>
            <a:r>
              <a:rPr lang="en-US" sz="2000" dirty="0" smtClean="0"/>
              <a:t>We parameterize this by letting </a:t>
            </a:r>
            <a:r>
              <a:rPr lang="en-US" sz="2000" b="1" dirty="0" smtClean="0"/>
              <a:t>T</a:t>
            </a:r>
            <a:r>
              <a:rPr lang="en-US" sz="2000" b="1" baseline="-25000" dirty="0" smtClean="0"/>
              <a:t>P</a:t>
            </a:r>
            <a:r>
              <a:rPr lang="en-US" sz="2000" dirty="0" smtClean="0"/>
              <a:t> be the running time if </a:t>
            </a:r>
            <a:r>
              <a:rPr lang="en-US" sz="2000" b="1" dirty="0" smtClean="0"/>
              <a:t>P</a:t>
            </a:r>
            <a:r>
              <a:rPr lang="en-US" sz="2000" dirty="0" smtClean="0"/>
              <a:t> processors are available</a:t>
            </a:r>
          </a:p>
          <a:p>
            <a:r>
              <a:rPr lang="en-US" sz="2000" dirty="0" smtClean="0"/>
              <a:t>We then calculate two extremes: work and span</a:t>
            </a:r>
          </a:p>
          <a:p>
            <a:pPr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Work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How long using only 1 processor </a:t>
            </a:r>
          </a:p>
          <a:p>
            <a:r>
              <a:rPr lang="en-US" sz="2000" dirty="0" smtClean="0"/>
              <a:t>Just "</a:t>
            </a:r>
            <a:r>
              <a:rPr lang="en-US" sz="2000" dirty="0" err="1" smtClean="0"/>
              <a:t>sequentialize</a:t>
            </a:r>
            <a:r>
              <a:rPr lang="en-US" sz="2000" dirty="0" smtClean="0"/>
              <a:t>" the recursive forking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Span</a:t>
            </a:r>
            <a:r>
              <a:rPr lang="en-US" sz="2400" dirty="0" smtClean="0"/>
              <a:t>: </a:t>
            </a:r>
            <a:r>
              <a:rPr lang="en-US" sz="2800" b="1" dirty="0" smtClean="0">
                <a:solidFill>
                  <a:schemeClr val="accent2"/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2"/>
                </a:solidFill>
                <a:latin typeface="Verdana"/>
                <a:ea typeface="Verdana"/>
                <a:cs typeface="Verdana"/>
                <a:sym typeface="Symbol"/>
              </a:rPr>
              <a:t>∞</a:t>
            </a:r>
            <a:r>
              <a:rPr lang="en-US" sz="2400" b="1" baseline="-250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2400" dirty="0" smtClean="0"/>
              <a:t>How long using infinity processors</a:t>
            </a:r>
            <a:endParaRPr lang="en-US" sz="2000" b="1" baseline="-25000" dirty="0" smtClean="0">
              <a:solidFill>
                <a:schemeClr val="accent2"/>
              </a:solidFill>
            </a:endParaRPr>
          </a:p>
          <a:p>
            <a:r>
              <a:rPr lang="en-US" sz="2000" dirty="0" smtClean="0"/>
              <a:t>The longest dependence-chain</a:t>
            </a:r>
          </a:p>
          <a:p>
            <a:r>
              <a:rPr lang="en-US" sz="2000" dirty="0" smtClean="0"/>
              <a:t>Example: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 for summing an array </a:t>
            </a:r>
          </a:p>
          <a:p>
            <a:pPr lvl="1"/>
            <a:r>
              <a:rPr lang="en-US" sz="2000" dirty="0" smtClean="0"/>
              <a:t>Notice that having &gt; </a:t>
            </a:r>
            <a:r>
              <a:rPr lang="en-US" sz="2000" i="1" dirty="0" smtClean="0"/>
              <a:t>n</a:t>
            </a:r>
            <a:r>
              <a:rPr lang="en-US" sz="2000" dirty="0" smtClean="0"/>
              <a:t>/2 processors is no additional help</a:t>
            </a:r>
          </a:p>
          <a:p>
            <a:r>
              <a:rPr lang="en-US" sz="2000" dirty="0" smtClean="0"/>
              <a:t>Also called "critical path length" or "computational depth"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A program execution using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sz="26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600" dirty="0" smtClean="0"/>
              <a:t> can be seen as a DAG</a:t>
            </a:r>
          </a:p>
          <a:p>
            <a:r>
              <a:rPr lang="en-US" sz="2200" dirty="0" smtClean="0">
                <a:sym typeface="Wingdings" pitchFamily="2" charset="2"/>
              </a:rPr>
              <a:t>Nodes: Pieces of work </a:t>
            </a:r>
          </a:p>
          <a:p>
            <a:r>
              <a:rPr lang="en-US" sz="2200" dirty="0" smtClean="0">
                <a:sym typeface="Wingdings" pitchFamily="2" charset="2"/>
              </a:rPr>
              <a:t>Edges: Source must finish before destination starts</a:t>
            </a:r>
            <a:endParaRPr lang="en-US" sz="2200" dirty="0">
              <a:sym typeface="Wingdings" pitchFamily="2" charset="2"/>
            </a:endParaRPr>
          </a:p>
          <a:p>
            <a:pPr marL="0" lvl="0" indent="0">
              <a:buClr>
                <a:srgbClr val="2F1343"/>
              </a:buClr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2F1343"/>
              </a:buClr>
              <a:buNone/>
            </a:pPr>
            <a:r>
              <a:rPr lang="en-US" sz="2600" dirty="0" smtClean="0">
                <a:solidFill>
                  <a:prstClr val="black"/>
                </a:solidFill>
              </a:rPr>
              <a:t>A </a:t>
            </a:r>
            <a:r>
              <a:rPr lang="en-US" sz="2600" dirty="0">
                <a:solidFill>
                  <a:prstClr val="black"/>
                </a:solidFill>
              </a:rPr>
              <a:t>fork </a:t>
            </a:r>
            <a:r>
              <a:rPr lang="en-US" sz="2600" dirty="0" smtClean="0">
                <a:solidFill>
                  <a:prstClr val="black"/>
                </a:solidFill>
              </a:rPr>
              <a:t>"ends </a:t>
            </a:r>
            <a:r>
              <a:rPr lang="en-US" sz="2600" dirty="0">
                <a:solidFill>
                  <a:prstClr val="black"/>
                </a:solidFill>
              </a:rPr>
              <a:t>a </a:t>
            </a:r>
            <a:r>
              <a:rPr lang="en-US" sz="2600" dirty="0" smtClean="0">
                <a:solidFill>
                  <a:prstClr val="black"/>
                </a:solidFill>
              </a:rPr>
              <a:t>node" </a:t>
            </a:r>
            <a:r>
              <a:rPr lang="en-US" sz="2600" dirty="0">
                <a:solidFill>
                  <a:prstClr val="black"/>
                </a:solidFill>
              </a:rPr>
              <a:t>and </a:t>
            </a:r>
            <a:r>
              <a:rPr lang="en-US" sz="2600" dirty="0" smtClean="0">
                <a:solidFill>
                  <a:prstClr val="black"/>
                </a:solidFill>
              </a:rPr>
              <a:t>makes</a:t>
            </a:r>
            <a:br>
              <a:rPr lang="en-US" sz="2600" dirty="0" smtClean="0">
                <a:solidFill>
                  <a:prstClr val="black"/>
                </a:solidFill>
              </a:rPr>
            </a:br>
            <a:r>
              <a:rPr lang="en-US" sz="2600" dirty="0" smtClean="0">
                <a:solidFill>
                  <a:prstClr val="black"/>
                </a:solidFill>
              </a:rPr>
              <a:t>two </a:t>
            </a:r>
            <a:r>
              <a:rPr lang="en-US" sz="2600" dirty="0">
                <a:solidFill>
                  <a:prstClr val="black"/>
                </a:solidFill>
              </a:rPr>
              <a:t>outgoing edges</a:t>
            </a:r>
          </a:p>
          <a:p>
            <a:pPr>
              <a:buClr>
                <a:srgbClr val="2F1343"/>
              </a:buClr>
            </a:pPr>
            <a:r>
              <a:rPr lang="en-US" sz="2200" dirty="0">
                <a:solidFill>
                  <a:prstClr val="black"/>
                </a:solidFill>
              </a:rPr>
              <a:t>New thread</a:t>
            </a:r>
          </a:p>
          <a:p>
            <a:pPr>
              <a:buClr>
                <a:srgbClr val="2F1343"/>
              </a:buClr>
            </a:pPr>
            <a:r>
              <a:rPr lang="en-US" sz="2200" dirty="0">
                <a:solidFill>
                  <a:prstClr val="black"/>
                </a:solidFill>
              </a:rPr>
              <a:t>Continuation of current thread</a:t>
            </a:r>
          </a:p>
          <a:p>
            <a:pPr marL="0" lvl="0" indent="0">
              <a:buClr>
                <a:srgbClr val="2F1343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0" lvl="0" indent="0">
              <a:buClr>
                <a:srgbClr val="2F1343"/>
              </a:buClr>
              <a:buNone/>
            </a:pPr>
            <a:r>
              <a:rPr lang="en-US" sz="2600" dirty="0">
                <a:solidFill>
                  <a:prstClr val="black"/>
                </a:solidFill>
              </a:rPr>
              <a:t>A join </a:t>
            </a:r>
            <a:r>
              <a:rPr lang="en-US" sz="2600" dirty="0" smtClean="0">
                <a:solidFill>
                  <a:prstClr val="black"/>
                </a:solidFill>
              </a:rPr>
              <a:t>"ends </a:t>
            </a:r>
            <a:r>
              <a:rPr lang="en-US" sz="2600" dirty="0">
                <a:solidFill>
                  <a:prstClr val="black"/>
                </a:solidFill>
              </a:rPr>
              <a:t>a </a:t>
            </a:r>
            <a:r>
              <a:rPr lang="en-US" sz="2600" dirty="0" smtClean="0">
                <a:solidFill>
                  <a:prstClr val="black"/>
                </a:solidFill>
              </a:rPr>
              <a:t>node" </a:t>
            </a:r>
            <a:r>
              <a:rPr lang="en-US" sz="2600" dirty="0">
                <a:solidFill>
                  <a:prstClr val="black"/>
                </a:solidFill>
              </a:rPr>
              <a:t>and makes a </a:t>
            </a:r>
            <a:r>
              <a:rPr lang="en-US" sz="2600" dirty="0" smtClean="0">
                <a:solidFill>
                  <a:prstClr val="black"/>
                </a:solidFill>
              </a:rPr>
              <a:t/>
            </a:r>
            <a:br>
              <a:rPr lang="en-US" sz="2600" dirty="0" smtClean="0">
                <a:solidFill>
                  <a:prstClr val="black"/>
                </a:solidFill>
              </a:rPr>
            </a:br>
            <a:r>
              <a:rPr lang="en-US" sz="2600" dirty="0" smtClean="0">
                <a:solidFill>
                  <a:prstClr val="black"/>
                </a:solidFill>
              </a:rPr>
              <a:t>node </a:t>
            </a:r>
            <a:r>
              <a:rPr lang="en-US" sz="2600" dirty="0">
                <a:solidFill>
                  <a:prstClr val="black"/>
                </a:solidFill>
              </a:rPr>
              <a:t>with two incoming edges</a:t>
            </a:r>
          </a:p>
          <a:p>
            <a:pPr>
              <a:buClr>
                <a:srgbClr val="2F1343"/>
              </a:buClr>
            </a:pPr>
            <a:r>
              <a:rPr lang="en-US" sz="2200" dirty="0">
                <a:solidFill>
                  <a:prstClr val="black"/>
                </a:solidFill>
              </a:rPr>
              <a:t>Node just ended</a:t>
            </a:r>
          </a:p>
          <a:p>
            <a:pPr>
              <a:buClr>
                <a:srgbClr val="2F1343"/>
              </a:buClr>
            </a:pPr>
            <a:r>
              <a:rPr lang="en-US" sz="2200" dirty="0">
                <a:solidFill>
                  <a:prstClr val="black"/>
                </a:solidFill>
              </a:rPr>
              <a:t>Last node of thread joined on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47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3172227"/>
            <a:ext cx="1657350" cy="2390373"/>
            <a:chOff x="6629400" y="2941731"/>
            <a:chExt cx="1657350" cy="2390373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29475" y="2941731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229475" y="4230513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829550" y="3586122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629400" y="3586122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  <a:stCxn id="7" idx="3"/>
              <a:endCxn id="10" idx="7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7019645" y="3331976"/>
              <a:ext cx="276785" cy="321101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7" idx="5"/>
              <a:endCxn id="9" idx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619720" y="3331976"/>
              <a:ext cx="276785" cy="321101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  <a:stCxn id="9" idx="3"/>
              <a:endCxn id="8" idx="7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7619720" y="3976367"/>
              <a:ext cx="276785" cy="321101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14" name="AutoShape 12"/>
            <p:cNvCxnSpPr>
              <a:cxnSpLocks noChangeShapeType="1"/>
              <a:stCxn id="10" idx="5"/>
              <a:endCxn id="8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7019645" y="3976367"/>
              <a:ext cx="276785" cy="321101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9" idx="4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8058150" y="4043322"/>
              <a:ext cx="0" cy="831582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16" name="Oval 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829550" y="4874904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8" idx="5"/>
              <a:endCxn id="16" idx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619720" y="4620758"/>
              <a:ext cx="276785" cy="321101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64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sz="2200" dirty="0" smtClean="0"/>
              <a:t> and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200" dirty="0" smtClean="0"/>
              <a:t> are very flexible, but divide-and-conquer use them in a very basic way:</a:t>
            </a:r>
          </a:p>
          <a:p>
            <a:r>
              <a:rPr lang="en-US" sz="2200" dirty="0" smtClean="0"/>
              <a:t>A tree on top of an upside-down tree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48</a:t>
            </a:fld>
            <a:endParaRPr lang="en-US"/>
          </a:p>
        </p:txBody>
      </p:sp>
      <p:grpSp>
        <p:nvGrpSpPr>
          <p:cNvPr id="358" name="Group 357"/>
          <p:cNvGrpSpPr/>
          <p:nvPr/>
        </p:nvGrpSpPr>
        <p:grpSpPr>
          <a:xfrm>
            <a:off x="1075083" y="1981200"/>
            <a:ext cx="7683375" cy="4297681"/>
            <a:chOff x="900074" y="1981200"/>
            <a:chExt cx="7683375" cy="4297681"/>
          </a:xfrm>
        </p:grpSpPr>
        <p:sp>
          <p:nvSpPr>
            <p:cNvPr id="92" name="TextBox 91"/>
            <p:cNvSpPr txBox="1"/>
            <p:nvPr/>
          </p:nvSpPr>
          <p:spPr>
            <a:xfrm>
              <a:off x="7004171" y="3933430"/>
              <a:ext cx="1579278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04171" y="2742987"/>
              <a:ext cx="104067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04171" y="5116984"/>
              <a:ext cx="1358135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conquer</a:t>
              </a:r>
            </a:p>
          </p:txBody>
        </p:sp>
        <p:cxnSp>
          <p:nvCxnSpPr>
            <p:cNvPr id="297" name="AutoShape 10"/>
            <p:cNvCxnSpPr>
              <a:cxnSpLocks noChangeShapeType="1"/>
              <a:stCxn id="326" idx="2"/>
              <a:endCxn id="355" idx="7"/>
            </p:cNvCxnSpPr>
            <p:nvPr>
              <p:custDataLst>
                <p:tags r:id="rId1"/>
              </p:custDataLst>
            </p:nvPr>
          </p:nvCxnSpPr>
          <p:spPr bwMode="auto">
            <a:xfrm>
              <a:off x="3975400" y="2209801"/>
              <a:ext cx="1132505" cy="298590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298" name="Left Brace 297"/>
            <p:cNvSpPr/>
            <p:nvPr/>
          </p:nvSpPr>
          <p:spPr bwMode="auto">
            <a:xfrm rot="10800000">
              <a:off x="6615074" y="3942985"/>
              <a:ext cx="304800" cy="3810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9" name="Left Brace 298"/>
            <p:cNvSpPr/>
            <p:nvPr/>
          </p:nvSpPr>
          <p:spPr bwMode="auto">
            <a:xfrm rot="10800000">
              <a:off x="6615074" y="1981200"/>
              <a:ext cx="304800" cy="192368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0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8884" y="5821681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1" name="AutoShape 9"/>
            <p:cNvCxnSpPr>
              <a:cxnSpLocks noChangeShapeType="1"/>
              <a:stCxn id="310" idx="5"/>
              <a:endCxn id="302" idx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1680844" y="5026514"/>
              <a:ext cx="381560" cy="406003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02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95449" y="5365562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3" name="AutoShape 9"/>
            <p:cNvCxnSpPr>
              <a:cxnSpLocks noChangeShapeType="1"/>
              <a:stCxn id="307" idx="3"/>
              <a:endCxn id="309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1128674" y="3563746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04" name="AutoShape 10"/>
            <p:cNvCxnSpPr>
              <a:cxnSpLocks noChangeShapeType="1"/>
              <a:stCxn id="307" idx="5"/>
              <a:endCxn id="30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1680844" y="3563746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05" name="AutoShape 9"/>
            <p:cNvCxnSpPr>
              <a:cxnSpLocks noChangeShapeType="1"/>
              <a:stCxn id="309" idx="4"/>
              <a:endCxn id="310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1128674" y="4362085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06" name="AutoShape 9"/>
            <p:cNvCxnSpPr>
              <a:cxnSpLocks noChangeShapeType="1"/>
              <a:stCxn id="308" idx="4"/>
              <a:endCxn id="310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1680844" y="4362085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0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90599" y="3173501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" name="Oval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81124" y="3904885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9" name="Oval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00074" y="3904885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0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290599" y="4636269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11" name="AutoShape 9"/>
            <p:cNvCxnSpPr>
              <a:cxnSpLocks noChangeShapeType="1"/>
              <a:stCxn id="312" idx="3"/>
              <a:endCxn id="307" idx="7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1680844" y="2831681"/>
              <a:ext cx="381560" cy="408775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12" name="Oval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95449" y="2441436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3" name="Oval 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94621" y="4633497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14" name="AutoShape 9"/>
            <p:cNvCxnSpPr>
              <a:cxnSpLocks noChangeShapeType="1"/>
              <a:stCxn id="318" idx="3"/>
              <a:endCxn id="3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3090544" y="3563746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15" name="AutoShape 10"/>
            <p:cNvCxnSpPr>
              <a:cxnSpLocks noChangeShapeType="1"/>
              <a:stCxn id="318" idx="5"/>
              <a:endCxn id="319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2538374" y="3563746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16" name="AutoShape 9"/>
            <p:cNvCxnSpPr>
              <a:cxnSpLocks noChangeShapeType="1"/>
              <a:stCxn id="320" idx="4"/>
              <a:endCxn id="321" idx="1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3090544" y="4362085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17" name="AutoShape 9"/>
            <p:cNvCxnSpPr>
              <a:cxnSpLocks noChangeShapeType="1"/>
              <a:stCxn id="319" idx="4"/>
              <a:endCxn id="321" idx="7"/>
            </p:cNvCxnSpPr>
            <p:nvPr>
              <p:custDataLst>
                <p:tags r:id="rId19"/>
              </p:custDataLst>
            </p:nvPr>
          </p:nvCxnSpPr>
          <p:spPr bwMode="auto">
            <a:xfrm>
              <a:off x="2538374" y="4362085"/>
              <a:ext cx="228880" cy="34113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18" name="Oval 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2700299" y="3173501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9" name="Oval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309774" y="3904885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0" name="Oval 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0824" y="3904885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1" name="Oval 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2700299" y="4636269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2" name="AutoShape 9"/>
            <p:cNvCxnSpPr>
              <a:cxnSpLocks noChangeShapeType="1"/>
              <a:stCxn id="323" idx="3"/>
              <a:endCxn id="318" idx="7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85694" y="2831681"/>
              <a:ext cx="381560" cy="408775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23" name="Oval 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1995449" y="2441436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4" name="Oval 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2696277" y="4633497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5" name="AutoShape 9"/>
            <p:cNvCxnSpPr>
              <a:cxnSpLocks noChangeShapeType="1"/>
              <a:stCxn id="324" idx="5"/>
              <a:endCxn id="302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2385694" y="5023742"/>
              <a:ext cx="377538" cy="408775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26" name="Oval 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518200" y="1981201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27" name="Group 326"/>
            <p:cNvGrpSpPr/>
            <p:nvPr/>
          </p:nvGrpSpPr>
          <p:grpSpPr>
            <a:xfrm>
              <a:off x="3945575" y="2441436"/>
              <a:ext cx="2647950" cy="3381326"/>
              <a:chOff x="1295400" y="2971799"/>
              <a:chExt cx="2647950" cy="3381326"/>
            </a:xfrm>
          </p:grpSpPr>
          <p:cxnSp>
            <p:nvCxnSpPr>
              <p:cNvPr id="333" name="AutoShape 9"/>
              <p:cNvCxnSpPr>
                <a:cxnSpLocks noChangeShapeType="1"/>
                <a:stCxn id="342" idx="5"/>
                <a:endCxn id="334" idx="1"/>
              </p:cNvCxnSpPr>
              <p:nvPr>
                <p:custDataLst>
                  <p:tags r:id="rId33"/>
                </p:custDataLst>
              </p:nvPr>
            </p:nvCxnSpPr>
            <p:spPr bwMode="auto">
              <a:xfrm>
                <a:off x="2076170" y="5556877"/>
                <a:ext cx="381560" cy="406003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sp>
            <p:nvSpPr>
              <p:cNvPr id="334" name="Oval 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390775" y="5895925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cxnSp>
            <p:nvCxnSpPr>
              <p:cNvPr id="335" name="AutoShape 9"/>
              <p:cNvCxnSpPr>
                <a:cxnSpLocks noChangeShapeType="1"/>
                <a:stCxn id="339" idx="3"/>
                <a:endCxn id="341" idx="0"/>
              </p:cNvCxnSpPr>
              <p:nvPr>
                <p:custDataLst>
                  <p:tags r:id="rId35"/>
                </p:custDataLst>
              </p:nvPr>
            </p:nvCxnSpPr>
            <p:spPr bwMode="auto">
              <a:xfrm flipH="1">
                <a:off x="1524000" y="4094109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36" name="AutoShape 10"/>
              <p:cNvCxnSpPr>
                <a:cxnSpLocks noChangeShapeType="1"/>
                <a:stCxn id="339" idx="5"/>
                <a:endCxn id="340" idx="0"/>
              </p:cNvCxnSpPr>
              <p:nvPr>
                <p:custDataLst>
                  <p:tags r:id="rId36"/>
                </p:custDataLst>
              </p:nvPr>
            </p:nvCxnSpPr>
            <p:spPr bwMode="auto">
              <a:xfrm>
                <a:off x="2076170" y="4094109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37" name="AutoShape 9"/>
              <p:cNvCxnSpPr>
                <a:cxnSpLocks noChangeShapeType="1"/>
                <a:stCxn id="341" idx="4"/>
                <a:endCxn id="342" idx="1"/>
              </p:cNvCxnSpPr>
              <p:nvPr>
                <p:custDataLst>
                  <p:tags r:id="rId37"/>
                </p:custDataLst>
              </p:nvPr>
            </p:nvCxnSpPr>
            <p:spPr bwMode="auto">
              <a:xfrm>
                <a:off x="1524000" y="4892448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38" name="AutoShape 9"/>
              <p:cNvCxnSpPr>
                <a:cxnSpLocks noChangeShapeType="1"/>
                <a:stCxn id="340" idx="4"/>
                <a:endCxn id="342" idx="7"/>
              </p:cNvCxnSpPr>
              <p:nvPr>
                <p:custDataLst>
                  <p:tags r:id="rId38"/>
                </p:custDataLst>
              </p:nvPr>
            </p:nvCxnSpPr>
            <p:spPr bwMode="auto">
              <a:xfrm flipH="1">
                <a:off x="2076170" y="4892448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sp>
            <p:nvSpPr>
              <p:cNvPr id="339" name="Oval 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85925" y="3703864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0" name="Oval 7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076450" y="4435248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1" name="Oval 8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95400" y="4435248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2" name="Oval 8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685925" y="5166632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cxnSp>
            <p:nvCxnSpPr>
              <p:cNvPr id="343" name="AutoShape 9"/>
              <p:cNvCxnSpPr>
                <a:cxnSpLocks noChangeShapeType="1"/>
                <a:stCxn id="344" idx="3"/>
                <a:endCxn id="339" idx="7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>
                <a:off x="2076170" y="3362044"/>
                <a:ext cx="381560" cy="408775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sp>
            <p:nvSpPr>
              <p:cNvPr id="344" name="Oval 8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390775" y="2971799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5" name="Oval 8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689947" y="5163860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cxnSp>
            <p:nvCxnSpPr>
              <p:cNvPr id="346" name="AutoShape 9"/>
              <p:cNvCxnSpPr>
                <a:cxnSpLocks noChangeShapeType="1"/>
                <a:stCxn id="350" idx="3"/>
                <a:endCxn id="352" idx="0"/>
              </p:cNvCxnSpPr>
              <p:nvPr>
                <p:custDataLst>
                  <p:tags r:id="rId46"/>
                </p:custDataLst>
              </p:nvPr>
            </p:nvCxnSpPr>
            <p:spPr bwMode="auto">
              <a:xfrm>
                <a:off x="3485870" y="4094109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47" name="AutoShape 10"/>
              <p:cNvCxnSpPr>
                <a:cxnSpLocks noChangeShapeType="1"/>
                <a:stCxn id="350" idx="5"/>
                <a:endCxn id="351" idx="0"/>
              </p:cNvCxnSpPr>
              <p:nvPr>
                <p:custDataLst>
                  <p:tags r:id="rId47"/>
                </p:custDataLst>
              </p:nvPr>
            </p:nvCxnSpPr>
            <p:spPr bwMode="auto">
              <a:xfrm flipH="1">
                <a:off x="2933700" y="4094109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48" name="AutoShape 9"/>
              <p:cNvCxnSpPr>
                <a:cxnSpLocks noChangeShapeType="1"/>
                <a:stCxn id="352" idx="4"/>
                <a:endCxn id="353" idx="1"/>
              </p:cNvCxnSpPr>
              <p:nvPr>
                <p:custDataLst>
                  <p:tags r:id="rId48"/>
                </p:custDataLst>
              </p:nvPr>
            </p:nvCxnSpPr>
            <p:spPr bwMode="auto">
              <a:xfrm flipH="1">
                <a:off x="3485870" y="4892448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cxnSp>
            <p:nvCxnSpPr>
              <p:cNvPr id="349" name="AutoShape 9"/>
              <p:cNvCxnSpPr>
                <a:cxnSpLocks noChangeShapeType="1"/>
                <a:stCxn id="351" idx="4"/>
                <a:endCxn id="353" idx="7"/>
              </p:cNvCxnSpPr>
              <p:nvPr>
                <p:custDataLst>
                  <p:tags r:id="rId49"/>
                </p:custDataLst>
              </p:nvPr>
            </p:nvCxnSpPr>
            <p:spPr bwMode="auto">
              <a:xfrm>
                <a:off x="2933700" y="4892448"/>
                <a:ext cx="228880" cy="341139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sp>
            <p:nvSpPr>
              <p:cNvPr id="350" name="Oval 8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 flipH="1">
                <a:off x="3095625" y="3703864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" name="Oval 7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 flipH="1">
                <a:off x="2705100" y="4435248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2" name="Oval 8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 flipH="1">
                <a:off x="3486150" y="4435248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3" name="Oval 8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 flipH="1">
                <a:off x="3095625" y="5166632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cxnSp>
            <p:nvCxnSpPr>
              <p:cNvPr id="354" name="AutoShape 9"/>
              <p:cNvCxnSpPr>
                <a:cxnSpLocks noChangeShapeType="1"/>
                <a:stCxn id="355" idx="3"/>
                <a:endCxn id="350" idx="7"/>
              </p:cNvCxnSpPr>
              <p:nvPr>
                <p:custDataLst>
                  <p:tags r:id="rId54"/>
                </p:custDataLst>
              </p:nvPr>
            </p:nvCxnSpPr>
            <p:spPr bwMode="auto">
              <a:xfrm>
                <a:off x="2781020" y="3362044"/>
                <a:ext cx="381560" cy="408775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  <p:sp>
            <p:nvSpPr>
              <p:cNvPr id="355" name="Oval 8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 flipH="1">
                <a:off x="2390775" y="2971799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6" name="Oval 8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 flipH="1">
                <a:off x="3091603" y="5163860"/>
                <a:ext cx="457200" cy="457200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cxnSp>
            <p:nvCxnSpPr>
              <p:cNvPr id="357" name="AutoShape 9"/>
              <p:cNvCxnSpPr>
                <a:cxnSpLocks noChangeShapeType="1"/>
                <a:stCxn id="356" idx="5"/>
                <a:endCxn id="334" idx="7"/>
              </p:cNvCxnSpPr>
              <p:nvPr>
                <p:custDataLst>
                  <p:tags r:id="rId57"/>
                </p:custDataLst>
              </p:nvPr>
            </p:nvCxnSpPr>
            <p:spPr bwMode="auto">
              <a:xfrm flipH="1">
                <a:off x="2781020" y="5554105"/>
                <a:ext cx="377538" cy="408775"/>
              </a:xfrm>
              <a:prstGeom prst="straightConnector1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triangle" w="lg" len="med"/>
              </a:ln>
              <a:effectLst/>
            </p:spPr>
          </p:cxnSp>
        </p:grpSp>
        <p:cxnSp>
          <p:nvCxnSpPr>
            <p:cNvPr id="328" name="AutoShape 9"/>
            <p:cNvCxnSpPr>
              <a:cxnSpLocks noChangeShapeType="1"/>
              <a:stCxn id="326" idx="6"/>
              <a:endCxn id="323" idx="1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2385694" y="2209801"/>
              <a:ext cx="1132506" cy="298590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29" name="Oval 8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95449" y="5345457"/>
              <a:ext cx="457200" cy="45720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30" name="AutoShape 9"/>
            <p:cNvCxnSpPr>
              <a:cxnSpLocks noChangeShapeType="1"/>
              <a:stCxn id="329" idx="5"/>
              <a:endCxn id="300" idx="2"/>
            </p:cNvCxnSpPr>
            <p:nvPr>
              <p:custDataLst>
                <p:tags r:id="rId31"/>
              </p:custDataLst>
            </p:nvPr>
          </p:nvCxnSpPr>
          <p:spPr bwMode="auto">
            <a:xfrm>
              <a:off x="2385694" y="5735702"/>
              <a:ext cx="1073190" cy="314579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cxnSp>
          <p:nvCxnSpPr>
            <p:cNvPr id="331" name="AutoShape 9"/>
            <p:cNvCxnSpPr>
              <a:cxnSpLocks noChangeShapeType="1"/>
              <a:stCxn id="334" idx="3"/>
              <a:endCxn id="300" idx="6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3916084" y="5755807"/>
              <a:ext cx="1191821" cy="294474"/>
            </a:xfrm>
            <a:prstGeom prst="straightConnector1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triangle" w="lg" len="med"/>
            </a:ln>
            <a:effectLst/>
          </p:spPr>
        </p:cxnSp>
        <p:sp>
          <p:nvSpPr>
            <p:cNvPr id="332" name="Left Brace 331"/>
            <p:cNvSpPr/>
            <p:nvPr/>
          </p:nvSpPr>
          <p:spPr bwMode="auto">
            <a:xfrm rot="10800000">
              <a:off x="6615075" y="4355197"/>
              <a:ext cx="304800" cy="192368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8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Summing an array went from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sequential to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 parallel (</a:t>
            </a:r>
            <a:r>
              <a:rPr lang="en-US" sz="2400" i="1" dirty="0" smtClean="0"/>
              <a:t>assuming </a:t>
            </a:r>
            <a:r>
              <a:rPr lang="en-US" sz="2400" b="1" i="1" dirty="0" smtClean="0"/>
              <a:t>a lot</a:t>
            </a:r>
            <a:r>
              <a:rPr lang="en-US" sz="2400" i="1" dirty="0" smtClean="0"/>
              <a:t> of processors and very large n</a:t>
            </a:r>
            <a:r>
              <a:rPr lang="en-US" sz="2400" dirty="0" smtClean="0"/>
              <a:t>)</a:t>
            </a:r>
          </a:p>
          <a:p>
            <a:pPr marL="0" lvl="0" indent="0">
              <a:buNone/>
            </a:pPr>
            <a:endParaRPr lang="en-US" sz="2400" kern="0" dirty="0" smtClean="0"/>
          </a:p>
          <a:p>
            <a:pPr marL="0" lvl="0" indent="0">
              <a:buNone/>
            </a:pPr>
            <a:endParaRPr lang="en-US" sz="2400" kern="0" dirty="0"/>
          </a:p>
          <a:p>
            <a:pPr marL="0" lvl="0" indent="0">
              <a:buNone/>
            </a:pPr>
            <a:endParaRPr lang="en-US" sz="2400" kern="0" dirty="0" smtClean="0"/>
          </a:p>
          <a:p>
            <a:pPr marL="0" lvl="0" indent="0">
              <a:buNone/>
            </a:pPr>
            <a:endParaRPr lang="en-US" sz="2400" kern="0" dirty="0"/>
          </a:p>
          <a:p>
            <a:pPr marL="0" lvl="0" indent="0">
              <a:buNone/>
            </a:pPr>
            <a:endParaRPr lang="en-US" sz="2400" kern="0" dirty="0" smtClean="0"/>
          </a:p>
          <a:p>
            <a:pPr marL="0" lvl="0" indent="0">
              <a:buNone/>
            </a:pPr>
            <a:endParaRPr lang="en-US" sz="1050" kern="0" dirty="0" smtClean="0"/>
          </a:p>
          <a:p>
            <a:pPr marL="0" lvl="0" indent="0">
              <a:buNone/>
            </a:pPr>
            <a:endParaRPr lang="en-US" sz="2400" kern="0" dirty="0"/>
          </a:p>
          <a:p>
            <a:pPr marL="0" lvl="0" indent="0">
              <a:buNone/>
            </a:pPr>
            <a:r>
              <a:rPr lang="en-US" sz="2400" kern="0" dirty="0" smtClean="0"/>
              <a:t>Anything </a:t>
            </a:r>
            <a:r>
              <a:rPr lang="en-US" sz="2400" kern="0" dirty="0"/>
              <a:t>that can use results from two halves and merge them in </a:t>
            </a:r>
            <a:r>
              <a:rPr lang="en-US" sz="2400" i="1" kern="0" dirty="0"/>
              <a:t>O</a:t>
            </a:r>
            <a:r>
              <a:rPr lang="en-US" sz="2400" kern="0" dirty="0"/>
              <a:t>(1) time has the same </a:t>
            </a:r>
            <a:r>
              <a:rPr lang="en-US" sz="2400" kern="0" dirty="0" smtClean="0"/>
              <a:t>properties and </a:t>
            </a:r>
            <a:r>
              <a:rPr lang="en-US" sz="2400" dirty="0" smtClean="0"/>
              <a:t>exponential speed-up (in theory)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49</a:t>
            </a:fld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914400" y="2262788"/>
            <a:ext cx="7315200" cy="2249713"/>
            <a:chOff x="914400" y="914400"/>
            <a:chExt cx="7315200" cy="2249713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91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06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37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21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52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67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98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82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13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28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9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43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74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20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04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35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50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381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65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396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411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4419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426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4572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4724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5029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876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5181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5334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5638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5486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5791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943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6248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6096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6400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6553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6858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705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7010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162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74676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7315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76200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77724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80772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924800" y="914400"/>
              <a:ext cx="152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Left Brace 165"/>
            <p:cNvSpPr/>
            <p:nvPr/>
          </p:nvSpPr>
          <p:spPr bwMode="auto">
            <a:xfrm rot="16200000">
              <a:off x="967740" y="111664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7" name="Straight Connector 166"/>
            <p:cNvCxnSpPr>
              <a:endCxn id="184" idx="1"/>
            </p:cNvCxnSpPr>
            <p:nvPr/>
          </p:nvCxnSpPr>
          <p:spPr bwMode="auto">
            <a:xfrm>
              <a:off x="1104900" y="1509010"/>
              <a:ext cx="95903" cy="3506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>
              <a:endCxn id="184" idx="3"/>
            </p:cNvCxnSpPr>
            <p:nvPr/>
          </p:nvCxnSpPr>
          <p:spPr bwMode="auto">
            <a:xfrm flipH="1">
              <a:off x="1466197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Left Brace 168"/>
            <p:cNvSpPr/>
            <p:nvPr/>
          </p:nvSpPr>
          <p:spPr bwMode="auto">
            <a:xfrm rot="16200000">
              <a:off x="14249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Left Brace 169"/>
            <p:cNvSpPr/>
            <p:nvPr/>
          </p:nvSpPr>
          <p:spPr bwMode="auto">
            <a:xfrm rot="16200000">
              <a:off x="18821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Left Brace 170"/>
            <p:cNvSpPr/>
            <p:nvPr/>
          </p:nvSpPr>
          <p:spPr bwMode="auto">
            <a:xfrm rot="16200000">
              <a:off x="23393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2" name="Left Brace 171"/>
            <p:cNvSpPr/>
            <p:nvPr/>
          </p:nvSpPr>
          <p:spPr bwMode="auto">
            <a:xfrm rot="16200000">
              <a:off x="2796540" y="1116644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3" name="Left Brace 172"/>
            <p:cNvSpPr/>
            <p:nvPr/>
          </p:nvSpPr>
          <p:spPr bwMode="auto">
            <a:xfrm rot="16200000">
              <a:off x="32537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Left Brace 173"/>
            <p:cNvSpPr/>
            <p:nvPr/>
          </p:nvSpPr>
          <p:spPr bwMode="auto">
            <a:xfrm rot="16200000">
              <a:off x="37109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5" name="Left Brace 174"/>
            <p:cNvSpPr/>
            <p:nvPr/>
          </p:nvSpPr>
          <p:spPr bwMode="auto">
            <a:xfrm rot="16200000">
              <a:off x="4168140" y="1116647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6" name="Left Brace 175"/>
            <p:cNvSpPr/>
            <p:nvPr/>
          </p:nvSpPr>
          <p:spPr bwMode="auto">
            <a:xfrm rot="16200000">
              <a:off x="4625340" y="1116645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7" name="Left Brace 176"/>
            <p:cNvSpPr/>
            <p:nvPr/>
          </p:nvSpPr>
          <p:spPr bwMode="auto">
            <a:xfrm rot="16200000">
              <a:off x="50825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8" name="Left Brace 177"/>
            <p:cNvSpPr/>
            <p:nvPr/>
          </p:nvSpPr>
          <p:spPr bwMode="auto">
            <a:xfrm rot="16200000">
              <a:off x="55397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9" name="Left Brace 178"/>
            <p:cNvSpPr/>
            <p:nvPr/>
          </p:nvSpPr>
          <p:spPr bwMode="auto">
            <a:xfrm rot="16200000">
              <a:off x="59969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0" name="Left Brace 179"/>
            <p:cNvSpPr/>
            <p:nvPr/>
          </p:nvSpPr>
          <p:spPr bwMode="auto">
            <a:xfrm rot="16200000">
              <a:off x="6454140" y="1116648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1" name="Left Brace 180"/>
            <p:cNvSpPr/>
            <p:nvPr/>
          </p:nvSpPr>
          <p:spPr bwMode="auto">
            <a:xfrm rot="16200000">
              <a:off x="69113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2" name="Left Brace 181"/>
            <p:cNvSpPr/>
            <p:nvPr/>
          </p:nvSpPr>
          <p:spPr bwMode="auto">
            <a:xfrm rot="16200000">
              <a:off x="73685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3" name="Left Brace 182"/>
            <p:cNvSpPr/>
            <p:nvPr/>
          </p:nvSpPr>
          <p:spPr bwMode="auto">
            <a:xfrm rot="16200000">
              <a:off x="7825740" y="1116651"/>
              <a:ext cx="274320" cy="3810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2008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85" name="Straight Connector 184"/>
            <p:cNvCxnSpPr>
              <a:endCxn id="187" idx="1"/>
            </p:cNvCxnSpPr>
            <p:nvPr/>
          </p:nvCxnSpPr>
          <p:spPr bwMode="auto">
            <a:xfrm>
              <a:off x="2019300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>
              <a:endCxn id="187" idx="3"/>
            </p:cNvCxnSpPr>
            <p:nvPr/>
          </p:nvCxnSpPr>
          <p:spPr bwMode="auto">
            <a:xfrm flipH="1">
              <a:off x="2380597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7" name="TextBox 186"/>
            <p:cNvSpPr txBox="1"/>
            <p:nvPr/>
          </p:nvSpPr>
          <p:spPr>
            <a:xfrm>
              <a:off x="21152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88" name="Straight Connector 187"/>
            <p:cNvCxnSpPr>
              <a:endCxn id="190" idx="1"/>
            </p:cNvCxnSpPr>
            <p:nvPr/>
          </p:nvCxnSpPr>
          <p:spPr bwMode="auto">
            <a:xfrm>
              <a:off x="2933700" y="1509013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>
              <a:endCxn id="190" idx="3"/>
            </p:cNvCxnSpPr>
            <p:nvPr/>
          </p:nvCxnSpPr>
          <p:spPr bwMode="auto">
            <a:xfrm flipH="1">
              <a:off x="3294997" y="1509016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0" name="TextBox 189"/>
            <p:cNvSpPr txBox="1"/>
            <p:nvPr/>
          </p:nvSpPr>
          <p:spPr>
            <a:xfrm>
              <a:off x="3029603" y="1687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91" name="Straight Connector 190"/>
            <p:cNvCxnSpPr>
              <a:endCxn id="193" idx="1"/>
            </p:cNvCxnSpPr>
            <p:nvPr/>
          </p:nvCxnSpPr>
          <p:spPr bwMode="auto">
            <a:xfrm>
              <a:off x="3848100" y="15090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endCxn id="193" idx="3"/>
            </p:cNvCxnSpPr>
            <p:nvPr/>
          </p:nvCxnSpPr>
          <p:spPr bwMode="auto">
            <a:xfrm flipH="1">
              <a:off x="4209397" y="1509016"/>
              <a:ext cx="95903" cy="3506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TextBox 192"/>
            <p:cNvSpPr txBox="1"/>
            <p:nvPr/>
          </p:nvSpPr>
          <p:spPr>
            <a:xfrm>
              <a:off x="39440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94" name="Straight Connector 193"/>
            <p:cNvCxnSpPr>
              <a:endCxn id="196" idx="1"/>
            </p:cNvCxnSpPr>
            <p:nvPr/>
          </p:nvCxnSpPr>
          <p:spPr bwMode="auto">
            <a:xfrm>
              <a:off x="4762500" y="1509014"/>
              <a:ext cx="95903" cy="350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>
              <a:endCxn id="196" idx="3"/>
            </p:cNvCxnSpPr>
            <p:nvPr/>
          </p:nvCxnSpPr>
          <p:spPr bwMode="auto">
            <a:xfrm flipH="1">
              <a:off x="51237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48584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97" name="Straight Connector 196"/>
            <p:cNvCxnSpPr>
              <a:endCxn id="199" idx="1"/>
            </p:cNvCxnSpPr>
            <p:nvPr/>
          </p:nvCxnSpPr>
          <p:spPr bwMode="auto">
            <a:xfrm>
              <a:off x="56769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endCxn id="199" idx="3"/>
            </p:cNvCxnSpPr>
            <p:nvPr/>
          </p:nvCxnSpPr>
          <p:spPr bwMode="auto">
            <a:xfrm flipH="1">
              <a:off x="6038197" y="1509017"/>
              <a:ext cx="95904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TextBox 198"/>
            <p:cNvSpPr txBox="1"/>
            <p:nvPr/>
          </p:nvSpPr>
          <p:spPr>
            <a:xfrm>
              <a:off x="57728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00" name="Straight Connector 199"/>
            <p:cNvCxnSpPr>
              <a:endCxn id="202" idx="1"/>
            </p:cNvCxnSpPr>
            <p:nvPr/>
          </p:nvCxnSpPr>
          <p:spPr bwMode="auto">
            <a:xfrm>
              <a:off x="6591300" y="1509017"/>
              <a:ext cx="95903" cy="350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endCxn id="202" idx="3"/>
            </p:cNvCxnSpPr>
            <p:nvPr/>
          </p:nvCxnSpPr>
          <p:spPr bwMode="auto">
            <a:xfrm flipH="1">
              <a:off x="69525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6872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03" name="Straight Connector 202"/>
            <p:cNvCxnSpPr>
              <a:endCxn id="205" idx="1"/>
            </p:cNvCxnSpPr>
            <p:nvPr/>
          </p:nvCxnSpPr>
          <p:spPr bwMode="auto">
            <a:xfrm>
              <a:off x="7505700" y="1509020"/>
              <a:ext cx="95903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>
              <a:endCxn id="205" idx="3"/>
            </p:cNvCxnSpPr>
            <p:nvPr/>
          </p:nvCxnSpPr>
          <p:spPr bwMode="auto">
            <a:xfrm flipH="1">
              <a:off x="7866997" y="1509020"/>
              <a:ext cx="95904" cy="35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TextBox 204"/>
            <p:cNvSpPr txBox="1"/>
            <p:nvPr/>
          </p:nvSpPr>
          <p:spPr>
            <a:xfrm>
              <a:off x="7601603" y="1687274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06" name="Straight Connector 205"/>
            <p:cNvCxnSpPr>
              <a:stCxn id="184" idx="2"/>
              <a:endCxn id="208" idx="1"/>
            </p:cNvCxnSpPr>
            <p:nvPr/>
          </p:nvCxnSpPr>
          <p:spPr bwMode="auto">
            <a:xfrm>
              <a:off x="1333500" y="2031983"/>
              <a:ext cx="300876" cy="20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>
              <a:stCxn id="187" idx="2"/>
              <a:endCxn id="208" idx="3"/>
            </p:cNvCxnSpPr>
            <p:nvPr/>
          </p:nvCxnSpPr>
          <p:spPr bwMode="auto">
            <a:xfrm flipH="1">
              <a:off x="1899770" y="2031983"/>
              <a:ext cx="348130" cy="20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8" name="TextBox 207"/>
            <p:cNvSpPr txBox="1"/>
            <p:nvPr/>
          </p:nvSpPr>
          <p:spPr>
            <a:xfrm>
              <a:off x="1634376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09" name="Straight Connector 208"/>
            <p:cNvCxnSpPr>
              <a:endCxn id="211" idx="1"/>
            </p:cNvCxnSpPr>
            <p:nvPr/>
          </p:nvCxnSpPr>
          <p:spPr bwMode="auto">
            <a:xfrm>
              <a:off x="3200400" y="2068274"/>
              <a:ext cx="310030" cy="1723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endCxn id="211" idx="3"/>
            </p:cNvCxnSpPr>
            <p:nvPr/>
          </p:nvCxnSpPr>
          <p:spPr bwMode="auto">
            <a:xfrm flipH="1">
              <a:off x="3775824" y="2068275"/>
              <a:ext cx="338980" cy="172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1" name="TextBox 210"/>
            <p:cNvSpPr txBox="1"/>
            <p:nvPr/>
          </p:nvSpPr>
          <p:spPr>
            <a:xfrm>
              <a:off x="35104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2" name="Straight Connector 211"/>
            <p:cNvCxnSpPr>
              <a:stCxn id="196" idx="2"/>
              <a:endCxn id="214" idx="1"/>
            </p:cNvCxnSpPr>
            <p:nvPr/>
          </p:nvCxnSpPr>
          <p:spPr bwMode="auto">
            <a:xfrm>
              <a:off x="4991100" y="2031984"/>
              <a:ext cx="348130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199" idx="2"/>
              <a:endCxn id="214" idx="3"/>
            </p:cNvCxnSpPr>
            <p:nvPr/>
          </p:nvCxnSpPr>
          <p:spPr bwMode="auto">
            <a:xfrm flipH="1">
              <a:off x="5604624" y="2031984"/>
              <a:ext cx="300876" cy="2086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4" name="TextBox 213"/>
            <p:cNvSpPr txBox="1"/>
            <p:nvPr/>
          </p:nvSpPr>
          <p:spPr>
            <a:xfrm>
              <a:off x="5339230" y="20682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5" name="Straight Connector 214"/>
            <p:cNvCxnSpPr>
              <a:stCxn id="202" idx="2"/>
              <a:endCxn id="217" idx="1"/>
            </p:cNvCxnSpPr>
            <p:nvPr/>
          </p:nvCxnSpPr>
          <p:spPr bwMode="auto">
            <a:xfrm>
              <a:off x="6819900" y="2031984"/>
              <a:ext cx="348129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>
              <a:stCxn id="205" idx="2"/>
              <a:endCxn id="217" idx="3"/>
            </p:cNvCxnSpPr>
            <p:nvPr/>
          </p:nvCxnSpPr>
          <p:spPr bwMode="auto">
            <a:xfrm flipH="1">
              <a:off x="7433423" y="2031984"/>
              <a:ext cx="300877" cy="132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7" name="TextBox 216"/>
            <p:cNvSpPr txBox="1"/>
            <p:nvPr/>
          </p:nvSpPr>
          <p:spPr>
            <a:xfrm>
              <a:off x="7168029" y="19920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18" name="Straight Connector 217"/>
            <p:cNvCxnSpPr>
              <a:stCxn id="208" idx="2"/>
              <a:endCxn id="220" idx="1"/>
            </p:cNvCxnSpPr>
            <p:nvPr/>
          </p:nvCxnSpPr>
          <p:spPr bwMode="auto">
            <a:xfrm>
              <a:off x="1767073" y="2412983"/>
              <a:ext cx="752756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Straight Connector 218"/>
            <p:cNvCxnSpPr>
              <a:stCxn id="211" idx="2"/>
              <a:endCxn id="220" idx="3"/>
            </p:cNvCxnSpPr>
            <p:nvPr/>
          </p:nvCxnSpPr>
          <p:spPr bwMode="auto">
            <a:xfrm flipH="1">
              <a:off x="2785223" y="2412983"/>
              <a:ext cx="857904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TextBox 219"/>
            <p:cNvSpPr txBox="1"/>
            <p:nvPr/>
          </p:nvSpPr>
          <p:spPr>
            <a:xfrm>
              <a:off x="2519829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21" name="Straight Connector 220"/>
            <p:cNvCxnSpPr>
              <a:stCxn id="214" idx="2"/>
              <a:endCxn id="223" idx="1"/>
            </p:cNvCxnSpPr>
            <p:nvPr/>
          </p:nvCxnSpPr>
          <p:spPr bwMode="auto">
            <a:xfrm>
              <a:off x="5471927" y="2412983"/>
              <a:ext cx="781701" cy="2848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17" idx="2"/>
              <a:endCxn id="223" idx="3"/>
            </p:cNvCxnSpPr>
            <p:nvPr/>
          </p:nvCxnSpPr>
          <p:spPr bwMode="auto">
            <a:xfrm flipH="1">
              <a:off x="6519022" y="2336783"/>
              <a:ext cx="781704" cy="3610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6253628" y="252547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224" name="Straight Connector 223"/>
            <p:cNvCxnSpPr>
              <a:stCxn id="220" idx="2"/>
            </p:cNvCxnSpPr>
            <p:nvPr/>
          </p:nvCxnSpPr>
          <p:spPr bwMode="auto">
            <a:xfrm>
              <a:off x="2652526" y="2870183"/>
              <a:ext cx="1725050" cy="1515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23" idx="2"/>
            </p:cNvCxnSpPr>
            <p:nvPr/>
          </p:nvCxnSpPr>
          <p:spPr bwMode="auto">
            <a:xfrm flipH="1">
              <a:off x="4642970" y="2870183"/>
              <a:ext cx="1743355" cy="1515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6" name="TextBox 225"/>
            <p:cNvSpPr txBox="1"/>
            <p:nvPr/>
          </p:nvSpPr>
          <p:spPr>
            <a:xfrm>
              <a:off x="4377576" y="2819403"/>
              <a:ext cx="265394" cy="344710"/>
            </a:xfrm>
            <a:prstGeom prst="rect">
              <a:avLst/>
            </a:prstGeom>
            <a:noFill/>
          </p:spPr>
          <p:txBody>
            <a:bodyPr wrap="none" lIns="27432" tIns="18288" rIns="27432" bIns="18288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40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We knew this was coming, so we looked at the idea of using multiple computers at once</a:t>
            </a:r>
          </a:p>
          <a:p>
            <a:r>
              <a:rPr lang="en-US" sz="2400" dirty="0" smtClean="0"/>
              <a:t>Computer clusters (e.g., </a:t>
            </a:r>
            <a:r>
              <a:rPr lang="en-US" sz="2400" dirty="0" err="1" smtClean="0"/>
              <a:t>Beowulfs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Distributed computing (e.g., </a:t>
            </a:r>
            <a:r>
              <a:rPr lang="en-US" sz="2400" dirty="0" err="1" smtClean="0"/>
              <a:t>SETI@Home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These ideas work but are not practical for personal machines, but fortunately: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are still making </a:t>
            </a:r>
            <a:r>
              <a:rPr lang="en-US" sz="2400" dirty="0" smtClean="0"/>
              <a:t>"wires </a:t>
            </a:r>
            <a:r>
              <a:rPr lang="en-US" sz="2400" dirty="0"/>
              <a:t>exponentially </a:t>
            </a:r>
            <a:r>
              <a:rPr lang="en-US" sz="2400" dirty="0" smtClean="0"/>
              <a:t>smaller" </a:t>
            </a:r>
            <a:r>
              <a:rPr lang="en-US" sz="2400" dirty="0"/>
              <a:t>(per </a:t>
            </a:r>
            <a:r>
              <a:rPr lang="en-US" sz="2400" dirty="0">
                <a:solidFill>
                  <a:schemeClr val="accent2"/>
                </a:solidFill>
              </a:rPr>
              <a:t>Moore’s </a:t>
            </a:r>
            <a:r>
              <a:rPr lang="en-US" sz="2400" dirty="0" smtClean="0">
                <a:solidFill>
                  <a:schemeClr val="accent2"/>
                </a:solidFill>
              </a:rPr>
              <a:t>"Law</a:t>
            </a:r>
            <a:r>
              <a:rPr lang="en-US" sz="2400" dirty="0" smtClean="0"/>
              <a:t>")</a:t>
            </a:r>
            <a:endParaRPr lang="en-US" sz="2400" dirty="0"/>
          </a:p>
          <a:p>
            <a:r>
              <a:rPr lang="en-US" sz="2400" dirty="0"/>
              <a:t>So why not put multiple processors on the same chip (i.e., </a:t>
            </a:r>
            <a:r>
              <a:rPr lang="en-US" sz="2400" dirty="0" smtClean="0"/>
              <a:t>"</a:t>
            </a:r>
            <a:r>
              <a:rPr lang="en-US" sz="2400" dirty="0" smtClean="0">
                <a:solidFill>
                  <a:schemeClr val="accent2"/>
                </a:solidFill>
              </a:rPr>
              <a:t>multicore</a:t>
            </a:r>
            <a:r>
              <a:rPr lang="en-US" sz="2400" dirty="0" smtClean="0"/>
              <a:t>")?</a:t>
            </a: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Maximum or minimum element</a:t>
            </a:r>
          </a:p>
          <a:p>
            <a:endParaRPr lang="en-US" sz="800" dirty="0"/>
          </a:p>
          <a:p>
            <a:r>
              <a:rPr lang="en-US" sz="2400" dirty="0" smtClean="0"/>
              <a:t>Is there an element satisfying some property (e.g., is there a 17)?</a:t>
            </a:r>
          </a:p>
          <a:p>
            <a:endParaRPr lang="en-US" sz="800" dirty="0"/>
          </a:p>
          <a:p>
            <a:r>
              <a:rPr lang="en-US" sz="2400" dirty="0" smtClean="0"/>
              <a:t>Left-most element satisfying some property (e.g., first 17)</a:t>
            </a:r>
          </a:p>
          <a:p>
            <a:pPr lvl="1"/>
            <a:r>
              <a:rPr lang="en-US" sz="2400" dirty="0" smtClean="0"/>
              <a:t>What should the recursive tasks return?</a:t>
            </a:r>
          </a:p>
          <a:p>
            <a:pPr lvl="1"/>
            <a:r>
              <a:rPr lang="en-US" sz="2400" dirty="0" smtClean="0"/>
              <a:t>How should we merge the results?</a:t>
            </a:r>
          </a:p>
          <a:p>
            <a:endParaRPr lang="en-US" sz="800" dirty="0"/>
          </a:p>
          <a:p>
            <a:r>
              <a:rPr lang="en-US" sz="2400" dirty="0" smtClean="0"/>
              <a:t>Corners of a rectangle containing all points (a "bounding box")</a:t>
            </a:r>
          </a:p>
          <a:p>
            <a:endParaRPr lang="en-US" sz="800" dirty="0"/>
          </a:p>
          <a:p>
            <a:r>
              <a:rPr lang="en-US" sz="2400" dirty="0" smtClean="0"/>
              <a:t>Counts (e.g., # of strings that start with a vowel)</a:t>
            </a:r>
          </a:p>
          <a:p>
            <a:pPr lvl="1"/>
            <a:r>
              <a:rPr lang="en-US" sz="2400" dirty="0" smtClean="0"/>
              <a:t>This is just summing with a different base case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DAGs?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62000"/>
            <a:ext cx="8566879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Of course, the DAGs are not always so simple (and neither are the related parallel problems)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Example: </a:t>
            </a:r>
          </a:p>
          <a:p>
            <a:r>
              <a:rPr lang="en-US" sz="2400" dirty="0" smtClean="0"/>
              <a:t>Suppose combining two results might be expensive enough that we want to parallelize each one</a:t>
            </a:r>
          </a:p>
          <a:p>
            <a:r>
              <a:rPr lang="en-US" sz="2400" dirty="0" smtClean="0"/>
              <a:t>Then each node in the inverted tree on the previous slide would itself expand into another set of nodes for that parallel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7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Such computations of this simple form are common enough to have a name: </a:t>
            </a:r>
            <a:r>
              <a:rPr lang="en-US" sz="2400" dirty="0" smtClean="0">
                <a:solidFill>
                  <a:schemeClr val="accent2"/>
                </a:solidFill>
              </a:rPr>
              <a:t>reductions</a:t>
            </a:r>
            <a:r>
              <a:rPr lang="en-US" sz="2400" dirty="0" smtClean="0"/>
              <a:t> (or </a:t>
            </a:r>
            <a:r>
              <a:rPr lang="en-US" sz="2400" dirty="0" smtClean="0">
                <a:solidFill>
                  <a:schemeClr val="accent2"/>
                </a:solidFill>
              </a:rPr>
              <a:t>reduces</a:t>
            </a:r>
            <a:r>
              <a:rPr lang="en-US" sz="2400" dirty="0" smtClean="0"/>
              <a:t>?)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Produce single answer from collection via an </a:t>
            </a:r>
            <a:r>
              <a:rPr lang="en-US" sz="2400" dirty="0" smtClean="0">
                <a:solidFill>
                  <a:schemeClr val="accent2"/>
                </a:solidFill>
              </a:rPr>
              <a:t>associative operator</a:t>
            </a:r>
          </a:p>
          <a:p>
            <a:r>
              <a:rPr lang="en-US" sz="2200" dirty="0" smtClean="0"/>
              <a:t>Examples: max, count, leftmost, rightmost, sum, …</a:t>
            </a:r>
          </a:p>
          <a:p>
            <a:r>
              <a:rPr lang="en-US" sz="2200" dirty="0" smtClean="0"/>
              <a:t>Non-example: median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Recursive results don’t have to be single numbers or strings</a:t>
            </a:r>
            <a:r>
              <a:rPr lang="en-US" sz="2400" dirty="0"/>
              <a:t> </a:t>
            </a:r>
            <a:r>
              <a:rPr lang="en-US" sz="2400" dirty="0" smtClean="0"/>
              <a:t>and can be arrays or objects with fields</a:t>
            </a:r>
          </a:p>
          <a:p>
            <a:r>
              <a:rPr lang="en-US" sz="2400" dirty="0" smtClean="0"/>
              <a:t>Example: Histogram of test results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But some things are inherently sequential</a:t>
            </a:r>
          </a:p>
          <a:p>
            <a:r>
              <a:rPr lang="en-US" sz="2400" dirty="0" smtClean="0"/>
              <a:t>How we process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/>
              <a:t> may depend entirely on the result of processing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Data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A </a:t>
            </a:r>
            <a:r>
              <a:rPr lang="en-US" sz="2600" dirty="0" smtClean="0">
                <a:solidFill>
                  <a:schemeClr val="accent2"/>
                </a:solidFill>
              </a:rPr>
              <a:t>map</a:t>
            </a:r>
            <a:r>
              <a:rPr lang="en-US" sz="2600" dirty="0" smtClean="0"/>
              <a:t> operates on each element of a collection independently to create a new collection of the same size</a:t>
            </a:r>
          </a:p>
          <a:p>
            <a:r>
              <a:rPr lang="en-US" sz="2600" dirty="0" smtClean="0"/>
              <a:t>No combining results</a:t>
            </a:r>
          </a:p>
          <a:p>
            <a:r>
              <a:rPr lang="en-US" sz="2600" dirty="0" smtClean="0"/>
              <a:t>For arrays, this is so trivial some hardware has direct support (often in graphics cards)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600" dirty="0" smtClean="0"/>
              <a:t>Canonical example: Vector addition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33500" y="4137809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b="1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b="1" kern="0" noProof="0" dirty="0" smtClean="0">
                <a:latin typeface="Courier New" pitchFamily="49" charset="0"/>
              </a:rPr>
              <a:t>(</a:t>
            </a:r>
            <a:r>
              <a:rPr lang="en-US" sz="2000" b="1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 </a:t>
            </a:r>
            <a:r>
              <a:rPr lang="en-US" sz="2000" b="1" kern="0" dirty="0" smtClean="0">
                <a:latin typeface="Courier New" pitchFamily="49" charset="0"/>
              </a:rPr>
              <a:t>arr1[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 + arr2[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b="1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78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in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758952"/>
            <a:ext cx="7892321" cy="56015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700"/>
              </a:lnSpc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700"/>
              </a:lnSpc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700"/>
              </a:lnSpc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>
              <a:lnSpc>
                <a:spcPts val="1700"/>
              </a:lnSpc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b="1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7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latin typeface="Courier New" pitchFamily="49" charset="0"/>
              </a:rPr>
              <a:t>int</a:t>
            </a:r>
            <a:r>
              <a:rPr lang="en-US" b="1" kern="0" dirty="0" smtClean="0">
                <a:latin typeface="Courier New" pitchFamily="49" charset="0"/>
              </a:rPr>
              <a:t>[] </a:t>
            </a:r>
            <a:r>
              <a:rPr lang="en-US" b="1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b="1" kern="0" dirty="0" smtClean="0">
                <a:latin typeface="Courier New" pitchFamily="49" charset="0"/>
              </a:rPr>
              <a:t> = 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int</a:t>
            </a:r>
            <a:r>
              <a:rPr lang="en-US" b="1" kern="0" dirty="0" smtClean="0">
                <a:latin typeface="Courier New" pitchFamily="49" charset="0"/>
              </a:rPr>
              <a:t>[arr1.length];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latin typeface="Courier New" pitchFamily="49" charset="0"/>
              </a:rPr>
              <a:t>fjPool.invoke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VecAdd</a:t>
            </a:r>
            <a:r>
              <a:rPr lang="en-US" b="1" kern="0" dirty="0" smtClean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7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ans</a:t>
            </a:r>
            <a:r>
              <a:rPr lang="en-US" b="1" kern="0" dirty="0" smtClean="0">
                <a:latin typeface="Courier New" pitchFamily="49" charset="0"/>
              </a:rPr>
              <a:t>;</a:t>
            </a:r>
            <a:endParaRPr lang="en-US" b="1" kern="0" dirty="0">
              <a:latin typeface="Courier New" pitchFamily="49" charset="0"/>
            </a:endParaRPr>
          </a:p>
          <a:p>
            <a:pPr>
              <a:lnSpc>
                <a:spcPts val="1700"/>
              </a:lnSpc>
              <a:buNone/>
            </a:pPr>
            <a:r>
              <a:rPr lang="en-US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138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Maps and reductions are the "workhorses" of parallel programming</a:t>
            </a:r>
          </a:p>
          <a:p>
            <a:r>
              <a:rPr lang="en-US" sz="2200" dirty="0" smtClean="0"/>
              <a:t>By far the two most important and common patterns</a:t>
            </a:r>
          </a:p>
          <a:p>
            <a:r>
              <a:rPr lang="en-US" sz="2200" dirty="0" smtClean="0"/>
              <a:t>We will discuss two more advanced patterns later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We often use maps and reductions to describe parallel algorithms</a:t>
            </a:r>
          </a:p>
          <a:p>
            <a:r>
              <a:rPr lang="en-US" sz="2200" dirty="0" smtClean="0"/>
              <a:t>We will aim to learn </a:t>
            </a:r>
            <a:r>
              <a:rPr lang="en-US" sz="2200" dirty="0"/>
              <a:t>to recognize when an algorithm can be written </a:t>
            </a:r>
            <a:r>
              <a:rPr lang="en-US" sz="2200" dirty="0" smtClean="0"/>
              <a:t>in </a:t>
            </a:r>
            <a:r>
              <a:rPr lang="en-US" sz="2200" dirty="0"/>
              <a:t>terms of maps and </a:t>
            </a:r>
            <a:r>
              <a:rPr lang="en-US" sz="2200" dirty="0" smtClean="0"/>
              <a:t>reductions</a:t>
            </a:r>
          </a:p>
          <a:p>
            <a:r>
              <a:rPr lang="en-US" sz="2200" dirty="0" smtClean="0"/>
              <a:t>Programming them then becomes "trivial" with a little practice (like how for-loops  are second-nature</a:t>
            </a:r>
            <a:r>
              <a:rPr lang="en-US" sz="2200" dirty="0"/>
              <a:t> </a:t>
            </a:r>
            <a:r>
              <a:rPr lang="en-US" sz="2200" dirty="0" smtClean="0"/>
              <a:t>to you)</a:t>
            </a:r>
            <a:endParaRPr lang="en-US" sz="22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Digression: </a:t>
            </a:r>
            <a:r>
              <a:rPr lang="en-US" sz="3500" dirty="0" err="1" smtClean="0"/>
              <a:t>MapReduce</a:t>
            </a:r>
            <a:r>
              <a:rPr lang="en-US" sz="3500" dirty="0" smtClean="0"/>
              <a:t> on Clusters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may have heard of Google’s "map/reduce"</a:t>
            </a:r>
          </a:p>
          <a:p>
            <a:r>
              <a:rPr lang="en-US" sz="2000" dirty="0" smtClean="0"/>
              <a:t>Or the open-source version </a:t>
            </a:r>
            <a:r>
              <a:rPr lang="en-US" sz="2000" dirty="0" err="1" smtClean="0"/>
              <a:t>Hadoop</a:t>
            </a:r>
            <a:endParaRPr lang="en-US" sz="2000" dirty="0" smtClean="0"/>
          </a:p>
          <a:p>
            <a:pPr marL="5715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Perform maps/reduces on data using many machines</a:t>
            </a:r>
          </a:p>
          <a:p>
            <a:r>
              <a:rPr lang="en-US" sz="2000" dirty="0" smtClean="0"/>
              <a:t>The system takes care of distributing the data and managing fault tolerance</a:t>
            </a:r>
          </a:p>
          <a:p>
            <a:r>
              <a:rPr lang="en-US" sz="2000" dirty="0" smtClean="0"/>
              <a:t>You just write code to map one element and reduce elements to a combined result</a:t>
            </a:r>
          </a:p>
          <a:p>
            <a:pPr marL="5715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Separates how to do recursive divide-and-conquer from what computation to perform</a:t>
            </a:r>
          </a:p>
          <a:p>
            <a:r>
              <a:rPr lang="en-US" sz="2000" dirty="0" smtClean="0"/>
              <a:t>Old idea in higher-order functional programming transferred to large-scale distributed computing</a:t>
            </a:r>
          </a:p>
          <a:p>
            <a:r>
              <a:rPr lang="en-US" sz="2000" dirty="0" smtClean="0"/>
              <a:t>Complementary approach to database declarative queries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62000"/>
            <a:ext cx="8581869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Work just fine on balanced trees</a:t>
            </a:r>
          </a:p>
          <a:p>
            <a:r>
              <a:rPr lang="en-US" sz="2000" dirty="0" smtClean="0"/>
              <a:t>Divide-and-conquer each child</a:t>
            </a:r>
          </a:p>
          <a:p>
            <a:r>
              <a:rPr lang="en-US" sz="2000" dirty="0" smtClean="0"/>
              <a:t>Example: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Finding the minimum element in an unsorted but balanced binary tree takes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 time given enough processors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to </a:t>
            </a:r>
            <a:r>
              <a:rPr lang="en-US" sz="2400" dirty="0" smtClean="0"/>
              <a:t>do you implement </a:t>
            </a:r>
            <a:r>
              <a:rPr lang="en-US" sz="2400" dirty="0"/>
              <a:t>the sequential cut-off?</a:t>
            </a:r>
          </a:p>
          <a:p>
            <a:r>
              <a:rPr lang="en-US" sz="2000" dirty="0" smtClean="0"/>
              <a:t>Each node stores </a:t>
            </a:r>
            <a:r>
              <a:rPr lang="en-US" sz="2000" dirty="0"/>
              <a:t>number-of-descendants </a:t>
            </a:r>
            <a:r>
              <a:rPr lang="en-US" sz="2000" dirty="0" smtClean="0"/>
              <a:t>(easy </a:t>
            </a:r>
            <a:r>
              <a:rPr lang="en-US" sz="2000" dirty="0"/>
              <a:t>to maintain)</a:t>
            </a:r>
          </a:p>
          <a:p>
            <a:r>
              <a:rPr lang="en-US" sz="2000" dirty="0"/>
              <a:t>Or </a:t>
            </a:r>
            <a:r>
              <a:rPr lang="en-US" sz="2000" dirty="0" smtClean="0"/>
              <a:t>approximate it (e.g</a:t>
            </a:r>
            <a:r>
              <a:rPr lang="en-US" sz="2000" dirty="0"/>
              <a:t>., </a:t>
            </a:r>
            <a:r>
              <a:rPr lang="en-US" sz="2000" dirty="0" smtClean="0"/>
              <a:t>AVL tree height)</a:t>
            </a:r>
            <a:endParaRPr lang="en-US" sz="20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Parallelism also correct </a:t>
            </a:r>
            <a:r>
              <a:rPr lang="en-US" sz="2400" dirty="0"/>
              <a:t>for unbalanced trees but </a:t>
            </a:r>
            <a:r>
              <a:rPr lang="en-US" sz="2400" dirty="0" smtClean="0"/>
              <a:t>you obviously do not get much speed-up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Can you parallelize maps or reduces over linked lists?</a:t>
            </a:r>
          </a:p>
          <a:p>
            <a:r>
              <a:rPr lang="en-US" sz="2000" dirty="0" smtClean="0"/>
              <a:t>Example: Increment all elements of a </a:t>
            </a:r>
            <a:r>
              <a:rPr lang="en-US" sz="2000" dirty="0"/>
              <a:t>linked list</a:t>
            </a:r>
          </a:p>
          <a:p>
            <a:r>
              <a:rPr lang="en-US" sz="2000" dirty="0"/>
              <a:t>Example: Sum all elements of a linked </a:t>
            </a:r>
            <a:r>
              <a:rPr lang="en-US" sz="2000" dirty="0" smtClean="0"/>
              <a:t>list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pPr marL="0" lvl="0" indent="0" fontAlgn="base">
              <a:spcAft>
                <a:spcPct val="0"/>
              </a:spcAft>
              <a:buClrTx/>
              <a:buNone/>
              <a:defRPr/>
            </a:pPr>
            <a:endParaRPr lang="en-US" sz="2400" kern="0" dirty="0" smtClean="0"/>
          </a:p>
          <a:p>
            <a:pPr marL="0" lvl="0" indent="0" fontAlgn="base">
              <a:spcAft>
                <a:spcPct val="0"/>
              </a:spcAft>
              <a:buClrTx/>
              <a:buNone/>
              <a:defRPr/>
            </a:pPr>
            <a:endParaRPr lang="en-US" sz="2400" kern="0" dirty="0" smtClean="0"/>
          </a:p>
          <a:p>
            <a:pPr marL="0" lvl="0" indent="0" fontAlgn="base">
              <a:spcAft>
                <a:spcPct val="0"/>
              </a:spcAft>
              <a:buClrTx/>
              <a:buNone/>
              <a:defRPr/>
            </a:pPr>
            <a:r>
              <a:rPr lang="en-US" sz="2400" kern="0" dirty="0" smtClean="0"/>
              <a:t>Once </a:t>
            </a:r>
            <a:r>
              <a:rPr lang="en-US" sz="2400" kern="0" dirty="0"/>
              <a:t>again, data structures </a:t>
            </a:r>
            <a:r>
              <a:rPr lang="en-US" sz="2400" kern="0" dirty="0" smtClean="0"/>
              <a:t>matter!</a:t>
            </a:r>
            <a:endParaRPr lang="en-US" sz="2400" kern="0" dirty="0"/>
          </a:p>
          <a:p>
            <a:pPr lvl="0" fontAlgn="base">
              <a:spcAft>
                <a:spcPct val="0"/>
              </a:spcAft>
              <a:buClrTx/>
              <a:buFontTx/>
              <a:buChar char="•"/>
              <a:defRPr/>
            </a:pPr>
            <a:endParaRPr lang="en-US" sz="1200" kern="0" dirty="0"/>
          </a:p>
          <a:p>
            <a:pPr marL="0" indent="0" fontAlgn="base">
              <a:spcAft>
                <a:spcPct val="0"/>
              </a:spcAft>
              <a:buClrTx/>
              <a:buNone/>
              <a:defRPr/>
            </a:pPr>
            <a:r>
              <a:rPr lang="en-US" sz="2400" kern="0" dirty="0"/>
              <a:t>For parallelism, balanced trees generally better than lists so that we can get to all the data exponentially faster </a:t>
            </a:r>
            <a:r>
              <a:rPr lang="en-US" sz="2400" i="1" kern="0" dirty="0"/>
              <a:t>O</a:t>
            </a:r>
            <a:r>
              <a:rPr lang="en-US" sz="2400" kern="0" dirty="0"/>
              <a:t>(</a:t>
            </a:r>
            <a:r>
              <a:rPr lang="en-US" sz="2400" kern="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kern="0" dirty="0"/>
              <a:t> </a:t>
            </a:r>
            <a:r>
              <a:rPr lang="en-US" sz="2400" i="1" kern="0" dirty="0"/>
              <a:t>n</a:t>
            </a:r>
            <a:r>
              <a:rPr lang="en-US" sz="2400" kern="0" dirty="0"/>
              <a:t>) vs. </a:t>
            </a:r>
            <a:r>
              <a:rPr lang="en-US" sz="2400" i="1" kern="0" dirty="0"/>
              <a:t>O</a:t>
            </a:r>
            <a:r>
              <a:rPr lang="en-US" sz="2400" kern="0" dirty="0"/>
              <a:t>(</a:t>
            </a:r>
            <a:r>
              <a:rPr lang="en-US" sz="2400" i="1" kern="0" dirty="0"/>
              <a:t>n</a:t>
            </a:r>
            <a:r>
              <a:rPr lang="en-US" sz="2400" kern="0" dirty="0"/>
              <a:t>)</a:t>
            </a:r>
          </a:p>
          <a:p>
            <a:r>
              <a:rPr lang="en-US" sz="2000" kern="0" dirty="0"/>
              <a:t>Trees have the same flexibility as lists compared to </a:t>
            </a:r>
            <a:r>
              <a:rPr lang="en-US" sz="2000" kern="0" dirty="0" smtClean="0"/>
              <a:t>arrays (i.e., no shifting for insert or remove)</a:t>
            </a:r>
            <a:endParaRPr lang="en-US" sz="2000" kern="0" dirty="0"/>
          </a:p>
          <a:p>
            <a:pPr marL="800100" lvl="1" indent="-342900">
              <a:buFontTx/>
              <a:buChar char="•"/>
            </a:pPr>
            <a:endParaRPr lang="en-US" sz="2400" kern="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58</a:t>
            </a:fld>
            <a:endParaRPr lang="en-US"/>
          </a:p>
        </p:txBody>
      </p:sp>
      <p:grpSp>
        <p:nvGrpSpPr>
          <p:cNvPr id="9" name="Group 2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171700" y="2355579"/>
            <a:ext cx="4800600" cy="977900"/>
            <a:chOff x="1200" y="1190"/>
            <a:chExt cx="3024" cy="616"/>
          </a:xfrm>
        </p:grpSpPr>
        <p:sp>
          <p:nvSpPr>
            <p:cNvPr id="10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9"/>
            <p:cNvCxnSpPr>
              <a:cxnSpLocks noChangeShapeType="1"/>
              <a:stCxn id="12" idx="3"/>
              <a:endCxn id="13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3"/>
            <p:cNvCxnSpPr>
              <a:cxnSpLocks noChangeShapeType="1"/>
              <a:stCxn id="15" idx="3"/>
              <a:endCxn id="17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17"/>
            <p:cNvCxnSpPr>
              <a:cxnSpLocks noChangeShapeType="1"/>
              <a:stCxn id="19" idx="3"/>
              <a:endCxn id="21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1"/>
            <p:cNvCxnSpPr>
              <a:cxnSpLocks noChangeShapeType="1"/>
              <a:stCxn id="23" idx="3"/>
              <a:endCxn id="25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554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front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96" y="1554"/>
              <a:ext cx="4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back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30" idx="0"/>
              <a:endCxn id="10" idx="2"/>
            </p:cNvCxnSpPr>
            <p:nvPr>
              <p:custDataLst>
                <p:tags r:id="rId24"/>
              </p:custDataLst>
            </p:nvPr>
          </p:nvCxnSpPr>
          <p:spPr bwMode="auto">
            <a:xfrm rot="5400000" flipH="1" flipV="1">
              <a:off x="1344" y="1458"/>
              <a:ext cx="172" cy="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26"/>
            <p:cNvCxnSpPr>
              <a:cxnSpLocks noChangeShapeType="1"/>
              <a:stCxn id="31" idx="0"/>
              <a:endCxn id="25" idx="2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3844" y="1462"/>
              <a:ext cx="172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5269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Like all algorithms, parallel algorithms should be:</a:t>
            </a:r>
          </a:p>
          <a:p>
            <a:r>
              <a:rPr lang="en-US" sz="2200" dirty="0" smtClean="0"/>
              <a:t>Correct </a:t>
            </a:r>
          </a:p>
          <a:p>
            <a:r>
              <a:rPr lang="en-US" sz="2200" dirty="0" smtClean="0"/>
              <a:t>Efficient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600" dirty="0" smtClean="0"/>
              <a:t>For our algorithms so far, their correctness is "obvious" so we’ll focus on efficiency</a:t>
            </a:r>
          </a:p>
          <a:p>
            <a:r>
              <a:rPr lang="en-US" sz="2200" dirty="0" smtClean="0"/>
              <a:t>Want asymptotic bounds</a:t>
            </a:r>
          </a:p>
          <a:p>
            <a:r>
              <a:rPr lang="en-US" sz="2200" dirty="0" smtClean="0"/>
              <a:t>Want to analyze the algorithm without regard to a specific number of processors</a:t>
            </a:r>
          </a:p>
          <a:p>
            <a:r>
              <a:rPr lang="en-US" sz="2200" dirty="0" smtClean="0"/>
              <a:t>The key "magic" of the </a:t>
            </a:r>
            <a:r>
              <a:rPr lang="en-US" sz="2200" dirty="0" err="1" smtClean="0"/>
              <a:t>ForkJoin</a:t>
            </a:r>
            <a:r>
              <a:rPr lang="en-US" sz="2200" dirty="0" smtClean="0"/>
              <a:t> Framework is getting expected run-time performance asymptotically optimal for the available number of processors</a:t>
            </a:r>
          </a:p>
          <a:p>
            <a:pPr lvl="1"/>
            <a:r>
              <a:rPr lang="en-US" sz="2200" dirty="0" smtClean="0"/>
              <a:t>Ergo we analyze algorithms assuming this guarantee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What to do with Multiple Processors?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Your next computer will likely have 4 processors</a:t>
            </a:r>
          </a:p>
          <a:p>
            <a:r>
              <a:rPr lang="en-US" sz="2400" dirty="0" smtClean="0"/>
              <a:t>Wait a few years and it will be 8, 16, 32, …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hip companies decided to do this (not a "law")</a:t>
            </a:r>
          </a:p>
          <a:p>
            <a:pPr marL="5715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What can you do with them?</a:t>
            </a:r>
          </a:p>
          <a:p>
            <a:r>
              <a:rPr lang="en-US" sz="2400" dirty="0" smtClean="0"/>
              <a:t>Run multiple different programs at the same time?</a:t>
            </a:r>
          </a:p>
          <a:p>
            <a:pPr lvl="1"/>
            <a:r>
              <a:rPr lang="en-US" sz="2400" dirty="0" smtClean="0"/>
              <a:t>We already do that with time-slicing with the OS</a:t>
            </a:r>
          </a:p>
          <a:p>
            <a:r>
              <a:rPr lang="en-US" sz="2400" dirty="0" smtClean="0"/>
              <a:t>Do multiple things at once in one program?</a:t>
            </a:r>
          </a:p>
          <a:p>
            <a:pPr lvl="1"/>
            <a:r>
              <a:rPr lang="en-US" sz="2400" dirty="0" smtClean="0"/>
              <a:t>This will be our focus but it is far more difficult</a:t>
            </a:r>
          </a:p>
          <a:p>
            <a:pPr lvl="1"/>
            <a:r>
              <a:rPr lang="en-US" sz="2400" dirty="0" smtClean="0"/>
              <a:t>We must rethink everything from asymptotic complexity to data structure implementations</a:t>
            </a:r>
          </a:p>
          <a:p>
            <a:pPr lvl="2"/>
            <a:endParaRPr lang="en-US" sz="2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Recall: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</a:t>
            </a:r>
            <a:r>
              <a:rPr lang="en-US" sz="2400" dirty="0" smtClean="0"/>
              <a:t> = run time if </a:t>
            </a:r>
            <a:r>
              <a:rPr lang="en-US" sz="2400" b="1" dirty="0" smtClean="0"/>
              <a:t>P</a:t>
            </a:r>
            <a:r>
              <a:rPr lang="en-US" sz="2400" dirty="0" smtClean="0"/>
              <a:t> processors are available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 smtClean="0"/>
              <a:t>We can also think of this in terms of the program's DAG</a:t>
            </a:r>
          </a:p>
          <a:p>
            <a:pPr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Work =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= sum of run-time of all nodes in the DAG</a:t>
            </a:r>
          </a:p>
          <a:p>
            <a:r>
              <a:rPr lang="en-US" sz="2400" dirty="0"/>
              <a:t>Note: costs are on the nodes not the </a:t>
            </a:r>
            <a:r>
              <a:rPr lang="en-US" sz="2400" dirty="0" smtClean="0"/>
              <a:t>edges</a:t>
            </a:r>
          </a:p>
          <a:p>
            <a:r>
              <a:rPr lang="en-US" sz="2400" dirty="0" smtClean="0"/>
              <a:t>That lonely processor does everything</a:t>
            </a:r>
          </a:p>
          <a:p>
            <a:r>
              <a:rPr lang="en-US" sz="2400" dirty="0" smtClean="0"/>
              <a:t>Any topological sort is a legal execution</a:t>
            </a:r>
          </a:p>
          <a:p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for simple maps and reductions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Span = </a:t>
            </a:r>
            <a:r>
              <a:rPr lang="en-US" sz="2400" b="1" dirty="0" smtClean="0"/>
              <a:t>T</a:t>
            </a:r>
            <a:r>
              <a:rPr lang="en-US" sz="2400" b="1" baseline="-25000" dirty="0" smtClean="0">
                <a:sym typeface="Symbol"/>
              </a:rPr>
              <a:t>∞ </a:t>
            </a:r>
            <a:r>
              <a:rPr lang="en-US" sz="2400" dirty="0" smtClean="0"/>
              <a:t>= run-time of most-expensive path in  DAG</a:t>
            </a:r>
          </a:p>
          <a:p>
            <a:r>
              <a:rPr lang="en-US" sz="2400" dirty="0"/>
              <a:t>Note: costs are on the nodes not the </a:t>
            </a:r>
            <a:r>
              <a:rPr lang="en-US" sz="2400" dirty="0" smtClean="0"/>
              <a:t>edges</a:t>
            </a:r>
          </a:p>
          <a:p>
            <a:r>
              <a:rPr lang="en-US" sz="2400" dirty="0" smtClean="0"/>
              <a:t>Our infinite army can do everything that is ready to be done but still has to wait for earlier results</a:t>
            </a:r>
          </a:p>
          <a:p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) for simple maps and </a:t>
            </a:r>
            <a:r>
              <a:rPr lang="en-US" sz="2400" dirty="0" smtClean="0"/>
              <a:t>reductions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5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Speed-up</a:t>
            </a:r>
            <a:r>
              <a:rPr lang="en-US" sz="2200" dirty="0" smtClean="0"/>
              <a:t> on </a:t>
            </a:r>
            <a:r>
              <a:rPr lang="en-US" sz="2200" b="1" dirty="0" smtClean="0"/>
              <a:t>P</a:t>
            </a:r>
            <a:r>
              <a:rPr lang="en-US" sz="2200" dirty="0" smtClean="0"/>
              <a:t> processors: </a:t>
            </a:r>
            <a:r>
              <a:rPr lang="en-US" sz="2200" b="1" dirty="0" smtClean="0"/>
              <a:t>T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/ T</a:t>
            </a:r>
            <a:r>
              <a:rPr lang="en-US" sz="2200" b="1" baseline="-25000" dirty="0" smtClean="0"/>
              <a:t>P </a:t>
            </a:r>
            <a:r>
              <a:rPr lang="en-US" sz="2200" dirty="0" smtClean="0"/>
              <a:t> 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Perfect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chemeClr val="accent2"/>
                </a:solidFill>
              </a:rPr>
              <a:t>linear </a:t>
            </a:r>
            <a:r>
              <a:rPr lang="en-US" sz="2200" dirty="0" smtClean="0">
                <a:solidFill>
                  <a:schemeClr val="accent2"/>
                </a:solidFill>
              </a:rPr>
              <a:t>speed-up: </a:t>
            </a:r>
            <a:r>
              <a:rPr lang="en-US" sz="2200" dirty="0" smtClean="0"/>
              <a:t>If speed-up is </a:t>
            </a:r>
            <a:r>
              <a:rPr lang="en-US" sz="2200" b="1" dirty="0" smtClean="0"/>
              <a:t>P</a:t>
            </a:r>
            <a:r>
              <a:rPr lang="en-US" sz="2200" dirty="0" smtClean="0"/>
              <a:t> as we vary </a:t>
            </a:r>
            <a:r>
              <a:rPr lang="en-US" sz="2200" b="1" dirty="0" smtClean="0"/>
              <a:t>P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Means we get full benefit for each additional processor: </a:t>
            </a:r>
            <a:br>
              <a:rPr lang="en-US" sz="2200" dirty="0" smtClean="0"/>
            </a:br>
            <a:r>
              <a:rPr lang="en-US" sz="2200" dirty="0" smtClean="0"/>
              <a:t>as in doubling </a:t>
            </a:r>
            <a:r>
              <a:rPr lang="en-US" sz="2200" b="1" dirty="0" smtClean="0"/>
              <a:t>P</a:t>
            </a:r>
            <a:r>
              <a:rPr lang="en-US" sz="2200" dirty="0" smtClean="0"/>
              <a:t> halves running time</a:t>
            </a:r>
          </a:p>
          <a:p>
            <a:r>
              <a:rPr lang="en-US" sz="2200" dirty="0" smtClean="0"/>
              <a:t>Usually our goal</a:t>
            </a:r>
          </a:p>
          <a:p>
            <a:r>
              <a:rPr lang="en-US" sz="2200" dirty="0" smtClean="0"/>
              <a:t>Hard to get (sometimes impossible) in practice</a:t>
            </a:r>
          </a:p>
          <a:p>
            <a:pPr marL="5715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Parallelism</a:t>
            </a:r>
            <a:r>
              <a:rPr lang="en-US" sz="2200" dirty="0" smtClean="0"/>
              <a:t> is the maximum possible speed-up: </a:t>
            </a:r>
            <a:r>
              <a:rPr lang="en-US" sz="2200" b="1" dirty="0" smtClean="0"/>
              <a:t>T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/T</a:t>
            </a:r>
            <a:r>
              <a:rPr lang="en-US" sz="2200" b="1" baseline="-25000" dirty="0" smtClean="0">
                <a:latin typeface="Verdana"/>
                <a:ea typeface="Verdana"/>
                <a:cs typeface="Verdana"/>
              </a:rPr>
              <a:t>∞</a:t>
            </a:r>
          </a:p>
          <a:p>
            <a:r>
              <a:rPr lang="en-US" sz="2200" dirty="0" smtClean="0"/>
              <a:t>At some point, adding processors won’t help</a:t>
            </a:r>
          </a:p>
          <a:p>
            <a:r>
              <a:rPr lang="en-US" sz="2200" dirty="0" smtClean="0"/>
              <a:t>What that point is depends on the span</a:t>
            </a:r>
          </a:p>
          <a:p>
            <a:pPr marL="0" indent="0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2800" i="1" dirty="0"/>
              <a:t>Parallel algorithms is about decreasing span without </a:t>
            </a:r>
            <a:r>
              <a:rPr lang="en-US" sz="2800" i="1" dirty="0" smtClean="0"/>
              <a:t>increasing </a:t>
            </a:r>
            <a:r>
              <a:rPr lang="en-US" sz="2800" i="1" dirty="0"/>
              <a:t>work too much</a:t>
            </a:r>
            <a:endParaRPr lang="en-US" sz="2800" dirty="0" smtClean="0"/>
          </a:p>
          <a:p>
            <a:pPr>
              <a:buNone/>
            </a:pPr>
            <a:r>
              <a:rPr lang="en-US" sz="2200" b="1" baseline="-25000" dirty="0" smtClean="0"/>
              <a:t>	</a:t>
            </a:r>
            <a:r>
              <a:rPr lang="en-US" sz="2200" dirty="0" smtClean="0"/>
              <a:t> </a:t>
            </a: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T</a:t>
            </a:r>
            <a:r>
              <a:rPr lang="en-US" baseline="-25000" dirty="0" smtClean="0"/>
              <a:t>P</a:t>
            </a:r>
            <a:r>
              <a:rPr lang="en-US" dirty="0" smtClean="0"/>
              <a:t>: Thanks </a:t>
            </a:r>
            <a:r>
              <a:rPr lang="en-US" dirty="0" err="1" smtClean="0"/>
              <a:t>ForkJoin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So we know </a:t>
            </a:r>
            <a:r>
              <a:rPr lang="en-US" sz="2200" b="1" dirty="0" smtClean="0"/>
              <a:t>T</a:t>
            </a:r>
            <a:r>
              <a:rPr lang="en-US" sz="2200" b="1" baseline="-25000" dirty="0" smtClean="0"/>
              <a:t>1 </a:t>
            </a:r>
            <a:r>
              <a:rPr lang="en-US" sz="2200" dirty="0" smtClean="0"/>
              <a:t>and </a:t>
            </a:r>
            <a:r>
              <a:rPr lang="en-US" sz="2200" b="1" dirty="0" smtClean="0"/>
              <a:t>T</a:t>
            </a:r>
            <a:r>
              <a:rPr lang="en-US" sz="2200" b="1" baseline="-25000" dirty="0" smtClean="0">
                <a:sym typeface="Symbol"/>
              </a:rPr>
              <a:t>∞</a:t>
            </a:r>
            <a:r>
              <a:rPr lang="en-US" sz="2200" dirty="0" smtClean="0"/>
              <a:t> but we want </a:t>
            </a:r>
            <a:r>
              <a:rPr lang="en-US" sz="2200" b="1" dirty="0"/>
              <a:t>T</a:t>
            </a:r>
            <a:r>
              <a:rPr lang="en-US" sz="2200" b="1" baseline="-25000" dirty="0"/>
              <a:t>P</a:t>
            </a:r>
            <a:r>
              <a:rPr lang="en-US" sz="2200" dirty="0" smtClean="0"/>
              <a:t>  (e.g., </a:t>
            </a:r>
            <a:r>
              <a:rPr lang="en-US" sz="2200" b="1" dirty="0" smtClean="0"/>
              <a:t>P</a:t>
            </a:r>
            <a:r>
              <a:rPr lang="en-US" sz="2200" dirty="0" smtClean="0"/>
              <a:t>=4)</a:t>
            </a:r>
          </a:p>
          <a:p>
            <a:pPr marL="0" indent="0">
              <a:spcBef>
                <a:spcPts val="600"/>
              </a:spcBef>
              <a:buNone/>
            </a:pPr>
            <a:endParaRPr lang="en-US" sz="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Ignoring memory-hierarchy issues (caching), </a:t>
            </a:r>
            <a:r>
              <a:rPr lang="en-US" sz="2200" b="1" dirty="0"/>
              <a:t>T</a:t>
            </a:r>
            <a:r>
              <a:rPr lang="en-US" sz="2200" b="1" baseline="-25000" dirty="0"/>
              <a:t>P</a:t>
            </a:r>
            <a:r>
              <a:rPr lang="en-US" sz="2200" dirty="0" smtClean="0"/>
              <a:t> cannot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Less than </a:t>
            </a:r>
            <a:r>
              <a:rPr lang="en-US" sz="2200" b="1" dirty="0" smtClean="0"/>
              <a:t>T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</a:t>
            </a:r>
            <a:r>
              <a:rPr lang="en-US" sz="2200" b="1" dirty="0"/>
              <a:t>/ </a:t>
            </a:r>
            <a:r>
              <a:rPr lang="en-US" sz="2200" b="1" dirty="0" smtClean="0"/>
              <a:t>P</a:t>
            </a:r>
            <a:r>
              <a:rPr lang="en-US" sz="2200" dirty="0" smtClean="0"/>
              <a:t>    	why not?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Less than </a:t>
            </a:r>
            <a:r>
              <a:rPr lang="en-US" sz="2200" b="1" dirty="0" smtClean="0"/>
              <a:t>T</a:t>
            </a:r>
            <a:r>
              <a:rPr lang="en-US" sz="2200" b="1" baseline="-25000" dirty="0" smtClean="0">
                <a:sym typeface="Symbol"/>
              </a:rPr>
              <a:t>∞</a:t>
            </a:r>
            <a:r>
              <a:rPr lang="en-US" sz="2200" dirty="0" smtClean="0"/>
              <a:t>        	why not?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endParaRPr lang="en-US" sz="8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So an </a:t>
            </a:r>
            <a:r>
              <a:rPr lang="en-US" sz="2200" i="1" dirty="0" smtClean="0"/>
              <a:t>asymptotically</a:t>
            </a:r>
            <a:r>
              <a:rPr lang="en-US" sz="2200" dirty="0" smtClean="0"/>
              <a:t> optimal execution would be:</a:t>
            </a:r>
          </a:p>
          <a:p>
            <a:pPr marL="0" lvl="1" indent="0" algn="ctr">
              <a:spcBef>
                <a:spcPts val="600"/>
              </a:spcBef>
              <a:buNone/>
            </a:pPr>
            <a:r>
              <a:rPr lang="en-US" sz="2200" b="1" dirty="0"/>
              <a:t>T</a:t>
            </a:r>
            <a:r>
              <a:rPr lang="en-US" sz="2200" b="1" baseline="-25000" dirty="0"/>
              <a:t>P  </a:t>
            </a:r>
            <a:r>
              <a:rPr lang="en-US" sz="2200" b="1" dirty="0">
                <a:sym typeface="Symbol"/>
              </a:rPr>
              <a:t>=  </a:t>
            </a:r>
            <a:r>
              <a:rPr lang="en-US" sz="2200" b="1" i="1" dirty="0">
                <a:sym typeface="Symbol"/>
              </a:rPr>
              <a:t>O</a:t>
            </a:r>
            <a:r>
              <a:rPr lang="en-US" sz="2200" b="1" dirty="0">
                <a:sym typeface="Symbol"/>
              </a:rPr>
              <a:t>((</a:t>
            </a:r>
            <a:r>
              <a:rPr lang="en-US" sz="2200" b="1" dirty="0"/>
              <a:t>T</a:t>
            </a:r>
            <a:r>
              <a:rPr lang="en-US" sz="2200" b="1" baseline="-25000" dirty="0"/>
              <a:t>1</a:t>
            </a:r>
            <a:r>
              <a:rPr lang="en-US" sz="2200" b="1" dirty="0"/>
              <a:t> / P) + </a:t>
            </a:r>
            <a:r>
              <a:rPr lang="en-US" sz="2200" b="1" dirty="0" smtClean="0"/>
              <a:t>T</a:t>
            </a:r>
            <a:r>
              <a:rPr lang="en-US" sz="2200" b="1" baseline="-25000" dirty="0" smtClean="0">
                <a:sym typeface="Symbol"/>
              </a:rPr>
              <a:t>∞</a:t>
            </a:r>
            <a:r>
              <a:rPr lang="en-US" sz="2200" b="1" dirty="0" smtClean="0"/>
              <a:t>)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First term dominates for small </a:t>
            </a:r>
            <a:r>
              <a:rPr lang="en-US" sz="2200" b="1" dirty="0" smtClean="0"/>
              <a:t>P</a:t>
            </a:r>
            <a:r>
              <a:rPr lang="en-US" sz="2200" dirty="0" smtClean="0"/>
              <a:t>, second for large </a:t>
            </a:r>
            <a:r>
              <a:rPr lang="en-US" sz="2200" b="1" dirty="0" smtClean="0"/>
              <a:t>P</a:t>
            </a:r>
          </a:p>
          <a:p>
            <a:pPr marL="0" indent="0">
              <a:spcBef>
                <a:spcPts val="600"/>
              </a:spcBef>
              <a:buNone/>
            </a:pPr>
            <a:endParaRPr lang="en-US" sz="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The </a:t>
            </a:r>
            <a:r>
              <a:rPr lang="en-US" sz="2200" dirty="0" err="1" smtClean="0"/>
              <a:t>ForkJoin</a:t>
            </a:r>
            <a:r>
              <a:rPr lang="en-US" sz="2200" dirty="0" smtClean="0"/>
              <a:t> Framework gives an </a:t>
            </a:r>
            <a:r>
              <a:rPr lang="en-US" sz="2200" i="1" dirty="0" smtClean="0"/>
              <a:t>expected-time guarantee</a:t>
            </a:r>
            <a:r>
              <a:rPr lang="en-US" sz="2200" dirty="0" smtClean="0"/>
              <a:t> of asymptotically </a:t>
            </a:r>
            <a:r>
              <a:rPr lang="en-US" sz="2200" dirty="0"/>
              <a:t>optimal! </a:t>
            </a:r>
            <a:endParaRPr lang="en-US" sz="22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Expected time because it flips coins when </a:t>
            </a:r>
            <a:r>
              <a:rPr lang="en-US" sz="2000" i="1" dirty="0" smtClean="0"/>
              <a:t>scheduling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How? For an advanced course (few need to know)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Guarantee requires a few assumptions about your code…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0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Our job as </a:t>
            </a:r>
            <a:r>
              <a:rPr lang="en-US" sz="2800" dirty="0" err="1" smtClean="0"/>
              <a:t>ForkJoin</a:t>
            </a:r>
            <a:r>
              <a:rPr lang="en-US" sz="2800" dirty="0" smtClean="0"/>
              <a:t> Framework users:</a:t>
            </a:r>
          </a:p>
          <a:p>
            <a:r>
              <a:rPr lang="en-US" sz="2400" dirty="0" smtClean="0"/>
              <a:t>Pick a good parallel algorithm and implement it</a:t>
            </a:r>
          </a:p>
          <a:p>
            <a:r>
              <a:rPr lang="en-US" sz="2400" dirty="0" smtClean="0"/>
              <a:t>Its execution creates a DAG of things to do</a:t>
            </a:r>
          </a:p>
          <a:p>
            <a:r>
              <a:rPr lang="en-US" sz="2400" i="1" dirty="0" smtClean="0"/>
              <a:t>Make all the nodes small(</a:t>
            </a:r>
            <a:r>
              <a:rPr lang="en-US" sz="2400" i="1" dirty="0" err="1" smtClean="0"/>
              <a:t>ish</a:t>
            </a:r>
            <a:r>
              <a:rPr lang="en-US" sz="2400" i="1" dirty="0" smtClean="0"/>
              <a:t>) and approximately equal amount of work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The framework-writer’s job:</a:t>
            </a:r>
          </a:p>
          <a:p>
            <a:r>
              <a:rPr lang="en-US" sz="2400" dirty="0" smtClean="0"/>
              <a:t>Assign work to available processors to avoid </a:t>
            </a:r>
            <a:r>
              <a:rPr lang="en-US" sz="2400" dirty="0" smtClean="0">
                <a:solidFill>
                  <a:schemeClr val="accent2"/>
                </a:solidFill>
              </a:rPr>
              <a:t>idling</a:t>
            </a:r>
          </a:p>
          <a:p>
            <a:r>
              <a:rPr lang="en-US" sz="2400" dirty="0" smtClean="0"/>
              <a:t>Keep constant factors low</a:t>
            </a:r>
          </a:p>
          <a:p>
            <a:r>
              <a:rPr lang="en-US" sz="2400" dirty="0" smtClean="0"/>
              <a:t>Give the </a:t>
            </a:r>
            <a:r>
              <a:rPr lang="en-US" sz="2400" dirty="0" smtClean="0">
                <a:solidFill>
                  <a:schemeClr val="accent2"/>
                </a:solidFill>
              </a:rPr>
              <a:t>expected-time optimal guarantee</a:t>
            </a:r>
            <a:r>
              <a:rPr lang="en-US" sz="2400" dirty="0" smtClean="0"/>
              <a:t> assuming framework-user did his/her job</a:t>
            </a:r>
          </a:p>
          <a:p>
            <a:pPr marL="0" indent="0" algn="ctr">
              <a:buNone/>
            </a:pPr>
            <a:r>
              <a:rPr lang="en-US" sz="2400" b="1" dirty="0" smtClean="0"/>
              <a:t>T</a:t>
            </a:r>
            <a:r>
              <a:rPr lang="en-US" sz="2400" b="1" baseline="-25000" dirty="0" smtClean="0"/>
              <a:t>P  </a:t>
            </a:r>
            <a:r>
              <a:rPr lang="en-US" sz="2400" b="1" dirty="0">
                <a:sym typeface="Symbol"/>
              </a:rPr>
              <a:t>=</a:t>
            </a:r>
            <a:r>
              <a:rPr lang="en-US" sz="2400" b="1" dirty="0" smtClean="0">
                <a:sym typeface="Symbol"/>
              </a:rPr>
              <a:t>  </a:t>
            </a:r>
            <a:r>
              <a:rPr lang="en-US" sz="2400" b="1" i="1" dirty="0" smtClean="0">
                <a:sym typeface="Symbol"/>
              </a:rPr>
              <a:t>O</a:t>
            </a:r>
            <a:r>
              <a:rPr lang="en-US" sz="2400" b="1" dirty="0" smtClean="0">
                <a:sym typeface="Symbol"/>
              </a:rPr>
              <a:t>((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P) + T</a:t>
            </a:r>
            <a:r>
              <a:rPr lang="en-US" sz="2400" b="1" baseline="-25000" dirty="0" smtClean="0">
                <a:sym typeface="Symbol"/>
              </a:rPr>
              <a:t>∞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r>
              <a:rPr lang="en-US" dirty="0"/>
              <a:t>T</a:t>
            </a:r>
            <a:r>
              <a:rPr lang="en-US" baseline="-25000" dirty="0"/>
              <a:t>P  </a:t>
            </a:r>
            <a:r>
              <a:rPr lang="en-US" dirty="0">
                <a:sym typeface="Symbol"/>
              </a:rPr>
              <a:t>=  O((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/ P) + </a:t>
            </a: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∞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3838" indent="-223838">
              <a:buNone/>
            </a:pPr>
            <a:r>
              <a:rPr lang="en-US" sz="2800" dirty="0"/>
              <a:t>A</a:t>
            </a:r>
            <a:r>
              <a:rPr lang="en-US" sz="2800" dirty="0" smtClean="0"/>
              <a:t>lgorithms seen so far (e.g., sum an array):</a:t>
            </a:r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b="1" dirty="0" smtClean="0"/>
              <a:t>T</a:t>
            </a:r>
            <a:r>
              <a:rPr lang="en-US" sz="2800" b="1" baseline="-25000" dirty="0" smtClean="0"/>
              <a:t>1 </a:t>
            </a:r>
            <a:r>
              <a:rPr lang="en-US" sz="2800" dirty="0" smtClean="0"/>
              <a:t>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and </a:t>
            </a:r>
            <a:r>
              <a:rPr lang="en-US" sz="2800" b="1" dirty="0" smtClean="0"/>
              <a:t>T</a:t>
            </a:r>
            <a:r>
              <a:rPr lang="en-US" sz="2800" b="1" baseline="-25000" dirty="0" smtClean="0">
                <a:sym typeface="Symbol"/>
              </a:rPr>
              <a:t>∞</a:t>
            </a:r>
            <a:r>
              <a:rPr lang="en-US" sz="2800" dirty="0" smtClean="0"/>
              <a:t>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b="1" dirty="0" smtClean="0"/>
              <a:t>T</a:t>
            </a:r>
            <a:r>
              <a:rPr lang="en-US" sz="2800" b="1" baseline="-25000" dirty="0" smtClean="0"/>
              <a:t>P  </a:t>
            </a:r>
            <a:r>
              <a:rPr lang="en-US" sz="2800" b="1" dirty="0" smtClean="0">
                <a:sym typeface="Symbol"/>
              </a:rPr>
              <a:t>= 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/</a:t>
            </a:r>
            <a:r>
              <a:rPr lang="en-US" sz="2800" b="1" dirty="0" smtClean="0"/>
              <a:t>P</a:t>
            </a:r>
            <a:r>
              <a:rPr lang="en-US" sz="2800" dirty="0" smtClean="0"/>
              <a:t> +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marL="223838" lvl="1" indent="-223838">
              <a:buNone/>
            </a:pPr>
            <a:endParaRPr lang="en-US" sz="1600" dirty="0" smtClean="0"/>
          </a:p>
          <a:p>
            <a:pPr marL="223838" indent="-223838">
              <a:buNone/>
            </a:pPr>
            <a:r>
              <a:rPr lang="en-US" sz="2800" dirty="0" smtClean="0"/>
              <a:t>Suppose instead:</a:t>
            </a:r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b="1" dirty="0" smtClean="0"/>
              <a:t>T</a:t>
            </a:r>
            <a:r>
              <a:rPr lang="en-US" sz="2800" b="1" baseline="-25000" dirty="0" smtClean="0"/>
              <a:t>1 </a:t>
            </a:r>
            <a:r>
              <a:rPr lang="en-US" sz="2800" dirty="0" smtClean="0"/>
              <a:t>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) and </a:t>
            </a:r>
            <a:r>
              <a:rPr lang="en-US" sz="2800" b="1" dirty="0" smtClean="0"/>
              <a:t>T</a:t>
            </a:r>
            <a:r>
              <a:rPr lang="en-US" sz="2800" b="1" baseline="-25000" dirty="0" smtClean="0">
                <a:sym typeface="Symbol"/>
              </a:rPr>
              <a:t>∞</a:t>
            </a:r>
            <a:r>
              <a:rPr lang="en-US" sz="2800" dirty="0" smtClean="0"/>
              <a:t>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smtClean="0"/>
              <a:t>T</a:t>
            </a:r>
            <a:r>
              <a:rPr lang="en-US" sz="2800" b="1" baseline="-25000" dirty="0" smtClean="0"/>
              <a:t>P  </a:t>
            </a:r>
            <a:r>
              <a:rPr lang="en-US" sz="2800" b="1" dirty="0" smtClean="0">
                <a:sym typeface="Symbol"/>
              </a:rPr>
              <a:t>= 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/</a:t>
            </a:r>
            <a:r>
              <a:rPr lang="en-US" sz="2800" b="1" dirty="0" smtClean="0"/>
              <a:t>P</a:t>
            </a:r>
            <a:r>
              <a:rPr lang="en-US" sz="2800" dirty="0" smtClean="0"/>
              <a:t> +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2800" dirty="0" smtClean="0"/>
              <a:t>Of course, these expectations ignore any overhead or memory issues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are going so smoothly… </a:t>
            </a:r>
          </a:p>
          <a:p>
            <a:r>
              <a:rPr lang="en-US" dirty="0" smtClean="0"/>
              <a:t>Parallelism is awesome…</a:t>
            </a:r>
          </a:p>
          <a:p>
            <a:r>
              <a:rPr lang="en-US" dirty="0" smtClean="0"/>
              <a:t>Hello stranger, what's your name?</a:t>
            </a:r>
          </a:p>
          <a:p>
            <a:r>
              <a:rPr lang="en-US" dirty="0" smtClean="0"/>
              <a:t>Murphy? Oh @!♪%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★$☹</a:t>
            </a:r>
            <a:r>
              <a:rPr lang="en-US" dirty="0" smtClean="0"/>
              <a:t>*!!!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practice, much of our programming typically has parts that parallelize well</a:t>
            </a:r>
          </a:p>
          <a:p>
            <a:r>
              <a:rPr lang="en-US" sz="2600" dirty="0" smtClean="0"/>
              <a:t>Maps/reductions over arrays and trees 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dirty="0" smtClean="0"/>
              <a:t>And also parts that don’t parallelize at all</a:t>
            </a:r>
          </a:p>
          <a:p>
            <a:r>
              <a:rPr lang="en-US" sz="2600" dirty="0" smtClean="0"/>
              <a:t>Reading a linked list</a:t>
            </a:r>
          </a:p>
          <a:p>
            <a:r>
              <a:rPr lang="en-US" sz="2600" dirty="0" smtClean="0"/>
              <a:t>Getting/loading input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600" dirty="0" smtClean="0"/>
              <a:t>Doing computations based on previous step</a:t>
            </a:r>
            <a:endParaRPr lang="en-US" sz="26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To understand the implications, consider this:</a:t>
            </a:r>
            <a:endParaRPr lang="en-US" sz="3200" dirty="0"/>
          </a:p>
          <a:p>
            <a:pPr marL="4763" indent="0" algn="ctr">
              <a:buNone/>
            </a:pPr>
            <a:r>
              <a:rPr lang="en-US" sz="2600" i="1" dirty="0" smtClean="0">
                <a:solidFill>
                  <a:schemeClr val="accent2"/>
                </a:solidFill>
              </a:rPr>
              <a:t>"Nine women cannot make a baby in one month"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5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Let </a:t>
            </a:r>
            <a:r>
              <a:rPr lang="en-US" sz="2400" b="1" i="1" dirty="0" smtClean="0">
                <a:cs typeface="Latha" pitchFamily="2"/>
              </a:rPr>
              <a:t>work</a:t>
            </a:r>
            <a:r>
              <a:rPr lang="en-US" sz="2400" dirty="0" smtClean="0">
                <a:cs typeface="Latha" pitchFamily="2"/>
              </a:rPr>
              <a:t> (time to run on 1 processor) be 1 unit time</a:t>
            </a:r>
          </a:p>
          <a:p>
            <a:pPr>
              <a:spcBef>
                <a:spcPts val="400"/>
              </a:spcBef>
              <a:buNone/>
            </a:pPr>
            <a:endParaRPr lang="en-US" sz="600" dirty="0" smtClean="0">
              <a:cs typeface="Latha" pitchFamily="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If </a:t>
            </a:r>
            <a:r>
              <a:rPr lang="en-US" sz="2400" b="1" dirty="0" smtClean="0">
                <a:cs typeface="Latha" pitchFamily="2"/>
              </a:rPr>
              <a:t>S</a:t>
            </a:r>
            <a:r>
              <a:rPr lang="en-US" sz="2400" dirty="0" smtClean="0">
                <a:cs typeface="Latha" pitchFamily="2"/>
              </a:rPr>
              <a:t> is the portion of execution that cannot be parallelized, then we can define T</a:t>
            </a:r>
            <a:r>
              <a:rPr lang="en-US" sz="2400" baseline="-25000" dirty="0" smtClean="0">
                <a:cs typeface="Latha" pitchFamily="2"/>
              </a:rPr>
              <a:t>1</a:t>
            </a:r>
            <a:r>
              <a:rPr lang="en-US" sz="2400" dirty="0" smtClean="0">
                <a:cs typeface="Latha" pitchFamily="2"/>
              </a:rPr>
              <a:t> as: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 			</a:t>
            </a:r>
            <a:r>
              <a:rPr lang="en-US" sz="2400" b="1" dirty="0" smtClean="0">
                <a:cs typeface="Latha" pitchFamily="2"/>
              </a:rPr>
              <a:t>T</a:t>
            </a:r>
            <a:r>
              <a:rPr lang="en-US" sz="2400" b="1" baseline="-25000" dirty="0" smtClean="0">
                <a:cs typeface="Latha" pitchFamily="2"/>
              </a:rPr>
              <a:t>1</a:t>
            </a:r>
            <a:r>
              <a:rPr lang="en-US" sz="2400" dirty="0" smtClean="0">
                <a:cs typeface="Latha" pitchFamily="2"/>
              </a:rPr>
              <a:t> </a:t>
            </a:r>
            <a:r>
              <a:rPr lang="en-US" sz="2400" b="1" dirty="0" smtClean="0">
                <a:cs typeface="Latha" pitchFamily="2"/>
              </a:rPr>
              <a:t>= S + (1-S) = 1</a:t>
            </a:r>
          </a:p>
          <a:p>
            <a:pPr>
              <a:spcBef>
                <a:spcPts val="400"/>
              </a:spcBef>
              <a:buNone/>
            </a:pPr>
            <a:endParaRPr lang="en-US" sz="600" dirty="0" smtClean="0">
              <a:cs typeface="Latha" pitchFamily="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If we get perfect linear speedup on </a:t>
            </a:r>
            <a:r>
              <a:rPr lang="en-US" sz="2400" i="1" dirty="0" smtClean="0">
                <a:cs typeface="Latha" pitchFamily="2"/>
              </a:rPr>
              <a:t>the parallel portion</a:t>
            </a:r>
            <a:r>
              <a:rPr lang="en-US" sz="2400" dirty="0" smtClean="0">
                <a:cs typeface="Latha" pitchFamily="2"/>
              </a:rPr>
              <a:t>, then we can define T</a:t>
            </a:r>
            <a:r>
              <a:rPr lang="en-US" sz="2400" baseline="-25000" dirty="0" smtClean="0">
                <a:cs typeface="Latha" pitchFamily="2"/>
              </a:rPr>
              <a:t>P</a:t>
            </a:r>
            <a:r>
              <a:rPr lang="en-US" sz="2400" dirty="0" smtClean="0">
                <a:cs typeface="Latha" pitchFamily="2"/>
              </a:rPr>
              <a:t> as: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US" sz="2400" b="1" dirty="0" smtClean="0">
                <a:cs typeface="Latha" pitchFamily="2"/>
              </a:rPr>
              <a:t>T</a:t>
            </a:r>
            <a:r>
              <a:rPr lang="en-US" sz="2400" b="1" baseline="-25000" dirty="0" smtClean="0">
                <a:cs typeface="Latha" pitchFamily="2"/>
              </a:rPr>
              <a:t>P</a:t>
            </a:r>
            <a:r>
              <a:rPr lang="en-US" sz="2400" dirty="0" smtClean="0">
                <a:cs typeface="Latha" pitchFamily="2"/>
              </a:rPr>
              <a:t> </a:t>
            </a:r>
            <a:r>
              <a:rPr lang="en-US" sz="2400" b="1" dirty="0" smtClean="0">
                <a:cs typeface="Latha" pitchFamily="2"/>
              </a:rPr>
              <a:t>= S + (1-S)/P</a:t>
            </a:r>
          </a:p>
          <a:p>
            <a:pPr>
              <a:spcBef>
                <a:spcPts val="400"/>
              </a:spcBef>
              <a:buNone/>
            </a:pPr>
            <a:endParaRPr lang="en-US" sz="600" dirty="0" smtClean="0">
              <a:cs typeface="Latha" pitchFamily="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Thus,  the overall speedup with </a:t>
            </a:r>
            <a:r>
              <a:rPr lang="en-US" sz="2400" b="1" dirty="0" smtClean="0">
                <a:cs typeface="Latha" pitchFamily="2"/>
              </a:rPr>
              <a:t>P</a:t>
            </a:r>
            <a:r>
              <a:rPr lang="en-US" sz="2400" dirty="0" smtClean="0">
                <a:cs typeface="Latha" pitchFamily="2"/>
              </a:rPr>
              <a:t> processors is (Amdahl’s Law):</a:t>
            </a:r>
          </a:p>
          <a:p>
            <a:pPr algn="ctr">
              <a:spcBef>
                <a:spcPts val="400"/>
              </a:spcBef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 / T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P</a:t>
            </a:r>
            <a:r>
              <a:rPr lang="en-US" sz="2400" b="1" dirty="0" smtClean="0">
                <a:cs typeface="Latha" pitchFamily="2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sz="2400" b="1" dirty="0" smtClean="0">
                <a:cs typeface="Latha" pitchFamily="2"/>
              </a:rPr>
              <a:t> </a:t>
            </a:r>
          </a:p>
          <a:p>
            <a:pPr>
              <a:spcBef>
                <a:spcPts val="400"/>
              </a:spcBef>
              <a:buNone/>
            </a:pPr>
            <a:endParaRPr lang="en-US" sz="600" dirty="0" smtClean="0">
              <a:cs typeface="Latha" pitchFamily="2"/>
            </a:endParaRPr>
          </a:p>
          <a:p>
            <a:pPr>
              <a:spcBef>
                <a:spcPts val="400"/>
              </a:spcBef>
              <a:buNone/>
            </a:pPr>
            <a:r>
              <a:rPr lang="en-US" sz="2400" dirty="0" smtClean="0">
                <a:cs typeface="Latha" pitchFamily="2"/>
              </a:rPr>
              <a:t>And the parallelism (infinite processors) is:</a:t>
            </a:r>
          </a:p>
          <a:p>
            <a:pPr algn="ctr">
              <a:spcBef>
                <a:spcPts val="400"/>
              </a:spcBef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 / T</a:t>
            </a:r>
            <a:r>
              <a:rPr lang="en-US" sz="2400" b="1" baseline="-25000" dirty="0" smtClean="0">
                <a:solidFill>
                  <a:schemeClr val="accent2"/>
                </a:solidFill>
                <a:sym typeface="Symbol"/>
              </a:rPr>
              <a:t>∞</a:t>
            </a:r>
            <a:r>
              <a:rPr lang="en-US" sz="2400" b="1" dirty="0" smtClean="0">
                <a:cs typeface="Latha" pitchFamily="2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sz="2400" dirty="0" smtClean="0">
              <a:cs typeface="Latha" pitchFamily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is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tabLst>
                <a:tab pos="2401888" algn="l"/>
                <a:tab pos="3025775" algn="l"/>
              </a:tabLst>
            </a:pPr>
            <a:r>
              <a:rPr lang="en-US" sz="2400" dirty="0"/>
              <a:t>Amdahl’s </a:t>
            </a:r>
            <a:r>
              <a:rPr lang="en-US" sz="2400" dirty="0" smtClean="0"/>
              <a:t>Law:	</a:t>
            </a:r>
            <a:r>
              <a:rPr lang="en-US" sz="2200" b="1" dirty="0" smtClean="0">
                <a:solidFill>
                  <a:schemeClr val="accent2"/>
                </a:solidFill>
              </a:rPr>
              <a:t>T</a:t>
            </a:r>
            <a:r>
              <a:rPr lang="en-US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200" b="1" dirty="0" smtClean="0">
                <a:solidFill>
                  <a:schemeClr val="accent2"/>
                </a:solidFill>
              </a:rPr>
              <a:t> / T</a:t>
            </a:r>
            <a:r>
              <a:rPr lang="en-US" sz="2200" b="1" baseline="-25000" dirty="0" smtClean="0">
                <a:solidFill>
                  <a:schemeClr val="accent2"/>
                </a:solidFill>
              </a:rPr>
              <a:t>P</a:t>
            </a:r>
            <a:r>
              <a:rPr lang="en-US" sz="2200" b="1" dirty="0" smtClean="0">
                <a:cs typeface="Latha" pitchFamily="2"/>
              </a:rPr>
              <a:t>  </a:t>
            </a:r>
            <a:r>
              <a:rPr lang="en-US" sz="2200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sz="2200" b="1" dirty="0" smtClean="0">
                <a:cs typeface="Latha" pitchFamily="2"/>
              </a:rPr>
              <a:t> 		</a:t>
            </a:r>
          </a:p>
          <a:p>
            <a:pPr>
              <a:buNone/>
              <a:tabLst>
                <a:tab pos="2401888" algn="l"/>
                <a:tab pos="3025775" algn="l"/>
              </a:tabLst>
            </a:pPr>
            <a:r>
              <a:rPr lang="en-US" sz="2200" b="1" dirty="0" smtClean="0">
                <a:solidFill>
                  <a:schemeClr val="accent2"/>
                </a:solidFill>
              </a:rPr>
              <a:t>		T</a:t>
            </a:r>
            <a:r>
              <a:rPr lang="en-US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200" b="1" dirty="0" smtClean="0">
                <a:solidFill>
                  <a:schemeClr val="accent2"/>
                </a:solidFill>
              </a:rPr>
              <a:t> / T</a:t>
            </a:r>
            <a:r>
              <a:rPr lang="en-US" sz="2200" b="1" baseline="-25000" dirty="0" smtClean="0">
                <a:solidFill>
                  <a:schemeClr val="accent2"/>
                </a:solidFill>
                <a:sym typeface="Symbol"/>
              </a:rPr>
              <a:t>∞</a:t>
            </a:r>
            <a:r>
              <a:rPr lang="en-US" sz="2200" b="1" dirty="0" smtClean="0">
                <a:cs typeface="Latha" pitchFamily="2"/>
              </a:rPr>
              <a:t>  </a:t>
            </a:r>
            <a:r>
              <a:rPr lang="en-US" sz="2200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sz="2200" dirty="0" smtClean="0">
              <a:cs typeface="Latha" pitchFamily="2"/>
            </a:endParaRPr>
          </a:p>
          <a:p>
            <a:pPr marL="0" indent="0">
              <a:buNone/>
              <a:tabLst>
                <a:tab pos="2401888" algn="l"/>
                <a:tab pos="3025775" algn="l"/>
              </a:tabLst>
            </a:pPr>
            <a:endParaRPr lang="en-US" sz="1000" dirty="0" smtClean="0"/>
          </a:p>
          <a:p>
            <a:pPr marL="0" indent="0">
              <a:buNone/>
              <a:tabLst>
                <a:tab pos="2401888" algn="l"/>
                <a:tab pos="3025775" algn="l"/>
              </a:tabLst>
            </a:pPr>
            <a:r>
              <a:rPr lang="en-US" sz="2200" dirty="0" smtClean="0"/>
              <a:t>Suppose 33% of a program is sequential</a:t>
            </a:r>
          </a:p>
          <a:p>
            <a:pPr>
              <a:tabLst>
                <a:tab pos="2401888" algn="l"/>
                <a:tab pos="3025775" algn="l"/>
              </a:tabLst>
            </a:pPr>
            <a:r>
              <a:rPr lang="en-US" sz="2200" dirty="0" smtClean="0"/>
              <a:t>Then a billion processors won’t give a speedup over 3</a:t>
            </a:r>
          </a:p>
          <a:p>
            <a:pPr>
              <a:tabLst>
                <a:tab pos="2401888" algn="l"/>
                <a:tab pos="3025775" algn="l"/>
              </a:tabLst>
            </a:pPr>
            <a:endParaRPr lang="en-US" sz="1000" dirty="0" smtClean="0"/>
          </a:p>
          <a:p>
            <a:pPr marL="0" indent="0">
              <a:buNone/>
              <a:tabLst>
                <a:tab pos="2401888" algn="l"/>
                <a:tab pos="3025775" algn="l"/>
              </a:tabLst>
            </a:pPr>
            <a:r>
              <a:rPr lang="en-US" sz="2200" dirty="0" smtClean="0"/>
              <a:t>Suppose you miss the good old days (1980-2005) where 12 years or so was long enough to get 100x speedup</a:t>
            </a:r>
          </a:p>
          <a:p>
            <a:pPr>
              <a:tabLst>
                <a:tab pos="2401888" algn="l"/>
                <a:tab pos="3025775" algn="l"/>
              </a:tabLst>
            </a:pPr>
            <a:r>
              <a:rPr lang="en-US" sz="2200" dirty="0" smtClean="0"/>
              <a:t>Now suppose in 12 years, clock speed is the same but you get 256 processors instead of just 1</a:t>
            </a:r>
          </a:p>
          <a:p>
            <a:pPr>
              <a:tabLst>
                <a:tab pos="2401888" algn="l"/>
                <a:tab pos="3025775" algn="l"/>
              </a:tabLst>
            </a:pPr>
            <a:r>
              <a:rPr lang="en-US" sz="2200" dirty="0" smtClean="0"/>
              <a:t>For the 256 cores to gain ≥100x speedup, we need</a:t>
            </a:r>
          </a:p>
          <a:p>
            <a:pPr algn="ctr">
              <a:buNone/>
              <a:tabLst>
                <a:tab pos="2401888" algn="l"/>
                <a:tab pos="3025775" algn="l"/>
              </a:tabLst>
            </a:pPr>
            <a:r>
              <a:rPr lang="en-US" sz="2200" dirty="0" smtClean="0"/>
              <a:t>	100 </a:t>
            </a:r>
            <a:r>
              <a:rPr lang="en-US" sz="2200" b="1" dirty="0" smtClean="0">
                <a:sym typeface="Symbol"/>
              </a:rPr>
              <a:t></a:t>
            </a:r>
            <a:r>
              <a:rPr lang="en-US" sz="2200" dirty="0" smtClean="0"/>
              <a:t> 1 / (</a:t>
            </a:r>
            <a:r>
              <a:rPr lang="en-US" sz="2200" b="1" dirty="0" smtClean="0"/>
              <a:t>S</a:t>
            </a:r>
            <a:r>
              <a:rPr lang="en-US" sz="2200" dirty="0" smtClean="0"/>
              <a:t> + (1-</a:t>
            </a:r>
            <a:r>
              <a:rPr lang="en-US" sz="2200" b="1" dirty="0" smtClean="0"/>
              <a:t>S</a:t>
            </a:r>
            <a:r>
              <a:rPr lang="en-US" sz="2200" dirty="0" smtClean="0"/>
              <a:t>)/256)</a:t>
            </a:r>
          </a:p>
          <a:p>
            <a:pPr>
              <a:buNone/>
              <a:tabLst>
                <a:tab pos="2401888" algn="l"/>
                <a:tab pos="3025775" algn="l"/>
              </a:tabLst>
            </a:pPr>
            <a:r>
              <a:rPr lang="en-US" sz="2200" dirty="0" smtClean="0"/>
              <a:t>	Which means </a:t>
            </a:r>
            <a:r>
              <a:rPr lang="en-US" sz="2200" b="1" dirty="0" smtClean="0"/>
              <a:t>S</a:t>
            </a:r>
            <a:r>
              <a:rPr lang="en-US" sz="2200" dirty="0" smtClean="0"/>
              <a:t> </a:t>
            </a:r>
            <a:r>
              <a:rPr lang="en-US" sz="2200" b="1" dirty="0" smtClean="0">
                <a:sym typeface="Symbol"/>
              </a:rPr>
              <a:t></a:t>
            </a:r>
            <a:r>
              <a:rPr lang="en-US" sz="2200" dirty="0" smtClean="0"/>
              <a:t> .0061 or 99.4% of the algorithm must be perfectly parallelizable!!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A Plot You </a:t>
            </a:r>
            <a:r>
              <a:rPr lang="en-US" sz="3500" dirty="0"/>
              <a:t>H</a:t>
            </a:r>
            <a:r>
              <a:rPr lang="en-US" sz="3500" dirty="0" smtClean="0"/>
              <a:t>ave </a:t>
            </a:r>
            <a:r>
              <a:rPr lang="en-US" sz="3500" dirty="0"/>
              <a:t>T</a:t>
            </a:r>
            <a:r>
              <a:rPr lang="en-US" sz="3500" dirty="0" smtClean="0"/>
              <a:t>o </a:t>
            </a:r>
            <a:r>
              <a:rPr lang="en-US" sz="3500" dirty="0"/>
              <a:t>S</a:t>
            </a:r>
            <a:r>
              <a:rPr lang="en-US" sz="3500" dirty="0" smtClean="0"/>
              <a:t>ee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531587"/>
              </p:ext>
            </p:extLst>
          </p:nvPr>
        </p:nvGraphicFramePr>
        <p:xfrm>
          <a:off x="457200" y="7620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75366" y="1148312"/>
            <a:ext cx="614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Speedup for 1, 4, 16, 64, and 256 Processors</a:t>
            </a:r>
          </a:p>
          <a:p>
            <a:pPr algn="ctr"/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baseline="-2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/ T</a:t>
            </a:r>
            <a:r>
              <a:rPr lang="en-US" b="1" baseline="-2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cs typeface="Latha" pitchFamily="2"/>
              </a:rPr>
              <a:t>  = 1 / (S + (1-S)/P)  </a:t>
            </a:r>
          </a:p>
        </p:txBody>
      </p:sp>
    </p:spTree>
    <p:extLst>
      <p:ext uri="{BB962C8B-B14F-4D97-AF65-F5344CB8AC3E}">
        <p14:creationId xmlns:p14="http://schemas.microsoft.com/office/powerpoint/2010/main" val="4717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Definitions: </a:t>
            </a:r>
            <a:r>
              <a:rPr lang="en-US" sz="3300" dirty="0" smtClean="0"/>
              <a:t>Parallelism &amp; Concurrency</a:t>
            </a:r>
            <a:endParaRPr lang="en-US" sz="3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Definitions </a:t>
            </a:r>
            <a:r>
              <a:rPr lang="en-US" sz="1900" dirty="0" err="1" smtClean="0"/>
              <a:t>definitions</a:t>
            </a:r>
            <a:r>
              <a:rPr lang="en-US" sz="1900" dirty="0" smtClean="0"/>
              <a:t> </a:t>
            </a:r>
            <a:r>
              <a:rPr lang="en-US" sz="1900" dirty="0" err="1" smtClean="0"/>
              <a:t>definitions</a:t>
            </a:r>
            <a:r>
              <a:rPr lang="en-US" sz="1900" dirty="0" smtClean="0"/>
              <a:t>… are you sick of them yet?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A Plot You </a:t>
            </a:r>
            <a:r>
              <a:rPr lang="en-US" sz="3500" dirty="0"/>
              <a:t>H</a:t>
            </a:r>
            <a:r>
              <a:rPr lang="en-US" sz="3500" dirty="0" smtClean="0"/>
              <a:t>ave </a:t>
            </a:r>
            <a:r>
              <a:rPr lang="en-US" sz="3500" dirty="0"/>
              <a:t>T</a:t>
            </a:r>
            <a:r>
              <a:rPr lang="en-US" sz="3500" dirty="0" smtClean="0"/>
              <a:t>o See (Zoomed In)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419899"/>
              </p:ext>
            </p:extLst>
          </p:nvPr>
        </p:nvGraphicFramePr>
        <p:xfrm>
          <a:off x="457200" y="7620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75366" y="1052615"/>
            <a:ext cx="614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Speedup for 1, 4, 16, 64, and 256 Processors</a:t>
            </a:r>
          </a:p>
          <a:p>
            <a:pPr algn="ctr"/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baseline="-2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/ T</a:t>
            </a:r>
            <a:r>
              <a:rPr lang="en-US" b="1" baseline="-2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cs typeface="Latha" pitchFamily="2"/>
              </a:rPr>
              <a:t>  = 1 / (S + (1-S)/P)  </a:t>
            </a:r>
          </a:p>
        </p:txBody>
      </p:sp>
    </p:spTree>
    <p:extLst>
      <p:ext uri="{BB962C8B-B14F-4D97-AF65-F5344CB8AC3E}">
        <p14:creationId xmlns:p14="http://schemas.microsoft.com/office/powerpoint/2010/main" val="108245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Amdahl’s Law is a bummer!</a:t>
            </a:r>
          </a:p>
          <a:p>
            <a:r>
              <a:rPr lang="en-US" sz="2400" dirty="0" smtClean="0"/>
              <a:t>Doesn’t mean additional processors are worthless!!</a:t>
            </a:r>
          </a:p>
          <a:p>
            <a:pPr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600" dirty="0" smtClean="0"/>
              <a:t>We can always search for new parallel algorithms</a:t>
            </a:r>
          </a:p>
          <a:p>
            <a:r>
              <a:rPr lang="en-US" sz="2400" dirty="0" smtClean="0"/>
              <a:t>We will see that some tasks may seem inherently sequential but can be parallelized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600" dirty="0" smtClean="0"/>
              <a:t>We can also change the problems we’re trying to solve or pursue new problems</a:t>
            </a:r>
          </a:p>
          <a:p>
            <a:r>
              <a:rPr lang="en-US" sz="2400" dirty="0" smtClean="0"/>
              <a:t>Example: Video games/CGI use parallelism  </a:t>
            </a:r>
          </a:p>
          <a:p>
            <a:pPr lvl="1"/>
            <a:r>
              <a:rPr lang="en-US" sz="2400" dirty="0" smtClean="0"/>
              <a:t>But not for rendering 10-year-old graphics faster</a:t>
            </a:r>
          </a:p>
          <a:p>
            <a:pPr lvl="1"/>
            <a:r>
              <a:rPr lang="en-US" sz="2400" dirty="0" smtClean="0"/>
              <a:t>They are rendering more beautiful(?) monsters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Word on 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115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Although we call both of their work laws, they are very different entities</a:t>
            </a:r>
          </a:p>
          <a:p>
            <a:pPr lvl="1"/>
            <a:endParaRPr lang="en-US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72</a:t>
            </a:fld>
            <a:endParaRPr lang="en-US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 rotWithShape="1">
          <a:blip r:embed="rId3" cstate="print"/>
          <a:srcRect b="25804"/>
          <a:stretch/>
        </p:blipFill>
        <p:spPr>
          <a:xfrm>
            <a:off x="457200" y="1840118"/>
            <a:ext cx="1180714" cy="134416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857" y="3716667"/>
            <a:ext cx="1148057" cy="133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5151933"/>
            <a:ext cx="82642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2F1343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Very different but incredibly </a:t>
            </a:r>
            <a:r>
              <a:rPr lang="en-US" sz="2800" dirty="0">
                <a:solidFill>
                  <a:prstClr val="black"/>
                </a:solidFill>
              </a:rPr>
              <a:t>important in </a:t>
            </a:r>
            <a:r>
              <a:rPr lang="en-US" sz="2800" dirty="0" smtClean="0">
                <a:solidFill>
                  <a:prstClr val="black"/>
                </a:solidFill>
              </a:rPr>
              <a:t>the design of </a:t>
            </a:r>
            <a:r>
              <a:rPr lang="en-US" sz="2800" dirty="0">
                <a:solidFill>
                  <a:prstClr val="black"/>
                </a:solidFill>
              </a:rPr>
              <a:t>computer systems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6926" y="3952402"/>
            <a:ext cx="726631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2F1343"/>
              </a:buClr>
            </a:pPr>
            <a:r>
              <a:rPr lang="en-US" sz="2400" dirty="0">
                <a:solidFill>
                  <a:prstClr val="black"/>
                </a:solidFill>
              </a:rPr>
              <a:t>Amdahl’s Law is a mathematical theorem</a:t>
            </a:r>
          </a:p>
          <a:p>
            <a:pPr marL="285750" indent="-285750">
              <a:spcBef>
                <a:spcPct val="20000"/>
              </a:spcBef>
              <a:buClr>
                <a:srgbClr val="2F1343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Diminishing returns of adding more processors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06926" y="1893571"/>
            <a:ext cx="7168551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2F1343"/>
              </a:buClr>
            </a:pPr>
            <a:r>
              <a:rPr lang="en-US" sz="2400" dirty="0">
                <a:solidFill>
                  <a:prstClr val="black"/>
                </a:solidFill>
              </a:rPr>
              <a:t>Moore’s </a:t>
            </a:r>
            <a:r>
              <a:rPr lang="en-US" sz="2400" dirty="0" smtClean="0">
                <a:solidFill>
                  <a:prstClr val="black"/>
                </a:solidFill>
              </a:rPr>
              <a:t>"Law" </a:t>
            </a:r>
            <a:r>
              <a:rPr lang="en-US" sz="2400" dirty="0">
                <a:solidFill>
                  <a:prstClr val="black"/>
                </a:solidFill>
              </a:rPr>
              <a:t>is an </a:t>
            </a:r>
            <a:r>
              <a:rPr lang="en-US" sz="2400" i="1" dirty="0">
                <a:solidFill>
                  <a:prstClr val="black"/>
                </a:solidFill>
              </a:rPr>
              <a:t>observation</a:t>
            </a:r>
            <a:r>
              <a:rPr lang="en-US" sz="2400" dirty="0">
                <a:solidFill>
                  <a:prstClr val="black"/>
                </a:solidFill>
              </a:rPr>
              <a:t> about the progress of the semiconductor </a:t>
            </a:r>
            <a:r>
              <a:rPr lang="en-US" sz="2400" dirty="0" smtClean="0">
                <a:solidFill>
                  <a:prstClr val="black"/>
                </a:solidFill>
              </a:rPr>
              <a:t>industry:</a:t>
            </a:r>
            <a:endParaRPr lang="en-US" sz="2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Clr>
                <a:srgbClr val="2F1343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Transistor density doubles </a:t>
            </a:r>
            <a:r>
              <a:rPr lang="en-US" sz="2200" dirty="0" smtClean="0">
                <a:solidFill>
                  <a:prstClr val="black"/>
                </a:solidFill>
              </a:rPr>
              <a:t>every ≈18 </a:t>
            </a:r>
            <a:r>
              <a:rPr lang="en-US" sz="2200" dirty="0">
                <a:solidFill>
                  <a:prstClr val="black"/>
                </a:solidFill>
              </a:rPr>
              <a:t>months</a:t>
            </a:r>
          </a:p>
        </p:txBody>
      </p:sp>
    </p:spTree>
    <p:extLst>
      <p:ext uri="{BB962C8B-B14F-4D97-AF65-F5344CB8AC3E}">
        <p14:creationId xmlns:p14="http://schemas.microsoft.com/office/powerpoint/2010/main" val="156316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Parallel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will continue to explore this topic and its implications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In fact, the next class will consist of 16 lectures presented simultaneously</a:t>
            </a:r>
          </a:p>
          <a:p>
            <a:r>
              <a:rPr lang="en-US" dirty="0" smtClean="0"/>
              <a:t>I promise there are no concurrency issues with your brain</a:t>
            </a:r>
          </a:p>
          <a:p>
            <a:r>
              <a:rPr lang="en-US" dirty="0" smtClean="0"/>
              <a:t>It is up to you to parallelize your brain before then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interpreters and </a:t>
            </a:r>
            <a:r>
              <a:rPr lang="en-US" dirty="0" err="1" smtClean="0"/>
              <a:t>captioner</a:t>
            </a:r>
            <a:r>
              <a:rPr lang="en-US" dirty="0" smtClean="0"/>
              <a:t> should attempt to grow more limbs as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762000"/>
            <a:ext cx="8534400" cy="762000"/>
          </a:xfrm>
        </p:spPr>
        <p:txBody>
          <a:bodyPr>
            <a:noAutofit/>
          </a:bodyPr>
          <a:lstStyle/>
          <a:p>
            <a:pPr>
              <a:buNone/>
              <a:tabLst>
                <a:tab pos="688975" algn="l"/>
              </a:tabLst>
            </a:pPr>
            <a:r>
              <a:rPr lang="en-US" sz="1800" dirty="0" smtClean="0"/>
              <a:t>Note:	These terms are not yet standard but the perspective is essential</a:t>
            </a:r>
          </a:p>
          <a:p>
            <a:pPr>
              <a:buNone/>
              <a:tabLst>
                <a:tab pos="688975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	Many programmers confuse these concepts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3434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These concepts are related but still different:</a:t>
            </a:r>
          </a:p>
          <a:p>
            <a:pPr fontAlgn="auto">
              <a:spcAft>
                <a:spcPts val="0"/>
              </a:spcAft>
              <a:buClr>
                <a:srgbClr val="2F1343"/>
              </a:buClr>
              <a:buFont typeface="Wingdings" pitchFamily="2" charset="2"/>
              <a:buChar char="§"/>
            </a:pPr>
            <a:r>
              <a:rPr lang="en-US" dirty="0"/>
              <a:t>Common to use threads for </a:t>
            </a:r>
            <a:r>
              <a:rPr lang="en-US" dirty="0" smtClean="0"/>
              <a:t>both</a:t>
            </a:r>
          </a:p>
          <a:p>
            <a:pPr fontAlgn="auto">
              <a:spcAft>
                <a:spcPts val="0"/>
              </a:spcAft>
              <a:buClr>
                <a:srgbClr val="2F1343"/>
              </a:buClr>
              <a:buFont typeface="Wingdings" pitchFamily="2" charset="2"/>
              <a:buChar char="§"/>
            </a:pPr>
            <a:r>
              <a:rPr lang="en-US" b="0" dirty="0" smtClean="0"/>
              <a:t>If parallel computations need access to shared resources, then the concurrency needs to be managed</a:t>
            </a:r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550850"/>
            <a:ext cx="35814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690974" y="31242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57674" y="31242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24374" y="31242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24374" y="31242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00200" y="38100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419600" y="1524000"/>
            <a:ext cx="45720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4866" y="27432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597320" y="31242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559220" y="31242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425868" y="31242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987721" y="31242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823033" y="27432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81066" y="381000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CS1 idea: A program is like a recipe for a cook</a:t>
            </a:r>
          </a:p>
          <a:p>
            <a:r>
              <a:rPr lang="en-US" sz="2400" dirty="0" smtClean="0"/>
              <a:t>One cook who does one thing at a time!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Parallelism:</a:t>
            </a:r>
          </a:p>
          <a:p>
            <a:r>
              <a:rPr lang="en-US" sz="2400" dirty="0" smtClean="0"/>
              <a:t>Have lots of potatoes to slice? </a:t>
            </a:r>
          </a:p>
          <a:p>
            <a:r>
              <a:rPr lang="en-US" sz="2400" dirty="0" smtClean="0"/>
              <a:t>Hire helpers, hand out potatoes and knives</a:t>
            </a:r>
          </a:p>
          <a:p>
            <a:r>
              <a:rPr lang="en-US" sz="2400" dirty="0" smtClean="0"/>
              <a:t>But too many chefs and you spend all your time coordinating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Concurrency:</a:t>
            </a:r>
          </a:p>
          <a:p>
            <a:r>
              <a:rPr lang="en-US" sz="2400" dirty="0" smtClean="0"/>
              <a:t>Lots of cooks making different things, but there are only 4 stove burners available in the kitchen</a:t>
            </a:r>
          </a:p>
          <a:p>
            <a:r>
              <a:rPr lang="en-US" sz="2400" dirty="0" smtClean="0"/>
              <a:t>We want to allow access to all 4 burners, but not cause spills or incorrect burner settings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30,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6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343"/>
      </a:dk2>
      <a:lt2>
        <a:srgbClr val="F9FDEF"/>
      </a:lt2>
      <a:accent1>
        <a:srgbClr val="53AFC5"/>
      </a:accent1>
      <a:accent2>
        <a:srgbClr val="D62D31"/>
      </a:accent2>
      <a:accent3>
        <a:srgbClr val="FEB80A"/>
      </a:accent3>
      <a:accent4>
        <a:srgbClr val="4F271C"/>
      </a:accent4>
      <a:accent5>
        <a:srgbClr val="72E540"/>
      </a:accent5>
      <a:accent6>
        <a:srgbClr val="475A8D"/>
      </a:accent6>
      <a:hlink>
        <a:srgbClr val="8DC765"/>
      </a:hlink>
      <a:folHlink>
        <a:srgbClr val="CB5B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6485</Words>
  <Application>Microsoft Office PowerPoint</Application>
  <PresentationFormat>On-screen Show (4:3)</PresentationFormat>
  <Paragraphs>1297</Paragraphs>
  <Slides>73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CSE 332 Data Abstractions:  Introduction to Parallelism and Concurrency</vt:lpstr>
      <vt:lpstr>Midterm: Question 1d</vt:lpstr>
      <vt:lpstr>Changing a Major Assumption</vt:lpstr>
      <vt:lpstr>A Simplified View of History</vt:lpstr>
      <vt:lpstr>A Simplified View of History</vt:lpstr>
      <vt:lpstr>What to do with Multiple Processors?</vt:lpstr>
      <vt:lpstr>Basic Definitions: Parallelism &amp; Concurrency</vt:lpstr>
      <vt:lpstr>Parallelism vs. Concurrency</vt:lpstr>
      <vt:lpstr>An Analogy</vt:lpstr>
      <vt:lpstr>Parallelism Example</vt:lpstr>
      <vt:lpstr>Concurrency Example</vt:lpstr>
      <vt:lpstr>Shared Memory with Threads</vt:lpstr>
      <vt:lpstr>Shared Memory with Threads</vt:lpstr>
      <vt:lpstr>Old Story: Single-Threaded</vt:lpstr>
      <vt:lpstr>New Story: Threads &amp; Shared Memory</vt:lpstr>
      <vt:lpstr>Other Parallelism/Concurrency Models</vt:lpstr>
      <vt:lpstr>First Implementation: Shared Memory in Java</vt:lpstr>
      <vt:lpstr>Our Needs</vt:lpstr>
      <vt:lpstr>Java Basics</vt:lpstr>
      <vt:lpstr>Parallelism Example: Sum an Array</vt:lpstr>
      <vt:lpstr>Creating the Thread Subclass</vt:lpstr>
      <vt:lpstr>Creating the Threads Wrongly</vt:lpstr>
      <vt:lpstr>Starting Threads but Still Wrong</vt:lpstr>
      <vt:lpstr>Join: The ‘Wait for Thread’ Method</vt:lpstr>
      <vt:lpstr>Third Attempt: Correct in Spirit</vt:lpstr>
      <vt:lpstr>Where is the Shared Memory?</vt:lpstr>
      <vt:lpstr>Better Algorithms: Parallel Array Sum</vt:lpstr>
      <vt:lpstr>A Poor Approach: Reasons</vt:lpstr>
      <vt:lpstr>A Poor Approach: Reasons</vt:lpstr>
      <vt:lpstr>A Poor Approach: Reasons</vt:lpstr>
      <vt:lpstr>A Better Approach: Counterintuitive</vt:lpstr>
      <vt:lpstr>But Do Not Be Naïve</vt:lpstr>
      <vt:lpstr>A Better Idea: Divide-and-Conquer</vt:lpstr>
      <vt:lpstr>Divide-and-Conquer</vt:lpstr>
      <vt:lpstr>Divide-and-Conquer Really Works</vt:lpstr>
      <vt:lpstr>REALITY BITES</vt:lpstr>
      <vt:lpstr>Being Realistic</vt:lpstr>
      <vt:lpstr>Halving the Number of Threads</vt:lpstr>
      <vt:lpstr>Illustration of Fewer Threads</vt:lpstr>
      <vt:lpstr>Limits of The Java Thread Library</vt:lpstr>
      <vt:lpstr>Different Terms / Same Basic Ideas</vt:lpstr>
      <vt:lpstr>Final Version in ForkJoin Framework</vt:lpstr>
      <vt:lpstr>For Comparison: Java Threads Version</vt:lpstr>
      <vt:lpstr>Getting Good Results with ForkJoin</vt:lpstr>
      <vt:lpstr>Enough Implementation: Analyzing Parallel Code</vt:lpstr>
      <vt:lpstr>Key Concepts: Work and Span</vt:lpstr>
      <vt:lpstr>The DAG</vt:lpstr>
      <vt:lpstr>Our Simple Examples</vt:lpstr>
      <vt:lpstr>What Else Looks Like This?</vt:lpstr>
      <vt:lpstr>Examples</vt:lpstr>
      <vt:lpstr>More Interesting DAGs?</vt:lpstr>
      <vt:lpstr>Reductions</vt:lpstr>
      <vt:lpstr>Maps and Data Parallelism</vt:lpstr>
      <vt:lpstr>Maps in ForkJoin Framework</vt:lpstr>
      <vt:lpstr>Maps and Reductions</vt:lpstr>
      <vt:lpstr>Digression: MapReduce on Clusters</vt:lpstr>
      <vt:lpstr>Maps and Reductions on Trees</vt:lpstr>
      <vt:lpstr>Linked Lists</vt:lpstr>
      <vt:lpstr>Analyzing algorithms</vt:lpstr>
      <vt:lpstr>Connecting to Performance</vt:lpstr>
      <vt:lpstr>Some More Terms</vt:lpstr>
      <vt:lpstr>Optimal TP: Thanks ForkJoin library</vt:lpstr>
      <vt:lpstr>Division of Responsibility</vt:lpstr>
      <vt:lpstr>Examples: TP  =  O((T1 / P) + T∞)</vt:lpstr>
      <vt:lpstr>Amdahl’s Law</vt:lpstr>
      <vt:lpstr>Amdahl’s Law (mostly bad news)</vt:lpstr>
      <vt:lpstr>Amdahl’s Law (mostly bad news)</vt:lpstr>
      <vt:lpstr>Why this is such bad news</vt:lpstr>
      <vt:lpstr>A Plot You Have To See</vt:lpstr>
      <vt:lpstr>A Plot You Have To See (Zoomed In)</vt:lpstr>
      <vt:lpstr>All is not lost</vt:lpstr>
      <vt:lpstr>A Final Word on Moore and Amdahl</vt:lpstr>
      <vt:lpstr>Welcome to the Parallel World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deibel</dc:creator>
  <cp:lastModifiedBy>deibel</cp:lastModifiedBy>
  <cp:revision>69</cp:revision>
  <dcterms:created xsi:type="dcterms:W3CDTF">2012-06-18T04:45:26Z</dcterms:created>
  <dcterms:modified xsi:type="dcterms:W3CDTF">2012-07-28T22:34:18Z</dcterms:modified>
</cp:coreProperties>
</file>