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5.xml" ContentType="application/vnd.openxmlformats-officedocument.presentationml.tags+xml"/>
  <Override PartName="/ppt/notesSlides/notesSlide3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4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6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2.xml" ContentType="application/vnd.openxmlformats-officedocument.presentationml.notesSlide+xml"/>
  <Override PartName="/ppt/tags/tag158.xml" ContentType="application/vnd.openxmlformats-officedocument.presentationml.tags+xml"/>
  <Override PartName="/ppt/notesSlides/notesSlide6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330" r:id="rId3"/>
    <p:sldId id="335" r:id="rId4"/>
    <p:sldId id="309" r:id="rId5"/>
    <p:sldId id="312" r:id="rId6"/>
    <p:sldId id="313" r:id="rId7"/>
    <p:sldId id="316" r:id="rId8"/>
    <p:sldId id="338" r:id="rId9"/>
    <p:sldId id="317" r:id="rId10"/>
    <p:sldId id="340" r:id="rId11"/>
    <p:sldId id="430" r:id="rId12"/>
    <p:sldId id="318" r:id="rId13"/>
    <p:sldId id="341" r:id="rId14"/>
    <p:sldId id="342" r:id="rId15"/>
    <p:sldId id="319" r:id="rId16"/>
    <p:sldId id="343" r:id="rId17"/>
    <p:sldId id="344" r:id="rId18"/>
    <p:sldId id="345" r:id="rId19"/>
    <p:sldId id="346" r:id="rId20"/>
    <p:sldId id="347" r:id="rId21"/>
    <p:sldId id="325" r:id="rId22"/>
    <p:sldId id="326" r:id="rId23"/>
    <p:sldId id="427" r:id="rId24"/>
    <p:sldId id="428" r:id="rId25"/>
    <p:sldId id="426" r:id="rId26"/>
    <p:sldId id="348" r:id="rId27"/>
    <p:sldId id="329" r:id="rId28"/>
    <p:sldId id="352" r:id="rId29"/>
    <p:sldId id="398" r:id="rId30"/>
    <p:sldId id="399" r:id="rId31"/>
    <p:sldId id="400" r:id="rId32"/>
    <p:sldId id="401" r:id="rId33"/>
    <p:sldId id="402" r:id="rId34"/>
    <p:sldId id="429" r:id="rId35"/>
    <p:sldId id="358" r:id="rId36"/>
    <p:sldId id="362" r:id="rId37"/>
    <p:sldId id="363" r:id="rId38"/>
    <p:sldId id="364" r:id="rId39"/>
    <p:sldId id="365" r:id="rId40"/>
    <p:sldId id="366" r:id="rId41"/>
    <p:sldId id="403" r:id="rId42"/>
    <p:sldId id="405" r:id="rId43"/>
    <p:sldId id="406" r:id="rId44"/>
    <p:sldId id="367" r:id="rId45"/>
    <p:sldId id="407" r:id="rId46"/>
    <p:sldId id="408" r:id="rId47"/>
    <p:sldId id="373" r:id="rId48"/>
    <p:sldId id="410" r:id="rId49"/>
    <p:sldId id="409" r:id="rId50"/>
    <p:sldId id="411" r:id="rId51"/>
    <p:sldId id="414" r:id="rId52"/>
    <p:sldId id="413" r:id="rId53"/>
    <p:sldId id="415" r:id="rId54"/>
    <p:sldId id="416" r:id="rId55"/>
    <p:sldId id="380" r:id="rId56"/>
    <p:sldId id="381" r:id="rId57"/>
    <p:sldId id="382" r:id="rId58"/>
    <p:sldId id="383" r:id="rId59"/>
    <p:sldId id="417" r:id="rId60"/>
    <p:sldId id="418" r:id="rId61"/>
    <p:sldId id="421" r:id="rId62"/>
    <p:sldId id="419" r:id="rId63"/>
    <p:sldId id="422" r:id="rId64"/>
    <p:sldId id="389" r:id="rId65"/>
    <p:sldId id="390" r:id="rId66"/>
    <p:sldId id="423" r:id="rId67"/>
    <p:sldId id="391" r:id="rId68"/>
    <p:sldId id="424" r:id="rId69"/>
    <p:sldId id="392" r:id="rId70"/>
    <p:sldId id="425" r:id="rId71"/>
    <p:sldId id="393" r:id="rId72"/>
    <p:sldId id="394" r:id="rId73"/>
    <p:sldId id="395" r:id="rId74"/>
    <p:sldId id="396" r:id="rId75"/>
    <p:sldId id="397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0070C0"/>
                </a:solidFill>
                <a:sym typeface="Symbol" pitchFamily="18" charset="2"/>
              </a:rPr>
              <a:t>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is the Greek lowercase lambda</a:t>
            </a:r>
            <a:endParaRPr lang="en-US" sz="1200" i="1" dirty="0" smtClean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508CAF5D-6704-4031-87F2-C6666D7BC10E}" type="slidenum">
              <a:rPr lang="en-US" smtClean="0"/>
              <a:pPr defTabSz="935313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1FB961EA-5DC3-43AE-80AE-A27E67A15B21}" type="slidenum">
              <a:rPr lang="en-US" smtClean="0"/>
              <a:pPr defTabSz="935313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we are ignoring</a:t>
            </a:r>
            <a:r>
              <a:rPr lang="en-US" baseline="0" dirty="0" smtClean="0"/>
              <a:t> the data associated with the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F45F4E63-0BAD-43E7-9AD9-576E8A817A5C}" type="slidenum">
              <a:rPr lang="en-US" smtClean="0"/>
              <a:pPr defTabSz="935313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D439324-F9A6-4350-B21B-26A17CF25A72}" type="slidenum">
              <a:rPr lang="en-US" smtClean="0"/>
              <a:pPr defTabSz="935313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EBBC44-992A-4D62-AD05-3853C92C9DC7}" type="slidenum">
              <a:rPr lang="en-US" smtClean="0"/>
              <a:pPr defTabSz="935313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58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59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60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61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62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63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36898F65-8011-4049-9800-E3F8ACF3ED52}" type="slidenum">
              <a:rPr lang="en-US" smtClean="0"/>
              <a:pPr defTabSz="935313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3CCEE80-E5C4-47F4-828C-ECA4836C53A0}" type="slidenum">
              <a:rPr lang="en-US" smtClean="0"/>
              <a:pPr defTabSz="935313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1699AE80-58D8-4953-99B2-00D15671EE95}" type="slidenum">
              <a:rPr lang="en-US" smtClean="0"/>
              <a:pPr defTabSz="935313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9E097455-C90E-46DC-8D53-B3DADDEA31F6}" type="slidenum">
              <a:rPr lang="en-US" smtClean="0"/>
              <a:pPr defTabSz="935313"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8D58CE50-9F76-4BDE-AC25-20DCA8AFDE5D}" type="slidenum">
              <a:rPr lang="en-US" smtClean="0"/>
              <a:pPr defTabSz="935313"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image" Target="../media/image3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90.png"/><Relationship Id="rId5" Type="http://schemas.openxmlformats.org/officeDocument/2006/relationships/tags" Target="../tags/tag45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0.png"/><Relationship Id="rId5" Type="http://schemas.openxmlformats.org/officeDocument/2006/relationships/tags" Target="../tags/tag53.xml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2.png"/><Relationship Id="rId5" Type="http://schemas.openxmlformats.org/officeDocument/2006/relationships/tags" Target="../tags/tag79.xml"/><Relationship Id="rId4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6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B Trees and Hash Tables Make a Complete Breakfast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Calling a State Farm agent is not an option…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With (</a:t>
            </a:r>
            <a:r>
              <a:rPr lang="en-US" sz="2400" dirty="0" err="1" smtClean="0"/>
              <a:t>x%TableSize</a:t>
            </a:r>
            <a:r>
              <a:rPr lang="en-US" sz="2400" dirty="0" smtClean="0"/>
              <a:t>), number of collisions depends on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ints</a:t>
            </a:r>
            <a:r>
              <a:rPr lang="en-US" sz="2400" dirty="0" smtClean="0"/>
              <a:t> inserted</a:t>
            </a:r>
          </a:p>
          <a:p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Larger table-size tends to help, but not always</a:t>
            </a:r>
          </a:p>
          <a:p>
            <a:r>
              <a:rPr lang="en-US" sz="2400" dirty="0" smtClean="0"/>
              <a:t>Example: 70, 24, 56, 43, 10</a:t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= 10 and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= 60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Technique: Pick table size to be prime. Why?</a:t>
            </a:r>
          </a:p>
          <a:p>
            <a:r>
              <a:rPr lang="en-US" sz="2400" dirty="0" smtClean="0"/>
              <a:t>Real-life data tends to have a pattern, </a:t>
            </a:r>
          </a:p>
          <a:p>
            <a:r>
              <a:rPr lang="en-US" sz="2400" dirty="0" smtClean="0"/>
              <a:t>"Multiples of 61" are probably less likely than "multiples of 60"</a:t>
            </a:r>
          </a:p>
          <a:p>
            <a:r>
              <a:rPr lang="en-US" sz="2400" dirty="0" smtClean="0"/>
              <a:t>Some collision strategies do better with prime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Collision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When two keys map to the same location in the hash table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try to avoid it, but the number of keys always exceeds the table size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Ergo, hash tables generally must support some form of </a:t>
            </a:r>
            <a:r>
              <a:rPr lang="en-US" dirty="0" smtClean="0">
                <a:solidFill>
                  <a:schemeClr val="accent2"/>
                </a:solidFill>
              </a:rPr>
              <a:t>collision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Separate Chaining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 Addressing</a:t>
            </a:r>
          </a:p>
          <a:p>
            <a:r>
              <a:rPr lang="en-US" dirty="0" smtClean="0"/>
              <a:t>Linear Probing</a:t>
            </a:r>
          </a:p>
          <a:p>
            <a:r>
              <a:rPr lang="en-US" dirty="0" smtClean="0"/>
              <a:t>Quadratic Probing</a:t>
            </a:r>
          </a:p>
          <a:p>
            <a:r>
              <a:rPr lang="en-US" dirty="0" smtClean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and the book use the terms</a:t>
            </a:r>
          </a:p>
          <a:p>
            <a:r>
              <a:rPr lang="en-US" sz="2400" dirty="0" smtClean="0"/>
              <a:t>"chaining" or "separate chaining"</a:t>
            </a:r>
          </a:p>
          <a:p>
            <a:r>
              <a:rPr lang="en-US" sz="2400" dirty="0" smtClean="0"/>
              <a:t>"open addressing</a:t>
            </a:r>
            <a:r>
              <a:rPr lang="en-US" sz="2800" dirty="0" smtClean="0"/>
              <a:t>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Very confusingly, others use the terms</a:t>
            </a:r>
          </a:p>
          <a:p>
            <a:r>
              <a:rPr lang="en-US" sz="2400" dirty="0" smtClean="0"/>
              <a:t>"open hashing" for "chaining"</a:t>
            </a:r>
          </a:p>
          <a:p>
            <a:r>
              <a:rPr lang="en-US" sz="2400" dirty="0" smtClean="0"/>
              <a:t>"closed hashing" for "open addressing"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We also do trees upside-down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4" y="4301892"/>
            <a:ext cx="1881188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00950" y="5063148"/>
            <a:ext cx="1417622" cy="1162330"/>
            <a:chOff x="2700950" y="5266344"/>
            <a:chExt cx="1417622" cy="1162330"/>
          </a:xfrm>
        </p:grpSpPr>
        <p:sp>
          <p:nvSpPr>
            <p:cNvPr id="8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86477" y="620763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56845" y="57369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96354" y="57369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Oval 9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76600" y="526634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2" name="AutoShape 15"/>
            <p:cNvCxnSpPr>
              <a:cxnSpLocks noChangeShapeType="1"/>
              <a:stCxn id="11" idx="3"/>
              <a:endCxn id="10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032156" y="5448720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6"/>
            <p:cNvCxnSpPr>
              <a:cxnSpLocks noChangeShapeType="1"/>
              <a:stCxn id="11" idx="5"/>
              <a:endCxn id="9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3508595" y="5448720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7"/>
            <p:cNvCxnSpPr>
              <a:cxnSpLocks noChangeShapeType="1"/>
              <a:stCxn id="10" idx="5"/>
              <a:endCxn id="8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3128349" y="5919367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Oval 2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6968" y="620763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6" name="AutoShape 21"/>
            <p:cNvCxnSpPr>
              <a:cxnSpLocks noChangeShapeType="1"/>
              <a:stCxn id="9" idx="5"/>
              <a:endCxn id="15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3888840" y="5919367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2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00950" y="622696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23"/>
            <p:cNvCxnSpPr>
              <a:cxnSpLocks noChangeShapeType="1"/>
              <a:endCxn id="17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2836752" y="5938697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2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2950" y="61941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20" name="AutoShape 23"/>
            <p:cNvCxnSpPr>
              <a:cxnSpLocks noChangeShapeType="1"/>
              <a:endCxn id="19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98752" y="590592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900897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</p:spTree>
    <p:extLst>
      <p:ext uri="{BB962C8B-B14F-4D97-AF65-F5344CB8AC3E}">
        <p14:creationId xmlns:p14="http://schemas.microsoft.com/office/powerpoint/2010/main" val="19918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7522458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0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2893432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0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094552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0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641379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8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national data structure of the Netherlands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736305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1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Thoughts on Separate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Worst-case time for find?</a:t>
            </a:r>
          </a:p>
          <a:p>
            <a:r>
              <a:rPr lang="en-US" sz="2000" dirty="0" smtClean="0"/>
              <a:t>Linear</a:t>
            </a:r>
          </a:p>
          <a:p>
            <a:r>
              <a:rPr lang="en-US" sz="2000" dirty="0" smtClean="0"/>
              <a:t>But only with really bad luck or bad hash function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ot worth avoiding (e.g., with balanced trees at each bucket)</a:t>
            </a:r>
          </a:p>
          <a:p>
            <a:pPr lvl="1"/>
            <a:r>
              <a:rPr lang="en-US" sz="2000" dirty="0" smtClean="0"/>
              <a:t>Keep small number of items in each bucket</a:t>
            </a:r>
          </a:p>
          <a:p>
            <a:pPr lvl="1"/>
            <a:r>
              <a:rPr lang="en-US" sz="2000" dirty="0" smtClean="0"/>
              <a:t>Overhead of tree balancing not worthwhile for small n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Beyond asymptotic complexity, some "data-structure engineering" can improve constant factors</a:t>
            </a:r>
          </a:p>
          <a:p>
            <a:r>
              <a:rPr lang="en-US" sz="2000" dirty="0" smtClean="0"/>
              <a:t>Linked list, array, or a hybrid</a:t>
            </a:r>
          </a:p>
          <a:p>
            <a:r>
              <a:rPr lang="en-US" sz="2000" dirty="0" smtClean="0"/>
              <a:t>Insert at end or beginning of list </a:t>
            </a:r>
            <a:endParaRPr lang="en-US" sz="2000" dirty="0" smtClean="0"/>
          </a:p>
          <a:p>
            <a:r>
              <a:rPr lang="en-US" sz="2000" dirty="0" smtClean="0"/>
              <a:t>Sorting the lists gains and loses performance</a:t>
            </a:r>
            <a:endParaRPr lang="en-US" sz="2000" dirty="0" smtClean="0"/>
          </a:p>
          <a:p>
            <a:r>
              <a:rPr lang="en-US" sz="2000" dirty="0" smtClean="0"/>
              <a:t>Splay-like: Always move item to front of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500" dirty="0" smtClean="0"/>
              <a:t>Rigorous Separate Chaining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load factor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smtClean="0"/>
                  <a:t>of a hash table is calculated as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𝜆</m:t>
                      </m:r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smtClean="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the number of items currently in the </a:t>
                </a:r>
                <a:r>
                  <a:rPr lang="en-US" sz="2400" dirty="0" smtClean="0"/>
                  <a:t>table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1">
                <a:blip r:embed="rId5"/>
                <a:stretch>
                  <a:fillRect l="-108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Load Factor?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917384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𝜆</m:t>
                      </m:r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843016" y="4923788"/>
                <a:ext cx="2186432" cy="1027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16" y="4923788"/>
                <a:ext cx="2186432" cy="1027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2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Load Factor?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85771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𝜆</m:t>
                      </m:r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843016" y="4928789"/>
                <a:ext cx="2186431" cy="10175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=2.1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16" y="4928789"/>
                <a:ext cx="2186431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657350" y="1853777"/>
            <a:ext cx="1114637" cy="365760"/>
            <a:chOff x="1657350" y="1455420"/>
            <a:chExt cx="1114637" cy="365760"/>
          </a:xfrm>
        </p:grpSpPr>
        <p:grpSp>
          <p:nvGrpSpPr>
            <p:cNvPr id="41" name="Group 4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7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endCxn id="4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89107" y="1853777"/>
            <a:ext cx="1114637" cy="365760"/>
            <a:chOff x="1657350" y="1455420"/>
            <a:chExt cx="1114637" cy="365760"/>
          </a:xfrm>
        </p:grpSpPr>
        <p:grpSp>
          <p:nvGrpSpPr>
            <p:cNvPr id="46" name="Group 4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Straight Arrow Connector 46"/>
            <p:cNvCxnSpPr>
              <a:endCxn id="4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34623" y="1853777"/>
            <a:ext cx="1114637" cy="365760"/>
            <a:chOff x="1657350" y="1455420"/>
            <a:chExt cx="1114637" cy="365760"/>
          </a:xfrm>
        </p:grpSpPr>
        <p:grpSp>
          <p:nvGrpSpPr>
            <p:cNvPr id="51" name="Group 5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2" name="Straight Arrow Connector 51"/>
            <p:cNvCxnSpPr>
              <a:endCxn id="5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657350" y="2619163"/>
            <a:ext cx="1114637" cy="365760"/>
            <a:chOff x="1657350" y="1455420"/>
            <a:chExt cx="1114637" cy="365760"/>
          </a:xfrm>
        </p:grpSpPr>
        <p:grpSp>
          <p:nvGrpSpPr>
            <p:cNvPr id="56" name="Group 5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63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>
              <a:endCxn id="5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589107" y="2619163"/>
            <a:ext cx="1114637" cy="365760"/>
            <a:chOff x="1657350" y="1455420"/>
            <a:chExt cx="1114637" cy="365760"/>
          </a:xfrm>
        </p:grpSpPr>
        <p:grpSp>
          <p:nvGrpSpPr>
            <p:cNvPr id="61" name="Group 6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73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2" name="Straight Arrow Connector 61"/>
            <p:cNvCxnSpPr>
              <a:endCxn id="6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657350" y="3349202"/>
            <a:ext cx="1114637" cy="365760"/>
            <a:chOff x="1657350" y="1455420"/>
            <a:chExt cx="1114637" cy="365760"/>
          </a:xfrm>
        </p:grpSpPr>
        <p:grpSp>
          <p:nvGrpSpPr>
            <p:cNvPr id="71" name="Group 7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75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2" name="Straight Arrow Connector 71"/>
            <p:cNvCxnSpPr>
              <a:endCxn id="7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589107" y="3349202"/>
            <a:ext cx="1114637" cy="365760"/>
            <a:chOff x="1657350" y="1455420"/>
            <a:chExt cx="1114637" cy="365760"/>
          </a:xfrm>
        </p:grpSpPr>
        <p:grpSp>
          <p:nvGrpSpPr>
            <p:cNvPr id="76" name="Group 7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5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7" name="Straight Arrow Connector 76"/>
            <p:cNvCxnSpPr>
              <a:endCxn id="7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534623" y="3349202"/>
            <a:ext cx="1114637" cy="365760"/>
            <a:chOff x="1657350" y="1455420"/>
            <a:chExt cx="1114637" cy="365760"/>
          </a:xfrm>
        </p:grpSpPr>
        <p:grpSp>
          <p:nvGrpSpPr>
            <p:cNvPr id="91" name="Group 9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65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92" name="Straight Arrow Connector 91"/>
            <p:cNvCxnSpPr>
              <a:endCxn id="9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4466380" y="3349202"/>
            <a:ext cx="1114637" cy="365760"/>
            <a:chOff x="1657350" y="1455420"/>
            <a:chExt cx="1114637" cy="365760"/>
          </a:xfrm>
        </p:grpSpPr>
        <p:grpSp>
          <p:nvGrpSpPr>
            <p:cNvPr id="96" name="Group 9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95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97" name="Straight Arrow Connector 96"/>
            <p:cNvCxnSpPr>
              <a:endCxn id="9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657350" y="4114588"/>
            <a:ext cx="1114637" cy="365760"/>
            <a:chOff x="1657350" y="1455420"/>
            <a:chExt cx="1114637" cy="36576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27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2" name="Straight Arrow Connector 101"/>
            <p:cNvCxnSpPr>
              <a:endCxn id="10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589107" y="4114588"/>
            <a:ext cx="1114637" cy="365760"/>
            <a:chOff x="1657350" y="1455420"/>
            <a:chExt cx="1114637" cy="36576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47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07" name="Straight Arrow Connector 106"/>
            <p:cNvCxnSpPr>
              <a:endCxn id="10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657350" y="4497281"/>
            <a:ext cx="1114637" cy="365760"/>
            <a:chOff x="1657350" y="1455420"/>
            <a:chExt cx="1114637" cy="365760"/>
          </a:xfrm>
        </p:grpSpPr>
        <p:grpSp>
          <p:nvGrpSpPr>
            <p:cNvPr id="111" name="Group 11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88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2" name="Straight Arrow Connector 111"/>
            <p:cNvCxnSpPr>
              <a:endCxn id="11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589107" y="4497281"/>
            <a:ext cx="1114637" cy="365760"/>
            <a:chOff x="1657350" y="1455420"/>
            <a:chExt cx="1114637" cy="365760"/>
          </a:xfrm>
        </p:grpSpPr>
        <p:grpSp>
          <p:nvGrpSpPr>
            <p:cNvPr id="116" name="Group 1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18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17" name="Straight Arrow Connector 116"/>
            <p:cNvCxnSpPr>
              <a:endCxn id="1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534623" y="4497281"/>
            <a:ext cx="1114637" cy="365760"/>
            <a:chOff x="1657350" y="1455420"/>
            <a:chExt cx="1114637" cy="365760"/>
          </a:xfrm>
        </p:grpSpPr>
        <p:grpSp>
          <p:nvGrpSpPr>
            <p:cNvPr id="121" name="Group 12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38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2" name="Straight Arrow Connector 121"/>
            <p:cNvCxnSpPr>
              <a:endCxn id="12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4466380" y="4497281"/>
            <a:ext cx="1114637" cy="365760"/>
            <a:chOff x="1657350" y="1455420"/>
            <a:chExt cx="1114637" cy="3657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98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7" name="Straight Arrow Connector 126"/>
            <p:cNvCxnSpPr>
              <a:endCxn id="12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657350" y="4879974"/>
            <a:ext cx="1114637" cy="365760"/>
            <a:chOff x="1657350" y="1455420"/>
            <a:chExt cx="1114637" cy="36576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99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32" name="Straight Arrow Connector 131"/>
            <p:cNvCxnSpPr>
              <a:endCxn id="133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0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500" dirty="0" smtClean="0"/>
              <a:t>Rigorous Separate Chaining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load factor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smtClean="0"/>
                  <a:t>of a hash table is calculated as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𝜆</m:t>
                      </m:r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smtClean="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the number of items currently in the table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 smtClean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Under </a:t>
                </a:r>
                <a:r>
                  <a:rPr lang="en-US" sz="2400" dirty="0"/>
                  <a:t>chaining, the average number of elements per bucket is ___</a:t>
                </a:r>
                <a:endParaRPr lang="en-US" sz="24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So if some inserts are followed by random finds, then on average: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unsuccessful find compares against </a:t>
                </a:r>
                <a:r>
                  <a:rPr lang="en-US" sz="2400" dirty="0" smtClean="0">
                    <a:sym typeface="Symbol" pitchFamily="18" charset="2"/>
                  </a:rPr>
                  <a:t>___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successful find compares against </a:t>
                </a:r>
                <a:r>
                  <a:rPr lang="en-US" sz="2400" dirty="0" smtClean="0">
                    <a:sym typeface="Symbol" pitchFamily="18" charset="2"/>
                  </a:rPr>
                  <a:t>___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How big should </a:t>
                </a:r>
                <a:r>
                  <a:rPr lang="en-US" sz="2400" dirty="0" err="1">
                    <a:sym typeface="Symbol" pitchFamily="18" charset="2"/>
                  </a:rPr>
                  <a:t>TableSize</a:t>
                </a:r>
                <a:r>
                  <a:rPr lang="en-US" sz="2400" dirty="0">
                    <a:sym typeface="Symbol" pitchFamily="18" charset="2"/>
                  </a:rPr>
                  <a:t> be</a:t>
                </a:r>
                <a:r>
                  <a:rPr lang="en-US" sz="2400" dirty="0" smtClean="0">
                    <a:sym typeface="Symbol" pitchFamily="18" charset="2"/>
                  </a:rPr>
                  <a:t>??</a:t>
                </a:r>
                <a:endParaRPr lang="en-US" sz="2400" dirty="0" smtClean="0"/>
              </a:p>
              <a:p>
                <a:pPr>
                  <a:spcBef>
                    <a:spcPts val="800"/>
                  </a:spcBef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1081" t="-1000"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500" dirty="0" smtClean="0"/>
              <a:t>Rigorous Separate Chaining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load factor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smtClean="0"/>
                  <a:t>of a hash table is calculated as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𝜆</m:t>
                      </m:r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smtClean="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the number of items currently in the table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 smtClean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Under </a:t>
                </a:r>
                <a:r>
                  <a:rPr lang="en-US" sz="2400" dirty="0"/>
                  <a:t>chaining, the average number of elements per bucket </a:t>
                </a:r>
                <a:r>
                  <a:rPr lang="en-US" sz="2400" dirty="0" smtClean="0"/>
                  <a:t>is </a:t>
                </a:r>
                <a:r>
                  <a:rPr lang="en-US" sz="2400" b="1" i="1" dirty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So if some inserts are followed by random finds, then on average: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unsuccessful find compares against </a:t>
                </a:r>
                <a:r>
                  <a:rPr lang="en-US" sz="2400" b="1" i="1" dirty="0" smtClean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 smtClean="0">
                    <a:sym typeface="Symbol" pitchFamily="18" charset="2"/>
                  </a:rPr>
                  <a:t>Each successful find compares against </a:t>
                </a:r>
                <a:r>
                  <a:rPr lang="en-US" sz="2400" b="1" i="1" dirty="0" smtClean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If </a:t>
                </a:r>
                <a:r>
                  <a:rPr lang="en-US" sz="2400" i="1" dirty="0">
                    <a:sym typeface="Symbol" pitchFamily="18" charset="2"/>
                  </a:rPr>
                  <a:t></a:t>
                </a:r>
                <a:r>
                  <a:rPr lang="en-US" sz="2400" dirty="0">
                    <a:sym typeface="Symbol" pitchFamily="18" charset="2"/>
                  </a:rPr>
                  <a:t> is low, find </a:t>
                </a:r>
                <a:r>
                  <a:rPr lang="en-US" sz="2400" dirty="0" smtClean="0">
                    <a:sym typeface="Symbol" pitchFamily="18" charset="2"/>
                  </a:rPr>
                  <a:t>and </a:t>
                </a:r>
                <a:r>
                  <a:rPr lang="en-US" sz="2400" dirty="0">
                    <a:sym typeface="Symbol" pitchFamily="18" charset="2"/>
                  </a:rPr>
                  <a:t>insert likely to be O(1)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We like to keep </a:t>
                </a:r>
                <a:r>
                  <a:rPr lang="en-US" sz="2400" i="1" dirty="0">
                    <a:sym typeface="Symbol" pitchFamily="18" charset="2"/>
                  </a:rPr>
                  <a:t></a:t>
                </a:r>
                <a:r>
                  <a:rPr lang="en-US" sz="2400" dirty="0">
                    <a:sym typeface="Symbol" pitchFamily="18" charset="2"/>
                  </a:rPr>
                  <a:t> around 1 for separate chaining</a:t>
                </a:r>
              </a:p>
              <a:p>
                <a:pPr>
                  <a:spcBef>
                    <a:spcPts val="800"/>
                  </a:spcBef>
                </a:pPr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1081" t="-1000" r="-2017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 Deletion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49260" y="762000"/>
            <a:ext cx="4359273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Not too bad and quite easy</a:t>
            </a:r>
          </a:p>
          <a:p>
            <a:r>
              <a:rPr lang="en-US" sz="2400" dirty="0" smtClean="0"/>
              <a:t>Find in table</a:t>
            </a:r>
          </a:p>
          <a:p>
            <a:r>
              <a:rPr lang="en-US" sz="2400" dirty="0" smtClean="0"/>
              <a:t>Delete from bucket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Similar run-time as insert</a:t>
            </a:r>
          </a:p>
          <a:p>
            <a:r>
              <a:rPr lang="en-US" sz="2400" dirty="0" smtClean="0"/>
              <a:t>Sensitive to underlying bucket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0070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35" name="Group 3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6" name="Straight Arrow Connector 35"/>
            <p:cNvCxnSpPr>
              <a:endCxn id="3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40" name="Group 39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>
              <a:endCxn id="42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45" name="Group 4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6" name="Straight Arrow Connector 45"/>
            <p:cNvCxnSpPr>
              <a:endCxn id="4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50" name="Group 49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>
              <a:endCxn id="52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55" name="Group 5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>
              <a:endCxn id="5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3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</a:t>
            </a:r>
            <a:endParaRPr lang="en-US" sz="2400" dirty="0" smtClean="0"/>
          </a:p>
          <a:p>
            <a:pPr eaLnBrk="1" hangingPunct="1"/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 smtClean="0"/>
              <a:t>linked </a:t>
            </a:r>
            <a:r>
              <a:rPr lang="en-US" sz="2400" dirty="0" smtClean="0"/>
              <a:t>lists </a:t>
            </a:r>
            <a:r>
              <a:rPr lang="en-US" sz="2400" dirty="0" smtClean="0"/>
              <a:t>or </a:t>
            </a:r>
            <a:r>
              <a:rPr lang="en-US" sz="2400" dirty="0" smtClean="0"/>
              <a:t>buckets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8327834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(no linked list or buckets)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80321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A hash table is an array of some fixed size</a:t>
            </a:r>
          </a:p>
          <a:p>
            <a:pPr marL="0" indent="0">
              <a:buNone/>
            </a:pPr>
            <a:r>
              <a:rPr lang="en-US" sz="2600" dirty="0" smtClean="0"/>
              <a:t>Basic idea: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600" dirty="0" smtClean="0"/>
              <a:t>The goal:</a:t>
            </a:r>
          </a:p>
          <a:p>
            <a:pPr marL="0" indent="0"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2600" dirty="0" smtClean="0"/>
              <a:t>Aim </a:t>
            </a:r>
            <a:r>
              <a:rPr lang="en-US" sz="2600" dirty="0"/>
              <a:t>for constant-time find, insert, and </a:t>
            </a:r>
            <a:r>
              <a:rPr lang="en-US" sz="2600" dirty="0" smtClean="0"/>
              <a:t>delete "on average" </a:t>
            </a:r>
            <a:r>
              <a:rPr lang="en-US" sz="2600" dirty="0"/>
              <a:t>under </a:t>
            </a:r>
            <a:r>
              <a:rPr lang="en-US" sz="2600" dirty="0" smtClean="0"/>
              <a:t>reasonable assumptions</a:t>
            </a:r>
            <a:endParaRPr lang="en-US" sz="26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71633"/>
              </p:ext>
            </p:extLst>
          </p:nvPr>
        </p:nvGraphicFramePr>
        <p:xfrm>
          <a:off x="7052791" y="1676987"/>
          <a:ext cx="1478281" cy="3505200"/>
        </p:xfrm>
        <a:graphic>
          <a:graphicData uri="http://schemas.openxmlformats.org/drawingml/2006/table">
            <a:tbl>
              <a:tblPr/>
              <a:tblGrid>
                <a:gridCol w="868680"/>
                <a:gridCol w="6096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a:t>⁞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size -1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57800" y="2946350"/>
            <a:ext cx="2130713" cy="966475"/>
            <a:chOff x="4294043" y="2479047"/>
            <a:chExt cx="2130713" cy="966475"/>
          </a:xfrm>
        </p:grpSpPr>
        <p:sp>
          <p:nvSpPr>
            <p:cNvPr id="8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597399" y="3445522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8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94043" y="2479047"/>
              <a:ext cx="2130713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/>
                <a:t>hash function: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index = </a:t>
              </a:r>
              <a:r>
                <a:rPr lang="en-US" b="1" dirty="0" smtClean="0">
                  <a:solidFill>
                    <a:srgbClr val="FF0000"/>
                  </a:solidFill>
                </a:rPr>
                <a:t>h(key)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 Box 8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1307655"/>
            <a:ext cx="1391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hash table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5900" y="2283246"/>
            <a:ext cx="4631899" cy="2292683"/>
            <a:chOff x="625900" y="2441949"/>
            <a:chExt cx="4631899" cy="2292683"/>
          </a:xfrm>
        </p:grpSpPr>
        <p:sp>
          <p:nvSpPr>
            <p:cNvPr id="7" name="Freeform 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98750" y="2441949"/>
              <a:ext cx="3886199" cy="1705083"/>
            </a:xfrm>
            <a:custGeom>
              <a:avLst/>
              <a:gdLst>
                <a:gd name="connsiteX0" fmla="*/ 6438 w 9993"/>
                <a:gd name="connsiteY0" fmla="*/ 191 h 9829"/>
                <a:gd name="connsiteX1" fmla="*/ 4053 w 9993"/>
                <a:gd name="connsiteY1" fmla="*/ 191 h 9829"/>
                <a:gd name="connsiteX2" fmla="*/ 3618 w 9993"/>
                <a:gd name="connsiteY2" fmla="*/ 303 h 9829"/>
                <a:gd name="connsiteX3" fmla="*/ 3401 w 9993"/>
                <a:gd name="connsiteY3" fmla="*/ 354 h 9829"/>
                <a:gd name="connsiteX4" fmla="*/ 2389 w 9993"/>
                <a:gd name="connsiteY4" fmla="*/ 737 h 9829"/>
                <a:gd name="connsiteX5" fmla="*/ 1229 w 9993"/>
                <a:gd name="connsiteY5" fmla="*/ 1391 h 9829"/>
                <a:gd name="connsiteX6" fmla="*/ 869 w 9993"/>
                <a:gd name="connsiteY6" fmla="*/ 1717 h 9829"/>
                <a:gd name="connsiteX7" fmla="*/ 509 w 9993"/>
                <a:gd name="connsiteY7" fmla="*/ 2207 h 9829"/>
                <a:gd name="connsiteX8" fmla="*/ 0 w 9993"/>
                <a:gd name="connsiteY8" fmla="*/ 3514 h 9829"/>
                <a:gd name="connsiteX9" fmla="*/ 74 w 9993"/>
                <a:gd name="connsiteY9" fmla="*/ 4111 h 9829"/>
                <a:gd name="connsiteX10" fmla="*/ 577 w 9993"/>
                <a:gd name="connsiteY10" fmla="*/ 4224 h 9829"/>
                <a:gd name="connsiteX11" fmla="*/ 2172 w 9993"/>
                <a:gd name="connsiteY11" fmla="*/ 4331 h 9829"/>
                <a:gd name="connsiteX12" fmla="*/ 2389 w 9993"/>
                <a:gd name="connsiteY12" fmla="*/ 4438 h 9829"/>
                <a:gd name="connsiteX13" fmla="*/ 2532 w 9993"/>
                <a:gd name="connsiteY13" fmla="*/ 4765 h 9829"/>
                <a:gd name="connsiteX14" fmla="*/ 2389 w 9993"/>
                <a:gd name="connsiteY14" fmla="*/ 5311 h 9829"/>
                <a:gd name="connsiteX15" fmla="*/ 1738 w 9993"/>
                <a:gd name="connsiteY15" fmla="*/ 6128 h 9829"/>
                <a:gd name="connsiteX16" fmla="*/ 1378 w 9993"/>
                <a:gd name="connsiteY16" fmla="*/ 6725 h 9829"/>
                <a:gd name="connsiteX17" fmla="*/ 2247 w 9993"/>
                <a:gd name="connsiteY17" fmla="*/ 8032 h 9829"/>
                <a:gd name="connsiteX18" fmla="*/ 3116 w 9993"/>
                <a:gd name="connsiteY18" fmla="*/ 7981 h 9829"/>
                <a:gd name="connsiteX19" fmla="*/ 3985 w 9993"/>
                <a:gd name="connsiteY19" fmla="*/ 7654 h 9829"/>
                <a:gd name="connsiteX20" fmla="*/ 4854 w 9993"/>
                <a:gd name="connsiteY20" fmla="*/ 7271 h 9829"/>
                <a:gd name="connsiteX21" fmla="*/ 5723 w 9993"/>
                <a:gd name="connsiteY21" fmla="*/ 7491 h 9829"/>
                <a:gd name="connsiteX22" fmla="*/ 6008 w 9993"/>
                <a:gd name="connsiteY22" fmla="*/ 7981 h 9829"/>
                <a:gd name="connsiteX23" fmla="*/ 6734 w 9993"/>
                <a:gd name="connsiteY23" fmla="*/ 9829 h 9829"/>
                <a:gd name="connsiteX24" fmla="*/ 8472 w 9993"/>
                <a:gd name="connsiteY24" fmla="*/ 9614 h 9829"/>
                <a:gd name="connsiteX25" fmla="*/ 8832 w 9993"/>
                <a:gd name="connsiteY25" fmla="*/ 9395 h 9829"/>
                <a:gd name="connsiteX26" fmla="*/ 8981 w 9993"/>
                <a:gd name="connsiteY26" fmla="*/ 9231 h 9829"/>
                <a:gd name="connsiteX27" fmla="*/ 9199 w 9993"/>
                <a:gd name="connsiteY27" fmla="*/ 9124 h 9829"/>
                <a:gd name="connsiteX28" fmla="*/ 9993 w 9993"/>
                <a:gd name="connsiteY28" fmla="*/ 6511 h 9829"/>
                <a:gd name="connsiteX29" fmla="*/ 9484 w 9993"/>
                <a:gd name="connsiteY29" fmla="*/ 4494 h 9829"/>
                <a:gd name="connsiteX30" fmla="*/ 9124 w 9993"/>
                <a:gd name="connsiteY30" fmla="*/ 4111 h 9829"/>
                <a:gd name="connsiteX31" fmla="*/ 8832 w 9993"/>
                <a:gd name="connsiteY31" fmla="*/ 3678 h 9829"/>
                <a:gd name="connsiteX32" fmla="*/ 8615 w 9993"/>
                <a:gd name="connsiteY32" fmla="*/ 3080 h 9829"/>
                <a:gd name="connsiteX33" fmla="*/ 9124 w 9993"/>
                <a:gd name="connsiteY33" fmla="*/ 1661 h 9829"/>
                <a:gd name="connsiteX34" fmla="*/ 9124 w 9993"/>
                <a:gd name="connsiteY34" fmla="*/ 574 h 9829"/>
                <a:gd name="connsiteX35" fmla="*/ 8255 w 9993"/>
                <a:gd name="connsiteY35" fmla="*/ 140 h 9829"/>
                <a:gd name="connsiteX36" fmla="*/ 7821 w 9993"/>
                <a:gd name="connsiteY36" fmla="*/ 28 h 9829"/>
                <a:gd name="connsiteX37" fmla="*/ 6438 w 9993"/>
                <a:gd name="connsiteY37" fmla="*/ 191 h 9829"/>
                <a:gd name="connsiteX0" fmla="*/ 6443 w 10000"/>
                <a:gd name="connsiteY0" fmla="*/ 220 h 10026"/>
                <a:gd name="connsiteX1" fmla="*/ 4056 w 10000"/>
                <a:gd name="connsiteY1" fmla="*/ 220 h 10026"/>
                <a:gd name="connsiteX2" fmla="*/ 3621 w 10000"/>
                <a:gd name="connsiteY2" fmla="*/ 334 h 10026"/>
                <a:gd name="connsiteX3" fmla="*/ 3403 w 10000"/>
                <a:gd name="connsiteY3" fmla="*/ 386 h 10026"/>
                <a:gd name="connsiteX4" fmla="*/ 2391 w 10000"/>
                <a:gd name="connsiteY4" fmla="*/ 776 h 10026"/>
                <a:gd name="connsiteX5" fmla="*/ 1230 w 10000"/>
                <a:gd name="connsiteY5" fmla="*/ 1441 h 10026"/>
                <a:gd name="connsiteX6" fmla="*/ 870 w 10000"/>
                <a:gd name="connsiteY6" fmla="*/ 1773 h 10026"/>
                <a:gd name="connsiteX7" fmla="*/ 509 w 10000"/>
                <a:gd name="connsiteY7" fmla="*/ 2271 h 10026"/>
                <a:gd name="connsiteX8" fmla="*/ 0 w 10000"/>
                <a:gd name="connsiteY8" fmla="*/ 3601 h 10026"/>
                <a:gd name="connsiteX9" fmla="*/ 74 w 10000"/>
                <a:gd name="connsiteY9" fmla="*/ 4209 h 10026"/>
                <a:gd name="connsiteX10" fmla="*/ 577 w 10000"/>
                <a:gd name="connsiteY10" fmla="*/ 4323 h 10026"/>
                <a:gd name="connsiteX11" fmla="*/ 2174 w 10000"/>
                <a:gd name="connsiteY11" fmla="*/ 4432 h 10026"/>
                <a:gd name="connsiteX12" fmla="*/ 2391 w 10000"/>
                <a:gd name="connsiteY12" fmla="*/ 4541 h 10026"/>
                <a:gd name="connsiteX13" fmla="*/ 2534 w 10000"/>
                <a:gd name="connsiteY13" fmla="*/ 4874 h 10026"/>
                <a:gd name="connsiteX14" fmla="*/ 2391 w 10000"/>
                <a:gd name="connsiteY14" fmla="*/ 5429 h 10026"/>
                <a:gd name="connsiteX15" fmla="*/ 1739 w 10000"/>
                <a:gd name="connsiteY15" fmla="*/ 6261 h 10026"/>
                <a:gd name="connsiteX16" fmla="*/ 1379 w 10000"/>
                <a:gd name="connsiteY16" fmla="*/ 6868 h 10026"/>
                <a:gd name="connsiteX17" fmla="*/ 2249 w 10000"/>
                <a:gd name="connsiteY17" fmla="*/ 8198 h 10026"/>
                <a:gd name="connsiteX18" fmla="*/ 3118 w 10000"/>
                <a:gd name="connsiteY18" fmla="*/ 8146 h 10026"/>
                <a:gd name="connsiteX19" fmla="*/ 3988 w 10000"/>
                <a:gd name="connsiteY19" fmla="*/ 7813 h 10026"/>
                <a:gd name="connsiteX20" fmla="*/ 4857 w 10000"/>
                <a:gd name="connsiteY20" fmla="*/ 7423 h 10026"/>
                <a:gd name="connsiteX21" fmla="*/ 5727 w 10000"/>
                <a:gd name="connsiteY21" fmla="*/ 7647 h 10026"/>
                <a:gd name="connsiteX22" fmla="*/ 6012 w 10000"/>
                <a:gd name="connsiteY22" fmla="*/ 8146 h 10026"/>
                <a:gd name="connsiteX23" fmla="*/ 6739 w 10000"/>
                <a:gd name="connsiteY23" fmla="*/ 10026 h 10026"/>
                <a:gd name="connsiteX24" fmla="*/ 8478 w 10000"/>
                <a:gd name="connsiteY24" fmla="*/ 9807 h 10026"/>
                <a:gd name="connsiteX25" fmla="*/ 8838 w 10000"/>
                <a:gd name="connsiteY25" fmla="*/ 9584 h 10026"/>
                <a:gd name="connsiteX26" fmla="*/ 8987 w 10000"/>
                <a:gd name="connsiteY26" fmla="*/ 9418 h 10026"/>
                <a:gd name="connsiteX27" fmla="*/ 9205 w 10000"/>
                <a:gd name="connsiteY27" fmla="*/ 9309 h 10026"/>
                <a:gd name="connsiteX28" fmla="*/ 10000 w 10000"/>
                <a:gd name="connsiteY28" fmla="*/ 6650 h 10026"/>
                <a:gd name="connsiteX29" fmla="*/ 9491 w 10000"/>
                <a:gd name="connsiteY29" fmla="*/ 4598 h 10026"/>
                <a:gd name="connsiteX30" fmla="*/ 9130 w 10000"/>
                <a:gd name="connsiteY30" fmla="*/ 4209 h 10026"/>
                <a:gd name="connsiteX31" fmla="*/ 8838 w 10000"/>
                <a:gd name="connsiteY31" fmla="*/ 3768 h 10026"/>
                <a:gd name="connsiteX32" fmla="*/ 8621 w 10000"/>
                <a:gd name="connsiteY32" fmla="*/ 3160 h 10026"/>
                <a:gd name="connsiteX33" fmla="*/ 9130 w 10000"/>
                <a:gd name="connsiteY33" fmla="*/ 1716 h 10026"/>
                <a:gd name="connsiteX34" fmla="*/ 9130 w 10000"/>
                <a:gd name="connsiteY34" fmla="*/ 610 h 10026"/>
                <a:gd name="connsiteX35" fmla="*/ 8261 w 10000"/>
                <a:gd name="connsiteY35" fmla="*/ 168 h 10026"/>
                <a:gd name="connsiteX36" fmla="*/ 7826 w 10000"/>
                <a:gd name="connsiteY36" fmla="*/ 54 h 10026"/>
                <a:gd name="connsiteX37" fmla="*/ 6443 w 10000"/>
                <a:gd name="connsiteY37" fmla="*/ 220 h 10026"/>
                <a:gd name="connsiteX0" fmla="*/ 6443 w 10000"/>
                <a:gd name="connsiteY0" fmla="*/ 166 h 9972"/>
                <a:gd name="connsiteX1" fmla="*/ 4056 w 10000"/>
                <a:gd name="connsiteY1" fmla="*/ 166 h 9972"/>
                <a:gd name="connsiteX2" fmla="*/ 3621 w 10000"/>
                <a:gd name="connsiteY2" fmla="*/ 280 h 9972"/>
                <a:gd name="connsiteX3" fmla="*/ 3403 w 10000"/>
                <a:gd name="connsiteY3" fmla="*/ 332 h 9972"/>
                <a:gd name="connsiteX4" fmla="*/ 2391 w 10000"/>
                <a:gd name="connsiteY4" fmla="*/ 722 h 9972"/>
                <a:gd name="connsiteX5" fmla="*/ 1230 w 10000"/>
                <a:gd name="connsiteY5" fmla="*/ 1387 h 9972"/>
                <a:gd name="connsiteX6" fmla="*/ 870 w 10000"/>
                <a:gd name="connsiteY6" fmla="*/ 1719 h 9972"/>
                <a:gd name="connsiteX7" fmla="*/ 509 w 10000"/>
                <a:gd name="connsiteY7" fmla="*/ 2217 h 9972"/>
                <a:gd name="connsiteX8" fmla="*/ 0 w 10000"/>
                <a:gd name="connsiteY8" fmla="*/ 3547 h 9972"/>
                <a:gd name="connsiteX9" fmla="*/ 74 w 10000"/>
                <a:gd name="connsiteY9" fmla="*/ 4155 h 9972"/>
                <a:gd name="connsiteX10" fmla="*/ 577 w 10000"/>
                <a:gd name="connsiteY10" fmla="*/ 4269 h 9972"/>
                <a:gd name="connsiteX11" fmla="*/ 2174 w 10000"/>
                <a:gd name="connsiteY11" fmla="*/ 4378 h 9972"/>
                <a:gd name="connsiteX12" fmla="*/ 2391 w 10000"/>
                <a:gd name="connsiteY12" fmla="*/ 4487 h 9972"/>
                <a:gd name="connsiteX13" fmla="*/ 2534 w 10000"/>
                <a:gd name="connsiteY13" fmla="*/ 4820 h 9972"/>
                <a:gd name="connsiteX14" fmla="*/ 2391 w 10000"/>
                <a:gd name="connsiteY14" fmla="*/ 5375 h 9972"/>
                <a:gd name="connsiteX15" fmla="*/ 1739 w 10000"/>
                <a:gd name="connsiteY15" fmla="*/ 6207 h 9972"/>
                <a:gd name="connsiteX16" fmla="*/ 1379 w 10000"/>
                <a:gd name="connsiteY16" fmla="*/ 6814 h 9972"/>
                <a:gd name="connsiteX17" fmla="*/ 2249 w 10000"/>
                <a:gd name="connsiteY17" fmla="*/ 8144 h 9972"/>
                <a:gd name="connsiteX18" fmla="*/ 3118 w 10000"/>
                <a:gd name="connsiteY18" fmla="*/ 8092 h 9972"/>
                <a:gd name="connsiteX19" fmla="*/ 3988 w 10000"/>
                <a:gd name="connsiteY19" fmla="*/ 7759 h 9972"/>
                <a:gd name="connsiteX20" fmla="*/ 4857 w 10000"/>
                <a:gd name="connsiteY20" fmla="*/ 7369 h 9972"/>
                <a:gd name="connsiteX21" fmla="*/ 5727 w 10000"/>
                <a:gd name="connsiteY21" fmla="*/ 7593 h 9972"/>
                <a:gd name="connsiteX22" fmla="*/ 6012 w 10000"/>
                <a:gd name="connsiteY22" fmla="*/ 8092 h 9972"/>
                <a:gd name="connsiteX23" fmla="*/ 6739 w 10000"/>
                <a:gd name="connsiteY23" fmla="*/ 9972 h 9972"/>
                <a:gd name="connsiteX24" fmla="*/ 8478 w 10000"/>
                <a:gd name="connsiteY24" fmla="*/ 9753 h 9972"/>
                <a:gd name="connsiteX25" fmla="*/ 8838 w 10000"/>
                <a:gd name="connsiteY25" fmla="*/ 9530 h 9972"/>
                <a:gd name="connsiteX26" fmla="*/ 8987 w 10000"/>
                <a:gd name="connsiteY26" fmla="*/ 9364 h 9972"/>
                <a:gd name="connsiteX27" fmla="*/ 9205 w 10000"/>
                <a:gd name="connsiteY27" fmla="*/ 9255 h 9972"/>
                <a:gd name="connsiteX28" fmla="*/ 10000 w 10000"/>
                <a:gd name="connsiteY28" fmla="*/ 6596 h 9972"/>
                <a:gd name="connsiteX29" fmla="*/ 9491 w 10000"/>
                <a:gd name="connsiteY29" fmla="*/ 4544 h 9972"/>
                <a:gd name="connsiteX30" fmla="*/ 9130 w 10000"/>
                <a:gd name="connsiteY30" fmla="*/ 4155 h 9972"/>
                <a:gd name="connsiteX31" fmla="*/ 8838 w 10000"/>
                <a:gd name="connsiteY31" fmla="*/ 3714 h 9972"/>
                <a:gd name="connsiteX32" fmla="*/ 8621 w 10000"/>
                <a:gd name="connsiteY32" fmla="*/ 3106 h 9972"/>
                <a:gd name="connsiteX33" fmla="*/ 9130 w 10000"/>
                <a:gd name="connsiteY33" fmla="*/ 1662 h 9972"/>
                <a:gd name="connsiteX34" fmla="*/ 9130 w 10000"/>
                <a:gd name="connsiteY34" fmla="*/ 556 h 9972"/>
                <a:gd name="connsiteX35" fmla="*/ 8261 w 10000"/>
                <a:gd name="connsiteY35" fmla="*/ 114 h 9972"/>
                <a:gd name="connsiteX36" fmla="*/ 7826 w 10000"/>
                <a:gd name="connsiteY36" fmla="*/ 0 h 9972"/>
                <a:gd name="connsiteX37" fmla="*/ 6443 w 10000"/>
                <a:gd name="connsiteY37" fmla="*/ 166 h 9972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88 h 10022"/>
                <a:gd name="connsiteX1" fmla="*/ 4056 w 10000"/>
                <a:gd name="connsiteY1" fmla="*/ 188 h 10022"/>
                <a:gd name="connsiteX2" fmla="*/ 3621 w 10000"/>
                <a:gd name="connsiteY2" fmla="*/ 303 h 10022"/>
                <a:gd name="connsiteX3" fmla="*/ 3403 w 10000"/>
                <a:gd name="connsiteY3" fmla="*/ 355 h 10022"/>
                <a:gd name="connsiteX4" fmla="*/ 2391 w 10000"/>
                <a:gd name="connsiteY4" fmla="*/ 746 h 10022"/>
                <a:gd name="connsiteX5" fmla="*/ 1230 w 10000"/>
                <a:gd name="connsiteY5" fmla="*/ 1413 h 10022"/>
                <a:gd name="connsiteX6" fmla="*/ 870 w 10000"/>
                <a:gd name="connsiteY6" fmla="*/ 1746 h 10022"/>
                <a:gd name="connsiteX7" fmla="*/ 509 w 10000"/>
                <a:gd name="connsiteY7" fmla="*/ 2245 h 10022"/>
                <a:gd name="connsiteX8" fmla="*/ 0 w 10000"/>
                <a:gd name="connsiteY8" fmla="*/ 3579 h 10022"/>
                <a:gd name="connsiteX9" fmla="*/ 74 w 10000"/>
                <a:gd name="connsiteY9" fmla="*/ 4189 h 10022"/>
                <a:gd name="connsiteX10" fmla="*/ 577 w 10000"/>
                <a:gd name="connsiteY10" fmla="*/ 4303 h 10022"/>
                <a:gd name="connsiteX11" fmla="*/ 2174 w 10000"/>
                <a:gd name="connsiteY11" fmla="*/ 4412 h 10022"/>
                <a:gd name="connsiteX12" fmla="*/ 2391 w 10000"/>
                <a:gd name="connsiteY12" fmla="*/ 4522 h 10022"/>
                <a:gd name="connsiteX13" fmla="*/ 2534 w 10000"/>
                <a:gd name="connsiteY13" fmla="*/ 4856 h 10022"/>
                <a:gd name="connsiteX14" fmla="*/ 2391 w 10000"/>
                <a:gd name="connsiteY14" fmla="*/ 5412 h 10022"/>
                <a:gd name="connsiteX15" fmla="*/ 1739 w 10000"/>
                <a:gd name="connsiteY15" fmla="*/ 6246 h 10022"/>
                <a:gd name="connsiteX16" fmla="*/ 1379 w 10000"/>
                <a:gd name="connsiteY16" fmla="*/ 6855 h 10022"/>
                <a:gd name="connsiteX17" fmla="*/ 2249 w 10000"/>
                <a:gd name="connsiteY17" fmla="*/ 8189 h 10022"/>
                <a:gd name="connsiteX18" fmla="*/ 3118 w 10000"/>
                <a:gd name="connsiteY18" fmla="*/ 8137 h 10022"/>
                <a:gd name="connsiteX19" fmla="*/ 3988 w 10000"/>
                <a:gd name="connsiteY19" fmla="*/ 7803 h 10022"/>
                <a:gd name="connsiteX20" fmla="*/ 4857 w 10000"/>
                <a:gd name="connsiteY20" fmla="*/ 7412 h 10022"/>
                <a:gd name="connsiteX21" fmla="*/ 5727 w 10000"/>
                <a:gd name="connsiteY21" fmla="*/ 7636 h 10022"/>
                <a:gd name="connsiteX22" fmla="*/ 6012 w 10000"/>
                <a:gd name="connsiteY22" fmla="*/ 8137 h 10022"/>
                <a:gd name="connsiteX23" fmla="*/ 6739 w 10000"/>
                <a:gd name="connsiteY23" fmla="*/ 10022 h 10022"/>
                <a:gd name="connsiteX24" fmla="*/ 8478 w 10000"/>
                <a:gd name="connsiteY24" fmla="*/ 9802 h 10022"/>
                <a:gd name="connsiteX25" fmla="*/ 8838 w 10000"/>
                <a:gd name="connsiteY25" fmla="*/ 9579 h 10022"/>
                <a:gd name="connsiteX26" fmla="*/ 8987 w 10000"/>
                <a:gd name="connsiteY26" fmla="*/ 9412 h 10022"/>
                <a:gd name="connsiteX27" fmla="*/ 9205 w 10000"/>
                <a:gd name="connsiteY27" fmla="*/ 9303 h 10022"/>
                <a:gd name="connsiteX28" fmla="*/ 10000 w 10000"/>
                <a:gd name="connsiteY28" fmla="*/ 6637 h 10022"/>
                <a:gd name="connsiteX29" fmla="*/ 9491 w 10000"/>
                <a:gd name="connsiteY29" fmla="*/ 4579 h 10022"/>
                <a:gd name="connsiteX30" fmla="*/ 9130 w 10000"/>
                <a:gd name="connsiteY30" fmla="*/ 4189 h 10022"/>
                <a:gd name="connsiteX31" fmla="*/ 8838 w 10000"/>
                <a:gd name="connsiteY31" fmla="*/ 3746 h 10022"/>
                <a:gd name="connsiteX32" fmla="*/ 8621 w 10000"/>
                <a:gd name="connsiteY32" fmla="*/ 3137 h 10022"/>
                <a:gd name="connsiteX33" fmla="*/ 9130 w 10000"/>
                <a:gd name="connsiteY33" fmla="*/ 1689 h 10022"/>
                <a:gd name="connsiteX34" fmla="*/ 9130 w 10000"/>
                <a:gd name="connsiteY34" fmla="*/ 580 h 10022"/>
                <a:gd name="connsiteX35" fmla="*/ 8261 w 10000"/>
                <a:gd name="connsiteY35" fmla="*/ 136 h 10022"/>
                <a:gd name="connsiteX36" fmla="*/ 7826 w 10000"/>
                <a:gd name="connsiteY36" fmla="*/ 22 h 10022"/>
                <a:gd name="connsiteX37" fmla="*/ 6443 w 10000"/>
                <a:gd name="connsiteY37" fmla="*/ 188 h 10022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004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396 w 9953"/>
                <a:gd name="connsiteY0" fmla="*/ 166 h 10000"/>
                <a:gd name="connsiteX1" fmla="*/ 4268 w 9953"/>
                <a:gd name="connsiteY1" fmla="*/ 529 h 10000"/>
                <a:gd name="connsiteX2" fmla="*/ 3808 w 9953"/>
                <a:gd name="connsiteY2" fmla="*/ 281 h 10000"/>
                <a:gd name="connsiteX3" fmla="*/ 3356 w 9953"/>
                <a:gd name="connsiteY3" fmla="*/ 333 h 10000"/>
                <a:gd name="connsiteX4" fmla="*/ 2369 w 9953"/>
                <a:gd name="connsiteY4" fmla="*/ 980 h 10000"/>
                <a:gd name="connsiteX5" fmla="*/ 1183 w 9953"/>
                <a:gd name="connsiteY5" fmla="*/ 1391 h 10000"/>
                <a:gd name="connsiteX6" fmla="*/ 823 w 9953"/>
                <a:gd name="connsiteY6" fmla="*/ 1724 h 10000"/>
                <a:gd name="connsiteX7" fmla="*/ 462 w 9953"/>
                <a:gd name="connsiteY7" fmla="*/ 2223 h 10000"/>
                <a:gd name="connsiteX8" fmla="*/ 52 w 9953"/>
                <a:gd name="connsiteY8" fmla="*/ 3151 h 10000"/>
                <a:gd name="connsiteX9" fmla="*/ 27 w 9953"/>
                <a:gd name="connsiteY9" fmla="*/ 4167 h 10000"/>
                <a:gd name="connsiteX10" fmla="*/ 530 w 9953"/>
                <a:gd name="connsiteY10" fmla="*/ 4281 h 10000"/>
                <a:gd name="connsiteX11" fmla="*/ 2127 w 9953"/>
                <a:gd name="connsiteY11" fmla="*/ 4390 h 10000"/>
                <a:gd name="connsiteX12" fmla="*/ 2344 w 9953"/>
                <a:gd name="connsiteY12" fmla="*/ 4500 h 10000"/>
                <a:gd name="connsiteX13" fmla="*/ 2487 w 9953"/>
                <a:gd name="connsiteY13" fmla="*/ 4834 h 10000"/>
                <a:gd name="connsiteX14" fmla="*/ 2344 w 9953"/>
                <a:gd name="connsiteY14" fmla="*/ 5390 h 10000"/>
                <a:gd name="connsiteX15" fmla="*/ 1692 w 9953"/>
                <a:gd name="connsiteY15" fmla="*/ 6224 h 10000"/>
                <a:gd name="connsiteX16" fmla="*/ 1492 w 9953"/>
                <a:gd name="connsiteY16" fmla="*/ 7196 h 10000"/>
                <a:gd name="connsiteX17" fmla="*/ 2202 w 9953"/>
                <a:gd name="connsiteY17" fmla="*/ 8167 h 10000"/>
                <a:gd name="connsiteX18" fmla="*/ 3071 w 9953"/>
                <a:gd name="connsiteY18" fmla="*/ 8115 h 10000"/>
                <a:gd name="connsiteX19" fmla="*/ 3941 w 9953"/>
                <a:gd name="connsiteY19" fmla="*/ 7781 h 10000"/>
                <a:gd name="connsiteX20" fmla="*/ 4810 w 9953"/>
                <a:gd name="connsiteY20" fmla="*/ 7390 h 10000"/>
                <a:gd name="connsiteX21" fmla="*/ 5963 w 9953"/>
                <a:gd name="connsiteY21" fmla="*/ 7529 h 10000"/>
                <a:gd name="connsiteX22" fmla="*/ 5829 w 9953"/>
                <a:gd name="connsiteY22" fmla="*/ 8585 h 10000"/>
                <a:gd name="connsiteX23" fmla="*/ 6692 w 9953"/>
                <a:gd name="connsiteY23" fmla="*/ 10000 h 10000"/>
                <a:gd name="connsiteX24" fmla="*/ 8431 w 9953"/>
                <a:gd name="connsiteY24" fmla="*/ 9780 h 10000"/>
                <a:gd name="connsiteX25" fmla="*/ 8791 w 9953"/>
                <a:gd name="connsiteY25" fmla="*/ 9557 h 10000"/>
                <a:gd name="connsiteX26" fmla="*/ 8940 w 9953"/>
                <a:gd name="connsiteY26" fmla="*/ 9390 h 10000"/>
                <a:gd name="connsiteX27" fmla="*/ 9158 w 9953"/>
                <a:gd name="connsiteY27" fmla="*/ 9281 h 10000"/>
                <a:gd name="connsiteX28" fmla="*/ 9953 w 9953"/>
                <a:gd name="connsiteY28" fmla="*/ 6615 h 10000"/>
                <a:gd name="connsiteX29" fmla="*/ 9444 w 9953"/>
                <a:gd name="connsiteY29" fmla="*/ 4557 h 10000"/>
                <a:gd name="connsiteX30" fmla="*/ 9083 w 9953"/>
                <a:gd name="connsiteY30" fmla="*/ 4167 h 10000"/>
                <a:gd name="connsiteX31" fmla="*/ 8791 w 9953"/>
                <a:gd name="connsiteY31" fmla="*/ 3724 h 10000"/>
                <a:gd name="connsiteX32" fmla="*/ 8574 w 9953"/>
                <a:gd name="connsiteY32" fmla="*/ 3115 h 10000"/>
                <a:gd name="connsiteX33" fmla="*/ 9083 w 9953"/>
                <a:gd name="connsiteY33" fmla="*/ 1667 h 10000"/>
                <a:gd name="connsiteX34" fmla="*/ 9083 w 9953"/>
                <a:gd name="connsiteY34" fmla="*/ 558 h 10000"/>
                <a:gd name="connsiteX35" fmla="*/ 8214 w 9953"/>
                <a:gd name="connsiteY35" fmla="*/ 114 h 10000"/>
                <a:gd name="connsiteX36" fmla="*/ 7779 w 9953"/>
                <a:gd name="connsiteY36" fmla="*/ 0 h 10000"/>
                <a:gd name="connsiteX37" fmla="*/ 6396 w 9953"/>
                <a:gd name="connsiteY37" fmla="*/ 166 h 10000"/>
                <a:gd name="connsiteX0" fmla="*/ 6426 w 10000"/>
                <a:gd name="connsiteY0" fmla="*/ 166 h 10000"/>
                <a:gd name="connsiteX1" fmla="*/ 4288 w 10000"/>
                <a:gd name="connsiteY1" fmla="*/ 529 h 10000"/>
                <a:gd name="connsiteX2" fmla="*/ 3826 w 10000"/>
                <a:gd name="connsiteY2" fmla="*/ 281 h 10000"/>
                <a:gd name="connsiteX3" fmla="*/ 3372 w 10000"/>
                <a:gd name="connsiteY3" fmla="*/ 333 h 10000"/>
                <a:gd name="connsiteX4" fmla="*/ 2380 w 10000"/>
                <a:gd name="connsiteY4" fmla="*/ 980 h 10000"/>
                <a:gd name="connsiteX5" fmla="*/ 1189 w 10000"/>
                <a:gd name="connsiteY5" fmla="*/ 1391 h 10000"/>
                <a:gd name="connsiteX6" fmla="*/ 827 w 10000"/>
                <a:gd name="connsiteY6" fmla="*/ 1724 h 10000"/>
                <a:gd name="connsiteX7" fmla="*/ 464 w 10000"/>
                <a:gd name="connsiteY7" fmla="*/ 2223 h 10000"/>
                <a:gd name="connsiteX8" fmla="*/ 52 w 10000"/>
                <a:gd name="connsiteY8" fmla="*/ 3151 h 10000"/>
                <a:gd name="connsiteX9" fmla="*/ 27 w 10000"/>
                <a:gd name="connsiteY9" fmla="*/ 4167 h 10000"/>
                <a:gd name="connsiteX10" fmla="*/ 533 w 10000"/>
                <a:gd name="connsiteY10" fmla="*/ 4281 h 10000"/>
                <a:gd name="connsiteX11" fmla="*/ 2137 w 10000"/>
                <a:gd name="connsiteY11" fmla="*/ 4390 h 10000"/>
                <a:gd name="connsiteX12" fmla="*/ 2355 w 10000"/>
                <a:gd name="connsiteY12" fmla="*/ 4500 h 10000"/>
                <a:gd name="connsiteX13" fmla="*/ 2499 w 10000"/>
                <a:gd name="connsiteY13" fmla="*/ 4834 h 10000"/>
                <a:gd name="connsiteX14" fmla="*/ 2355 w 10000"/>
                <a:gd name="connsiteY14" fmla="*/ 5390 h 10000"/>
                <a:gd name="connsiteX15" fmla="*/ 1700 w 10000"/>
                <a:gd name="connsiteY15" fmla="*/ 6224 h 10000"/>
                <a:gd name="connsiteX16" fmla="*/ 1499 w 10000"/>
                <a:gd name="connsiteY16" fmla="*/ 7196 h 10000"/>
                <a:gd name="connsiteX17" fmla="*/ 2212 w 10000"/>
                <a:gd name="connsiteY17" fmla="*/ 8167 h 10000"/>
                <a:gd name="connsiteX18" fmla="*/ 3086 w 10000"/>
                <a:gd name="connsiteY18" fmla="*/ 8115 h 10000"/>
                <a:gd name="connsiteX19" fmla="*/ 3960 w 10000"/>
                <a:gd name="connsiteY19" fmla="*/ 7781 h 10000"/>
                <a:gd name="connsiteX20" fmla="*/ 4833 w 10000"/>
                <a:gd name="connsiteY20" fmla="*/ 7390 h 10000"/>
                <a:gd name="connsiteX21" fmla="*/ 5991 w 10000"/>
                <a:gd name="connsiteY21" fmla="*/ 7529 h 10000"/>
                <a:gd name="connsiteX22" fmla="*/ 5857 w 10000"/>
                <a:gd name="connsiteY22" fmla="*/ 8585 h 10000"/>
                <a:gd name="connsiteX23" fmla="*/ 6724 w 10000"/>
                <a:gd name="connsiteY23" fmla="*/ 10000 h 10000"/>
                <a:gd name="connsiteX24" fmla="*/ 8471 w 10000"/>
                <a:gd name="connsiteY24" fmla="*/ 9780 h 10000"/>
                <a:gd name="connsiteX25" fmla="*/ 8833 w 10000"/>
                <a:gd name="connsiteY25" fmla="*/ 9557 h 10000"/>
                <a:gd name="connsiteX26" fmla="*/ 8982 w 10000"/>
                <a:gd name="connsiteY26" fmla="*/ 9390 h 10000"/>
                <a:gd name="connsiteX27" fmla="*/ 9201 w 10000"/>
                <a:gd name="connsiteY27" fmla="*/ 9281 h 10000"/>
                <a:gd name="connsiteX28" fmla="*/ 10000 w 10000"/>
                <a:gd name="connsiteY28" fmla="*/ 6615 h 10000"/>
                <a:gd name="connsiteX29" fmla="*/ 9489 w 10000"/>
                <a:gd name="connsiteY29" fmla="*/ 4557 h 10000"/>
                <a:gd name="connsiteX30" fmla="*/ 9126 w 10000"/>
                <a:gd name="connsiteY30" fmla="*/ 4167 h 10000"/>
                <a:gd name="connsiteX31" fmla="*/ 8833 w 10000"/>
                <a:gd name="connsiteY31" fmla="*/ 3724 h 10000"/>
                <a:gd name="connsiteX32" fmla="*/ 8614 w 10000"/>
                <a:gd name="connsiteY32" fmla="*/ 3115 h 10000"/>
                <a:gd name="connsiteX33" fmla="*/ 9126 w 10000"/>
                <a:gd name="connsiteY33" fmla="*/ 1667 h 10000"/>
                <a:gd name="connsiteX34" fmla="*/ 9126 w 10000"/>
                <a:gd name="connsiteY34" fmla="*/ 558 h 10000"/>
                <a:gd name="connsiteX35" fmla="*/ 8253 w 10000"/>
                <a:gd name="connsiteY35" fmla="*/ 114 h 10000"/>
                <a:gd name="connsiteX36" fmla="*/ 7816 w 10000"/>
                <a:gd name="connsiteY36" fmla="*/ 0 h 10000"/>
                <a:gd name="connsiteX37" fmla="*/ 6426 w 1000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603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856 w 10070"/>
                <a:gd name="connsiteY30" fmla="*/ 5070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9883"/>
                <a:gd name="connsiteY0" fmla="*/ 166 h 10000"/>
                <a:gd name="connsiteX1" fmla="*/ 4358 w 9883"/>
                <a:gd name="connsiteY1" fmla="*/ 529 h 10000"/>
                <a:gd name="connsiteX2" fmla="*/ 3896 w 9883"/>
                <a:gd name="connsiteY2" fmla="*/ 281 h 10000"/>
                <a:gd name="connsiteX3" fmla="*/ 3442 w 9883"/>
                <a:gd name="connsiteY3" fmla="*/ 333 h 10000"/>
                <a:gd name="connsiteX4" fmla="*/ 2450 w 9883"/>
                <a:gd name="connsiteY4" fmla="*/ 980 h 10000"/>
                <a:gd name="connsiteX5" fmla="*/ 1556 w 9883"/>
                <a:gd name="connsiteY5" fmla="*/ 943 h 10000"/>
                <a:gd name="connsiteX6" fmla="*/ 835 w 9883"/>
                <a:gd name="connsiteY6" fmla="*/ 1553 h 10000"/>
                <a:gd name="connsiteX7" fmla="*/ 559 w 9883"/>
                <a:gd name="connsiteY7" fmla="*/ 2501 h 10000"/>
                <a:gd name="connsiteX8" fmla="*/ 122 w 9883"/>
                <a:gd name="connsiteY8" fmla="*/ 3151 h 10000"/>
                <a:gd name="connsiteX9" fmla="*/ 97 w 9883"/>
                <a:gd name="connsiteY9" fmla="*/ 4167 h 10000"/>
                <a:gd name="connsiteX10" fmla="*/ 702 w 9883"/>
                <a:gd name="connsiteY10" fmla="*/ 4666 h 10000"/>
                <a:gd name="connsiteX11" fmla="*/ 1484 w 9883"/>
                <a:gd name="connsiteY11" fmla="*/ 3938 h 10000"/>
                <a:gd name="connsiteX12" fmla="*/ 1798 w 9883"/>
                <a:gd name="connsiteY12" fmla="*/ 4497 h 10000"/>
                <a:gd name="connsiteX13" fmla="*/ 2425 w 9883"/>
                <a:gd name="connsiteY13" fmla="*/ 4500 h 10000"/>
                <a:gd name="connsiteX14" fmla="*/ 2569 w 9883"/>
                <a:gd name="connsiteY14" fmla="*/ 4834 h 10000"/>
                <a:gd name="connsiteX15" fmla="*/ 2425 w 9883"/>
                <a:gd name="connsiteY15" fmla="*/ 5390 h 10000"/>
                <a:gd name="connsiteX16" fmla="*/ 1770 w 9883"/>
                <a:gd name="connsiteY16" fmla="*/ 6224 h 10000"/>
                <a:gd name="connsiteX17" fmla="*/ 1569 w 9883"/>
                <a:gd name="connsiteY17" fmla="*/ 7196 h 10000"/>
                <a:gd name="connsiteX18" fmla="*/ 2282 w 9883"/>
                <a:gd name="connsiteY18" fmla="*/ 8167 h 10000"/>
                <a:gd name="connsiteX19" fmla="*/ 3156 w 9883"/>
                <a:gd name="connsiteY19" fmla="*/ 8115 h 10000"/>
                <a:gd name="connsiteX20" fmla="*/ 4030 w 9883"/>
                <a:gd name="connsiteY20" fmla="*/ 7781 h 10000"/>
                <a:gd name="connsiteX21" fmla="*/ 4903 w 9883"/>
                <a:gd name="connsiteY21" fmla="*/ 7390 h 10000"/>
                <a:gd name="connsiteX22" fmla="*/ 6061 w 9883"/>
                <a:gd name="connsiteY22" fmla="*/ 7529 h 10000"/>
                <a:gd name="connsiteX23" fmla="*/ 5927 w 9883"/>
                <a:gd name="connsiteY23" fmla="*/ 8585 h 10000"/>
                <a:gd name="connsiteX24" fmla="*/ 6794 w 9883"/>
                <a:gd name="connsiteY24" fmla="*/ 10000 h 10000"/>
                <a:gd name="connsiteX25" fmla="*/ 7885 w 9883"/>
                <a:gd name="connsiteY25" fmla="*/ 9374 h 10000"/>
                <a:gd name="connsiteX26" fmla="*/ 8804 w 9883"/>
                <a:gd name="connsiteY26" fmla="*/ 9129 h 10000"/>
                <a:gd name="connsiteX27" fmla="*/ 9300 w 9883"/>
                <a:gd name="connsiteY27" fmla="*/ 9112 h 10000"/>
                <a:gd name="connsiteX28" fmla="*/ 9531 w 9883"/>
                <a:gd name="connsiteY28" fmla="*/ 8448 h 10000"/>
                <a:gd name="connsiteX29" fmla="*/ 9661 w 9883"/>
                <a:gd name="connsiteY29" fmla="*/ 6636 h 10000"/>
                <a:gd name="connsiteX30" fmla="*/ 9856 w 9883"/>
                <a:gd name="connsiteY30" fmla="*/ 5070 h 10000"/>
                <a:gd name="connsiteX31" fmla="*/ 8874 w 9883"/>
                <a:gd name="connsiteY31" fmla="*/ 4829 h 10000"/>
                <a:gd name="connsiteX32" fmla="*/ 8903 w 9883"/>
                <a:gd name="connsiteY32" fmla="*/ 3724 h 10000"/>
                <a:gd name="connsiteX33" fmla="*/ 8684 w 9883"/>
                <a:gd name="connsiteY33" fmla="*/ 3115 h 10000"/>
                <a:gd name="connsiteX34" fmla="*/ 9196 w 9883"/>
                <a:gd name="connsiteY34" fmla="*/ 1667 h 10000"/>
                <a:gd name="connsiteX35" fmla="*/ 9196 w 9883"/>
                <a:gd name="connsiteY35" fmla="*/ 558 h 10000"/>
                <a:gd name="connsiteX36" fmla="*/ 8323 w 9883"/>
                <a:gd name="connsiteY36" fmla="*/ 114 h 10000"/>
                <a:gd name="connsiteX37" fmla="*/ 7886 w 9883"/>
                <a:gd name="connsiteY37" fmla="*/ 0 h 10000"/>
                <a:gd name="connsiteX38" fmla="*/ 6496 w 9883"/>
                <a:gd name="connsiteY38" fmla="*/ 166 h 10000"/>
                <a:gd name="connsiteX0" fmla="*/ 6573 w 10232"/>
                <a:gd name="connsiteY0" fmla="*/ 166 h 10000"/>
                <a:gd name="connsiteX1" fmla="*/ 4410 w 10232"/>
                <a:gd name="connsiteY1" fmla="*/ 529 h 10000"/>
                <a:gd name="connsiteX2" fmla="*/ 3942 w 10232"/>
                <a:gd name="connsiteY2" fmla="*/ 281 h 10000"/>
                <a:gd name="connsiteX3" fmla="*/ 3483 w 10232"/>
                <a:gd name="connsiteY3" fmla="*/ 333 h 10000"/>
                <a:gd name="connsiteX4" fmla="*/ 2479 w 10232"/>
                <a:gd name="connsiteY4" fmla="*/ 980 h 10000"/>
                <a:gd name="connsiteX5" fmla="*/ 1574 w 10232"/>
                <a:gd name="connsiteY5" fmla="*/ 943 h 10000"/>
                <a:gd name="connsiteX6" fmla="*/ 845 w 10232"/>
                <a:gd name="connsiteY6" fmla="*/ 1553 h 10000"/>
                <a:gd name="connsiteX7" fmla="*/ 566 w 10232"/>
                <a:gd name="connsiteY7" fmla="*/ 2501 h 10000"/>
                <a:gd name="connsiteX8" fmla="*/ 123 w 10232"/>
                <a:gd name="connsiteY8" fmla="*/ 3151 h 10000"/>
                <a:gd name="connsiteX9" fmla="*/ 98 w 10232"/>
                <a:gd name="connsiteY9" fmla="*/ 4167 h 10000"/>
                <a:gd name="connsiteX10" fmla="*/ 710 w 10232"/>
                <a:gd name="connsiteY10" fmla="*/ 4666 h 10000"/>
                <a:gd name="connsiteX11" fmla="*/ 1502 w 10232"/>
                <a:gd name="connsiteY11" fmla="*/ 3938 h 10000"/>
                <a:gd name="connsiteX12" fmla="*/ 1819 w 10232"/>
                <a:gd name="connsiteY12" fmla="*/ 4497 h 10000"/>
                <a:gd name="connsiteX13" fmla="*/ 2454 w 10232"/>
                <a:gd name="connsiteY13" fmla="*/ 4500 h 10000"/>
                <a:gd name="connsiteX14" fmla="*/ 2599 w 10232"/>
                <a:gd name="connsiteY14" fmla="*/ 4834 h 10000"/>
                <a:gd name="connsiteX15" fmla="*/ 2454 w 10232"/>
                <a:gd name="connsiteY15" fmla="*/ 5390 h 10000"/>
                <a:gd name="connsiteX16" fmla="*/ 1791 w 10232"/>
                <a:gd name="connsiteY16" fmla="*/ 6224 h 10000"/>
                <a:gd name="connsiteX17" fmla="*/ 1588 w 10232"/>
                <a:gd name="connsiteY17" fmla="*/ 7196 h 10000"/>
                <a:gd name="connsiteX18" fmla="*/ 2309 w 10232"/>
                <a:gd name="connsiteY18" fmla="*/ 8167 h 10000"/>
                <a:gd name="connsiteX19" fmla="*/ 3193 w 10232"/>
                <a:gd name="connsiteY19" fmla="*/ 8115 h 10000"/>
                <a:gd name="connsiteX20" fmla="*/ 4078 w 10232"/>
                <a:gd name="connsiteY20" fmla="*/ 7781 h 10000"/>
                <a:gd name="connsiteX21" fmla="*/ 4961 w 10232"/>
                <a:gd name="connsiteY21" fmla="*/ 7390 h 10000"/>
                <a:gd name="connsiteX22" fmla="*/ 6133 w 10232"/>
                <a:gd name="connsiteY22" fmla="*/ 7529 h 10000"/>
                <a:gd name="connsiteX23" fmla="*/ 5997 w 10232"/>
                <a:gd name="connsiteY23" fmla="*/ 8585 h 10000"/>
                <a:gd name="connsiteX24" fmla="*/ 6874 w 10232"/>
                <a:gd name="connsiteY24" fmla="*/ 10000 h 10000"/>
                <a:gd name="connsiteX25" fmla="*/ 7978 w 10232"/>
                <a:gd name="connsiteY25" fmla="*/ 9374 h 10000"/>
                <a:gd name="connsiteX26" fmla="*/ 8908 w 10232"/>
                <a:gd name="connsiteY26" fmla="*/ 9129 h 10000"/>
                <a:gd name="connsiteX27" fmla="*/ 9410 w 10232"/>
                <a:gd name="connsiteY27" fmla="*/ 9112 h 10000"/>
                <a:gd name="connsiteX28" fmla="*/ 10108 w 10232"/>
                <a:gd name="connsiteY28" fmla="*/ 8085 h 10000"/>
                <a:gd name="connsiteX29" fmla="*/ 9775 w 10232"/>
                <a:gd name="connsiteY29" fmla="*/ 6636 h 10000"/>
                <a:gd name="connsiteX30" fmla="*/ 9973 w 10232"/>
                <a:gd name="connsiteY30" fmla="*/ 5070 h 10000"/>
                <a:gd name="connsiteX31" fmla="*/ 8979 w 10232"/>
                <a:gd name="connsiteY31" fmla="*/ 4829 h 10000"/>
                <a:gd name="connsiteX32" fmla="*/ 9008 w 10232"/>
                <a:gd name="connsiteY32" fmla="*/ 3724 h 10000"/>
                <a:gd name="connsiteX33" fmla="*/ 8787 w 10232"/>
                <a:gd name="connsiteY33" fmla="*/ 3115 h 10000"/>
                <a:gd name="connsiteX34" fmla="*/ 9305 w 10232"/>
                <a:gd name="connsiteY34" fmla="*/ 1667 h 10000"/>
                <a:gd name="connsiteX35" fmla="*/ 9305 w 10232"/>
                <a:gd name="connsiteY35" fmla="*/ 558 h 10000"/>
                <a:gd name="connsiteX36" fmla="*/ 8422 w 10232"/>
                <a:gd name="connsiteY36" fmla="*/ 114 h 10000"/>
                <a:gd name="connsiteX37" fmla="*/ 7979 w 10232"/>
                <a:gd name="connsiteY37" fmla="*/ 0 h 10000"/>
                <a:gd name="connsiteX38" fmla="*/ 6573 w 10232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61 w 10108"/>
                <a:gd name="connsiteY21" fmla="*/ 742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08" h="10035">
                  <a:moveTo>
                    <a:pt x="6573" y="201"/>
                  </a:moveTo>
                  <a:cubicBezTo>
                    <a:pt x="5677" y="-201"/>
                    <a:pt x="5217" y="523"/>
                    <a:pt x="4410" y="564"/>
                  </a:cubicBezTo>
                  <a:lnTo>
                    <a:pt x="3942" y="316"/>
                  </a:lnTo>
                  <a:cubicBezTo>
                    <a:pt x="3866" y="338"/>
                    <a:pt x="3727" y="251"/>
                    <a:pt x="3483" y="368"/>
                  </a:cubicBezTo>
                  <a:cubicBezTo>
                    <a:pt x="3239" y="485"/>
                    <a:pt x="2797" y="913"/>
                    <a:pt x="2479" y="1015"/>
                  </a:cubicBezTo>
                  <a:cubicBezTo>
                    <a:pt x="2161" y="1117"/>
                    <a:pt x="1829" y="818"/>
                    <a:pt x="1574" y="978"/>
                  </a:cubicBezTo>
                  <a:cubicBezTo>
                    <a:pt x="1303" y="1518"/>
                    <a:pt x="1013" y="1328"/>
                    <a:pt x="845" y="1588"/>
                  </a:cubicBezTo>
                  <a:cubicBezTo>
                    <a:pt x="677" y="1848"/>
                    <a:pt x="448" y="1863"/>
                    <a:pt x="566" y="2536"/>
                  </a:cubicBezTo>
                  <a:cubicBezTo>
                    <a:pt x="414" y="2990"/>
                    <a:pt x="528" y="3017"/>
                    <a:pt x="123" y="3186"/>
                  </a:cubicBezTo>
                  <a:cubicBezTo>
                    <a:pt x="-87" y="3411"/>
                    <a:pt x="16" y="4009"/>
                    <a:pt x="98" y="4202"/>
                  </a:cubicBezTo>
                  <a:cubicBezTo>
                    <a:pt x="105" y="4223"/>
                    <a:pt x="477" y="4739"/>
                    <a:pt x="710" y="4701"/>
                  </a:cubicBezTo>
                  <a:cubicBezTo>
                    <a:pt x="944" y="4663"/>
                    <a:pt x="1296" y="3841"/>
                    <a:pt x="1502" y="3973"/>
                  </a:cubicBezTo>
                  <a:cubicBezTo>
                    <a:pt x="1758" y="4126"/>
                    <a:pt x="1660" y="4513"/>
                    <a:pt x="1819" y="4532"/>
                  </a:cubicBezTo>
                  <a:cubicBezTo>
                    <a:pt x="1895" y="4569"/>
                    <a:pt x="2324" y="4479"/>
                    <a:pt x="2454" y="4535"/>
                  </a:cubicBezTo>
                  <a:cubicBezTo>
                    <a:pt x="2583" y="4591"/>
                    <a:pt x="2599" y="4869"/>
                    <a:pt x="2599" y="4869"/>
                  </a:cubicBezTo>
                  <a:cubicBezTo>
                    <a:pt x="2579" y="4988"/>
                    <a:pt x="2558" y="5285"/>
                    <a:pt x="2454" y="5425"/>
                  </a:cubicBezTo>
                  <a:cubicBezTo>
                    <a:pt x="2240" y="5712"/>
                    <a:pt x="1948" y="5615"/>
                    <a:pt x="1791" y="6259"/>
                  </a:cubicBezTo>
                  <a:cubicBezTo>
                    <a:pt x="1638" y="6467"/>
                    <a:pt x="1372" y="6991"/>
                    <a:pt x="1588" y="7231"/>
                  </a:cubicBezTo>
                  <a:cubicBezTo>
                    <a:pt x="1404" y="7901"/>
                    <a:pt x="1460" y="8776"/>
                    <a:pt x="2309" y="8202"/>
                  </a:cubicBezTo>
                  <a:cubicBezTo>
                    <a:pt x="2606" y="8186"/>
                    <a:pt x="2903" y="8180"/>
                    <a:pt x="3193" y="8150"/>
                  </a:cubicBezTo>
                  <a:cubicBezTo>
                    <a:pt x="3524" y="8118"/>
                    <a:pt x="3753" y="7895"/>
                    <a:pt x="4078" y="7816"/>
                  </a:cubicBezTo>
                  <a:cubicBezTo>
                    <a:pt x="4319" y="7633"/>
                    <a:pt x="4492" y="6142"/>
                    <a:pt x="4849" y="6805"/>
                  </a:cubicBezTo>
                  <a:cubicBezTo>
                    <a:pt x="5060" y="7808"/>
                    <a:pt x="5946" y="6982"/>
                    <a:pt x="6133" y="7564"/>
                  </a:cubicBezTo>
                  <a:cubicBezTo>
                    <a:pt x="6158" y="8216"/>
                    <a:pt x="6083" y="8202"/>
                    <a:pt x="5997" y="8620"/>
                  </a:cubicBezTo>
                  <a:cubicBezTo>
                    <a:pt x="6052" y="9318"/>
                    <a:pt x="6032" y="9618"/>
                    <a:pt x="6874" y="10035"/>
                  </a:cubicBezTo>
                  <a:cubicBezTo>
                    <a:pt x="8891" y="9957"/>
                    <a:pt x="7666" y="9559"/>
                    <a:pt x="7978" y="9409"/>
                  </a:cubicBezTo>
                  <a:cubicBezTo>
                    <a:pt x="8379" y="8946"/>
                    <a:pt x="8669" y="9208"/>
                    <a:pt x="8908" y="9164"/>
                  </a:cubicBezTo>
                  <a:cubicBezTo>
                    <a:pt x="9147" y="9120"/>
                    <a:pt x="9210" y="9321"/>
                    <a:pt x="9410" y="9147"/>
                  </a:cubicBezTo>
                  <a:cubicBezTo>
                    <a:pt x="9610" y="8973"/>
                    <a:pt x="9844" y="8711"/>
                    <a:pt x="10108" y="8120"/>
                  </a:cubicBezTo>
                  <a:cubicBezTo>
                    <a:pt x="10129" y="7160"/>
                    <a:pt x="9430" y="7675"/>
                    <a:pt x="9775" y="6671"/>
                  </a:cubicBezTo>
                  <a:cubicBezTo>
                    <a:pt x="9727" y="5889"/>
                    <a:pt x="9854" y="5705"/>
                    <a:pt x="9722" y="5404"/>
                  </a:cubicBezTo>
                  <a:cubicBezTo>
                    <a:pt x="9589" y="5103"/>
                    <a:pt x="9353" y="5379"/>
                    <a:pt x="8979" y="4864"/>
                  </a:cubicBezTo>
                  <a:cubicBezTo>
                    <a:pt x="8875" y="4718"/>
                    <a:pt x="9041" y="4045"/>
                    <a:pt x="9008" y="3759"/>
                  </a:cubicBezTo>
                  <a:cubicBezTo>
                    <a:pt x="8976" y="3473"/>
                    <a:pt x="8857" y="3352"/>
                    <a:pt x="8787" y="3150"/>
                  </a:cubicBezTo>
                  <a:cubicBezTo>
                    <a:pt x="8850" y="2644"/>
                    <a:pt x="8925" y="2134"/>
                    <a:pt x="9305" y="1702"/>
                  </a:cubicBezTo>
                  <a:cubicBezTo>
                    <a:pt x="9381" y="1333"/>
                    <a:pt x="9477" y="787"/>
                    <a:pt x="9305" y="593"/>
                  </a:cubicBezTo>
                  <a:cubicBezTo>
                    <a:pt x="8736" y="-50"/>
                    <a:pt x="8791" y="495"/>
                    <a:pt x="8447" y="405"/>
                  </a:cubicBezTo>
                  <a:cubicBezTo>
                    <a:pt x="8291" y="282"/>
                    <a:pt x="8198" y="-120"/>
                    <a:pt x="7979" y="35"/>
                  </a:cubicBezTo>
                  <a:cubicBezTo>
                    <a:pt x="7445" y="55"/>
                    <a:pt x="7259" y="829"/>
                    <a:pt x="6573" y="2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900" y="4334522"/>
              <a:ext cx="46318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key space (e.g., integers, </a:t>
              </a:r>
              <a:r>
                <a:rPr lang="en-US" sz="2000" dirty="0" smtClean="0"/>
                <a:t>strings)</a:t>
              </a:r>
              <a:endParaRPr lang="en-US" sz="2000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</a:t>
            </a:r>
            <a:br>
              <a:rPr lang="en-US" sz="2400" dirty="0" smtClean="0"/>
            </a:br>
            <a:r>
              <a:rPr lang="en-US" sz="2400" dirty="0" smtClean="0"/>
              <a:t>(no linked list or buckets)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9498174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</a:t>
            </a:r>
            <a:br>
              <a:rPr lang="en-US" sz="2400" dirty="0" smtClean="0"/>
            </a:br>
            <a:r>
              <a:rPr lang="en-US" sz="2400" dirty="0" smtClean="0"/>
              <a:t>(no linked list or buckets)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15767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</a:t>
            </a:r>
            <a:br>
              <a:rPr lang="en-US" sz="2400" dirty="0" smtClean="0"/>
            </a:br>
            <a:r>
              <a:rPr lang="en-US" sz="2400" dirty="0" smtClean="0"/>
              <a:t>(no linked list or buckets)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654708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not use it?</a:t>
            </a:r>
          </a:p>
          <a:p>
            <a:pPr eaLnBrk="1" hangingPunct="1"/>
            <a:r>
              <a:rPr lang="en-US" sz="2400" dirty="0" smtClean="0"/>
              <a:t>Store directly in the array cell </a:t>
            </a:r>
            <a:br>
              <a:rPr lang="en-US" sz="2400" dirty="0" smtClean="0"/>
            </a:br>
            <a:r>
              <a:rPr lang="en-US" sz="2400" dirty="0" smtClean="0"/>
              <a:t>(no linked list or buckets)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79,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694466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Load Factor?</a:t>
            </a:r>
            <a:endParaRPr lang="en-US" dirty="0" smtClean="0"/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6847867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𝜆</m:t>
                      </m:r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𝑇𝑎𝑏𝑙𝑒𝑆𝑖𝑧𝑒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38" y="5019898"/>
                <a:ext cx="3553152" cy="9359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43016" y="4923788"/>
                <a:ext cx="2186432" cy="1027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16" y="4923788"/>
                <a:ext cx="2186432" cy="1027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43047" y="1437395"/>
            <a:ext cx="6146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the load factor when using linear probing ever exceed 1.0?</a:t>
            </a:r>
          </a:p>
          <a:p>
            <a:endParaRPr lang="en-US" sz="2800" dirty="0"/>
          </a:p>
          <a:p>
            <a:r>
              <a:rPr lang="en-US" sz="2800" dirty="0" smtClean="0"/>
              <a:t>Nope!!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52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/>
              <a:t>Addressing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This is one example of open addressing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Open addressing means resolving collisions by trying a sequence of other positions in the table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Trying the next spot is called probing</a:t>
            </a:r>
          </a:p>
          <a:p>
            <a:r>
              <a:rPr lang="en-US" sz="2400" dirty="0" smtClean="0"/>
              <a:t>We just did linear probing</a:t>
            </a:r>
            <a:br>
              <a:rPr lang="en-US" sz="2400" dirty="0" smtClean="0"/>
            </a:br>
            <a:r>
              <a:rPr lang="en-US" sz="2400" dirty="0" smtClean="0"/>
              <a:t>h(key) + </a:t>
            </a:r>
            <a:r>
              <a:rPr lang="en-US" sz="2400" dirty="0" err="1" smtClean="0"/>
              <a:t>i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r>
              <a:rPr lang="en-US" sz="2400" dirty="0" smtClean="0"/>
              <a:t>In general have some probe function f and use              h(key) + f(</a:t>
            </a:r>
            <a:r>
              <a:rPr lang="en-US" sz="2400" dirty="0" err="1" smtClean="0"/>
              <a:t>i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Open addressing does poorly with high load factor </a:t>
            </a:r>
            <a:r>
              <a:rPr lang="en-US" sz="2400" i="1" dirty="0" smtClean="0">
                <a:sym typeface="Symbol" pitchFamily="18" charset="2"/>
              </a:rPr>
              <a:t></a:t>
            </a:r>
            <a:endParaRPr lang="en-US" sz="2400" i="1" dirty="0" smtClean="0"/>
          </a:p>
          <a:p>
            <a:r>
              <a:rPr lang="en-US" sz="2400" dirty="0" smtClean="0"/>
              <a:t>So we want larger tables</a:t>
            </a:r>
          </a:p>
          <a:p>
            <a:r>
              <a:rPr lang="en-US" sz="2400" dirty="0" smtClean="0"/>
              <a:t>Too many probes means we lose our O(1)</a:t>
            </a:r>
          </a:p>
          <a:p>
            <a:pPr lvl="1"/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Addressing: Other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insert</a:t>
            </a:r>
            <a:r>
              <a:rPr lang="en-US" sz="2400" dirty="0" smtClean="0"/>
              <a:t> finds an open table position using a probe function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What about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find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Must use same probe function to "retrace the trail" for the data</a:t>
            </a:r>
          </a:p>
          <a:p>
            <a:pPr lvl="1"/>
            <a:r>
              <a:rPr lang="en-US" sz="2400" dirty="0" smtClean="0"/>
              <a:t>Unsuccessful search when reach empty position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What about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delete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Must use "lazy" deletion.  Why?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2400" dirty="0" smtClean="0"/>
              <a:t>Marker indicates "data was here, keep on probing"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856113"/>
              </p:ext>
            </p:extLst>
          </p:nvPr>
        </p:nvGraphicFramePr>
        <p:xfrm>
          <a:off x="1828800" y="4707468"/>
          <a:ext cx="5486400" cy="3962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Clustering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It turns out linear probing is a bad idea, even </a:t>
            </a:r>
            <a:br>
              <a:rPr lang="en-US" sz="2400" dirty="0" smtClean="0"/>
            </a:br>
            <a:r>
              <a:rPr lang="en-US" sz="2400" dirty="0" smtClean="0"/>
              <a:t>though the probe function is quick to compute </a:t>
            </a:r>
            <a:br>
              <a:rPr lang="en-US" sz="2400" dirty="0" smtClean="0"/>
            </a:br>
            <a:r>
              <a:rPr lang="en-US" sz="2400" dirty="0" smtClean="0"/>
              <a:t>(which is a good thing)</a:t>
            </a:r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This tends to produce </a:t>
            </a:r>
            <a:br>
              <a:rPr lang="en-US" sz="2400" dirty="0" smtClean="0"/>
            </a:br>
            <a:r>
              <a:rPr lang="en-US" sz="2400" dirty="0" smtClean="0"/>
              <a:t>clusters, which lead to </a:t>
            </a:r>
            <a:br>
              <a:rPr lang="en-US" sz="2400" dirty="0" smtClean="0"/>
            </a:br>
            <a:r>
              <a:rPr lang="en-US" sz="2400" dirty="0" smtClean="0"/>
              <a:t>long probe sequences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This is called </a:t>
            </a:r>
            <a:r>
              <a:rPr lang="en-US" sz="2400" i="1" dirty="0" smtClean="0">
                <a:solidFill>
                  <a:schemeClr val="accent2"/>
                </a:solidFill>
              </a:rPr>
              <a:t>primary</a:t>
            </a:r>
            <a:br>
              <a:rPr lang="en-US" sz="2400" i="1" dirty="0" smtClean="0">
                <a:solidFill>
                  <a:schemeClr val="accent2"/>
                </a:solidFill>
              </a:rPr>
            </a:br>
            <a:r>
              <a:rPr lang="en-US" sz="2400" i="1" dirty="0" smtClean="0">
                <a:solidFill>
                  <a:schemeClr val="accent2"/>
                </a:solidFill>
              </a:rPr>
              <a:t>clustering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We saw the start of a </a:t>
            </a:r>
            <a:br>
              <a:rPr lang="en-US" sz="2400" dirty="0" smtClean="0"/>
            </a:br>
            <a:r>
              <a:rPr lang="en-US" sz="2400" dirty="0" smtClean="0"/>
              <a:t>cluster in our linear </a:t>
            </a:r>
            <a:br>
              <a:rPr lang="en-US" sz="2400" dirty="0" smtClean="0"/>
            </a:br>
            <a:r>
              <a:rPr lang="en-US" sz="2400" dirty="0" smtClean="0"/>
              <a:t>probing example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390" y="1580445"/>
            <a:ext cx="4619011" cy="389090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5287992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[R. </a:t>
            </a:r>
            <a:r>
              <a:rPr lang="en-US" sz="1800" dirty="0" err="1"/>
              <a:t>Sedgewick</a:t>
            </a:r>
            <a:r>
              <a:rPr lang="en-US" sz="1800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Analysis of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5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Trivial fact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For any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&lt; 1, linear probing will find an empty slot</a:t>
                </a:r>
              </a:p>
              <a:p>
                <a:r>
                  <a:rPr lang="en-US" sz="2400" dirty="0" smtClean="0">
                    <a:sym typeface="Symbol" pitchFamily="18" charset="2"/>
                  </a:rPr>
                  <a:t>We are safe from an infinite loop unless table is full</a:t>
                </a:r>
              </a:p>
              <a:p>
                <a:pPr marL="57150" indent="0">
                  <a:buNone/>
                </a:pPr>
                <a:endParaRPr lang="en-US" sz="1200" dirty="0" smtClean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Non-trivial facts</a:t>
                </a:r>
                <a:r>
                  <a:rPr lang="en-US" sz="2400" dirty="0" smtClean="0">
                    <a:sym typeface="Symbol" pitchFamily="18" charset="2"/>
                  </a:rPr>
                  <a:t> (we won’t prove these):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ym typeface="Symbol" pitchFamily="18" charset="2"/>
                  </a:rPr>
                  <a:t>Average # of probes given load factor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For an unsuccessful search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 pitchFamily="18" charset="2"/>
                      </a:rPr>
                      <m:t>TableSize</m:t>
                    </m:r>
                    <m:r>
                      <a:rPr lang="en-US" sz="2400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→∞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:</a:t>
                </a:r>
                <a:br>
                  <a:rPr lang="en-US" sz="2400" dirty="0" smtClean="0">
                    <a:sym typeface="Symbol" pitchFamily="18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  <m:t>(1−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pPr marL="57150" indent="0">
                  <a:buNone/>
                </a:pPr>
                <a:endParaRPr lang="en-US" sz="12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For an successful search </a:t>
                </a:r>
                <a:r>
                  <a:rPr lang="en-US" sz="2400" dirty="0">
                    <a:sym typeface="Symbol" pitchFamily="18" charset="2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sym typeface="Symbol" pitchFamily="18" charset="2"/>
                      </a:rPr>
                      <m:t>TableSize</m:t>
                    </m:r>
                    <m:r>
                      <a:rPr lang="en-US" sz="2400" i="0">
                        <a:latin typeface="Cambria Math"/>
                        <a:ea typeface="Cambria Math"/>
                        <a:sym typeface="Symbol" pitchFamily="18" charset="2"/>
                      </a:rPr>
                      <m:t>→∞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: </a:t>
                </a:r>
                <a:br>
                  <a:rPr lang="en-US" sz="2400" dirty="0" smtClean="0">
                    <a:sym typeface="Symbol" pitchFamily="18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  <m:t>(1−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pPr lvl="1"/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70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1081" t="-889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in Chart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Linear-probing performance degrades rapidly as the table gets full</a:t>
            </a:r>
          </a:p>
          <a:p>
            <a:r>
              <a:rPr lang="en-US" sz="2600" dirty="0" smtClean="0"/>
              <a:t>The Formula does assumes a "large table" but the point remains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Note that separate chaining performance is linear in </a:t>
            </a:r>
            <a:r>
              <a:rPr lang="en-US" sz="2600" i="1" dirty="0" smtClean="0">
                <a:sym typeface="Symbol" pitchFamily="18" charset="2"/>
              </a:rPr>
              <a:t></a:t>
            </a:r>
            <a:r>
              <a:rPr lang="en-US" sz="2600" dirty="0" smtClean="0">
                <a:sym typeface="Symbol" pitchFamily="18" charset="2"/>
              </a:rPr>
              <a:t> and has no trouble with </a:t>
            </a:r>
            <a:r>
              <a:rPr lang="en-US" sz="2600" i="1" dirty="0" smtClean="0">
                <a:sym typeface="Symbol" pitchFamily="18" charset="2"/>
              </a:rPr>
              <a:t></a:t>
            </a:r>
            <a:r>
              <a:rPr lang="en-US" sz="2600" dirty="0" smtClean="0">
                <a:sym typeface="Symbol" pitchFamily="18" charset="2"/>
              </a:rPr>
              <a:t> &gt; 1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00" y="2568219"/>
            <a:ext cx="8864600" cy="2768600"/>
            <a:chOff x="127000" y="2590800"/>
            <a:chExt cx="8864600" cy="27686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00" y="2590800"/>
              <a:ext cx="45974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4200" y="2590800"/>
              <a:ext cx="45974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397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Ideal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fast to compute</a:t>
            </a:r>
          </a:p>
          <a:p>
            <a:r>
              <a:rPr lang="en-US" sz="2800" dirty="0" smtClean="0"/>
              <a:t>Rarely hashes two keys to the same index</a:t>
            </a:r>
          </a:p>
          <a:p>
            <a:pPr lvl="1"/>
            <a:r>
              <a:rPr lang="en-US" sz="2400" dirty="0" smtClean="0"/>
              <a:t>Known as </a:t>
            </a:r>
            <a:r>
              <a:rPr lang="en-US" sz="2400" i="1" dirty="0" smtClean="0">
                <a:solidFill>
                  <a:schemeClr val="accent6"/>
                </a:solidFill>
              </a:rPr>
              <a:t>collisions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/>
              <a:t>Zero collisions often impossible in theory but reasonably achievable in practice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Group 8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330"/>
              </p:ext>
            </p:extLst>
          </p:nvPr>
        </p:nvGraphicFramePr>
        <p:xfrm>
          <a:off x="7056119" y="2987040"/>
          <a:ext cx="1478281" cy="3108960"/>
        </p:xfrm>
        <a:graphic>
          <a:graphicData uri="http://schemas.openxmlformats.org/drawingml/2006/table">
            <a:tbl>
              <a:tblPr/>
              <a:tblGrid>
                <a:gridCol w="868680"/>
                <a:gridCol w="6096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a:t>⁞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size -1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57800" y="4320704"/>
            <a:ext cx="2130713" cy="966475"/>
            <a:chOff x="4294043" y="2479047"/>
            <a:chExt cx="2130713" cy="966475"/>
          </a:xfrm>
        </p:grpSpPr>
        <p:sp>
          <p:nvSpPr>
            <p:cNvPr id="16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97399" y="3445522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94043" y="2479047"/>
              <a:ext cx="2130713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/>
                <a:t>hash function: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index = </a:t>
              </a:r>
              <a:r>
                <a:rPr lang="en-US" b="1" dirty="0" smtClean="0">
                  <a:solidFill>
                    <a:srgbClr val="FF0000"/>
                  </a:solidFill>
                </a:rPr>
                <a:t>h(key)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900" y="3657600"/>
            <a:ext cx="4631899" cy="2292683"/>
            <a:chOff x="625900" y="2441949"/>
            <a:chExt cx="4631899" cy="2292683"/>
          </a:xfrm>
        </p:grpSpPr>
        <p:sp>
          <p:nvSpPr>
            <p:cNvPr id="19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998750" y="2441949"/>
              <a:ext cx="3886199" cy="1705083"/>
            </a:xfrm>
            <a:custGeom>
              <a:avLst/>
              <a:gdLst>
                <a:gd name="connsiteX0" fmla="*/ 6438 w 9993"/>
                <a:gd name="connsiteY0" fmla="*/ 191 h 9829"/>
                <a:gd name="connsiteX1" fmla="*/ 4053 w 9993"/>
                <a:gd name="connsiteY1" fmla="*/ 191 h 9829"/>
                <a:gd name="connsiteX2" fmla="*/ 3618 w 9993"/>
                <a:gd name="connsiteY2" fmla="*/ 303 h 9829"/>
                <a:gd name="connsiteX3" fmla="*/ 3401 w 9993"/>
                <a:gd name="connsiteY3" fmla="*/ 354 h 9829"/>
                <a:gd name="connsiteX4" fmla="*/ 2389 w 9993"/>
                <a:gd name="connsiteY4" fmla="*/ 737 h 9829"/>
                <a:gd name="connsiteX5" fmla="*/ 1229 w 9993"/>
                <a:gd name="connsiteY5" fmla="*/ 1391 h 9829"/>
                <a:gd name="connsiteX6" fmla="*/ 869 w 9993"/>
                <a:gd name="connsiteY6" fmla="*/ 1717 h 9829"/>
                <a:gd name="connsiteX7" fmla="*/ 509 w 9993"/>
                <a:gd name="connsiteY7" fmla="*/ 2207 h 9829"/>
                <a:gd name="connsiteX8" fmla="*/ 0 w 9993"/>
                <a:gd name="connsiteY8" fmla="*/ 3514 h 9829"/>
                <a:gd name="connsiteX9" fmla="*/ 74 w 9993"/>
                <a:gd name="connsiteY9" fmla="*/ 4111 h 9829"/>
                <a:gd name="connsiteX10" fmla="*/ 577 w 9993"/>
                <a:gd name="connsiteY10" fmla="*/ 4224 h 9829"/>
                <a:gd name="connsiteX11" fmla="*/ 2172 w 9993"/>
                <a:gd name="connsiteY11" fmla="*/ 4331 h 9829"/>
                <a:gd name="connsiteX12" fmla="*/ 2389 w 9993"/>
                <a:gd name="connsiteY12" fmla="*/ 4438 h 9829"/>
                <a:gd name="connsiteX13" fmla="*/ 2532 w 9993"/>
                <a:gd name="connsiteY13" fmla="*/ 4765 h 9829"/>
                <a:gd name="connsiteX14" fmla="*/ 2389 w 9993"/>
                <a:gd name="connsiteY14" fmla="*/ 5311 h 9829"/>
                <a:gd name="connsiteX15" fmla="*/ 1738 w 9993"/>
                <a:gd name="connsiteY15" fmla="*/ 6128 h 9829"/>
                <a:gd name="connsiteX16" fmla="*/ 1378 w 9993"/>
                <a:gd name="connsiteY16" fmla="*/ 6725 h 9829"/>
                <a:gd name="connsiteX17" fmla="*/ 2247 w 9993"/>
                <a:gd name="connsiteY17" fmla="*/ 8032 h 9829"/>
                <a:gd name="connsiteX18" fmla="*/ 3116 w 9993"/>
                <a:gd name="connsiteY18" fmla="*/ 7981 h 9829"/>
                <a:gd name="connsiteX19" fmla="*/ 3985 w 9993"/>
                <a:gd name="connsiteY19" fmla="*/ 7654 h 9829"/>
                <a:gd name="connsiteX20" fmla="*/ 4854 w 9993"/>
                <a:gd name="connsiteY20" fmla="*/ 7271 h 9829"/>
                <a:gd name="connsiteX21" fmla="*/ 5723 w 9993"/>
                <a:gd name="connsiteY21" fmla="*/ 7491 h 9829"/>
                <a:gd name="connsiteX22" fmla="*/ 6008 w 9993"/>
                <a:gd name="connsiteY22" fmla="*/ 7981 h 9829"/>
                <a:gd name="connsiteX23" fmla="*/ 6734 w 9993"/>
                <a:gd name="connsiteY23" fmla="*/ 9829 h 9829"/>
                <a:gd name="connsiteX24" fmla="*/ 8472 w 9993"/>
                <a:gd name="connsiteY24" fmla="*/ 9614 h 9829"/>
                <a:gd name="connsiteX25" fmla="*/ 8832 w 9993"/>
                <a:gd name="connsiteY25" fmla="*/ 9395 h 9829"/>
                <a:gd name="connsiteX26" fmla="*/ 8981 w 9993"/>
                <a:gd name="connsiteY26" fmla="*/ 9231 h 9829"/>
                <a:gd name="connsiteX27" fmla="*/ 9199 w 9993"/>
                <a:gd name="connsiteY27" fmla="*/ 9124 h 9829"/>
                <a:gd name="connsiteX28" fmla="*/ 9993 w 9993"/>
                <a:gd name="connsiteY28" fmla="*/ 6511 h 9829"/>
                <a:gd name="connsiteX29" fmla="*/ 9484 w 9993"/>
                <a:gd name="connsiteY29" fmla="*/ 4494 h 9829"/>
                <a:gd name="connsiteX30" fmla="*/ 9124 w 9993"/>
                <a:gd name="connsiteY30" fmla="*/ 4111 h 9829"/>
                <a:gd name="connsiteX31" fmla="*/ 8832 w 9993"/>
                <a:gd name="connsiteY31" fmla="*/ 3678 h 9829"/>
                <a:gd name="connsiteX32" fmla="*/ 8615 w 9993"/>
                <a:gd name="connsiteY32" fmla="*/ 3080 h 9829"/>
                <a:gd name="connsiteX33" fmla="*/ 9124 w 9993"/>
                <a:gd name="connsiteY33" fmla="*/ 1661 h 9829"/>
                <a:gd name="connsiteX34" fmla="*/ 9124 w 9993"/>
                <a:gd name="connsiteY34" fmla="*/ 574 h 9829"/>
                <a:gd name="connsiteX35" fmla="*/ 8255 w 9993"/>
                <a:gd name="connsiteY35" fmla="*/ 140 h 9829"/>
                <a:gd name="connsiteX36" fmla="*/ 7821 w 9993"/>
                <a:gd name="connsiteY36" fmla="*/ 28 h 9829"/>
                <a:gd name="connsiteX37" fmla="*/ 6438 w 9993"/>
                <a:gd name="connsiteY37" fmla="*/ 191 h 9829"/>
                <a:gd name="connsiteX0" fmla="*/ 6443 w 10000"/>
                <a:gd name="connsiteY0" fmla="*/ 220 h 10026"/>
                <a:gd name="connsiteX1" fmla="*/ 4056 w 10000"/>
                <a:gd name="connsiteY1" fmla="*/ 220 h 10026"/>
                <a:gd name="connsiteX2" fmla="*/ 3621 w 10000"/>
                <a:gd name="connsiteY2" fmla="*/ 334 h 10026"/>
                <a:gd name="connsiteX3" fmla="*/ 3403 w 10000"/>
                <a:gd name="connsiteY3" fmla="*/ 386 h 10026"/>
                <a:gd name="connsiteX4" fmla="*/ 2391 w 10000"/>
                <a:gd name="connsiteY4" fmla="*/ 776 h 10026"/>
                <a:gd name="connsiteX5" fmla="*/ 1230 w 10000"/>
                <a:gd name="connsiteY5" fmla="*/ 1441 h 10026"/>
                <a:gd name="connsiteX6" fmla="*/ 870 w 10000"/>
                <a:gd name="connsiteY6" fmla="*/ 1773 h 10026"/>
                <a:gd name="connsiteX7" fmla="*/ 509 w 10000"/>
                <a:gd name="connsiteY7" fmla="*/ 2271 h 10026"/>
                <a:gd name="connsiteX8" fmla="*/ 0 w 10000"/>
                <a:gd name="connsiteY8" fmla="*/ 3601 h 10026"/>
                <a:gd name="connsiteX9" fmla="*/ 74 w 10000"/>
                <a:gd name="connsiteY9" fmla="*/ 4209 h 10026"/>
                <a:gd name="connsiteX10" fmla="*/ 577 w 10000"/>
                <a:gd name="connsiteY10" fmla="*/ 4323 h 10026"/>
                <a:gd name="connsiteX11" fmla="*/ 2174 w 10000"/>
                <a:gd name="connsiteY11" fmla="*/ 4432 h 10026"/>
                <a:gd name="connsiteX12" fmla="*/ 2391 w 10000"/>
                <a:gd name="connsiteY12" fmla="*/ 4541 h 10026"/>
                <a:gd name="connsiteX13" fmla="*/ 2534 w 10000"/>
                <a:gd name="connsiteY13" fmla="*/ 4874 h 10026"/>
                <a:gd name="connsiteX14" fmla="*/ 2391 w 10000"/>
                <a:gd name="connsiteY14" fmla="*/ 5429 h 10026"/>
                <a:gd name="connsiteX15" fmla="*/ 1739 w 10000"/>
                <a:gd name="connsiteY15" fmla="*/ 6261 h 10026"/>
                <a:gd name="connsiteX16" fmla="*/ 1379 w 10000"/>
                <a:gd name="connsiteY16" fmla="*/ 6868 h 10026"/>
                <a:gd name="connsiteX17" fmla="*/ 2249 w 10000"/>
                <a:gd name="connsiteY17" fmla="*/ 8198 h 10026"/>
                <a:gd name="connsiteX18" fmla="*/ 3118 w 10000"/>
                <a:gd name="connsiteY18" fmla="*/ 8146 h 10026"/>
                <a:gd name="connsiteX19" fmla="*/ 3988 w 10000"/>
                <a:gd name="connsiteY19" fmla="*/ 7813 h 10026"/>
                <a:gd name="connsiteX20" fmla="*/ 4857 w 10000"/>
                <a:gd name="connsiteY20" fmla="*/ 7423 h 10026"/>
                <a:gd name="connsiteX21" fmla="*/ 5727 w 10000"/>
                <a:gd name="connsiteY21" fmla="*/ 7647 h 10026"/>
                <a:gd name="connsiteX22" fmla="*/ 6012 w 10000"/>
                <a:gd name="connsiteY22" fmla="*/ 8146 h 10026"/>
                <a:gd name="connsiteX23" fmla="*/ 6739 w 10000"/>
                <a:gd name="connsiteY23" fmla="*/ 10026 h 10026"/>
                <a:gd name="connsiteX24" fmla="*/ 8478 w 10000"/>
                <a:gd name="connsiteY24" fmla="*/ 9807 h 10026"/>
                <a:gd name="connsiteX25" fmla="*/ 8838 w 10000"/>
                <a:gd name="connsiteY25" fmla="*/ 9584 h 10026"/>
                <a:gd name="connsiteX26" fmla="*/ 8987 w 10000"/>
                <a:gd name="connsiteY26" fmla="*/ 9418 h 10026"/>
                <a:gd name="connsiteX27" fmla="*/ 9205 w 10000"/>
                <a:gd name="connsiteY27" fmla="*/ 9309 h 10026"/>
                <a:gd name="connsiteX28" fmla="*/ 10000 w 10000"/>
                <a:gd name="connsiteY28" fmla="*/ 6650 h 10026"/>
                <a:gd name="connsiteX29" fmla="*/ 9491 w 10000"/>
                <a:gd name="connsiteY29" fmla="*/ 4598 h 10026"/>
                <a:gd name="connsiteX30" fmla="*/ 9130 w 10000"/>
                <a:gd name="connsiteY30" fmla="*/ 4209 h 10026"/>
                <a:gd name="connsiteX31" fmla="*/ 8838 w 10000"/>
                <a:gd name="connsiteY31" fmla="*/ 3768 h 10026"/>
                <a:gd name="connsiteX32" fmla="*/ 8621 w 10000"/>
                <a:gd name="connsiteY32" fmla="*/ 3160 h 10026"/>
                <a:gd name="connsiteX33" fmla="*/ 9130 w 10000"/>
                <a:gd name="connsiteY33" fmla="*/ 1716 h 10026"/>
                <a:gd name="connsiteX34" fmla="*/ 9130 w 10000"/>
                <a:gd name="connsiteY34" fmla="*/ 610 h 10026"/>
                <a:gd name="connsiteX35" fmla="*/ 8261 w 10000"/>
                <a:gd name="connsiteY35" fmla="*/ 168 h 10026"/>
                <a:gd name="connsiteX36" fmla="*/ 7826 w 10000"/>
                <a:gd name="connsiteY36" fmla="*/ 54 h 10026"/>
                <a:gd name="connsiteX37" fmla="*/ 6443 w 10000"/>
                <a:gd name="connsiteY37" fmla="*/ 220 h 10026"/>
                <a:gd name="connsiteX0" fmla="*/ 6443 w 10000"/>
                <a:gd name="connsiteY0" fmla="*/ 166 h 9972"/>
                <a:gd name="connsiteX1" fmla="*/ 4056 w 10000"/>
                <a:gd name="connsiteY1" fmla="*/ 166 h 9972"/>
                <a:gd name="connsiteX2" fmla="*/ 3621 w 10000"/>
                <a:gd name="connsiteY2" fmla="*/ 280 h 9972"/>
                <a:gd name="connsiteX3" fmla="*/ 3403 w 10000"/>
                <a:gd name="connsiteY3" fmla="*/ 332 h 9972"/>
                <a:gd name="connsiteX4" fmla="*/ 2391 w 10000"/>
                <a:gd name="connsiteY4" fmla="*/ 722 h 9972"/>
                <a:gd name="connsiteX5" fmla="*/ 1230 w 10000"/>
                <a:gd name="connsiteY5" fmla="*/ 1387 h 9972"/>
                <a:gd name="connsiteX6" fmla="*/ 870 w 10000"/>
                <a:gd name="connsiteY6" fmla="*/ 1719 h 9972"/>
                <a:gd name="connsiteX7" fmla="*/ 509 w 10000"/>
                <a:gd name="connsiteY7" fmla="*/ 2217 h 9972"/>
                <a:gd name="connsiteX8" fmla="*/ 0 w 10000"/>
                <a:gd name="connsiteY8" fmla="*/ 3547 h 9972"/>
                <a:gd name="connsiteX9" fmla="*/ 74 w 10000"/>
                <a:gd name="connsiteY9" fmla="*/ 4155 h 9972"/>
                <a:gd name="connsiteX10" fmla="*/ 577 w 10000"/>
                <a:gd name="connsiteY10" fmla="*/ 4269 h 9972"/>
                <a:gd name="connsiteX11" fmla="*/ 2174 w 10000"/>
                <a:gd name="connsiteY11" fmla="*/ 4378 h 9972"/>
                <a:gd name="connsiteX12" fmla="*/ 2391 w 10000"/>
                <a:gd name="connsiteY12" fmla="*/ 4487 h 9972"/>
                <a:gd name="connsiteX13" fmla="*/ 2534 w 10000"/>
                <a:gd name="connsiteY13" fmla="*/ 4820 h 9972"/>
                <a:gd name="connsiteX14" fmla="*/ 2391 w 10000"/>
                <a:gd name="connsiteY14" fmla="*/ 5375 h 9972"/>
                <a:gd name="connsiteX15" fmla="*/ 1739 w 10000"/>
                <a:gd name="connsiteY15" fmla="*/ 6207 h 9972"/>
                <a:gd name="connsiteX16" fmla="*/ 1379 w 10000"/>
                <a:gd name="connsiteY16" fmla="*/ 6814 h 9972"/>
                <a:gd name="connsiteX17" fmla="*/ 2249 w 10000"/>
                <a:gd name="connsiteY17" fmla="*/ 8144 h 9972"/>
                <a:gd name="connsiteX18" fmla="*/ 3118 w 10000"/>
                <a:gd name="connsiteY18" fmla="*/ 8092 h 9972"/>
                <a:gd name="connsiteX19" fmla="*/ 3988 w 10000"/>
                <a:gd name="connsiteY19" fmla="*/ 7759 h 9972"/>
                <a:gd name="connsiteX20" fmla="*/ 4857 w 10000"/>
                <a:gd name="connsiteY20" fmla="*/ 7369 h 9972"/>
                <a:gd name="connsiteX21" fmla="*/ 5727 w 10000"/>
                <a:gd name="connsiteY21" fmla="*/ 7593 h 9972"/>
                <a:gd name="connsiteX22" fmla="*/ 6012 w 10000"/>
                <a:gd name="connsiteY22" fmla="*/ 8092 h 9972"/>
                <a:gd name="connsiteX23" fmla="*/ 6739 w 10000"/>
                <a:gd name="connsiteY23" fmla="*/ 9972 h 9972"/>
                <a:gd name="connsiteX24" fmla="*/ 8478 w 10000"/>
                <a:gd name="connsiteY24" fmla="*/ 9753 h 9972"/>
                <a:gd name="connsiteX25" fmla="*/ 8838 w 10000"/>
                <a:gd name="connsiteY25" fmla="*/ 9530 h 9972"/>
                <a:gd name="connsiteX26" fmla="*/ 8987 w 10000"/>
                <a:gd name="connsiteY26" fmla="*/ 9364 h 9972"/>
                <a:gd name="connsiteX27" fmla="*/ 9205 w 10000"/>
                <a:gd name="connsiteY27" fmla="*/ 9255 h 9972"/>
                <a:gd name="connsiteX28" fmla="*/ 10000 w 10000"/>
                <a:gd name="connsiteY28" fmla="*/ 6596 h 9972"/>
                <a:gd name="connsiteX29" fmla="*/ 9491 w 10000"/>
                <a:gd name="connsiteY29" fmla="*/ 4544 h 9972"/>
                <a:gd name="connsiteX30" fmla="*/ 9130 w 10000"/>
                <a:gd name="connsiteY30" fmla="*/ 4155 h 9972"/>
                <a:gd name="connsiteX31" fmla="*/ 8838 w 10000"/>
                <a:gd name="connsiteY31" fmla="*/ 3714 h 9972"/>
                <a:gd name="connsiteX32" fmla="*/ 8621 w 10000"/>
                <a:gd name="connsiteY32" fmla="*/ 3106 h 9972"/>
                <a:gd name="connsiteX33" fmla="*/ 9130 w 10000"/>
                <a:gd name="connsiteY33" fmla="*/ 1662 h 9972"/>
                <a:gd name="connsiteX34" fmla="*/ 9130 w 10000"/>
                <a:gd name="connsiteY34" fmla="*/ 556 h 9972"/>
                <a:gd name="connsiteX35" fmla="*/ 8261 w 10000"/>
                <a:gd name="connsiteY35" fmla="*/ 114 h 9972"/>
                <a:gd name="connsiteX36" fmla="*/ 7826 w 10000"/>
                <a:gd name="connsiteY36" fmla="*/ 0 h 9972"/>
                <a:gd name="connsiteX37" fmla="*/ 6443 w 10000"/>
                <a:gd name="connsiteY37" fmla="*/ 166 h 9972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88 h 10022"/>
                <a:gd name="connsiteX1" fmla="*/ 4056 w 10000"/>
                <a:gd name="connsiteY1" fmla="*/ 188 h 10022"/>
                <a:gd name="connsiteX2" fmla="*/ 3621 w 10000"/>
                <a:gd name="connsiteY2" fmla="*/ 303 h 10022"/>
                <a:gd name="connsiteX3" fmla="*/ 3403 w 10000"/>
                <a:gd name="connsiteY3" fmla="*/ 355 h 10022"/>
                <a:gd name="connsiteX4" fmla="*/ 2391 w 10000"/>
                <a:gd name="connsiteY4" fmla="*/ 746 h 10022"/>
                <a:gd name="connsiteX5" fmla="*/ 1230 w 10000"/>
                <a:gd name="connsiteY5" fmla="*/ 1413 h 10022"/>
                <a:gd name="connsiteX6" fmla="*/ 870 w 10000"/>
                <a:gd name="connsiteY6" fmla="*/ 1746 h 10022"/>
                <a:gd name="connsiteX7" fmla="*/ 509 w 10000"/>
                <a:gd name="connsiteY7" fmla="*/ 2245 h 10022"/>
                <a:gd name="connsiteX8" fmla="*/ 0 w 10000"/>
                <a:gd name="connsiteY8" fmla="*/ 3579 h 10022"/>
                <a:gd name="connsiteX9" fmla="*/ 74 w 10000"/>
                <a:gd name="connsiteY9" fmla="*/ 4189 h 10022"/>
                <a:gd name="connsiteX10" fmla="*/ 577 w 10000"/>
                <a:gd name="connsiteY10" fmla="*/ 4303 h 10022"/>
                <a:gd name="connsiteX11" fmla="*/ 2174 w 10000"/>
                <a:gd name="connsiteY11" fmla="*/ 4412 h 10022"/>
                <a:gd name="connsiteX12" fmla="*/ 2391 w 10000"/>
                <a:gd name="connsiteY12" fmla="*/ 4522 h 10022"/>
                <a:gd name="connsiteX13" fmla="*/ 2534 w 10000"/>
                <a:gd name="connsiteY13" fmla="*/ 4856 h 10022"/>
                <a:gd name="connsiteX14" fmla="*/ 2391 w 10000"/>
                <a:gd name="connsiteY14" fmla="*/ 5412 h 10022"/>
                <a:gd name="connsiteX15" fmla="*/ 1739 w 10000"/>
                <a:gd name="connsiteY15" fmla="*/ 6246 h 10022"/>
                <a:gd name="connsiteX16" fmla="*/ 1379 w 10000"/>
                <a:gd name="connsiteY16" fmla="*/ 6855 h 10022"/>
                <a:gd name="connsiteX17" fmla="*/ 2249 w 10000"/>
                <a:gd name="connsiteY17" fmla="*/ 8189 h 10022"/>
                <a:gd name="connsiteX18" fmla="*/ 3118 w 10000"/>
                <a:gd name="connsiteY18" fmla="*/ 8137 h 10022"/>
                <a:gd name="connsiteX19" fmla="*/ 3988 w 10000"/>
                <a:gd name="connsiteY19" fmla="*/ 7803 h 10022"/>
                <a:gd name="connsiteX20" fmla="*/ 4857 w 10000"/>
                <a:gd name="connsiteY20" fmla="*/ 7412 h 10022"/>
                <a:gd name="connsiteX21" fmla="*/ 5727 w 10000"/>
                <a:gd name="connsiteY21" fmla="*/ 7636 h 10022"/>
                <a:gd name="connsiteX22" fmla="*/ 6012 w 10000"/>
                <a:gd name="connsiteY22" fmla="*/ 8137 h 10022"/>
                <a:gd name="connsiteX23" fmla="*/ 6739 w 10000"/>
                <a:gd name="connsiteY23" fmla="*/ 10022 h 10022"/>
                <a:gd name="connsiteX24" fmla="*/ 8478 w 10000"/>
                <a:gd name="connsiteY24" fmla="*/ 9802 h 10022"/>
                <a:gd name="connsiteX25" fmla="*/ 8838 w 10000"/>
                <a:gd name="connsiteY25" fmla="*/ 9579 h 10022"/>
                <a:gd name="connsiteX26" fmla="*/ 8987 w 10000"/>
                <a:gd name="connsiteY26" fmla="*/ 9412 h 10022"/>
                <a:gd name="connsiteX27" fmla="*/ 9205 w 10000"/>
                <a:gd name="connsiteY27" fmla="*/ 9303 h 10022"/>
                <a:gd name="connsiteX28" fmla="*/ 10000 w 10000"/>
                <a:gd name="connsiteY28" fmla="*/ 6637 h 10022"/>
                <a:gd name="connsiteX29" fmla="*/ 9491 w 10000"/>
                <a:gd name="connsiteY29" fmla="*/ 4579 h 10022"/>
                <a:gd name="connsiteX30" fmla="*/ 9130 w 10000"/>
                <a:gd name="connsiteY30" fmla="*/ 4189 h 10022"/>
                <a:gd name="connsiteX31" fmla="*/ 8838 w 10000"/>
                <a:gd name="connsiteY31" fmla="*/ 3746 h 10022"/>
                <a:gd name="connsiteX32" fmla="*/ 8621 w 10000"/>
                <a:gd name="connsiteY32" fmla="*/ 3137 h 10022"/>
                <a:gd name="connsiteX33" fmla="*/ 9130 w 10000"/>
                <a:gd name="connsiteY33" fmla="*/ 1689 h 10022"/>
                <a:gd name="connsiteX34" fmla="*/ 9130 w 10000"/>
                <a:gd name="connsiteY34" fmla="*/ 580 h 10022"/>
                <a:gd name="connsiteX35" fmla="*/ 8261 w 10000"/>
                <a:gd name="connsiteY35" fmla="*/ 136 h 10022"/>
                <a:gd name="connsiteX36" fmla="*/ 7826 w 10000"/>
                <a:gd name="connsiteY36" fmla="*/ 22 h 10022"/>
                <a:gd name="connsiteX37" fmla="*/ 6443 w 10000"/>
                <a:gd name="connsiteY37" fmla="*/ 188 h 10022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004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396 w 9953"/>
                <a:gd name="connsiteY0" fmla="*/ 166 h 10000"/>
                <a:gd name="connsiteX1" fmla="*/ 4268 w 9953"/>
                <a:gd name="connsiteY1" fmla="*/ 529 h 10000"/>
                <a:gd name="connsiteX2" fmla="*/ 3808 w 9953"/>
                <a:gd name="connsiteY2" fmla="*/ 281 h 10000"/>
                <a:gd name="connsiteX3" fmla="*/ 3356 w 9953"/>
                <a:gd name="connsiteY3" fmla="*/ 333 h 10000"/>
                <a:gd name="connsiteX4" fmla="*/ 2369 w 9953"/>
                <a:gd name="connsiteY4" fmla="*/ 980 h 10000"/>
                <a:gd name="connsiteX5" fmla="*/ 1183 w 9953"/>
                <a:gd name="connsiteY5" fmla="*/ 1391 h 10000"/>
                <a:gd name="connsiteX6" fmla="*/ 823 w 9953"/>
                <a:gd name="connsiteY6" fmla="*/ 1724 h 10000"/>
                <a:gd name="connsiteX7" fmla="*/ 462 w 9953"/>
                <a:gd name="connsiteY7" fmla="*/ 2223 h 10000"/>
                <a:gd name="connsiteX8" fmla="*/ 52 w 9953"/>
                <a:gd name="connsiteY8" fmla="*/ 3151 h 10000"/>
                <a:gd name="connsiteX9" fmla="*/ 27 w 9953"/>
                <a:gd name="connsiteY9" fmla="*/ 4167 h 10000"/>
                <a:gd name="connsiteX10" fmla="*/ 530 w 9953"/>
                <a:gd name="connsiteY10" fmla="*/ 4281 h 10000"/>
                <a:gd name="connsiteX11" fmla="*/ 2127 w 9953"/>
                <a:gd name="connsiteY11" fmla="*/ 4390 h 10000"/>
                <a:gd name="connsiteX12" fmla="*/ 2344 w 9953"/>
                <a:gd name="connsiteY12" fmla="*/ 4500 h 10000"/>
                <a:gd name="connsiteX13" fmla="*/ 2487 w 9953"/>
                <a:gd name="connsiteY13" fmla="*/ 4834 h 10000"/>
                <a:gd name="connsiteX14" fmla="*/ 2344 w 9953"/>
                <a:gd name="connsiteY14" fmla="*/ 5390 h 10000"/>
                <a:gd name="connsiteX15" fmla="*/ 1692 w 9953"/>
                <a:gd name="connsiteY15" fmla="*/ 6224 h 10000"/>
                <a:gd name="connsiteX16" fmla="*/ 1492 w 9953"/>
                <a:gd name="connsiteY16" fmla="*/ 7196 h 10000"/>
                <a:gd name="connsiteX17" fmla="*/ 2202 w 9953"/>
                <a:gd name="connsiteY17" fmla="*/ 8167 h 10000"/>
                <a:gd name="connsiteX18" fmla="*/ 3071 w 9953"/>
                <a:gd name="connsiteY18" fmla="*/ 8115 h 10000"/>
                <a:gd name="connsiteX19" fmla="*/ 3941 w 9953"/>
                <a:gd name="connsiteY19" fmla="*/ 7781 h 10000"/>
                <a:gd name="connsiteX20" fmla="*/ 4810 w 9953"/>
                <a:gd name="connsiteY20" fmla="*/ 7390 h 10000"/>
                <a:gd name="connsiteX21" fmla="*/ 5963 w 9953"/>
                <a:gd name="connsiteY21" fmla="*/ 7529 h 10000"/>
                <a:gd name="connsiteX22" fmla="*/ 5829 w 9953"/>
                <a:gd name="connsiteY22" fmla="*/ 8585 h 10000"/>
                <a:gd name="connsiteX23" fmla="*/ 6692 w 9953"/>
                <a:gd name="connsiteY23" fmla="*/ 10000 h 10000"/>
                <a:gd name="connsiteX24" fmla="*/ 8431 w 9953"/>
                <a:gd name="connsiteY24" fmla="*/ 9780 h 10000"/>
                <a:gd name="connsiteX25" fmla="*/ 8791 w 9953"/>
                <a:gd name="connsiteY25" fmla="*/ 9557 h 10000"/>
                <a:gd name="connsiteX26" fmla="*/ 8940 w 9953"/>
                <a:gd name="connsiteY26" fmla="*/ 9390 h 10000"/>
                <a:gd name="connsiteX27" fmla="*/ 9158 w 9953"/>
                <a:gd name="connsiteY27" fmla="*/ 9281 h 10000"/>
                <a:gd name="connsiteX28" fmla="*/ 9953 w 9953"/>
                <a:gd name="connsiteY28" fmla="*/ 6615 h 10000"/>
                <a:gd name="connsiteX29" fmla="*/ 9444 w 9953"/>
                <a:gd name="connsiteY29" fmla="*/ 4557 h 10000"/>
                <a:gd name="connsiteX30" fmla="*/ 9083 w 9953"/>
                <a:gd name="connsiteY30" fmla="*/ 4167 h 10000"/>
                <a:gd name="connsiteX31" fmla="*/ 8791 w 9953"/>
                <a:gd name="connsiteY31" fmla="*/ 3724 h 10000"/>
                <a:gd name="connsiteX32" fmla="*/ 8574 w 9953"/>
                <a:gd name="connsiteY32" fmla="*/ 3115 h 10000"/>
                <a:gd name="connsiteX33" fmla="*/ 9083 w 9953"/>
                <a:gd name="connsiteY33" fmla="*/ 1667 h 10000"/>
                <a:gd name="connsiteX34" fmla="*/ 9083 w 9953"/>
                <a:gd name="connsiteY34" fmla="*/ 558 h 10000"/>
                <a:gd name="connsiteX35" fmla="*/ 8214 w 9953"/>
                <a:gd name="connsiteY35" fmla="*/ 114 h 10000"/>
                <a:gd name="connsiteX36" fmla="*/ 7779 w 9953"/>
                <a:gd name="connsiteY36" fmla="*/ 0 h 10000"/>
                <a:gd name="connsiteX37" fmla="*/ 6396 w 9953"/>
                <a:gd name="connsiteY37" fmla="*/ 166 h 10000"/>
                <a:gd name="connsiteX0" fmla="*/ 6426 w 10000"/>
                <a:gd name="connsiteY0" fmla="*/ 166 h 10000"/>
                <a:gd name="connsiteX1" fmla="*/ 4288 w 10000"/>
                <a:gd name="connsiteY1" fmla="*/ 529 h 10000"/>
                <a:gd name="connsiteX2" fmla="*/ 3826 w 10000"/>
                <a:gd name="connsiteY2" fmla="*/ 281 h 10000"/>
                <a:gd name="connsiteX3" fmla="*/ 3372 w 10000"/>
                <a:gd name="connsiteY3" fmla="*/ 333 h 10000"/>
                <a:gd name="connsiteX4" fmla="*/ 2380 w 10000"/>
                <a:gd name="connsiteY4" fmla="*/ 980 h 10000"/>
                <a:gd name="connsiteX5" fmla="*/ 1189 w 10000"/>
                <a:gd name="connsiteY5" fmla="*/ 1391 h 10000"/>
                <a:gd name="connsiteX6" fmla="*/ 827 w 10000"/>
                <a:gd name="connsiteY6" fmla="*/ 1724 h 10000"/>
                <a:gd name="connsiteX7" fmla="*/ 464 w 10000"/>
                <a:gd name="connsiteY7" fmla="*/ 2223 h 10000"/>
                <a:gd name="connsiteX8" fmla="*/ 52 w 10000"/>
                <a:gd name="connsiteY8" fmla="*/ 3151 h 10000"/>
                <a:gd name="connsiteX9" fmla="*/ 27 w 10000"/>
                <a:gd name="connsiteY9" fmla="*/ 4167 h 10000"/>
                <a:gd name="connsiteX10" fmla="*/ 533 w 10000"/>
                <a:gd name="connsiteY10" fmla="*/ 4281 h 10000"/>
                <a:gd name="connsiteX11" fmla="*/ 2137 w 10000"/>
                <a:gd name="connsiteY11" fmla="*/ 4390 h 10000"/>
                <a:gd name="connsiteX12" fmla="*/ 2355 w 10000"/>
                <a:gd name="connsiteY12" fmla="*/ 4500 h 10000"/>
                <a:gd name="connsiteX13" fmla="*/ 2499 w 10000"/>
                <a:gd name="connsiteY13" fmla="*/ 4834 h 10000"/>
                <a:gd name="connsiteX14" fmla="*/ 2355 w 10000"/>
                <a:gd name="connsiteY14" fmla="*/ 5390 h 10000"/>
                <a:gd name="connsiteX15" fmla="*/ 1700 w 10000"/>
                <a:gd name="connsiteY15" fmla="*/ 6224 h 10000"/>
                <a:gd name="connsiteX16" fmla="*/ 1499 w 10000"/>
                <a:gd name="connsiteY16" fmla="*/ 7196 h 10000"/>
                <a:gd name="connsiteX17" fmla="*/ 2212 w 10000"/>
                <a:gd name="connsiteY17" fmla="*/ 8167 h 10000"/>
                <a:gd name="connsiteX18" fmla="*/ 3086 w 10000"/>
                <a:gd name="connsiteY18" fmla="*/ 8115 h 10000"/>
                <a:gd name="connsiteX19" fmla="*/ 3960 w 10000"/>
                <a:gd name="connsiteY19" fmla="*/ 7781 h 10000"/>
                <a:gd name="connsiteX20" fmla="*/ 4833 w 10000"/>
                <a:gd name="connsiteY20" fmla="*/ 7390 h 10000"/>
                <a:gd name="connsiteX21" fmla="*/ 5991 w 10000"/>
                <a:gd name="connsiteY21" fmla="*/ 7529 h 10000"/>
                <a:gd name="connsiteX22" fmla="*/ 5857 w 10000"/>
                <a:gd name="connsiteY22" fmla="*/ 8585 h 10000"/>
                <a:gd name="connsiteX23" fmla="*/ 6724 w 10000"/>
                <a:gd name="connsiteY23" fmla="*/ 10000 h 10000"/>
                <a:gd name="connsiteX24" fmla="*/ 8471 w 10000"/>
                <a:gd name="connsiteY24" fmla="*/ 9780 h 10000"/>
                <a:gd name="connsiteX25" fmla="*/ 8833 w 10000"/>
                <a:gd name="connsiteY25" fmla="*/ 9557 h 10000"/>
                <a:gd name="connsiteX26" fmla="*/ 8982 w 10000"/>
                <a:gd name="connsiteY26" fmla="*/ 9390 h 10000"/>
                <a:gd name="connsiteX27" fmla="*/ 9201 w 10000"/>
                <a:gd name="connsiteY27" fmla="*/ 9281 h 10000"/>
                <a:gd name="connsiteX28" fmla="*/ 10000 w 10000"/>
                <a:gd name="connsiteY28" fmla="*/ 6615 h 10000"/>
                <a:gd name="connsiteX29" fmla="*/ 9489 w 10000"/>
                <a:gd name="connsiteY29" fmla="*/ 4557 h 10000"/>
                <a:gd name="connsiteX30" fmla="*/ 9126 w 10000"/>
                <a:gd name="connsiteY30" fmla="*/ 4167 h 10000"/>
                <a:gd name="connsiteX31" fmla="*/ 8833 w 10000"/>
                <a:gd name="connsiteY31" fmla="*/ 3724 h 10000"/>
                <a:gd name="connsiteX32" fmla="*/ 8614 w 10000"/>
                <a:gd name="connsiteY32" fmla="*/ 3115 h 10000"/>
                <a:gd name="connsiteX33" fmla="*/ 9126 w 10000"/>
                <a:gd name="connsiteY33" fmla="*/ 1667 h 10000"/>
                <a:gd name="connsiteX34" fmla="*/ 9126 w 10000"/>
                <a:gd name="connsiteY34" fmla="*/ 558 h 10000"/>
                <a:gd name="connsiteX35" fmla="*/ 8253 w 10000"/>
                <a:gd name="connsiteY35" fmla="*/ 114 h 10000"/>
                <a:gd name="connsiteX36" fmla="*/ 7816 w 10000"/>
                <a:gd name="connsiteY36" fmla="*/ 0 h 10000"/>
                <a:gd name="connsiteX37" fmla="*/ 6426 w 1000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603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856 w 10070"/>
                <a:gd name="connsiteY30" fmla="*/ 5070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9883"/>
                <a:gd name="connsiteY0" fmla="*/ 166 h 10000"/>
                <a:gd name="connsiteX1" fmla="*/ 4358 w 9883"/>
                <a:gd name="connsiteY1" fmla="*/ 529 h 10000"/>
                <a:gd name="connsiteX2" fmla="*/ 3896 w 9883"/>
                <a:gd name="connsiteY2" fmla="*/ 281 h 10000"/>
                <a:gd name="connsiteX3" fmla="*/ 3442 w 9883"/>
                <a:gd name="connsiteY3" fmla="*/ 333 h 10000"/>
                <a:gd name="connsiteX4" fmla="*/ 2450 w 9883"/>
                <a:gd name="connsiteY4" fmla="*/ 980 h 10000"/>
                <a:gd name="connsiteX5" fmla="*/ 1556 w 9883"/>
                <a:gd name="connsiteY5" fmla="*/ 943 h 10000"/>
                <a:gd name="connsiteX6" fmla="*/ 835 w 9883"/>
                <a:gd name="connsiteY6" fmla="*/ 1553 h 10000"/>
                <a:gd name="connsiteX7" fmla="*/ 559 w 9883"/>
                <a:gd name="connsiteY7" fmla="*/ 2501 h 10000"/>
                <a:gd name="connsiteX8" fmla="*/ 122 w 9883"/>
                <a:gd name="connsiteY8" fmla="*/ 3151 h 10000"/>
                <a:gd name="connsiteX9" fmla="*/ 97 w 9883"/>
                <a:gd name="connsiteY9" fmla="*/ 4167 h 10000"/>
                <a:gd name="connsiteX10" fmla="*/ 702 w 9883"/>
                <a:gd name="connsiteY10" fmla="*/ 4666 h 10000"/>
                <a:gd name="connsiteX11" fmla="*/ 1484 w 9883"/>
                <a:gd name="connsiteY11" fmla="*/ 3938 h 10000"/>
                <a:gd name="connsiteX12" fmla="*/ 1798 w 9883"/>
                <a:gd name="connsiteY12" fmla="*/ 4497 h 10000"/>
                <a:gd name="connsiteX13" fmla="*/ 2425 w 9883"/>
                <a:gd name="connsiteY13" fmla="*/ 4500 h 10000"/>
                <a:gd name="connsiteX14" fmla="*/ 2569 w 9883"/>
                <a:gd name="connsiteY14" fmla="*/ 4834 h 10000"/>
                <a:gd name="connsiteX15" fmla="*/ 2425 w 9883"/>
                <a:gd name="connsiteY15" fmla="*/ 5390 h 10000"/>
                <a:gd name="connsiteX16" fmla="*/ 1770 w 9883"/>
                <a:gd name="connsiteY16" fmla="*/ 6224 h 10000"/>
                <a:gd name="connsiteX17" fmla="*/ 1569 w 9883"/>
                <a:gd name="connsiteY17" fmla="*/ 7196 h 10000"/>
                <a:gd name="connsiteX18" fmla="*/ 2282 w 9883"/>
                <a:gd name="connsiteY18" fmla="*/ 8167 h 10000"/>
                <a:gd name="connsiteX19" fmla="*/ 3156 w 9883"/>
                <a:gd name="connsiteY19" fmla="*/ 8115 h 10000"/>
                <a:gd name="connsiteX20" fmla="*/ 4030 w 9883"/>
                <a:gd name="connsiteY20" fmla="*/ 7781 h 10000"/>
                <a:gd name="connsiteX21" fmla="*/ 4903 w 9883"/>
                <a:gd name="connsiteY21" fmla="*/ 7390 h 10000"/>
                <a:gd name="connsiteX22" fmla="*/ 6061 w 9883"/>
                <a:gd name="connsiteY22" fmla="*/ 7529 h 10000"/>
                <a:gd name="connsiteX23" fmla="*/ 5927 w 9883"/>
                <a:gd name="connsiteY23" fmla="*/ 8585 h 10000"/>
                <a:gd name="connsiteX24" fmla="*/ 6794 w 9883"/>
                <a:gd name="connsiteY24" fmla="*/ 10000 h 10000"/>
                <a:gd name="connsiteX25" fmla="*/ 7885 w 9883"/>
                <a:gd name="connsiteY25" fmla="*/ 9374 h 10000"/>
                <a:gd name="connsiteX26" fmla="*/ 8804 w 9883"/>
                <a:gd name="connsiteY26" fmla="*/ 9129 h 10000"/>
                <a:gd name="connsiteX27" fmla="*/ 9300 w 9883"/>
                <a:gd name="connsiteY27" fmla="*/ 9112 h 10000"/>
                <a:gd name="connsiteX28" fmla="*/ 9531 w 9883"/>
                <a:gd name="connsiteY28" fmla="*/ 8448 h 10000"/>
                <a:gd name="connsiteX29" fmla="*/ 9661 w 9883"/>
                <a:gd name="connsiteY29" fmla="*/ 6636 h 10000"/>
                <a:gd name="connsiteX30" fmla="*/ 9856 w 9883"/>
                <a:gd name="connsiteY30" fmla="*/ 5070 h 10000"/>
                <a:gd name="connsiteX31" fmla="*/ 8874 w 9883"/>
                <a:gd name="connsiteY31" fmla="*/ 4829 h 10000"/>
                <a:gd name="connsiteX32" fmla="*/ 8903 w 9883"/>
                <a:gd name="connsiteY32" fmla="*/ 3724 h 10000"/>
                <a:gd name="connsiteX33" fmla="*/ 8684 w 9883"/>
                <a:gd name="connsiteY33" fmla="*/ 3115 h 10000"/>
                <a:gd name="connsiteX34" fmla="*/ 9196 w 9883"/>
                <a:gd name="connsiteY34" fmla="*/ 1667 h 10000"/>
                <a:gd name="connsiteX35" fmla="*/ 9196 w 9883"/>
                <a:gd name="connsiteY35" fmla="*/ 558 h 10000"/>
                <a:gd name="connsiteX36" fmla="*/ 8323 w 9883"/>
                <a:gd name="connsiteY36" fmla="*/ 114 h 10000"/>
                <a:gd name="connsiteX37" fmla="*/ 7886 w 9883"/>
                <a:gd name="connsiteY37" fmla="*/ 0 h 10000"/>
                <a:gd name="connsiteX38" fmla="*/ 6496 w 9883"/>
                <a:gd name="connsiteY38" fmla="*/ 166 h 10000"/>
                <a:gd name="connsiteX0" fmla="*/ 6573 w 10232"/>
                <a:gd name="connsiteY0" fmla="*/ 166 h 10000"/>
                <a:gd name="connsiteX1" fmla="*/ 4410 w 10232"/>
                <a:gd name="connsiteY1" fmla="*/ 529 h 10000"/>
                <a:gd name="connsiteX2" fmla="*/ 3942 w 10232"/>
                <a:gd name="connsiteY2" fmla="*/ 281 h 10000"/>
                <a:gd name="connsiteX3" fmla="*/ 3483 w 10232"/>
                <a:gd name="connsiteY3" fmla="*/ 333 h 10000"/>
                <a:gd name="connsiteX4" fmla="*/ 2479 w 10232"/>
                <a:gd name="connsiteY4" fmla="*/ 980 h 10000"/>
                <a:gd name="connsiteX5" fmla="*/ 1574 w 10232"/>
                <a:gd name="connsiteY5" fmla="*/ 943 h 10000"/>
                <a:gd name="connsiteX6" fmla="*/ 845 w 10232"/>
                <a:gd name="connsiteY6" fmla="*/ 1553 h 10000"/>
                <a:gd name="connsiteX7" fmla="*/ 566 w 10232"/>
                <a:gd name="connsiteY7" fmla="*/ 2501 h 10000"/>
                <a:gd name="connsiteX8" fmla="*/ 123 w 10232"/>
                <a:gd name="connsiteY8" fmla="*/ 3151 h 10000"/>
                <a:gd name="connsiteX9" fmla="*/ 98 w 10232"/>
                <a:gd name="connsiteY9" fmla="*/ 4167 h 10000"/>
                <a:gd name="connsiteX10" fmla="*/ 710 w 10232"/>
                <a:gd name="connsiteY10" fmla="*/ 4666 h 10000"/>
                <a:gd name="connsiteX11" fmla="*/ 1502 w 10232"/>
                <a:gd name="connsiteY11" fmla="*/ 3938 h 10000"/>
                <a:gd name="connsiteX12" fmla="*/ 1819 w 10232"/>
                <a:gd name="connsiteY12" fmla="*/ 4497 h 10000"/>
                <a:gd name="connsiteX13" fmla="*/ 2454 w 10232"/>
                <a:gd name="connsiteY13" fmla="*/ 4500 h 10000"/>
                <a:gd name="connsiteX14" fmla="*/ 2599 w 10232"/>
                <a:gd name="connsiteY14" fmla="*/ 4834 h 10000"/>
                <a:gd name="connsiteX15" fmla="*/ 2454 w 10232"/>
                <a:gd name="connsiteY15" fmla="*/ 5390 h 10000"/>
                <a:gd name="connsiteX16" fmla="*/ 1791 w 10232"/>
                <a:gd name="connsiteY16" fmla="*/ 6224 h 10000"/>
                <a:gd name="connsiteX17" fmla="*/ 1588 w 10232"/>
                <a:gd name="connsiteY17" fmla="*/ 7196 h 10000"/>
                <a:gd name="connsiteX18" fmla="*/ 2309 w 10232"/>
                <a:gd name="connsiteY18" fmla="*/ 8167 h 10000"/>
                <a:gd name="connsiteX19" fmla="*/ 3193 w 10232"/>
                <a:gd name="connsiteY19" fmla="*/ 8115 h 10000"/>
                <a:gd name="connsiteX20" fmla="*/ 4078 w 10232"/>
                <a:gd name="connsiteY20" fmla="*/ 7781 h 10000"/>
                <a:gd name="connsiteX21" fmla="*/ 4961 w 10232"/>
                <a:gd name="connsiteY21" fmla="*/ 7390 h 10000"/>
                <a:gd name="connsiteX22" fmla="*/ 6133 w 10232"/>
                <a:gd name="connsiteY22" fmla="*/ 7529 h 10000"/>
                <a:gd name="connsiteX23" fmla="*/ 5997 w 10232"/>
                <a:gd name="connsiteY23" fmla="*/ 8585 h 10000"/>
                <a:gd name="connsiteX24" fmla="*/ 6874 w 10232"/>
                <a:gd name="connsiteY24" fmla="*/ 10000 h 10000"/>
                <a:gd name="connsiteX25" fmla="*/ 7978 w 10232"/>
                <a:gd name="connsiteY25" fmla="*/ 9374 h 10000"/>
                <a:gd name="connsiteX26" fmla="*/ 8908 w 10232"/>
                <a:gd name="connsiteY26" fmla="*/ 9129 h 10000"/>
                <a:gd name="connsiteX27" fmla="*/ 9410 w 10232"/>
                <a:gd name="connsiteY27" fmla="*/ 9112 h 10000"/>
                <a:gd name="connsiteX28" fmla="*/ 10108 w 10232"/>
                <a:gd name="connsiteY28" fmla="*/ 8085 h 10000"/>
                <a:gd name="connsiteX29" fmla="*/ 9775 w 10232"/>
                <a:gd name="connsiteY29" fmla="*/ 6636 h 10000"/>
                <a:gd name="connsiteX30" fmla="*/ 9973 w 10232"/>
                <a:gd name="connsiteY30" fmla="*/ 5070 h 10000"/>
                <a:gd name="connsiteX31" fmla="*/ 8979 w 10232"/>
                <a:gd name="connsiteY31" fmla="*/ 4829 h 10000"/>
                <a:gd name="connsiteX32" fmla="*/ 9008 w 10232"/>
                <a:gd name="connsiteY32" fmla="*/ 3724 h 10000"/>
                <a:gd name="connsiteX33" fmla="*/ 8787 w 10232"/>
                <a:gd name="connsiteY33" fmla="*/ 3115 h 10000"/>
                <a:gd name="connsiteX34" fmla="*/ 9305 w 10232"/>
                <a:gd name="connsiteY34" fmla="*/ 1667 h 10000"/>
                <a:gd name="connsiteX35" fmla="*/ 9305 w 10232"/>
                <a:gd name="connsiteY35" fmla="*/ 558 h 10000"/>
                <a:gd name="connsiteX36" fmla="*/ 8422 w 10232"/>
                <a:gd name="connsiteY36" fmla="*/ 114 h 10000"/>
                <a:gd name="connsiteX37" fmla="*/ 7979 w 10232"/>
                <a:gd name="connsiteY37" fmla="*/ 0 h 10000"/>
                <a:gd name="connsiteX38" fmla="*/ 6573 w 10232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61 w 10108"/>
                <a:gd name="connsiteY21" fmla="*/ 742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08" h="10035">
                  <a:moveTo>
                    <a:pt x="6573" y="201"/>
                  </a:moveTo>
                  <a:cubicBezTo>
                    <a:pt x="5677" y="-201"/>
                    <a:pt x="5217" y="523"/>
                    <a:pt x="4410" y="564"/>
                  </a:cubicBezTo>
                  <a:lnTo>
                    <a:pt x="3942" y="316"/>
                  </a:lnTo>
                  <a:cubicBezTo>
                    <a:pt x="3866" y="338"/>
                    <a:pt x="3727" y="251"/>
                    <a:pt x="3483" y="368"/>
                  </a:cubicBezTo>
                  <a:cubicBezTo>
                    <a:pt x="3239" y="485"/>
                    <a:pt x="2797" y="913"/>
                    <a:pt x="2479" y="1015"/>
                  </a:cubicBezTo>
                  <a:cubicBezTo>
                    <a:pt x="2161" y="1117"/>
                    <a:pt x="1829" y="818"/>
                    <a:pt x="1574" y="978"/>
                  </a:cubicBezTo>
                  <a:cubicBezTo>
                    <a:pt x="1303" y="1518"/>
                    <a:pt x="1013" y="1328"/>
                    <a:pt x="845" y="1588"/>
                  </a:cubicBezTo>
                  <a:cubicBezTo>
                    <a:pt x="677" y="1848"/>
                    <a:pt x="448" y="1863"/>
                    <a:pt x="566" y="2536"/>
                  </a:cubicBezTo>
                  <a:cubicBezTo>
                    <a:pt x="414" y="2990"/>
                    <a:pt x="528" y="3017"/>
                    <a:pt x="123" y="3186"/>
                  </a:cubicBezTo>
                  <a:cubicBezTo>
                    <a:pt x="-87" y="3411"/>
                    <a:pt x="16" y="4009"/>
                    <a:pt x="98" y="4202"/>
                  </a:cubicBezTo>
                  <a:cubicBezTo>
                    <a:pt x="105" y="4223"/>
                    <a:pt x="477" y="4739"/>
                    <a:pt x="710" y="4701"/>
                  </a:cubicBezTo>
                  <a:cubicBezTo>
                    <a:pt x="944" y="4663"/>
                    <a:pt x="1296" y="3841"/>
                    <a:pt x="1502" y="3973"/>
                  </a:cubicBezTo>
                  <a:cubicBezTo>
                    <a:pt x="1758" y="4126"/>
                    <a:pt x="1660" y="4513"/>
                    <a:pt x="1819" y="4532"/>
                  </a:cubicBezTo>
                  <a:cubicBezTo>
                    <a:pt x="1895" y="4569"/>
                    <a:pt x="2324" y="4479"/>
                    <a:pt x="2454" y="4535"/>
                  </a:cubicBezTo>
                  <a:cubicBezTo>
                    <a:pt x="2583" y="4591"/>
                    <a:pt x="2599" y="4869"/>
                    <a:pt x="2599" y="4869"/>
                  </a:cubicBezTo>
                  <a:cubicBezTo>
                    <a:pt x="2579" y="4988"/>
                    <a:pt x="2558" y="5285"/>
                    <a:pt x="2454" y="5425"/>
                  </a:cubicBezTo>
                  <a:cubicBezTo>
                    <a:pt x="2240" y="5712"/>
                    <a:pt x="1948" y="5615"/>
                    <a:pt x="1791" y="6259"/>
                  </a:cubicBezTo>
                  <a:cubicBezTo>
                    <a:pt x="1638" y="6467"/>
                    <a:pt x="1372" y="6991"/>
                    <a:pt x="1588" y="7231"/>
                  </a:cubicBezTo>
                  <a:cubicBezTo>
                    <a:pt x="1404" y="7901"/>
                    <a:pt x="1460" y="8776"/>
                    <a:pt x="2309" y="8202"/>
                  </a:cubicBezTo>
                  <a:cubicBezTo>
                    <a:pt x="2606" y="8186"/>
                    <a:pt x="2903" y="8180"/>
                    <a:pt x="3193" y="8150"/>
                  </a:cubicBezTo>
                  <a:cubicBezTo>
                    <a:pt x="3524" y="8118"/>
                    <a:pt x="3753" y="7895"/>
                    <a:pt x="4078" y="7816"/>
                  </a:cubicBezTo>
                  <a:cubicBezTo>
                    <a:pt x="4319" y="7633"/>
                    <a:pt x="4492" y="6142"/>
                    <a:pt x="4849" y="6805"/>
                  </a:cubicBezTo>
                  <a:cubicBezTo>
                    <a:pt x="5060" y="7808"/>
                    <a:pt x="5946" y="6982"/>
                    <a:pt x="6133" y="7564"/>
                  </a:cubicBezTo>
                  <a:cubicBezTo>
                    <a:pt x="6158" y="8216"/>
                    <a:pt x="6083" y="8202"/>
                    <a:pt x="5997" y="8620"/>
                  </a:cubicBezTo>
                  <a:cubicBezTo>
                    <a:pt x="6052" y="9318"/>
                    <a:pt x="6032" y="9618"/>
                    <a:pt x="6874" y="10035"/>
                  </a:cubicBezTo>
                  <a:cubicBezTo>
                    <a:pt x="8891" y="9957"/>
                    <a:pt x="7666" y="9559"/>
                    <a:pt x="7978" y="9409"/>
                  </a:cubicBezTo>
                  <a:cubicBezTo>
                    <a:pt x="8379" y="8946"/>
                    <a:pt x="8669" y="9208"/>
                    <a:pt x="8908" y="9164"/>
                  </a:cubicBezTo>
                  <a:cubicBezTo>
                    <a:pt x="9147" y="9120"/>
                    <a:pt x="9210" y="9321"/>
                    <a:pt x="9410" y="9147"/>
                  </a:cubicBezTo>
                  <a:cubicBezTo>
                    <a:pt x="9610" y="8973"/>
                    <a:pt x="9844" y="8711"/>
                    <a:pt x="10108" y="8120"/>
                  </a:cubicBezTo>
                  <a:cubicBezTo>
                    <a:pt x="10129" y="7160"/>
                    <a:pt x="9430" y="7675"/>
                    <a:pt x="9775" y="6671"/>
                  </a:cubicBezTo>
                  <a:cubicBezTo>
                    <a:pt x="9727" y="5889"/>
                    <a:pt x="9854" y="5705"/>
                    <a:pt x="9722" y="5404"/>
                  </a:cubicBezTo>
                  <a:cubicBezTo>
                    <a:pt x="9589" y="5103"/>
                    <a:pt x="9353" y="5379"/>
                    <a:pt x="8979" y="4864"/>
                  </a:cubicBezTo>
                  <a:cubicBezTo>
                    <a:pt x="8875" y="4718"/>
                    <a:pt x="9041" y="4045"/>
                    <a:pt x="9008" y="3759"/>
                  </a:cubicBezTo>
                  <a:cubicBezTo>
                    <a:pt x="8976" y="3473"/>
                    <a:pt x="8857" y="3352"/>
                    <a:pt x="8787" y="3150"/>
                  </a:cubicBezTo>
                  <a:cubicBezTo>
                    <a:pt x="8850" y="2644"/>
                    <a:pt x="8925" y="2134"/>
                    <a:pt x="9305" y="1702"/>
                  </a:cubicBezTo>
                  <a:cubicBezTo>
                    <a:pt x="9381" y="1333"/>
                    <a:pt x="9477" y="787"/>
                    <a:pt x="9305" y="593"/>
                  </a:cubicBezTo>
                  <a:cubicBezTo>
                    <a:pt x="8736" y="-50"/>
                    <a:pt x="8791" y="495"/>
                    <a:pt x="8447" y="405"/>
                  </a:cubicBezTo>
                  <a:cubicBezTo>
                    <a:pt x="8291" y="282"/>
                    <a:pt x="8198" y="-120"/>
                    <a:pt x="7979" y="35"/>
                  </a:cubicBezTo>
                  <a:cubicBezTo>
                    <a:pt x="7445" y="55"/>
                    <a:pt x="7259" y="829"/>
                    <a:pt x="6573" y="2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25900" y="4334522"/>
              <a:ext cx="46318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key space (e.g., integers, </a:t>
              </a:r>
              <a:r>
                <a:rPr lang="en-US" sz="2000" dirty="0" smtClean="0"/>
                <a:t>strings)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/>
              <a:t>Open Addressing: Quadratic Probing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28756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can avoid primary clustering by changing the probe function from just </a:t>
            </a:r>
            <a:r>
              <a:rPr lang="en-US" sz="2400" dirty="0" err="1" smtClean="0"/>
              <a:t>i</a:t>
            </a:r>
            <a:r>
              <a:rPr lang="en-US" sz="2400" dirty="0" smtClean="0"/>
              <a:t> to f(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463550" indent="0">
              <a:buNone/>
            </a:pPr>
            <a:r>
              <a:rPr lang="en-US" sz="2400" dirty="0" smtClean="0"/>
              <a:t>(h(key) + f(</a:t>
            </a:r>
            <a:r>
              <a:rPr lang="en-US" sz="2400" dirty="0" err="1" smtClean="0"/>
              <a:t>i</a:t>
            </a:r>
            <a:r>
              <a:rPr lang="en-US" sz="2400" dirty="0" smtClean="0"/>
              <a:t>))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quadratic probing</a:t>
            </a:r>
            <a:r>
              <a:rPr lang="en-US" sz="2400" dirty="0" smtClean="0"/>
              <a:t>, f(</a:t>
            </a:r>
            <a:r>
              <a:rPr lang="en-US" sz="2400" dirty="0" err="1" smtClean="0"/>
              <a:t>i</a:t>
            </a:r>
            <a:r>
              <a:rPr lang="en-US" sz="2400" dirty="0" smtClean="0"/>
              <a:t>) = 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</a:t>
            </a:r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probe:	(h(key) + 0)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probe:	(h(key) + 1)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probe:	(h(key) + 4)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probe: 	(h(key) + 9)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…</a:t>
            </a:r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probe:	(h(key) + 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Intuition: Probes quickly "leave the neighborhood"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95337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</p:txBody>
      </p:sp>
    </p:spTree>
    <p:extLst>
      <p:ext uri="{BB962C8B-B14F-4D97-AF65-F5344CB8AC3E}">
        <p14:creationId xmlns:p14="http://schemas.microsoft.com/office/powerpoint/2010/main" val="12410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9032761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</p:txBody>
      </p:sp>
    </p:spTree>
    <p:extLst>
      <p:ext uri="{BB962C8B-B14F-4D97-AF65-F5344CB8AC3E}">
        <p14:creationId xmlns:p14="http://schemas.microsoft.com/office/powerpoint/2010/main" val="8115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8022829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9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49 % 10 = 9 </a:t>
            </a:r>
            <a:r>
              <a:rPr lang="en-US" sz="2000" dirty="0" smtClean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(49 + 1) % 10 = 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26104078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58 </a:t>
            </a:r>
            <a:r>
              <a:rPr lang="en-US" sz="2000" dirty="0"/>
              <a:t>% 10 = </a:t>
            </a:r>
            <a:r>
              <a:rPr lang="en-US" sz="2000" dirty="0" smtClean="0"/>
              <a:t>8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(58 + </a:t>
            </a:r>
            <a:r>
              <a:rPr lang="en-US" sz="2000" dirty="0"/>
              <a:t>1) % 10 = </a:t>
            </a:r>
            <a:r>
              <a:rPr lang="en-US" sz="2000" dirty="0" smtClean="0"/>
              <a:t>9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  <a:endParaRPr lang="en-US" sz="2000" dirty="0" smtClean="0"/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(58 + 4) % 10 = 2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insert(79)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184832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insert(79)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79 </a:t>
            </a:r>
            <a:r>
              <a:rPr lang="en-US" sz="2000" dirty="0"/>
              <a:t>% 10 = </a:t>
            </a:r>
            <a:r>
              <a:rPr lang="en-US" sz="2000" dirty="0" smtClean="0"/>
              <a:t>9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(79 </a:t>
            </a:r>
            <a:r>
              <a:rPr lang="en-US" sz="2000" dirty="0"/>
              <a:t>+ 1) % 10 = </a:t>
            </a:r>
            <a:r>
              <a:rPr lang="en-US" sz="2000" dirty="0" smtClean="0"/>
              <a:t>0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  <a:endParaRPr lang="en-US" sz="2000" dirty="0"/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(79 </a:t>
            </a:r>
            <a:r>
              <a:rPr lang="en-US" sz="2000" dirty="0"/>
              <a:t>+ 4) % </a:t>
            </a:r>
            <a:r>
              <a:rPr lang="en-US" sz="2000" dirty="0" smtClean="0"/>
              <a:t>10 </a:t>
            </a:r>
            <a:r>
              <a:rPr lang="en-US" sz="2000" dirty="0"/>
              <a:t>= 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053056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7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635610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b="1" dirty="0" smtClean="0"/>
              <a:t>76</a:t>
            </a:r>
            <a:r>
              <a:rPr lang="en-US" sz="2000" dirty="0" smtClean="0"/>
              <a:t>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91276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40</a:t>
            </a:r>
            <a:r>
              <a:rPr lang="en-US" sz="2000" dirty="0" smtClean="0"/>
              <a:t>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4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2335542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b="1" dirty="0" smtClean="0"/>
              <a:t>48</a:t>
            </a:r>
            <a:r>
              <a:rPr lang="en-US" sz="2000" dirty="0" smtClean="0"/>
              <a:t>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2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We will focus on two most common things to hash: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ints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strings</a:t>
            </a:r>
            <a:endParaRPr lang="en-US" sz="26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If you have objects with several fields, it is usually best to  hash most of the "identifying fields" to avoid collisions: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class Person {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middleName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Date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An inherent trade-off:</a:t>
            </a:r>
          </a:p>
          <a:p>
            <a:pPr marL="0" indent="0" algn="ctr">
              <a:buNone/>
            </a:pPr>
            <a:r>
              <a:rPr lang="en-US" sz="2600" dirty="0" smtClean="0"/>
              <a:t>hashing-time vs. collision-avoidance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4468799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use these four values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011600"/>
            <a:ext cx="1371600" cy="4572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30800" y="4052332"/>
            <a:ext cx="863600" cy="416467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07338" y="4052332"/>
            <a:ext cx="362795" cy="416467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064933" y="4429099"/>
            <a:ext cx="1583267" cy="224366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667130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5</a:t>
            </a:r>
            <a:r>
              <a:rPr lang="en-US" sz="2000" dirty="0" smtClean="0"/>
              <a:t>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4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693341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lain" startAt="76"/>
              <a:defRPr/>
            </a:pPr>
            <a:r>
              <a:rPr lang="en-US" sz="2000" dirty="0"/>
              <a:t> </a:t>
            </a:r>
            <a:r>
              <a:rPr lang="en-US" sz="2000" dirty="0" smtClean="0"/>
              <a:t>	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ts val="600"/>
              </a:spcBef>
              <a:buFontTx/>
              <a:buAutoNum type="arabicPlain" startAt="40"/>
              <a:defRPr/>
            </a:pP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55</a:t>
            </a:r>
            <a:r>
              <a:rPr lang="en-US" sz="2000" dirty="0" smtClean="0"/>
              <a:t>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5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506706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/>
              <a:t>47</a:t>
            </a:r>
            <a:r>
              <a:rPr lang="en-US" sz="2000" dirty="0"/>
              <a:t>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5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79488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47</a:t>
            </a:r>
            <a:r>
              <a:rPr lang="en-US" sz="2000" dirty="0" smtClean="0"/>
              <a:t> 		(</a:t>
            </a:r>
            <a:r>
              <a:rPr lang="en-US" sz="2000" dirty="0"/>
              <a:t>47 % 7 = 5</a:t>
            </a:r>
            <a:r>
              <a:rPr lang="en-US" sz="2000" dirty="0" smtClean="0"/>
              <a:t>)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(47 + 1) % 7 = 6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</a:t>
            </a:r>
            <a:r>
              <a:rPr lang="en-US" sz="2000" dirty="0"/>
              <a:t>47 + </a:t>
            </a:r>
            <a:r>
              <a:rPr lang="en-US" sz="2000" dirty="0" smtClean="0"/>
              <a:t>4) </a:t>
            </a:r>
            <a:r>
              <a:rPr lang="en-US" sz="2000" dirty="0"/>
              <a:t>% 7 = </a:t>
            </a:r>
            <a:r>
              <a:rPr lang="en-US" sz="2000" dirty="0" smtClean="0"/>
              <a:t>2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 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</a:t>
            </a:r>
            <a:r>
              <a:rPr lang="en-US" sz="2000" dirty="0"/>
              <a:t>47 + </a:t>
            </a:r>
            <a:r>
              <a:rPr lang="en-US" sz="2000" dirty="0" smtClean="0"/>
              <a:t>9) </a:t>
            </a:r>
            <a:r>
              <a:rPr lang="en-US" sz="2000" dirty="0"/>
              <a:t>% 7 = </a:t>
            </a:r>
            <a:r>
              <a:rPr lang="en-US" sz="2000" dirty="0" smtClean="0"/>
              <a:t>0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/>
              <a:t>(47 + </a:t>
            </a:r>
            <a:r>
              <a:rPr lang="en-US" sz="2000" dirty="0" smtClean="0"/>
              <a:t>16) </a:t>
            </a:r>
            <a:r>
              <a:rPr lang="en-US" sz="2000" dirty="0"/>
              <a:t>% 7 = 0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/>
              <a:t>(47 + </a:t>
            </a:r>
            <a:r>
              <a:rPr lang="en-US" sz="2000" dirty="0" smtClean="0"/>
              <a:t>25) </a:t>
            </a:r>
            <a:r>
              <a:rPr lang="en-US" sz="2000" dirty="0"/>
              <a:t>% 7 = </a:t>
            </a:r>
            <a:r>
              <a:rPr lang="en-US" sz="2000" dirty="0" smtClean="0"/>
              <a:t>2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2554" y="4662312"/>
            <a:ext cx="308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Will we ever get a 1 or 4?!?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9972592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3556" y="1120422"/>
            <a:ext cx="635564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</a:rPr>
              <a:t>insert(47) will always fail here. Why?</a:t>
            </a:r>
          </a:p>
          <a:p>
            <a:pPr eaLnBrk="0" hangingPunct="0">
              <a:spcBef>
                <a:spcPts val="12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For all 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5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+ n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) % 7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is 0, 2, 5, or 6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</a:rPr>
              <a:t>Proof </a:t>
            </a:r>
            <a:r>
              <a:rPr lang="en-US" sz="2000" dirty="0">
                <a:latin typeface="+mj-lt"/>
              </a:rPr>
              <a:t>uses induction and 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  <a:cs typeface="Courier New" pitchFamily="49" charset="0"/>
              </a:rPr>
              <a:t>(5 + n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7 = </a:t>
            </a:r>
            <a:r>
              <a:rPr lang="en-US" sz="2000" dirty="0" smtClean="0">
                <a:latin typeface="+mj-lt"/>
                <a:cs typeface="Courier New" pitchFamily="49" charset="0"/>
              </a:rPr>
              <a:t>(5 + (n - 7)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7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>
                <a:latin typeface="+mj-lt"/>
              </a:rPr>
              <a:t>In fact, for all </a:t>
            </a:r>
            <a:r>
              <a:rPr lang="en-US" sz="2000" i="1" dirty="0">
                <a:latin typeface="+mj-lt"/>
              </a:rPr>
              <a:t>c</a:t>
            </a:r>
            <a:r>
              <a:rPr lang="en-US" sz="2000" dirty="0">
                <a:latin typeface="+mj-lt"/>
              </a:rPr>
              <a:t> and </a:t>
            </a:r>
            <a:r>
              <a:rPr lang="en-US" sz="2000" i="1" dirty="0">
                <a:latin typeface="+mj-lt"/>
              </a:rPr>
              <a:t>k</a:t>
            </a:r>
            <a:r>
              <a:rPr lang="en-US" sz="2000" dirty="0">
                <a:latin typeface="+mj-lt"/>
              </a:rPr>
              <a:t>, 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  <a:cs typeface="Courier New" pitchFamily="49" charset="0"/>
              </a:rPr>
              <a:t>(c + n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k = </a:t>
            </a:r>
            <a:r>
              <a:rPr lang="en-US" sz="2000" dirty="0" smtClean="0">
                <a:latin typeface="+mj-lt"/>
                <a:cs typeface="Courier New" pitchFamily="49" charset="0"/>
              </a:rPr>
              <a:t>(c + (n - k)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k</a:t>
            </a:r>
          </a:p>
          <a:p>
            <a:pPr eaLnBrk="0" hangingPunct="0">
              <a:spcBef>
                <a:spcPts val="600"/>
              </a:spcBef>
              <a:defRPr/>
            </a:pPr>
            <a:endParaRPr lang="en-US" sz="2000" dirty="0" smtClean="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7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From Bad News to Good News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After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 quadratic probes, we cycle through the same indices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The good news: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For prime T and </a:t>
            </a:r>
            <a:r>
              <a:rPr lang="en-US" sz="2600" dirty="0" smtClean="0">
                <a:sym typeface="Bookshelf Symbol 2" pitchFamily="2" charset="2"/>
              </a:rPr>
              <a:t>0 </a:t>
            </a:r>
            <a:r>
              <a:rPr lang="en-US" sz="2600" dirty="0" smtClean="0">
                <a:sym typeface="Symbol" pitchFamily="18" charset="2"/>
              </a:rPr>
              <a:t> </a:t>
            </a:r>
            <a:r>
              <a:rPr lang="en-US" sz="2600" dirty="0" err="1" smtClean="0">
                <a:sym typeface="Symbol" pitchFamily="18" charset="2"/>
              </a:rPr>
              <a:t>i</a:t>
            </a:r>
            <a:r>
              <a:rPr lang="en-US" sz="2600" dirty="0" smtClean="0">
                <a:sym typeface="Symbol" pitchFamily="18" charset="2"/>
              </a:rPr>
              <a:t>, j  T/2 where </a:t>
            </a:r>
            <a:r>
              <a:rPr lang="en-US" sz="2600" dirty="0" err="1" smtClean="0">
                <a:sym typeface="Symbol" pitchFamily="18" charset="2"/>
              </a:rPr>
              <a:t>i</a:t>
            </a:r>
            <a:r>
              <a:rPr lang="en-US" sz="2600" dirty="0" smtClean="0">
                <a:sym typeface="Symbol" pitchFamily="18" charset="2"/>
              </a:rPr>
              <a:t>  j,</a:t>
            </a:r>
            <a:r>
              <a:rPr lang="en-US" sz="2600" dirty="0">
                <a:sym typeface="Bookshelf Symbol 2" pitchFamily="2" charset="2"/>
              </a:rPr>
              <a:t/>
            </a:r>
            <a:br>
              <a:rPr lang="en-US" sz="2600" dirty="0">
                <a:sym typeface="Bookshelf Symbol 2" pitchFamily="2" charset="2"/>
              </a:rPr>
            </a:br>
            <a:r>
              <a:rPr lang="en-US" sz="2600" dirty="0" smtClean="0">
                <a:sym typeface="Bookshelf Symbol 2" pitchFamily="2" charset="2"/>
              </a:rPr>
              <a:t>(h(key) + i</a:t>
            </a:r>
            <a:r>
              <a:rPr lang="en-US" sz="2600" baseline="30000" dirty="0" smtClean="0">
                <a:sym typeface="Bookshelf Symbol 2" pitchFamily="2" charset="2"/>
              </a:rPr>
              <a:t>2</a:t>
            </a:r>
            <a:r>
              <a:rPr lang="en-US" sz="2600" dirty="0" smtClean="0">
                <a:sym typeface="Bookshelf Symbol 2" pitchFamily="2" charset="2"/>
              </a:rPr>
              <a:t>) % </a:t>
            </a:r>
            <a:r>
              <a:rPr lang="en-US" sz="2600" dirty="0" smtClean="0">
                <a:sym typeface="Symbol" pitchFamily="18" charset="2"/>
              </a:rPr>
              <a:t>T</a:t>
            </a:r>
            <a:r>
              <a:rPr lang="en-US" sz="2600" dirty="0" smtClean="0">
                <a:sym typeface="Bookshelf Symbol 2" pitchFamily="2" charset="2"/>
              </a:rPr>
              <a:t> </a:t>
            </a:r>
            <a:r>
              <a:rPr lang="en-US" sz="2600" dirty="0" smtClean="0">
                <a:sym typeface="Symbol" pitchFamily="18" charset="2"/>
              </a:rPr>
              <a:t> (h(key) + j</a:t>
            </a:r>
            <a:r>
              <a:rPr lang="en-US" sz="2600" baseline="30000" dirty="0" smtClean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) % 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/>
              <a:t>If </a:t>
            </a:r>
            <a:r>
              <a:rPr lang="en-US" sz="2600" dirty="0" err="1"/>
              <a:t>TableSize</a:t>
            </a:r>
            <a:r>
              <a:rPr lang="en-US" sz="2600" dirty="0"/>
              <a:t> is </a:t>
            </a:r>
            <a:r>
              <a:rPr lang="en-US" sz="2600" dirty="0" smtClean="0"/>
              <a:t>prime and </a:t>
            </a:r>
            <a:r>
              <a:rPr lang="en-US" sz="2600" dirty="0" smtClean="0">
                <a:sym typeface="Symbol" pitchFamily="18" charset="2"/>
              </a:rPr>
              <a:t> </a:t>
            </a:r>
            <a:r>
              <a:rPr lang="en-US" sz="2600" dirty="0" smtClean="0"/>
              <a:t>&lt; ½, quadratic probing will find an empty slot in at </a:t>
            </a:r>
            <a:r>
              <a:rPr lang="en-US" sz="2600" dirty="0"/>
              <a:t>most </a:t>
            </a:r>
            <a:r>
              <a:rPr lang="en-US" sz="2600" dirty="0" err="1" smtClean="0"/>
              <a:t>TableSize</a:t>
            </a:r>
            <a:r>
              <a:rPr lang="en-US" sz="2600" dirty="0" smtClean="0"/>
              <a:t>/2 probes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>
                <a:sym typeface="Symbol" pitchFamily="18" charset="2"/>
              </a:rPr>
              <a:t>If you keep  </a:t>
            </a:r>
            <a:r>
              <a:rPr lang="en-US" sz="2600" dirty="0" smtClean="0"/>
              <a:t>&lt; ½, no need to detect cycles as we just saw</a:t>
            </a:r>
            <a:endParaRPr lang="en-US" sz="2600" dirty="0" smtClean="0">
              <a:sym typeface="Symbol" pitchFamily="18" charset="2"/>
            </a:endParaRPr>
          </a:p>
          <a:p>
            <a:pPr lvl="1">
              <a:lnSpc>
                <a:spcPct val="110000"/>
              </a:lnSpc>
              <a:spcBef>
                <a:spcPts val="800"/>
              </a:spcBef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Clustering Reconsidered</a:t>
            </a:r>
            <a:endParaRPr lang="en-US" dirty="0" smtClean="0"/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Quadratic probing does not suffer from primary clustering as the quadratic nature quickly escapes the neighborhood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But it is no help if keys initially hash the same index</a:t>
            </a:r>
          </a:p>
          <a:p>
            <a:r>
              <a:rPr lang="en-US" sz="2400" dirty="0" smtClean="0"/>
              <a:t>Any 2 keys that hash to the same value will have the same series of moves after that</a:t>
            </a:r>
          </a:p>
          <a:p>
            <a:r>
              <a:rPr lang="en-US" sz="2400" dirty="0" smtClean="0"/>
              <a:t>Called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secondary clustering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We can avoid secondary clustering with a probe function that depends on the key: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double hashing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Open Addressing: Double Hashing</a:t>
            </a:r>
            <a:endParaRPr lang="en-US" dirty="0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Idea: 	</a:t>
            </a:r>
          </a:p>
          <a:p>
            <a:pPr marL="338138" indent="0">
              <a:buNone/>
            </a:pPr>
            <a:r>
              <a:rPr lang="en-US" sz="2400" dirty="0" smtClean="0"/>
              <a:t>Given two good hash functions h and g, it is very unlikely that for some key, h(key) == g(key)</a:t>
            </a:r>
          </a:p>
          <a:p>
            <a:pPr marL="338138" indent="0">
              <a:buNone/>
            </a:pPr>
            <a:r>
              <a:rPr lang="en-US" sz="2400" dirty="0" smtClean="0"/>
              <a:t>Ergo, why not probe using g(key)?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double hashing</a:t>
            </a:r>
            <a:r>
              <a:rPr lang="en-US" sz="2400" dirty="0" smtClean="0"/>
              <a:t>, f(</a:t>
            </a:r>
            <a:r>
              <a:rPr lang="en-US" sz="2400" dirty="0" err="1" smtClean="0"/>
              <a:t>i</a:t>
            </a:r>
            <a:r>
              <a:rPr lang="en-US" sz="2400" dirty="0" smtClean="0"/>
              <a:t>) =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⋅ g(key)</a:t>
            </a:r>
            <a:r>
              <a:rPr lang="en-US" sz="2400" dirty="0" smtClean="0"/>
              <a:t>:</a:t>
            </a:r>
          </a:p>
          <a:p>
            <a:pPr marL="463550" indent="0">
              <a:buNone/>
            </a:pP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probe:	(h(key) + 0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⋅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g(key)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probe:	(h(key) + 1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probe:	(h(key) + 2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…</a:t>
            </a:r>
          </a:p>
          <a:p>
            <a:pPr marL="463550" indent="0">
              <a:buNone/>
            </a:pP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probe:	(h(key) +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0" indent="0">
              <a:spcBef>
                <a:spcPts val="150"/>
              </a:spcBef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Crucial Detail: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must make sure that g(key) cannot be 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9432946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3994424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6040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key space = integers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Simple hash function: </a:t>
            </a:r>
          </a:p>
          <a:p>
            <a:pPr marL="0" indent="0">
              <a:buNone/>
            </a:pPr>
            <a:r>
              <a:rPr lang="en-US" dirty="0" smtClean="0"/>
              <a:t>  h(key) = key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r>
              <a:rPr lang="en-US" dirty="0" smtClean="0"/>
              <a:t>Client: f(x) = x</a:t>
            </a:r>
          </a:p>
          <a:p>
            <a:r>
              <a:rPr lang="en-US" dirty="0" smtClean="0"/>
              <a:t>Library: g(x) = f(x)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r>
              <a:rPr lang="en-US" dirty="0" smtClean="0"/>
              <a:t>Fairly fast and natural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err="1" smtClean="0"/>
              <a:t>TableSize</a:t>
            </a:r>
            <a:r>
              <a:rPr lang="en-US" dirty="0" smtClean="0"/>
              <a:t> = 10</a:t>
            </a:r>
          </a:p>
          <a:p>
            <a:r>
              <a:rPr lang="en-US" dirty="0" smtClean="0"/>
              <a:t>Insert keys 7, 18, 41, 34,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Group 7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1606554"/>
              </p:ext>
            </p:extLst>
          </p:nvPr>
        </p:nvGraphicFramePr>
        <p:xfrm>
          <a:off x="7137400" y="1694329"/>
          <a:ext cx="149606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8229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14223" y="4865004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4223" y="5269519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4223" y="2497744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14223" y="3675491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4223" y="2094909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31382974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b="1" dirty="0">
                <a:sym typeface="Wingdings" pitchFamily="2" charset="2"/>
              </a:rPr>
              <a:t>	</a:t>
            </a:r>
            <a:r>
              <a:rPr lang="en-US" sz="2000" dirty="0" smtClean="0"/>
              <a:t>g(33) </a:t>
            </a:r>
            <a:r>
              <a:rPr lang="en-US" sz="2000" dirty="0"/>
              <a:t>= 1 + 3</a:t>
            </a:r>
            <a:r>
              <a:rPr lang="en-US" sz="2000" dirty="0" smtClean="0"/>
              <a:t> </a:t>
            </a:r>
            <a:r>
              <a:rPr lang="en-US" sz="2000" dirty="0"/>
              <a:t>mod 9 = 4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b="1" dirty="0" smtClean="0"/>
              <a:t>147	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43</a:t>
            </a:r>
            <a:endParaRPr lang="en-US" sz="2000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09962810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147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	</a:t>
            </a:r>
            <a:r>
              <a:rPr lang="en-US" sz="2000" dirty="0" smtClean="0"/>
              <a:t>g(147) = 1 + 14 mod 9 = 6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b="1" dirty="0" smtClean="0"/>
              <a:t>43</a:t>
            </a:r>
            <a:endParaRPr lang="en-US" sz="2000" b="1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77969897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/>
                <a:gridCol w="74506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147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	</a:t>
            </a:r>
            <a:r>
              <a:rPr lang="en-US" sz="2000" dirty="0" smtClean="0"/>
              <a:t>g(147) = 1 + 14 mod 9 = 6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43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>
                <a:sym typeface="Wingdings" pitchFamily="2" charset="2"/>
              </a:rPr>
              <a:t>	</a:t>
            </a:r>
            <a:r>
              <a:rPr lang="en-US" sz="2000" dirty="0" smtClean="0"/>
              <a:t>g(43) </a:t>
            </a:r>
            <a:r>
              <a:rPr lang="en-US" sz="2000" dirty="0"/>
              <a:t>= 1 + 4</a:t>
            </a:r>
            <a:r>
              <a:rPr lang="en-US" sz="2000" dirty="0" smtClean="0"/>
              <a:t> </a:t>
            </a:r>
            <a:r>
              <a:rPr lang="en-US" sz="2000" dirty="0"/>
              <a:t>mod 9 = </a:t>
            </a:r>
            <a:r>
              <a:rPr lang="en-US" sz="2000" dirty="0" smtClean="0"/>
              <a:t>5</a:t>
            </a:r>
            <a:endParaRPr lang="en-US" sz="2000" b="1" dirty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endParaRPr lang="en-US" sz="2000" b="1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(T-1))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2975722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/>
                <a:gridCol w="74506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14276" y="5434703"/>
            <a:ext cx="616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8938" algn="l"/>
                <a:tab pos="3827463" algn="l"/>
              </a:tabLst>
            </a:pPr>
            <a:r>
              <a:rPr lang="en-US" sz="2000" b="0" dirty="0" smtClean="0">
                <a:solidFill>
                  <a:srgbClr val="FF0000"/>
                </a:solidFill>
              </a:rPr>
              <a:t>We have a problem:</a:t>
            </a:r>
          </a:p>
          <a:p>
            <a:pPr>
              <a:tabLst>
                <a:tab pos="1658938" algn="l"/>
                <a:tab pos="3827463" algn="l"/>
              </a:tabLst>
            </a:pPr>
            <a:r>
              <a:rPr lang="en-US" sz="2000" b="0" dirty="0" smtClean="0">
                <a:solidFill>
                  <a:srgbClr val="FF0000"/>
                </a:solidFill>
              </a:rPr>
              <a:t>3 + 0 = 3	3 + 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b="0" dirty="0" smtClean="0">
                <a:solidFill>
                  <a:srgbClr val="FF0000"/>
                </a:solidFill>
              </a:rPr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	3 </a:t>
            </a:r>
            <a:r>
              <a:rPr lang="en-US" sz="2000" b="0" dirty="0" smtClean="0">
                <a:solidFill>
                  <a:srgbClr val="FF0000"/>
                </a:solidFill>
              </a:rPr>
              <a:t>+ 10 = </a:t>
            </a:r>
            <a:r>
              <a:rPr lang="en-US" sz="2000" dirty="0" smtClean="0">
                <a:solidFill>
                  <a:srgbClr val="FF0000"/>
                </a:solidFill>
              </a:rPr>
              <a:t>13</a:t>
            </a:r>
            <a:r>
              <a:rPr lang="en-US" sz="2000" b="0" dirty="0" smtClean="0">
                <a:solidFill>
                  <a:srgbClr val="FF0000"/>
                </a:solidFill>
              </a:rPr>
              <a:t/>
            </a:r>
            <a:br>
              <a:rPr lang="en-US" sz="2000" b="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b="0" dirty="0" smtClean="0">
                <a:solidFill>
                  <a:srgbClr val="FF0000"/>
                </a:solidFill>
              </a:rPr>
              <a:t>3 + </a:t>
            </a:r>
            <a:r>
              <a:rPr lang="en-US" sz="2000" dirty="0" smtClean="0">
                <a:solidFill>
                  <a:srgbClr val="FF0000"/>
                </a:solidFill>
              </a:rPr>
              <a:t>15</a:t>
            </a:r>
            <a:r>
              <a:rPr lang="en-US" sz="2000" b="0" dirty="0" smtClean="0">
                <a:solidFill>
                  <a:srgbClr val="FF0000"/>
                </a:solidFill>
              </a:rPr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18	</a:t>
            </a:r>
            <a:r>
              <a:rPr lang="en-US" sz="2000" b="0" dirty="0" smtClean="0">
                <a:solidFill>
                  <a:srgbClr val="FF0000"/>
                </a:solidFill>
              </a:rPr>
              <a:t>3 + 20 = 23	</a:t>
            </a:r>
          </a:p>
        </p:txBody>
      </p:sp>
    </p:spTree>
    <p:extLst>
      <p:ext uri="{BB962C8B-B14F-4D97-AF65-F5344CB8AC3E}">
        <p14:creationId xmlns:p14="http://schemas.microsoft.com/office/powerpoint/2010/main" val="17743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Hashing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Because each probe is "jumping" by g(key) each time,	we should ideally "leave the neighborhood" and "go different places from the same initial collision"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But, as in quadratic probing, we could still have a problem where we are not "safe" due to an infinite loop despite room in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This cannot happen in at least one case:</a:t>
            </a:r>
          </a:p>
          <a:p>
            <a:pPr marL="519113" indent="0">
              <a:buNone/>
            </a:pPr>
            <a:r>
              <a:rPr lang="en-US" sz="2400" dirty="0" smtClean="0"/>
              <a:t>For primes p and q such that 2 &lt; q &lt; p</a:t>
            </a:r>
          </a:p>
          <a:p>
            <a:pPr marL="914400" lvl="1" indent="0">
              <a:buNone/>
            </a:pPr>
            <a:r>
              <a:rPr lang="en-US" sz="2400" dirty="0" smtClean="0"/>
              <a:t>h(key) = key % p</a:t>
            </a:r>
          </a:p>
          <a:p>
            <a:pPr marL="914400" lvl="1" indent="0">
              <a:buNone/>
            </a:pPr>
            <a:r>
              <a:rPr lang="en-US" sz="2400" dirty="0" smtClean="0"/>
              <a:t>g(key) = q – (key % q)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Summarizing Collision Resolution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Separate Chaining is easy</a:t>
            </a:r>
          </a:p>
          <a:p>
            <a:r>
              <a:rPr lang="en-US" sz="2400" dirty="0" smtClean="0"/>
              <a:t>find, delete proportional to load factor on average</a:t>
            </a:r>
          </a:p>
          <a:p>
            <a:r>
              <a:rPr lang="en-US" sz="2400" dirty="0" smtClean="0"/>
              <a:t>insert can be constant if just push on front of list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Open addressing uses probing, has clustering issues as it gets full but still has reasons for its use:</a:t>
            </a:r>
          </a:p>
          <a:p>
            <a:r>
              <a:rPr lang="en-US" sz="2400" dirty="0"/>
              <a:t>Easier data </a:t>
            </a:r>
            <a:r>
              <a:rPr lang="en-US" sz="2400" dirty="0" smtClean="0"/>
              <a:t>representation</a:t>
            </a:r>
          </a:p>
          <a:p>
            <a:r>
              <a:rPr lang="en-US" sz="2400" dirty="0" smtClean="0"/>
              <a:t>Less memory allocation</a:t>
            </a:r>
          </a:p>
          <a:p>
            <a:r>
              <a:rPr lang="en-US" sz="2400" dirty="0" smtClean="0"/>
              <a:t>Run-time overhead for list nodes (but an array implementation could be faster)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make hash from hash leftovers…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with array-based stacks/queues/lists</a:t>
            </a:r>
          </a:p>
          <a:p>
            <a:r>
              <a:rPr lang="en-US" sz="2400" dirty="0" smtClean="0"/>
              <a:t>If table gets too full, create a bigger table and copy everything</a:t>
            </a:r>
          </a:p>
          <a:p>
            <a:r>
              <a:rPr lang="en-US" sz="2400" dirty="0" smtClean="0"/>
              <a:t>Less helpful to shrink a table that is </a:t>
            </a:r>
            <a:r>
              <a:rPr lang="en-US" sz="2400" dirty="0" err="1" smtClean="0"/>
              <a:t>underfull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With chaining, we get to decide what "too full" means</a:t>
            </a:r>
          </a:p>
          <a:p>
            <a:r>
              <a:rPr lang="en-US" sz="2400" dirty="0" smtClean="0"/>
              <a:t>Keep load factor reasonable (e.g., &lt; 1)?</a:t>
            </a:r>
          </a:p>
          <a:p>
            <a:r>
              <a:rPr lang="en-US" sz="2400" dirty="0" smtClean="0"/>
              <a:t>Consider average or max size of non-empty </a:t>
            </a:r>
            <a:r>
              <a:rPr lang="en-US" sz="2400" dirty="0"/>
              <a:t>c</a:t>
            </a:r>
            <a:r>
              <a:rPr lang="en-US" sz="2400" dirty="0" smtClean="0"/>
              <a:t>hains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open addressing, half-full is a good rule of thumb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size should we choose?</a:t>
            </a:r>
            <a:endParaRPr lang="en-US" sz="2800" dirty="0"/>
          </a:p>
          <a:p>
            <a:r>
              <a:rPr lang="en-US" sz="2800" dirty="0" smtClean="0"/>
              <a:t>Twice-as-big?</a:t>
            </a:r>
          </a:p>
          <a:p>
            <a:r>
              <a:rPr lang="en-US" sz="2800" dirty="0" smtClean="0"/>
              <a:t>Except </a:t>
            </a:r>
            <a:r>
              <a:rPr lang="en-US" sz="2800" dirty="0"/>
              <a:t>that won’t be prime</a:t>
            </a:r>
            <a:r>
              <a:rPr lang="en-US" sz="2800" dirty="0" smtClean="0"/>
              <a:t>!</a:t>
            </a:r>
          </a:p>
          <a:p>
            <a:pPr marL="5715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go twice-as-big but guarantee prime</a:t>
            </a:r>
            <a:endParaRPr lang="en-US" sz="2800" dirty="0"/>
          </a:p>
          <a:p>
            <a:r>
              <a:rPr lang="en-US" sz="2400" dirty="0" smtClean="0"/>
              <a:t>Implement by hard coding a list </a:t>
            </a:r>
            <a:r>
              <a:rPr lang="en-US" sz="2400" dirty="0"/>
              <a:t>of prime numbers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probably will not grow more than 20-30 </a:t>
            </a:r>
            <a:r>
              <a:rPr lang="en-US" sz="2400" dirty="0" smtClean="0"/>
              <a:t>times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can then calculate after </a:t>
            </a:r>
            <a:r>
              <a:rPr lang="en-US" sz="2400" dirty="0" smtClean="0"/>
              <a:t>that if necessary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Can we copy all data to the same indices in the new table?</a:t>
            </a:r>
          </a:p>
          <a:p>
            <a:r>
              <a:rPr lang="en-US" sz="2000" dirty="0" smtClean="0">
                <a:sym typeface="Wingdings" pitchFamily="2" charset="2"/>
              </a:rPr>
              <a:t>Will not work; we calculated the index based on </a:t>
            </a:r>
            <a:r>
              <a:rPr lang="en-US" sz="2000" dirty="0" err="1" smtClean="0">
                <a:sym typeface="Wingdings" pitchFamily="2" charset="2"/>
              </a:rPr>
              <a:t>TableSize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Rehash Algorithm: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Go through old table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Do standard insert for each item into new table</a:t>
            </a:r>
          </a:p>
          <a:p>
            <a:pPr marL="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Resize is an O(n) operation, </a:t>
            </a:r>
          </a:p>
          <a:p>
            <a:r>
              <a:rPr lang="en-US" sz="2000" dirty="0" smtClean="0">
                <a:sym typeface="Wingdings" pitchFamily="2" charset="2"/>
              </a:rPr>
              <a:t>Iterate over old table: O(n)</a:t>
            </a:r>
          </a:p>
          <a:p>
            <a:r>
              <a:rPr lang="en-US" sz="2000" dirty="0" smtClean="0">
                <a:sym typeface="Wingdings" pitchFamily="2" charset="2"/>
              </a:rPr>
              <a:t>n inserts / calls to the hash function: n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  <a:sym typeface="Wingdings" pitchFamily="2" charset="2"/>
              </a:rPr>
              <a:t>⋅ O(1) = O(n)</a:t>
            </a:r>
            <a:endParaRPr lang="en-US" sz="2000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000" dirty="0" smtClean="0">
                <a:sym typeface="Wingdings" pitchFamily="2" charset="2"/>
              </a:rPr>
              <a:t>Is there some way to avoid all those hash function calls?</a:t>
            </a:r>
          </a:p>
          <a:p>
            <a:r>
              <a:rPr lang="en-US" sz="2000" dirty="0" smtClean="0">
                <a:sym typeface="Wingdings" pitchFamily="2" charset="2"/>
              </a:rPr>
              <a:t>Space/time tradeoff: Could store h(key) with each data item</a:t>
            </a:r>
          </a:p>
          <a:p>
            <a:r>
              <a:rPr lang="en-US" sz="2000" dirty="0" smtClean="0">
                <a:sym typeface="Wingdings" pitchFamily="2" charset="2"/>
              </a:rPr>
              <a:t>Growing the table is still O(n); only helps by a constant factor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non-integer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keys are not </a:t>
            </a:r>
            <a:r>
              <a:rPr lang="en-US" sz="2800" dirty="0" err="1" smtClean="0"/>
              <a:t>ints</a:t>
            </a:r>
            <a:r>
              <a:rPr lang="en-US" sz="2800" dirty="0" smtClean="0"/>
              <a:t>, the client must provide a means to convert the key to an </a:t>
            </a:r>
            <a:r>
              <a:rPr lang="en-US" sz="2800" dirty="0" err="1" smtClean="0"/>
              <a:t>int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Programming Trade-off:</a:t>
            </a:r>
          </a:p>
          <a:p>
            <a:r>
              <a:rPr lang="en-US" sz="2800" dirty="0" smtClean="0"/>
              <a:t>Calculation speed</a:t>
            </a:r>
          </a:p>
          <a:p>
            <a:r>
              <a:rPr lang="en-US" sz="2800" dirty="0"/>
              <a:t>Avoiding distinct keys hashing to </a:t>
            </a:r>
            <a:r>
              <a:rPr lang="en-US" sz="2800" dirty="0" smtClean="0"/>
              <a:t>same </a:t>
            </a:r>
            <a:r>
              <a:rPr lang="en-US" sz="2800" dirty="0" err="1"/>
              <a:t>ints</a:t>
            </a:r>
            <a:endParaRPr lang="en-US" sz="2800" dirty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Hashing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is never as clean-cut as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and Comparing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Our use of </a:t>
            </a:r>
            <a:r>
              <a:rPr lang="en-US" sz="2400" dirty="0" err="1" smtClean="0"/>
              <a:t>int</a:t>
            </a:r>
            <a:r>
              <a:rPr lang="en-US" sz="2400" dirty="0" smtClean="0"/>
              <a:t> key can lead to us overlooking a critical detail</a:t>
            </a:r>
          </a:p>
          <a:p>
            <a:r>
              <a:rPr lang="en-US" sz="2200" dirty="0" smtClean="0"/>
              <a:t>We do perform the initial hash on E </a:t>
            </a:r>
          </a:p>
          <a:p>
            <a:r>
              <a:rPr lang="en-US" sz="2200" dirty="0" smtClean="0"/>
              <a:t>While chaining/probing, we compare to E which requires equality testing (compare == 0)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 hash table needs a hash function and a comparator</a:t>
            </a:r>
          </a:p>
          <a:p>
            <a:r>
              <a:rPr lang="en-US" sz="2200" dirty="0" smtClean="0"/>
              <a:t>In Project 2, you will use two function objects</a:t>
            </a:r>
          </a:p>
          <a:p>
            <a:r>
              <a:rPr lang="en-US" sz="2200" dirty="0" smtClean="0"/>
              <a:t>The Java library uses a more object-oriented approach: </a:t>
            </a:r>
            <a:br>
              <a:rPr lang="en-US" sz="2200" dirty="0" smtClean="0"/>
            </a:br>
            <a:r>
              <a:rPr lang="en-US" sz="2200" dirty="0" smtClean="0"/>
              <a:t>each object has an equals method and a </a:t>
            </a:r>
            <a:r>
              <a:rPr lang="en-US" sz="2200" dirty="0" err="1" smtClean="0"/>
              <a:t>hashCode</a:t>
            </a:r>
            <a:r>
              <a:rPr lang="en-US" sz="2200" dirty="0" smtClean="0"/>
              <a:t> method:</a:t>
            </a:r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17800" y="4509912"/>
            <a:ext cx="49530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(Object o) {…}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 {…}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1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Equal Objects Must Hash the Same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Java library (and your project hash table) make a very important assumption that clients must satisfy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Object-oriented way of saying it:</a:t>
            </a:r>
          </a:p>
          <a:p>
            <a:pPr marL="463550" indent="0"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a.equals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(b), then we must require </a:t>
            </a:r>
          </a:p>
          <a:p>
            <a:pPr marL="919163" lvl="1" indent="0"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a.hashCode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()==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b.hashCode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Function object way of saying it:</a:t>
            </a:r>
          </a:p>
          <a:p>
            <a:pPr marL="463550" indent="0"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c.compare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a,b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) == 0, then we must require</a:t>
            </a:r>
          </a:p>
          <a:p>
            <a:pPr marL="914400" indent="0"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h.hash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(a) ==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h.hash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(b)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If you ever override equals</a:t>
            </a:r>
          </a:p>
          <a:p>
            <a:r>
              <a:rPr lang="en-US" sz="2000" dirty="0" smtClean="0"/>
              <a:t>You need to override </a:t>
            </a:r>
            <a:r>
              <a:rPr lang="en-US" sz="2000" dirty="0" err="1" smtClean="0"/>
              <a:t>hashCode</a:t>
            </a:r>
            <a:r>
              <a:rPr lang="en-US" sz="2000" dirty="0" smtClean="0"/>
              <a:t> also in a consistent way</a:t>
            </a:r>
          </a:p>
          <a:p>
            <a:r>
              <a:rPr lang="en-US" sz="2000" dirty="0" smtClean="0"/>
              <a:t>See </a:t>
            </a:r>
            <a:r>
              <a:rPr lang="en-US" sz="2000" dirty="0" err="1" smtClean="0"/>
              <a:t>CoreJava</a:t>
            </a:r>
            <a:r>
              <a:rPr lang="en-US" sz="2000" dirty="0" smtClean="0"/>
              <a:t> book, Chapter 5 for other "gotchas" with equals</a:t>
            </a:r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Comparable/Comparator Rules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have not emphasized important "rules" about comparison for:</a:t>
            </a:r>
          </a:p>
          <a:p>
            <a:r>
              <a:rPr lang="en-US" sz="2400" dirty="0" smtClean="0"/>
              <a:t>all our dictionaries</a:t>
            </a:r>
          </a:p>
          <a:p>
            <a:r>
              <a:rPr lang="en-US" sz="2400" dirty="0" smtClean="0"/>
              <a:t>sorting (next major topic)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Comparison must impose a consistent, total ordering:</a:t>
            </a:r>
          </a:p>
          <a:p>
            <a:pPr marL="463550" indent="0">
              <a:buNone/>
            </a:pPr>
            <a:r>
              <a:rPr lang="en-US" sz="2400" dirty="0" smtClean="0"/>
              <a:t>For all a, b, and c: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&lt; 0, then compare(</a:t>
            </a:r>
            <a:r>
              <a:rPr lang="en-US" sz="2400" dirty="0" err="1" smtClean="0"/>
              <a:t>b,a</a:t>
            </a:r>
            <a:r>
              <a:rPr lang="en-US" sz="2400" dirty="0" smtClean="0"/>
              <a:t>) &gt; 0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== 0, then compare(</a:t>
            </a:r>
            <a:r>
              <a:rPr lang="en-US" sz="2400" dirty="0" err="1" smtClean="0"/>
              <a:t>b,a</a:t>
            </a:r>
            <a:r>
              <a:rPr lang="en-US" sz="2400" dirty="0" smtClean="0"/>
              <a:t>) == 0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&lt; 0 and compare(</a:t>
            </a:r>
            <a:r>
              <a:rPr lang="en-US" sz="2400" dirty="0" err="1" smtClean="0"/>
              <a:t>b,c</a:t>
            </a:r>
            <a:r>
              <a:rPr lang="en-US" sz="2400" dirty="0" smtClean="0"/>
              <a:t>) &lt; 0, </a:t>
            </a:r>
            <a:br>
              <a:rPr lang="en-US" sz="2400" dirty="0" smtClean="0"/>
            </a:br>
            <a:r>
              <a:rPr lang="en-US" sz="2400" dirty="0" smtClean="0"/>
              <a:t>then compare(</a:t>
            </a:r>
            <a:r>
              <a:rPr lang="en-US" sz="2400" dirty="0" err="1" smtClean="0"/>
              <a:t>a,c</a:t>
            </a:r>
            <a:r>
              <a:rPr lang="en-US" sz="2400" dirty="0" smtClean="0"/>
              <a:t>) &lt; 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Generally Good </a:t>
            </a:r>
            <a:r>
              <a:rPr lang="en-US" dirty="0" err="1" smtClean="0"/>
              <a:t>hashCode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 result = 17; // start at a prime</a:t>
            </a:r>
          </a:p>
          <a:p>
            <a:pPr marL="0" indent="0">
              <a:buNone/>
            </a:pPr>
            <a:endParaRPr lang="en-US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Courier New" pitchFamily="49" charset="0"/>
              </a:rPr>
              <a:t>foreach</a:t>
            </a:r>
            <a:r>
              <a:rPr lang="en-US" sz="2400" dirty="0" smtClean="0">
                <a:cs typeface="Courier New" pitchFamily="49" charset="0"/>
              </a:rPr>
              <a:t> field f</a:t>
            </a:r>
          </a:p>
          <a:p>
            <a:pPr marL="57150" indent="0">
              <a:buNone/>
            </a:pPr>
            <a:r>
              <a:rPr lang="en-US" sz="2400" dirty="0" smtClean="0">
                <a:cs typeface="Courier New" pitchFamily="49" charset="0"/>
              </a:rPr>
              <a:t>   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err="1" smtClean="0">
                <a:cs typeface="Courier New" pitchFamily="49" charset="0"/>
              </a:rPr>
              <a:t>fieldHashcode</a:t>
            </a:r>
            <a:r>
              <a:rPr lang="en-US" sz="2400" dirty="0" smtClean="0">
                <a:cs typeface="Courier New" pitchFamily="49" charset="0"/>
              </a:rPr>
              <a:t> =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dirty="0" err="1" smtClean="0">
                <a:cs typeface="Courier New" pitchFamily="49" charset="0"/>
              </a:rPr>
              <a:t>boolean</a:t>
            </a:r>
            <a:r>
              <a:rPr lang="en-US" sz="2400" dirty="0" smtClean="0">
                <a:cs typeface="Courier New" pitchFamily="49" charset="0"/>
              </a:rPr>
              <a:t>: (f ? 1: 0)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byte, char, short, 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: (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) f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long: (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) (f ^ (f &gt;&gt;&gt; 32))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float: </a:t>
            </a:r>
            <a:r>
              <a:rPr lang="en-US" sz="2400" dirty="0" err="1" smtClean="0">
                <a:cs typeface="Courier New" pitchFamily="49" charset="0"/>
              </a:rPr>
              <a:t>Float.floatToIntBits</a:t>
            </a:r>
            <a:r>
              <a:rPr lang="en-US" sz="2400" dirty="0" smtClean="0">
                <a:cs typeface="Courier New" pitchFamily="49" charset="0"/>
              </a:rPr>
              <a:t>(f)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double: </a:t>
            </a:r>
            <a:r>
              <a:rPr lang="en-US" sz="2400" dirty="0" err="1" smtClean="0">
                <a:cs typeface="Courier New" pitchFamily="49" charset="0"/>
              </a:rPr>
              <a:t>Double.doubleToLongBits</a:t>
            </a:r>
            <a:r>
              <a:rPr lang="en-US" sz="2400" dirty="0" smtClean="0">
                <a:cs typeface="Courier New" pitchFamily="49" charset="0"/>
              </a:rPr>
              <a:t>(f), then above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Object: </a:t>
            </a:r>
            <a:r>
              <a:rPr lang="en-US" sz="2400" dirty="0" err="1" smtClean="0">
                <a:cs typeface="Courier New" pitchFamily="49" charset="0"/>
              </a:rPr>
              <a:t>object.hashCode</a:t>
            </a:r>
            <a:r>
              <a:rPr lang="en-US" sz="2400" dirty="0" smtClean="0">
                <a:cs typeface="Courier New" pitchFamily="49" charset="0"/>
              </a:rPr>
              <a:t>( )</a:t>
            </a:r>
          </a:p>
          <a:p>
            <a:pPr marL="57150" indent="0">
              <a:buNone/>
            </a:pPr>
            <a:endParaRPr lang="en-US" sz="800" dirty="0" smtClean="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400" dirty="0" smtClean="0">
                <a:cs typeface="Courier New" pitchFamily="49" charset="0"/>
              </a:rPr>
              <a:t>      result = 31 * result + </a:t>
            </a:r>
            <a:r>
              <a:rPr lang="en-US" sz="2400" dirty="0" err="1" smtClean="0">
                <a:cs typeface="Courier New" pitchFamily="49" charset="0"/>
              </a:rPr>
              <a:t>fieldHashcode</a:t>
            </a:r>
            <a:r>
              <a:rPr lang="en-US" sz="2400" dirty="0" smtClean="0">
                <a:cs typeface="Courier New" pitchFamily="49" charset="0"/>
              </a:rPr>
              <a:t>; </a:t>
            </a: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return result;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933" y="838200"/>
            <a:ext cx="1828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Final Word on Hashing</a:t>
            </a:r>
            <a:endParaRPr lang="en-US" dirty="0" smtClean="0"/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The hash table is one of the most important data structures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Efficient find, insert, and delete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Operations based on sorted order are not so efficient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Useful in many, many real-world applications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Popular </a:t>
            </a:r>
            <a:r>
              <a:rPr lang="en-US" sz="2000" dirty="0"/>
              <a:t>topic for job interview </a:t>
            </a:r>
            <a:r>
              <a:rPr lang="en-US" sz="2000" dirty="0" smtClean="0"/>
              <a:t>questions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Important to use a good hash function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Good distribution of key </a:t>
            </a:r>
            <a:r>
              <a:rPr lang="en-US" sz="2000" dirty="0" err="1" smtClean="0"/>
              <a:t>hashs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Not overly expensive to calculate (bit shifts good!)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Important to keep hash table at a good size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Keep 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 a prime number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Set a </a:t>
            </a:r>
            <a:r>
              <a:rPr lang="en-US" sz="2000" dirty="0" smtClean="0">
                <a:sym typeface="Symbol" pitchFamily="18" charset="2"/>
              </a:rPr>
              <a:t>preferable </a:t>
            </a:r>
            <a:r>
              <a:rPr lang="en-US" sz="2000" i="1" dirty="0" smtClean="0">
                <a:sym typeface="Symbol" pitchFamily="18" charset="2"/>
              </a:rPr>
              <a:t></a:t>
            </a:r>
            <a:r>
              <a:rPr lang="en-US" sz="2000" dirty="0" smtClean="0">
                <a:sym typeface="Symbol" pitchFamily="18" charset="2"/>
              </a:rPr>
              <a:t> depending on type of </a:t>
            </a:r>
            <a:r>
              <a:rPr lang="en-US" sz="2000" dirty="0" err="1" smtClean="0">
                <a:sym typeface="Symbol" pitchFamily="18" charset="2"/>
              </a:rPr>
              <a:t>hashtable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ready… for an exam?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Midterm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 is next Wednesday, July 18</a:t>
            </a:r>
          </a:p>
          <a:p>
            <a:pPr marL="0" indent="0">
              <a:buNone/>
            </a:pPr>
            <a:r>
              <a:rPr lang="en-US" sz="2800" dirty="0" smtClean="0"/>
              <a:t>It will take up the entire class period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It will cover everything up through today:</a:t>
            </a:r>
          </a:p>
          <a:p>
            <a:r>
              <a:rPr lang="en-US" sz="2800" dirty="0" smtClean="0"/>
              <a:t>Algorithmic analysis, Big-O, Recurrences</a:t>
            </a:r>
          </a:p>
          <a:p>
            <a:r>
              <a:rPr lang="en-US" sz="2800" dirty="0" smtClean="0"/>
              <a:t>Heaps and Priority Queues</a:t>
            </a:r>
          </a:p>
          <a:p>
            <a:r>
              <a:rPr lang="en-US" sz="2800" dirty="0" smtClean="0"/>
              <a:t>Stacks, Queues, Arrays, Linked Lists, etc.</a:t>
            </a:r>
          </a:p>
          <a:p>
            <a:r>
              <a:rPr lang="en-US" sz="2800" dirty="0" smtClean="0"/>
              <a:t>Dictionaries</a:t>
            </a:r>
          </a:p>
          <a:p>
            <a:r>
              <a:rPr lang="en-US" sz="2800" dirty="0" smtClean="0"/>
              <a:t>Regular BSTs, Balanced Trees, and B-Trees</a:t>
            </a:r>
          </a:p>
          <a:p>
            <a:r>
              <a:rPr lang="en-US" sz="2800" dirty="0" smtClean="0"/>
              <a:t>Hash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exam consists of 10 problems</a:t>
            </a:r>
          </a:p>
          <a:p>
            <a:r>
              <a:rPr lang="en-US" sz="2800" dirty="0" smtClean="0"/>
              <a:t>Total points possible is 110</a:t>
            </a:r>
          </a:p>
          <a:p>
            <a:r>
              <a:rPr lang="en-US" sz="2800" dirty="0" smtClean="0"/>
              <a:t>Your score will be out of 100</a:t>
            </a:r>
          </a:p>
          <a:p>
            <a:r>
              <a:rPr lang="en-US" sz="2800" dirty="0" smtClean="0"/>
              <a:t>Yes, you could score as well as 110/100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Types of Questions:</a:t>
            </a:r>
          </a:p>
          <a:p>
            <a:r>
              <a:rPr lang="en-US" sz="2800" dirty="0" smtClean="0"/>
              <a:t>Some calculations</a:t>
            </a:r>
          </a:p>
          <a:p>
            <a:r>
              <a:rPr lang="en-US" sz="2800" dirty="0" smtClean="0"/>
              <a:t>Drill problems manipulating data structures</a:t>
            </a:r>
          </a:p>
          <a:p>
            <a:r>
              <a:rPr lang="en-US" sz="2800" dirty="0" smtClean="0"/>
              <a:t>Writing </a:t>
            </a:r>
            <a:r>
              <a:rPr lang="en-US" sz="2800" dirty="0" err="1" smtClean="0"/>
              <a:t>pseudocode</a:t>
            </a:r>
            <a:r>
              <a:rPr lang="en-US" sz="2800" dirty="0" smtClean="0"/>
              <a:t> solutions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Book, Calculator,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exam is closed book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You can bring a calculator if you want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You can bring a limited set of notes:</a:t>
            </a:r>
          </a:p>
          <a:p>
            <a:r>
              <a:rPr lang="en-US" sz="2800" dirty="0" smtClean="0"/>
              <a:t>One 3x5 index card (both sides)</a:t>
            </a:r>
          </a:p>
          <a:p>
            <a:r>
              <a:rPr lang="en-US" sz="2800" dirty="0" smtClean="0"/>
              <a:t>Must be handwritten (no typing!)</a:t>
            </a:r>
          </a:p>
          <a:p>
            <a:r>
              <a:rPr lang="en-US" sz="2800" dirty="0" smtClean="0"/>
              <a:t>You must turn in the card with your exam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78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Key space K = 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…s</a:t>
            </a:r>
            <a:r>
              <a:rPr lang="en-US" sz="2400" baseline="-25000" dirty="0" smtClean="0"/>
              <a:t>k-1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where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are chars: 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 [0, 256]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choices: Which ones best avoid collisions?</a:t>
            </a:r>
          </a:p>
          <a:p>
            <a:pPr marL="0" indent="0">
              <a:buNone/>
            </a:pPr>
            <a:endParaRPr lang="en-US" sz="2400" b="0" i="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2665466"/>
                <a:ext cx="3516219" cy="553998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5466"/>
                <a:ext cx="3516219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3340130"/>
                <a:ext cx="4150047" cy="1373709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0130"/>
                <a:ext cx="4150047" cy="137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4834505"/>
                <a:ext cx="4801058" cy="1373709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37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4505"/>
                <a:ext cx="4801058" cy="1373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Quiz section tomorrow is a review</a:t>
            </a: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 Come with questions for David</a:t>
            </a: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We might do an exam review session</a:t>
            </a: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 Only if you show interest</a:t>
            </a: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Previous exams available for review</a:t>
            </a: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 Look for the link on midterm information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Kate's General 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Get a good night's sleep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Eat some breakfast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Read through the exam before you start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Write down partial work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Remember the class is curved at the 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 reasons beyond your control, you have to work with a very large linked list. You will be doing many finds, inserts, and deletes. Although you cannot stop using a linked list, you are allowed to modify the linked structure to improve performance.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What </a:t>
            </a:r>
            <a:r>
              <a:rPr lang="en-US" dirty="0" smtClean="0"/>
              <a:t>can you do?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Traversal of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One way to list the nodes of a BST is the depth traversal: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List the root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List the root's two children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List the root's children's children,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 would you implement this traversal?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 would you handle null children?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What is the big-O of your solution?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Nth smallest element in a B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 a B Tree, you want to implement a function </a:t>
            </a:r>
            <a:r>
              <a:rPr lang="en-US" dirty="0" err="1" smtClean="0"/>
              <a:t>FindSmallestKey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which returns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smallest key in the tree.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Describe a </a:t>
            </a:r>
            <a:r>
              <a:rPr lang="en-US" dirty="0" err="1" smtClean="0"/>
              <a:t>pseudocode</a:t>
            </a:r>
            <a:r>
              <a:rPr lang="en-US" dirty="0" smtClean="0"/>
              <a:t> solution.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What is the run-time of your code?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Is it dependent on L, M, and/or n?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a </a:t>
            </a:r>
            <a:r>
              <a:rPr lang="en-US" dirty="0" err="1" smtClean="0"/>
              <a:t>Checkerboad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way to speed up Game AIs is to hash and store common game states. In the case of checkers, how would you store the game state of:</a:t>
            </a:r>
          </a:p>
          <a:p>
            <a:r>
              <a:rPr lang="en-US" sz="2800" dirty="0" smtClean="0"/>
              <a:t>The 8x8 board</a:t>
            </a:r>
          </a:p>
          <a:p>
            <a:r>
              <a:rPr lang="en-US" sz="2800" dirty="0"/>
              <a:t>The 12 red pieces (single men or kings)</a:t>
            </a:r>
          </a:p>
          <a:p>
            <a:r>
              <a:rPr lang="en-US" sz="2800" dirty="0"/>
              <a:t>The 12 </a:t>
            </a:r>
            <a:r>
              <a:rPr lang="en-US" sz="2800" dirty="0" smtClean="0"/>
              <a:t>black </a:t>
            </a:r>
            <a:r>
              <a:rPr lang="en-US" sz="2800" dirty="0"/>
              <a:t>pieces (single men or kings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Can your solution generalize to more complex games like chess?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buNone/>
            </a:pPr>
            <a:r>
              <a:rPr lang="en-US" sz="2400" dirty="0" smtClean="0"/>
              <a:t>A few rules of thumb / tricks: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Use all 32 bits (be careful with negative numbers)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Use different overlapping bits for different parts of the hash 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This is why a factor of 37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works better than 256</a:t>
            </a:r>
            <a:r>
              <a:rPr lang="en-US" sz="2000" baseline="30000" dirty="0" smtClean="0"/>
              <a:t>i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Example: "</a:t>
            </a:r>
            <a:r>
              <a:rPr lang="en-US" sz="2000" dirty="0" err="1" smtClean="0"/>
              <a:t>abcde</a:t>
            </a:r>
            <a:r>
              <a:rPr lang="en-US" sz="2000" dirty="0" smtClean="0"/>
              <a:t>" and "</a:t>
            </a:r>
            <a:r>
              <a:rPr lang="en-US" sz="2000" dirty="0" err="1" smtClean="0"/>
              <a:t>ebcda</a:t>
            </a:r>
            <a:r>
              <a:rPr lang="en-US" sz="2000" dirty="0" smtClean="0"/>
              <a:t>"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When smashing two hashes into one hash, use bitwise-</a:t>
            </a:r>
            <a:r>
              <a:rPr lang="en-US" sz="2000" dirty="0" err="1" smtClean="0"/>
              <a:t>xor</a:t>
            </a:r>
            <a:endParaRPr lang="en-US" sz="2000" dirty="0" smtClean="0"/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bitwise-and produces too many 0 bits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bitwise-or produces too many 1 bits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Rely on expertise of others; consult books and other resources for standard hashing functions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Advanced: If keys are known ahead of time, a </a:t>
            </a:r>
            <a:r>
              <a:rPr lang="en-US" sz="2000" i="1" dirty="0" smtClean="0"/>
              <a:t>perfect hash</a:t>
            </a:r>
            <a:r>
              <a:rPr lang="en-US" sz="2000" dirty="0" smtClean="0"/>
              <a:t> can be </a:t>
            </a:r>
            <a:r>
              <a:rPr lang="en-US" sz="2000" dirty="0" smtClean="0"/>
              <a:t>calculated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5049</Words>
  <Application>Microsoft Office PowerPoint</Application>
  <PresentationFormat>On-screen Show (4:3)</PresentationFormat>
  <Paragraphs>1672</Paragraphs>
  <Slides>86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CSE 332 Data Abstractions:  B Trees and Hash Tables Make a Complete Breakfast</vt:lpstr>
      <vt:lpstr>hash tables</vt:lpstr>
      <vt:lpstr>Hash Tables</vt:lpstr>
      <vt:lpstr>An Ideal Hash Functions</vt:lpstr>
      <vt:lpstr>What to Hash?</vt:lpstr>
      <vt:lpstr>Hashing Integers</vt:lpstr>
      <vt:lpstr>Hashing non-integer keys</vt:lpstr>
      <vt:lpstr>Hashing Strings</vt:lpstr>
      <vt:lpstr>Combining Hash Functions</vt:lpstr>
      <vt:lpstr>Collision Resolution</vt:lpstr>
      <vt:lpstr>Collision Avoidance</vt:lpstr>
      <vt:lpstr>Collision Resolution</vt:lpstr>
      <vt:lpstr>Flavors of Collision Resolution</vt:lpstr>
      <vt:lpstr>Terminology Warning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Thoughts on Separate Chaining</vt:lpstr>
      <vt:lpstr>Rigorous Separate Chaining Analysis</vt:lpstr>
      <vt:lpstr>Load Factor?</vt:lpstr>
      <vt:lpstr>Load Factor?</vt:lpstr>
      <vt:lpstr>Rigorous Separate Chaining Analysis</vt:lpstr>
      <vt:lpstr>Rigorous Separate Chaining Analysis</vt:lpstr>
      <vt:lpstr>Separate Chaining Deletion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Load Factor?</vt:lpstr>
      <vt:lpstr>Open Addressing in General</vt:lpstr>
      <vt:lpstr>Open Addressing: Other Operations</vt:lpstr>
      <vt:lpstr>Primary Clustering</vt:lpstr>
      <vt:lpstr>Analysis of Linear Probing</vt:lpstr>
      <vt:lpstr>Analysis in Chart Form</vt:lpstr>
      <vt:lpstr>Open Addressing: 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Clustering Reconsidered</vt:lpstr>
      <vt:lpstr>Open Addressing: Double Hashing</vt:lpstr>
      <vt:lpstr>Double Hashing</vt:lpstr>
      <vt:lpstr>Double Hashing</vt:lpstr>
      <vt:lpstr>Double Hashing</vt:lpstr>
      <vt:lpstr>Double Hashing</vt:lpstr>
      <vt:lpstr>Double Hashing</vt:lpstr>
      <vt:lpstr>Double Hashing</vt:lpstr>
      <vt:lpstr>Double Hashing Analysis</vt:lpstr>
      <vt:lpstr>Summarizing Collision Resolution</vt:lpstr>
      <vt:lpstr>Rehashing</vt:lpstr>
      <vt:lpstr>Rehashing</vt:lpstr>
      <vt:lpstr>Rehashing</vt:lpstr>
      <vt:lpstr>Rehashing</vt:lpstr>
      <vt:lpstr>Implementing Hashing</vt:lpstr>
      <vt:lpstr>Hashing and Comparing</vt:lpstr>
      <vt:lpstr>Equal Objects Must Hash the Same</vt:lpstr>
      <vt:lpstr>Comparable/Comparator Rules</vt:lpstr>
      <vt:lpstr>A Generally Good hashCode()</vt:lpstr>
      <vt:lpstr>Final Word on Hashing</vt:lpstr>
      <vt:lpstr>Midterm Exam</vt:lpstr>
      <vt:lpstr>The Midterm</vt:lpstr>
      <vt:lpstr>The Midterm</vt:lpstr>
      <vt:lpstr>Book, Calculator, and Notes</vt:lpstr>
      <vt:lpstr>Preparing for the Exam</vt:lpstr>
      <vt:lpstr>Kate's General Exam Advice</vt:lpstr>
      <vt:lpstr>Practice Problems </vt:lpstr>
      <vt:lpstr>Improving Linked Lists</vt:lpstr>
      <vt:lpstr>Depth Traversal of a Tree</vt:lpstr>
      <vt:lpstr>Nth smallest element in a B Tree</vt:lpstr>
      <vt:lpstr>Hashing a Checkerboad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88</cp:revision>
  <dcterms:created xsi:type="dcterms:W3CDTF">2012-06-18T04:45:26Z</dcterms:created>
  <dcterms:modified xsi:type="dcterms:W3CDTF">2012-07-11T04:56:48Z</dcterms:modified>
</cp:coreProperties>
</file>