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7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8.xml" ContentType="application/vnd.openxmlformats-officedocument.presentationml.notesSlide+xml"/>
  <Override PartName="/ppt/tags/tag225.xml" ContentType="application/vnd.openxmlformats-officedocument.presentationml.tags+xml"/>
  <Override PartName="/ppt/notesSlides/notesSlide19.xml" ContentType="application/vnd.openxmlformats-officedocument.presentationml.notesSlide+xml"/>
  <Override PartName="/ppt/tags/tag2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27.xml" ContentType="application/vnd.openxmlformats-officedocument.presentationml.tags+xml"/>
  <Override PartName="/ppt/notesSlides/notesSlide2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28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9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31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32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27.xml" ContentType="application/vnd.openxmlformats-officedocument.presentationml.tags+xml"/>
  <Override PartName="/ppt/notesSlides/notesSlide35.xml" ContentType="application/vnd.openxmlformats-officedocument.presentationml.notesSlide+xml"/>
  <Override PartName="/ppt/tags/tag528.xml" ContentType="application/vnd.openxmlformats-officedocument.presentationml.tags+xml"/>
  <Override PartName="/ppt/notesSlides/notesSlide36.xml" ContentType="application/vnd.openxmlformats-officedocument.presentationml.notesSlide+xml"/>
  <Override PartName="/ppt/tags/tag529.xml" ContentType="application/vnd.openxmlformats-officedocument.presentationml.tags+xml"/>
  <Override PartName="/ppt/notesSlides/notesSlide37.xml" ContentType="application/vnd.openxmlformats-officedocument.presentationml.notesSlide+xml"/>
  <Override PartName="/ppt/tags/tag53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274" r:id="rId3"/>
    <p:sldId id="275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6" r:id="rId21"/>
    <p:sldId id="279" r:id="rId22"/>
    <p:sldId id="273" r:id="rId23"/>
    <p:sldId id="282" r:id="rId24"/>
    <p:sldId id="280" r:id="rId25"/>
    <p:sldId id="284" r:id="rId26"/>
    <p:sldId id="278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313" r:id="rId36"/>
    <p:sldId id="314" r:id="rId37"/>
    <p:sldId id="315" r:id="rId38"/>
    <p:sldId id="316" r:id="rId39"/>
    <p:sldId id="317" r:id="rId40"/>
    <p:sldId id="295" r:id="rId41"/>
    <p:sldId id="296" r:id="rId42"/>
    <p:sldId id="297" r:id="rId43"/>
    <p:sldId id="298" r:id="rId44"/>
    <p:sldId id="318" r:id="rId45"/>
    <p:sldId id="299" r:id="rId46"/>
    <p:sldId id="320" r:id="rId47"/>
    <p:sldId id="300" r:id="rId48"/>
    <p:sldId id="301" r:id="rId49"/>
    <p:sldId id="303" r:id="rId50"/>
    <p:sldId id="305" r:id="rId51"/>
    <p:sldId id="307" r:id="rId52"/>
    <p:sldId id="309" r:id="rId53"/>
    <p:sldId id="310" r:id="rId54"/>
    <p:sldId id="311" r:id="rId55"/>
    <p:sldId id="346" r:id="rId56"/>
    <p:sldId id="347" r:id="rId57"/>
    <p:sldId id="349" r:id="rId58"/>
    <p:sldId id="312" r:id="rId59"/>
    <p:sldId id="321" r:id="rId60"/>
    <p:sldId id="322" r:id="rId61"/>
    <p:sldId id="345" r:id="rId62"/>
    <p:sldId id="328" r:id="rId63"/>
    <p:sldId id="329" r:id="rId64"/>
    <p:sldId id="362" r:id="rId65"/>
    <p:sldId id="363" r:id="rId66"/>
    <p:sldId id="330" r:id="rId67"/>
    <p:sldId id="331" r:id="rId68"/>
    <p:sldId id="332" r:id="rId69"/>
    <p:sldId id="333" r:id="rId70"/>
    <p:sldId id="350" r:id="rId71"/>
    <p:sldId id="351" r:id="rId72"/>
    <p:sldId id="352" r:id="rId73"/>
    <p:sldId id="353" r:id="rId74"/>
    <p:sldId id="354" r:id="rId75"/>
    <p:sldId id="339" r:id="rId76"/>
    <p:sldId id="340" r:id="rId77"/>
    <p:sldId id="356" r:id="rId78"/>
    <p:sldId id="357" r:id="rId79"/>
    <p:sldId id="341" r:id="rId80"/>
    <p:sldId id="342" r:id="rId81"/>
    <p:sldId id="358" r:id="rId82"/>
    <p:sldId id="343" r:id="rId83"/>
    <p:sldId id="361" r:id="rId84"/>
    <p:sldId id="365" r:id="rId85"/>
    <p:sldId id="364" r:id="rId86"/>
    <p:sldId id="344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04" autoAdjust="0"/>
  </p:normalViewPr>
  <p:slideViewPr>
    <p:cSldViewPr showGuides="1">
      <p:cViewPr varScale="1">
        <p:scale>
          <a:sx n="85" d="100"/>
          <a:sy n="85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2012-06-25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042DFF-2ED7-4D44-AC2F-ABB46AFBB498}" type="slidenum">
              <a:rPr lang="en-US" sz="1200" b="0">
                <a:latin typeface="Arial" charset="0"/>
              </a:rPr>
              <a:pPr eaLnBrk="1" hangingPunct="1"/>
              <a:t>31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AFFFE-8AA4-46EB-911D-C5B2F2C87364}" type="slidenum">
              <a:rPr lang="en-US" sz="1200" b="0">
                <a:latin typeface="Arial" charset="0"/>
              </a:rPr>
              <a:pPr eaLnBrk="1" hangingPunct="1"/>
              <a:t>46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AFFFE-8AA4-46EB-911D-C5B2F2C87364}" type="slidenum">
              <a:rPr lang="en-US" sz="1200" b="0">
                <a:latin typeface="Arial" charset="0"/>
              </a:rPr>
              <a:pPr eaLnBrk="1" hangingPunct="1"/>
              <a:t>47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B882D4-AECB-4CF5-A4C8-5759BA9D7ABB}" type="slidenum">
              <a:rPr lang="en-US" sz="1200" b="0">
                <a:latin typeface="Arial" charset="0"/>
              </a:rPr>
              <a:pPr eaLnBrk="1" hangingPunct="1"/>
              <a:t>48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5C5AC0-3762-4A38-8E8A-3FA5B4738A08}" type="slidenum">
              <a:rPr lang="en-US" sz="1200" b="0">
                <a:latin typeface="Arial" charset="0"/>
              </a:rPr>
              <a:pPr eaLnBrk="1" hangingPunct="1"/>
              <a:t>49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340D78-D4D1-476C-9930-73BE3DA4E478}" type="slidenum">
              <a:rPr lang="en-US" sz="1200" b="0">
                <a:latin typeface="Arial" charset="0"/>
              </a:rPr>
              <a:pPr eaLnBrk="1" hangingPunct="1"/>
              <a:t>50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BA7432-2B32-49D6-80BB-D9331DC21687}" type="slidenum">
              <a:rPr lang="en-US" sz="1200" b="0">
                <a:latin typeface="Arial" charset="0"/>
              </a:rPr>
              <a:pPr eaLnBrk="1" hangingPunct="1"/>
              <a:t>51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209623-CE57-4954-AD05-BDAF45C64B17}" type="slidenum">
              <a:rPr lang="en-US" sz="1200" b="0">
                <a:latin typeface="Arial" charset="0"/>
              </a:rPr>
              <a:pPr eaLnBrk="1" hangingPunct="1"/>
              <a:t>52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BB897-907F-44B7-B6E4-61AAA6789F3E}" type="slidenum">
              <a:rPr lang="en-US"/>
              <a:pPr/>
              <a:t>54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child of node I = 2 * I</a:t>
            </a:r>
          </a:p>
          <a:p>
            <a:r>
              <a:rPr lang="en-US"/>
              <a:t>Right child  I = (2*i) +1</a:t>
            </a:r>
          </a:p>
          <a:p>
            <a:r>
              <a:rPr lang="en-US"/>
              <a:t>Parent of node I is at i/2 (floor)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5913F-177C-4DD4-AB72-9E3AF7EDD1E0}" type="slidenum">
              <a:rPr lang="en-US" sz="1200" b="0">
                <a:latin typeface="Arial" charset="0"/>
              </a:rPr>
              <a:pPr eaLnBrk="1" hangingPunct="1"/>
              <a:t>32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http://en.wikipedia.org/wiki/File:Floyd1.jpg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E74553-76DE-4527-8AC7-8B9EAA229C5F}" type="slidenum">
              <a:rPr lang="en-US" sz="1200" b="0">
                <a:latin typeface="Arial" charset="0"/>
              </a:rPr>
              <a:pPr eaLnBrk="1" hangingPunct="1"/>
              <a:t>33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C80DAC-8037-46EA-A651-B85E216161CD}" type="slidenum">
              <a:rPr lang="en-US" sz="1200" b="0">
                <a:latin typeface="Arial" charset="0"/>
              </a:rPr>
              <a:pPr eaLnBrk="1" hangingPunct="1"/>
              <a:t>34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E0B4F2-C9C2-4B87-8898-32282128B55D}" type="slidenum">
              <a:rPr lang="en-US" sz="1200" b="0">
                <a:latin typeface="Arial" charset="0"/>
              </a:rPr>
              <a:pPr eaLnBrk="1" hangingPunct="1"/>
              <a:t>40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AEB55-ECC5-42CE-BC5C-D48C0CA3F7A1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89" y="5370287"/>
            <a:ext cx="6860977" cy="3773714"/>
          </a:xfrm>
        </p:spPr>
        <p:txBody>
          <a:bodyPr/>
          <a:lstStyle/>
          <a:p>
            <a:r>
              <a:rPr lang="en-US"/>
              <a:t>Trees have many uses, and we’ll take about them later. To start, let’s just review the basics.</a:t>
            </a:r>
          </a:p>
          <a:p>
            <a:endParaRPr lang="en-US"/>
          </a:p>
          <a:p>
            <a:r>
              <a:rPr lang="en-US"/>
              <a:t>Let’s review the words:</a:t>
            </a:r>
          </a:p>
          <a:p>
            <a:r>
              <a:rPr lang="en-US" i="1"/>
              <a:t>root: </a:t>
            </a:r>
            <a:r>
              <a:rPr lang="en-US"/>
              <a:t>A</a:t>
            </a:r>
          </a:p>
          <a:p>
            <a:r>
              <a:rPr lang="en-US" i="1"/>
              <a:t>leaf: </a:t>
            </a:r>
            <a:r>
              <a:rPr lang="en-US"/>
              <a:t>DEFJKLMNI</a:t>
            </a:r>
          </a:p>
          <a:p>
            <a:r>
              <a:rPr lang="en-US" i="1"/>
              <a:t>child:</a:t>
            </a:r>
            <a:r>
              <a:rPr lang="en-US"/>
              <a:t>A - C or H - K leaves have no children</a:t>
            </a:r>
          </a:p>
          <a:p>
            <a:r>
              <a:rPr lang="en-US" i="1"/>
              <a:t>parent:</a:t>
            </a:r>
            <a:r>
              <a:rPr lang="en-US"/>
              <a:t> C - A or L - H the root has no parent</a:t>
            </a:r>
          </a:p>
          <a:p>
            <a:r>
              <a:rPr lang="en-US" i="1"/>
              <a:t>sibling:</a:t>
            </a:r>
            <a:r>
              <a:rPr lang="en-US"/>
              <a:t> D - E or F or J - K,L,M, or N</a:t>
            </a:r>
          </a:p>
          <a:p>
            <a:r>
              <a:rPr lang="en-US" i="1"/>
              <a:t>grandparent:</a:t>
            </a:r>
            <a:r>
              <a:rPr lang="en-US"/>
              <a:t> G to A</a:t>
            </a:r>
          </a:p>
          <a:p>
            <a:r>
              <a:rPr lang="en-US" i="1"/>
              <a:t>grandchild:</a:t>
            </a:r>
            <a:r>
              <a:rPr lang="en-US"/>
              <a:t> C to H or I</a:t>
            </a:r>
          </a:p>
          <a:p>
            <a:r>
              <a:rPr lang="en-US" i="1"/>
              <a:t>ancestor:</a:t>
            </a:r>
            <a:r>
              <a:rPr lang="en-US"/>
              <a:t> the node itself or any ancestor’s parent</a:t>
            </a:r>
          </a:p>
          <a:p>
            <a:r>
              <a:rPr lang="en-US" i="1"/>
              <a:t>descendent:</a:t>
            </a:r>
            <a:r>
              <a:rPr lang="en-US"/>
              <a:t> the node itself or any child’s descendent</a:t>
            </a:r>
          </a:p>
          <a:p>
            <a:r>
              <a:rPr lang="en-US" i="1"/>
              <a:t>subtree: </a:t>
            </a:r>
            <a:r>
              <a:rPr lang="en-US"/>
              <a:t>a node and all its descendents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95DEA-4CF2-4005-BD9D-444B9F284166}" type="slidenum">
              <a:rPr lang="en-US"/>
              <a:pPr/>
              <a:t>42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89" y="5370287"/>
            <a:ext cx="6860977" cy="3773714"/>
          </a:xfrm>
        </p:spPr>
        <p:txBody>
          <a:bodyPr/>
          <a:lstStyle/>
          <a:p>
            <a:r>
              <a:rPr lang="en-US" i="1"/>
              <a:t>Depth:</a:t>
            </a:r>
            <a:r>
              <a:rPr lang="en-US"/>
              <a:t> the number of edges along the path from the root to the node</a:t>
            </a:r>
          </a:p>
          <a:p>
            <a:r>
              <a:rPr lang="en-US" i="1"/>
              <a:t>height</a:t>
            </a:r>
            <a:r>
              <a:rPr lang="en-US"/>
              <a:t>: the number of edges along the longest path from the node to a leaf</a:t>
            </a:r>
          </a:p>
          <a:p>
            <a:r>
              <a:rPr lang="en-US" i="1"/>
              <a:t>degree:</a:t>
            </a:r>
            <a:r>
              <a:rPr lang="en-US"/>
              <a:t> the number of children of the node</a:t>
            </a:r>
          </a:p>
          <a:p>
            <a:r>
              <a:rPr lang="en-US" i="1"/>
              <a:t>branching factor:</a:t>
            </a:r>
            <a:r>
              <a:rPr lang="en-US"/>
              <a:t> the maximum degree of any node (or sometimes the average)</a:t>
            </a:r>
          </a:p>
          <a:p>
            <a:r>
              <a:rPr lang="en-US" i="1"/>
              <a:t>preorder traversal:</a:t>
            </a:r>
            <a:r>
              <a:rPr lang="en-US"/>
              <a:t> running through all the nodes in the tree, starting with the parent, then all the children</a:t>
            </a:r>
          </a:p>
          <a:p>
            <a:r>
              <a:rPr lang="en-US" i="1"/>
              <a:t>postorder traversal:</a:t>
            </a:r>
            <a:r>
              <a:rPr lang="en-US"/>
              <a:t> run through all the nodes starting with the children and then the parents</a:t>
            </a:r>
            <a:endParaRPr lang="en-US"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040A01-7D21-459D-8948-20696E5336C7}" type="slidenum">
              <a:rPr lang="en-US" sz="1200" b="0">
                <a:latin typeface="Arial" charset="0"/>
              </a:rPr>
              <a:pPr eaLnBrk="1" hangingPunct="1"/>
              <a:t>43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AFFFE-8AA4-46EB-911D-C5B2F2C87364}" type="slidenum">
              <a:rPr lang="en-US" sz="1200" b="0">
                <a:latin typeface="Arial" charset="0"/>
              </a:rPr>
              <a:pPr eaLnBrk="1" hangingPunct="1"/>
              <a:t>45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tags" Target="../tags/tag86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tags" Target="../tags/tag85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tags" Target="../tags/tag81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tags" Target="../tags/tag84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36" Type="http://schemas.openxmlformats.org/officeDocument/2006/relationships/tags" Target="../tags/tag88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35" Type="http://schemas.openxmlformats.org/officeDocument/2006/relationships/tags" Target="../tags/tag8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notesSlide" Target="../notesSlides/notesSlide8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tags" Target="../tags/tag222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notesSlide" Target="../notesSlides/notesSlide27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tags" Target="../tags/tag289.xml"/><Relationship Id="rId3" Type="http://schemas.openxmlformats.org/officeDocument/2006/relationships/tags" Target="../tags/tag253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tags" Target="../tags/tag29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46" Type="http://schemas.openxmlformats.org/officeDocument/2006/relationships/tags" Target="../tags/tag296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41" Type="http://schemas.openxmlformats.org/officeDocument/2006/relationships/tags" Target="../tags/tag291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43" Type="http://schemas.openxmlformats.org/officeDocument/2006/relationships/tags" Target="../tags/tag293.xml"/><Relationship Id="rId48" Type="http://schemas.openxmlformats.org/officeDocument/2006/relationships/notesSlide" Target="../notesSlides/notesSlide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tags" Target="../tags/tag335.xml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34" Type="http://schemas.openxmlformats.org/officeDocument/2006/relationships/tags" Target="../tags/tag330.xml"/><Relationship Id="rId42" Type="http://schemas.openxmlformats.org/officeDocument/2006/relationships/tags" Target="../tags/tag338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tags" Target="../tags/tag329.xml"/><Relationship Id="rId38" Type="http://schemas.openxmlformats.org/officeDocument/2006/relationships/tags" Target="../tags/tag334.xml"/><Relationship Id="rId46" Type="http://schemas.openxmlformats.org/officeDocument/2006/relationships/tags" Target="../tags/tag342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tags" Target="../tags/tag325.xml"/><Relationship Id="rId41" Type="http://schemas.openxmlformats.org/officeDocument/2006/relationships/tags" Target="../tags/tag337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tags" Target="../tags/tag328.xml"/><Relationship Id="rId37" Type="http://schemas.openxmlformats.org/officeDocument/2006/relationships/tags" Target="../tags/tag333.xml"/><Relationship Id="rId40" Type="http://schemas.openxmlformats.org/officeDocument/2006/relationships/tags" Target="../tags/tag336.xml"/><Relationship Id="rId45" Type="http://schemas.openxmlformats.org/officeDocument/2006/relationships/tags" Target="../tags/tag341.xml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tags" Target="../tags/tag332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tags" Target="../tags/tag327.xml"/><Relationship Id="rId44" Type="http://schemas.openxmlformats.org/officeDocument/2006/relationships/tags" Target="../tags/tag340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tags" Target="../tags/tag326.xml"/><Relationship Id="rId35" Type="http://schemas.openxmlformats.org/officeDocument/2006/relationships/tags" Target="../tags/tag331.xml"/><Relationship Id="rId43" Type="http://schemas.openxmlformats.org/officeDocument/2006/relationships/tags" Target="../tags/tag339.xml"/><Relationship Id="rId48" Type="http://schemas.openxmlformats.org/officeDocument/2006/relationships/notesSlide" Target="../notesSlides/notesSlide2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tags" Target="../tags/tag368.xml"/><Relationship Id="rId39" Type="http://schemas.openxmlformats.org/officeDocument/2006/relationships/tags" Target="../tags/tag381.xml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34" Type="http://schemas.openxmlformats.org/officeDocument/2006/relationships/tags" Target="../tags/tag376.xml"/><Relationship Id="rId42" Type="http://schemas.openxmlformats.org/officeDocument/2006/relationships/tags" Target="../tags/tag384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tags" Target="../tags/tag375.xml"/><Relationship Id="rId38" Type="http://schemas.openxmlformats.org/officeDocument/2006/relationships/tags" Target="../tags/tag380.xml"/><Relationship Id="rId46" Type="http://schemas.openxmlformats.org/officeDocument/2006/relationships/tags" Target="../tags/tag388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tags" Target="../tags/tag371.xml"/><Relationship Id="rId41" Type="http://schemas.openxmlformats.org/officeDocument/2006/relationships/tags" Target="../tags/tag383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tags" Target="../tags/tag374.xml"/><Relationship Id="rId37" Type="http://schemas.openxmlformats.org/officeDocument/2006/relationships/tags" Target="../tags/tag379.xml"/><Relationship Id="rId40" Type="http://schemas.openxmlformats.org/officeDocument/2006/relationships/tags" Target="../tags/tag382.xml"/><Relationship Id="rId45" Type="http://schemas.openxmlformats.org/officeDocument/2006/relationships/tags" Target="../tags/tag387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tags" Target="../tags/tag378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tags" Target="../tags/tag373.xml"/><Relationship Id="rId44" Type="http://schemas.openxmlformats.org/officeDocument/2006/relationships/tags" Target="../tags/tag386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tags" Target="../tags/tag377.xml"/><Relationship Id="rId43" Type="http://schemas.openxmlformats.org/officeDocument/2006/relationships/tags" Target="../tags/tag385.xml"/><Relationship Id="rId48" Type="http://schemas.openxmlformats.org/officeDocument/2006/relationships/notesSlide" Target="../notesSlides/notesSlide3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7.xml"/><Relationship Id="rId3" Type="http://schemas.openxmlformats.org/officeDocument/2006/relationships/tags" Target="../tags/tag391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0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6.xml"/><Relationship Id="rId46" Type="http://schemas.openxmlformats.org/officeDocument/2006/relationships/tags" Target="../tags/tag434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tags" Target="../tags/tag417.xml"/><Relationship Id="rId41" Type="http://schemas.openxmlformats.org/officeDocument/2006/relationships/tags" Target="../tags/tag429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5.xml"/><Relationship Id="rId40" Type="http://schemas.openxmlformats.org/officeDocument/2006/relationships/tags" Target="../tags/tag428.xml"/><Relationship Id="rId45" Type="http://schemas.openxmlformats.org/officeDocument/2006/relationships/tags" Target="../tags/tag433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4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tags" Target="../tags/tag432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Relationship Id="rId43" Type="http://schemas.openxmlformats.org/officeDocument/2006/relationships/tags" Target="../tags/tag431.xml"/><Relationship Id="rId48" Type="http://schemas.openxmlformats.org/officeDocument/2006/relationships/notesSlide" Target="../notesSlides/notesSlide3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9" Type="http://schemas.openxmlformats.org/officeDocument/2006/relationships/tags" Target="../tags/tag473.xml"/><Relationship Id="rId3" Type="http://schemas.openxmlformats.org/officeDocument/2006/relationships/tags" Target="../tags/tag437.xml"/><Relationship Id="rId21" Type="http://schemas.openxmlformats.org/officeDocument/2006/relationships/tags" Target="../tags/tag455.xml"/><Relationship Id="rId34" Type="http://schemas.openxmlformats.org/officeDocument/2006/relationships/tags" Target="../tags/tag468.xml"/><Relationship Id="rId42" Type="http://schemas.openxmlformats.org/officeDocument/2006/relationships/tags" Target="../tags/tag476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33" Type="http://schemas.openxmlformats.org/officeDocument/2006/relationships/tags" Target="../tags/tag467.xml"/><Relationship Id="rId38" Type="http://schemas.openxmlformats.org/officeDocument/2006/relationships/tags" Target="../tags/tag472.xml"/><Relationship Id="rId46" Type="http://schemas.openxmlformats.org/officeDocument/2006/relationships/tags" Target="../tags/tag480.xml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tags" Target="../tags/tag454.xml"/><Relationship Id="rId29" Type="http://schemas.openxmlformats.org/officeDocument/2006/relationships/tags" Target="../tags/tag463.xml"/><Relationship Id="rId41" Type="http://schemas.openxmlformats.org/officeDocument/2006/relationships/tags" Target="../tags/tag475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32" Type="http://schemas.openxmlformats.org/officeDocument/2006/relationships/tags" Target="../tags/tag466.xml"/><Relationship Id="rId37" Type="http://schemas.openxmlformats.org/officeDocument/2006/relationships/tags" Target="../tags/tag471.xml"/><Relationship Id="rId40" Type="http://schemas.openxmlformats.org/officeDocument/2006/relationships/tags" Target="../tags/tag474.xml"/><Relationship Id="rId45" Type="http://schemas.openxmlformats.org/officeDocument/2006/relationships/tags" Target="../tags/tag479.xml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tags" Target="../tags/tag462.xml"/><Relationship Id="rId36" Type="http://schemas.openxmlformats.org/officeDocument/2006/relationships/tags" Target="../tags/tag470.xml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31" Type="http://schemas.openxmlformats.org/officeDocument/2006/relationships/tags" Target="../tags/tag465.xml"/><Relationship Id="rId44" Type="http://schemas.openxmlformats.org/officeDocument/2006/relationships/tags" Target="../tags/tag478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tags" Target="../tags/tag461.xml"/><Relationship Id="rId30" Type="http://schemas.openxmlformats.org/officeDocument/2006/relationships/tags" Target="../tags/tag464.xml"/><Relationship Id="rId35" Type="http://schemas.openxmlformats.org/officeDocument/2006/relationships/tags" Target="../tags/tag469.xml"/><Relationship Id="rId43" Type="http://schemas.openxmlformats.org/officeDocument/2006/relationships/tags" Target="../tags/tag477.xml"/><Relationship Id="rId48" Type="http://schemas.openxmlformats.org/officeDocument/2006/relationships/notesSlide" Target="../notesSlides/notesSlide3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tags" Target="../tags/tag519.xml"/><Relationship Id="rId3" Type="http://schemas.openxmlformats.org/officeDocument/2006/relationships/tags" Target="../tags/tag483.xml"/><Relationship Id="rId21" Type="http://schemas.openxmlformats.org/officeDocument/2006/relationships/tags" Target="../tags/tag501.xml"/><Relationship Id="rId34" Type="http://schemas.openxmlformats.org/officeDocument/2006/relationships/tags" Target="../tags/tag514.xml"/><Relationship Id="rId42" Type="http://schemas.openxmlformats.org/officeDocument/2006/relationships/tags" Target="../tags/tag52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tags" Target="../tags/tag513.xml"/><Relationship Id="rId38" Type="http://schemas.openxmlformats.org/officeDocument/2006/relationships/tags" Target="../tags/tag518.xml"/><Relationship Id="rId46" Type="http://schemas.openxmlformats.org/officeDocument/2006/relationships/tags" Target="../tags/tag526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41" Type="http://schemas.openxmlformats.org/officeDocument/2006/relationships/tags" Target="../tags/tag521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tags" Target="../tags/tag512.xml"/><Relationship Id="rId37" Type="http://schemas.openxmlformats.org/officeDocument/2006/relationships/tags" Target="../tags/tag517.xml"/><Relationship Id="rId40" Type="http://schemas.openxmlformats.org/officeDocument/2006/relationships/tags" Target="../tags/tag520.xml"/><Relationship Id="rId45" Type="http://schemas.openxmlformats.org/officeDocument/2006/relationships/tags" Target="../tags/tag525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tags" Target="../tags/tag516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tags" Target="../tags/tag511.xml"/><Relationship Id="rId44" Type="http://schemas.openxmlformats.org/officeDocument/2006/relationships/tags" Target="../tags/tag524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tags" Target="../tags/tag515.xml"/><Relationship Id="rId43" Type="http://schemas.openxmlformats.org/officeDocument/2006/relationships/tags" Target="../tags/tag523.xml"/><Relationship Id="rId48" Type="http://schemas.openxmlformats.org/officeDocument/2006/relationships/notesSlide" Target="../notesSlides/notesSlide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Priority Queues, Heaps, and a Small Town Barber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Cost of put(x)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3200" dirty="0" smtClean="0"/>
              <a:t>In both stretchy array implementations, put(x)is defined as essentially: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>	</a:t>
            </a:r>
            <a:r>
              <a:rPr lang="en-US" sz="2600" dirty="0" smtClean="0"/>
              <a:t>if </a:t>
            </a:r>
            <a:r>
              <a:rPr lang="en-US" sz="2600" dirty="0" err="1"/>
              <a:t>maxSize</a:t>
            </a:r>
            <a:r>
              <a:rPr lang="en-US" sz="2600" dirty="0"/>
              <a:t> == </a:t>
            </a:r>
            <a:r>
              <a:rPr lang="en-US" sz="2600" dirty="0" smtClean="0"/>
              <a:t>count				</a:t>
            </a:r>
            <a:r>
              <a:rPr lang="en-US" sz="2600" dirty="0" smtClean="0">
                <a:solidFill>
                  <a:schemeClr val="accent2"/>
                </a:solidFill>
              </a:rPr>
              <a:t>O(1)</a:t>
            </a:r>
            <a:endParaRPr lang="en-US" sz="2600" dirty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make </a:t>
            </a:r>
            <a:r>
              <a:rPr lang="en-US" sz="2600" dirty="0"/>
              <a:t>new array of </a:t>
            </a:r>
            <a:r>
              <a:rPr lang="en-US" sz="2600" dirty="0" smtClean="0"/>
              <a:t>bigger size		</a:t>
            </a:r>
            <a:r>
              <a:rPr lang="en-US" sz="2600" dirty="0" smtClean="0">
                <a:solidFill>
                  <a:schemeClr val="accent2"/>
                </a:solidFill>
              </a:rPr>
              <a:t>O(1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copy </a:t>
            </a:r>
            <a:r>
              <a:rPr lang="en-US" sz="2600" dirty="0"/>
              <a:t>old array contents to new </a:t>
            </a:r>
            <a:r>
              <a:rPr lang="en-US" sz="2600" dirty="0" smtClean="0"/>
              <a:t>array	</a:t>
            </a:r>
            <a:r>
              <a:rPr lang="en-US" sz="2600" dirty="0" smtClean="0">
                <a:solidFill>
                  <a:schemeClr val="accent2"/>
                </a:solidFill>
              </a:rPr>
              <a:t>O(n)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update </a:t>
            </a:r>
            <a:r>
              <a:rPr lang="en-US" sz="2600" dirty="0" err="1" smtClean="0"/>
              <a:t>maxSize</a:t>
            </a:r>
            <a:r>
              <a:rPr lang="en-US" sz="2600" dirty="0" smtClean="0"/>
              <a:t>					</a:t>
            </a:r>
            <a:r>
              <a:rPr lang="en-US" sz="2600" dirty="0" smtClean="0">
                <a:solidFill>
                  <a:schemeClr val="accent2"/>
                </a:solidFill>
              </a:rPr>
              <a:t>O(1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array[count] = </a:t>
            </a:r>
            <a:r>
              <a:rPr lang="en-US" sz="2600" dirty="0" smtClean="0"/>
              <a:t>x					</a:t>
            </a:r>
            <a:r>
              <a:rPr lang="en-US" sz="2600" dirty="0" smtClean="0">
                <a:solidFill>
                  <a:schemeClr val="accent2"/>
                </a:solidFill>
              </a:rPr>
              <a:t>O(1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count = count + 1	</a:t>
            </a:r>
            <a:r>
              <a:rPr lang="en-US" sz="2600" dirty="0" smtClean="0"/>
              <a:t>				</a:t>
            </a:r>
            <a:r>
              <a:rPr lang="en-US" sz="2600" dirty="0" smtClean="0">
                <a:solidFill>
                  <a:schemeClr val="accent2"/>
                </a:solidFill>
              </a:rPr>
              <a:t>O(1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  <a:endParaRPr lang="en-US" sz="2600" dirty="0" smtClean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endParaRPr lang="en-US" sz="18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smtClean="0">
                <a:solidFill>
                  <a:schemeClr val="accent2"/>
                </a:solidFill>
              </a:rPr>
              <a:t>In the worst-case, put(x) is O(n) where n is the current size of the array!!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do not have to enlarge the array each time we call put(x)</a:t>
                </a:r>
              </a:p>
              <a:p>
                <a:r>
                  <a:rPr lang="en-US" dirty="0" smtClean="0"/>
                  <a:t>What will be the average performance if we put n items into the array?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cost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calling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put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for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ith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Cambria Math"/>
                              </a:rPr>
                              <m:t>  </m:t>
                            </m:r>
                          </m:e>
                        </m:nary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O(?)</a:t>
                </a:r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alculating the average cost for multiple calls is known as </a:t>
                </a:r>
                <a:r>
                  <a:rPr lang="en-US" i="1" dirty="0" smtClean="0">
                    <a:solidFill>
                      <a:schemeClr val="accent2"/>
                    </a:solidFill>
                  </a:rPr>
                  <a:t>amortized analysis</a:t>
                </a:r>
                <a:endParaRPr lang="en-US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41" t="-1444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Amortized Analysis of </a:t>
            </a:r>
            <a:r>
              <a:rPr lang="en-US" sz="2800" dirty="0" err="1" smtClean="0"/>
              <a:t>StretchyArray</a:t>
            </a:r>
            <a:r>
              <a:rPr lang="en-US" sz="2800" dirty="0" smtClean="0"/>
              <a:t> Version 1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68273"/>
              </p:ext>
            </p:extLst>
          </p:nvPr>
        </p:nvGraphicFramePr>
        <p:xfrm>
          <a:off x="457200" y="762000"/>
          <a:ext cx="8229600" cy="4693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/>
                <a:gridCol w="1371600"/>
                <a:gridCol w="1295400"/>
                <a:gridCol w="1219200"/>
                <a:gridCol w="3733800"/>
              </a:tblGrid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maxSize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comments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Initial state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0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</a:t>
                      </a:r>
                      <a:r>
                        <a:rPr lang="en-US" sz="1600" baseline="0" dirty="0" smtClean="0"/>
                        <a:t> array of size 5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10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Amortized Analysis of </a:t>
            </a:r>
            <a:r>
              <a:rPr lang="en-US" sz="2800" dirty="0" err="1" smtClean="0"/>
              <a:t>StretchyArray</a:t>
            </a:r>
            <a:r>
              <a:rPr lang="en-US" sz="2800" dirty="0" smtClean="0"/>
              <a:t> Version 1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166812"/>
              </p:ext>
            </p:extLst>
          </p:nvPr>
        </p:nvGraphicFramePr>
        <p:xfrm>
          <a:off x="457200" y="762000"/>
          <a:ext cx="8229600" cy="4693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/>
                <a:gridCol w="1371600"/>
                <a:gridCol w="1295400"/>
                <a:gridCol w="1219200"/>
                <a:gridCol w="3733800"/>
              </a:tblGrid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maxSize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comments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Initial state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0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</a:t>
                      </a:r>
                      <a:r>
                        <a:rPr lang="en-US" sz="1600" baseline="0" dirty="0" smtClean="0"/>
                        <a:t> array of size 5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10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3505200" cy="1752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Every five steps, we have to do a multiple of five more work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7600" y="1752600"/>
            <a:ext cx="457200" cy="11811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3657600" y="2933700"/>
            <a:ext cx="304800" cy="2667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3657600" y="2933700"/>
            <a:ext cx="457200" cy="18669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75A8D">
                    <a:lumMod val="75000"/>
                  </a:srgbClr>
                </a:solidFill>
              </a:rPr>
              <a:t>Amortized Analysis of </a:t>
            </a:r>
            <a:r>
              <a:rPr lang="en-US" sz="2800" dirty="0" err="1">
                <a:solidFill>
                  <a:srgbClr val="475A8D">
                    <a:lumMod val="75000"/>
                  </a:srgbClr>
                </a:solidFill>
              </a:rPr>
              <a:t>StretchyArray</a:t>
            </a:r>
            <a:r>
              <a:rPr lang="en-US" sz="2800" dirty="0">
                <a:solidFill>
                  <a:srgbClr val="475A8D">
                    <a:lumMod val="75000"/>
                  </a:srgbClr>
                </a:solidFill>
              </a:rPr>
              <a:t> Version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Assume the number of puts is n=5k</a:t>
            </a:r>
          </a:p>
          <a:p>
            <a:r>
              <a:rPr lang="en-US" sz="2600" dirty="0" smtClean="0"/>
              <a:t>We will make </a:t>
            </a:r>
            <a:r>
              <a:rPr lang="en-US" sz="2600" dirty="0" smtClean="0">
                <a:solidFill>
                  <a:schemeClr val="accent2"/>
                </a:solidFill>
              </a:rPr>
              <a:t>n</a:t>
            </a:r>
            <a:r>
              <a:rPr lang="en-US" sz="2600" dirty="0" smtClean="0"/>
              <a:t> calls to </a:t>
            </a:r>
            <a:r>
              <a:rPr lang="en-US" sz="2600" dirty="0"/>
              <a:t>array[count</a:t>
            </a:r>
            <a:r>
              <a:rPr lang="en-US" sz="2600" dirty="0" smtClean="0"/>
              <a:t>]=x</a:t>
            </a:r>
          </a:p>
          <a:p>
            <a:r>
              <a:rPr lang="en-US" sz="2600" dirty="0" smtClean="0"/>
              <a:t>We will stretch the array </a:t>
            </a:r>
            <a:r>
              <a:rPr lang="en-US" sz="2600" dirty="0" smtClean="0">
                <a:solidFill>
                  <a:schemeClr val="accent2"/>
                </a:solidFill>
              </a:rPr>
              <a:t>k</a:t>
            </a:r>
            <a:r>
              <a:rPr lang="en-US" sz="2600" dirty="0" smtClean="0"/>
              <a:t> times and will cost:</a:t>
            </a:r>
          </a:p>
          <a:p>
            <a:pPr marL="0" indent="0" algn="ctr">
              <a:buNone/>
            </a:pPr>
            <a:r>
              <a:rPr lang="en-US" sz="2600" dirty="0" smtClean="0"/>
              <a:t>0 + 5 + 10 + </a:t>
            </a:r>
            <a:r>
              <a:rPr lang="en-US" sz="2600" dirty="0" smtClean="0">
                <a:latin typeface="Arial Unicode MS"/>
                <a:ea typeface="Arial Unicode MS"/>
                <a:cs typeface="Arial Unicode MS"/>
              </a:rPr>
              <a:t>⋯</a:t>
            </a:r>
            <a:r>
              <a:rPr lang="en-US" sz="2600" dirty="0" smtClean="0"/>
              <a:t> </a:t>
            </a:r>
            <a:r>
              <a:rPr lang="en-US" sz="2600" dirty="0" smtClean="0"/>
              <a:t>+ 5(k-1)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Total cost is then:</a:t>
            </a:r>
          </a:p>
          <a:p>
            <a:pPr marL="0" indent="0">
              <a:buNone/>
            </a:pPr>
            <a:r>
              <a:rPr lang="en-US" sz="2600" dirty="0" smtClean="0"/>
              <a:t>n + (0 + 5 + 10 + </a:t>
            </a:r>
            <a:r>
              <a:rPr lang="en-US" sz="2600" dirty="0">
                <a:latin typeface="Arial Unicode MS"/>
                <a:ea typeface="Arial Unicode MS"/>
                <a:cs typeface="Arial Unicode MS"/>
              </a:rPr>
              <a:t>⋯</a:t>
            </a:r>
            <a:r>
              <a:rPr lang="en-US" sz="2600" dirty="0" smtClean="0"/>
              <a:t> </a:t>
            </a:r>
            <a:r>
              <a:rPr lang="en-US" sz="2600" dirty="0" smtClean="0"/>
              <a:t>+ 5(k-1))</a:t>
            </a:r>
          </a:p>
          <a:p>
            <a:pPr marL="0" indent="0">
              <a:buNone/>
            </a:pPr>
            <a:r>
              <a:rPr lang="en-US" sz="2600" dirty="0" smtClean="0"/>
              <a:t>= n + 5(1 + 2 + </a:t>
            </a:r>
            <a:r>
              <a:rPr lang="en-US" sz="2600" dirty="0">
                <a:latin typeface="Arial Unicode MS"/>
                <a:ea typeface="Arial Unicode MS"/>
                <a:cs typeface="Arial Unicode MS"/>
              </a:rPr>
              <a:t>⋯</a:t>
            </a:r>
            <a:r>
              <a:rPr lang="en-US" sz="2600" dirty="0" smtClean="0"/>
              <a:t> </a:t>
            </a:r>
            <a:r>
              <a:rPr lang="en-US" sz="2600" dirty="0" smtClean="0"/>
              <a:t>+(k-1))</a:t>
            </a:r>
          </a:p>
          <a:p>
            <a:pPr marL="0" indent="0">
              <a:buNone/>
            </a:pPr>
            <a:r>
              <a:rPr lang="en-US" sz="2600" dirty="0" smtClean="0"/>
              <a:t>= n + 5(k-1)(k-1+1)/2</a:t>
            </a:r>
          </a:p>
          <a:p>
            <a:pPr marL="0" indent="0">
              <a:buNone/>
            </a:pPr>
            <a:r>
              <a:rPr lang="en-US" sz="2600" dirty="0" smtClean="0"/>
              <a:t>= n + 5k(k-1)/2</a:t>
            </a:r>
          </a:p>
          <a:p>
            <a:pPr marL="0" indent="0">
              <a:buNone/>
            </a:pPr>
            <a:r>
              <a:rPr lang="en-US" sz="2600" dirty="0" smtClean="0"/>
              <a:t>≈ n + n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/10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800600"/>
                <a:ext cx="4676931" cy="1546129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/>
                <a:r>
                  <a:rPr lang="en-US" sz="2400" dirty="0" smtClean="0"/>
                  <a:t>Amortized cost for put(x) is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800600"/>
                <a:ext cx="4676931" cy="1546129"/>
              </a:xfrm>
              <a:prstGeom prst="rect">
                <a:avLst/>
              </a:prstGeom>
              <a:blipFill rotWithShape="1">
                <a:blip r:embed="rId2"/>
                <a:stretch>
                  <a:fillRect l="-155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Amortized Analysis of </a:t>
            </a:r>
            <a:r>
              <a:rPr lang="en-US" sz="2800" dirty="0" err="1" smtClean="0"/>
              <a:t>StretchyArray</a:t>
            </a:r>
            <a:r>
              <a:rPr lang="en-US" sz="2800" dirty="0" smtClean="0"/>
              <a:t> Version 2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69912"/>
              </p:ext>
            </p:extLst>
          </p:nvPr>
        </p:nvGraphicFramePr>
        <p:xfrm>
          <a:off x="457200" y="762000"/>
          <a:ext cx="8229600" cy="4693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/>
                <a:gridCol w="1371600"/>
                <a:gridCol w="1295400"/>
                <a:gridCol w="1219200"/>
                <a:gridCol w="3733800"/>
              </a:tblGrid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maxSize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comments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Initial state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Copy array of size 1</a:t>
                      </a:r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2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4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r>
                        <a:rPr lang="en-US" sz="1600" baseline="0" dirty="0" smtClean="0"/>
                        <a:t>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8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Amortized Analysis of </a:t>
            </a:r>
            <a:r>
              <a:rPr lang="en-US" sz="2800" dirty="0" err="1" smtClean="0"/>
              <a:t>StretchyArray</a:t>
            </a:r>
            <a:r>
              <a:rPr lang="en-US" sz="2800" dirty="0" smtClean="0"/>
              <a:t> Version 2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64602"/>
              </p:ext>
            </p:extLst>
          </p:nvPr>
        </p:nvGraphicFramePr>
        <p:xfrm>
          <a:off x="457200" y="762000"/>
          <a:ext cx="8229600" cy="4693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/>
                <a:gridCol w="1371600"/>
                <a:gridCol w="1295400"/>
                <a:gridCol w="1219200"/>
                <a:gridCol w="3733800"/>
              </a:tblGrid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maxSize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comments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Initial state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Copy array of size 1</a:t>
                      </a:r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2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4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r>
                        <a:rPr lang="en-US" sz="1600" baseline="0" dirty="0" smtClean="0"/>
                        <a:t> + 1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Copy array of size 8</a:t>
                      </a:r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</a:tr>
              <a:tr h="1306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mbria Math"/>
                          <a:ea typeface="Cambria Math"/>
                        </a:rPr>
                        <a:t>⁞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0587" y="2057400"/>
            <a:ext cx="3505200" cy="1752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Enlarge steps happen basically when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is a power of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2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75A8D">
                    <a:lumMod val="75000"/>
                  </a:srgbClr>
                </a:solidFill>
              </a:rPr>
              <a:t>Amortized Analysis of </a:t>
            </a:r>
            <a:r>
              <a:rPr lang="en-US" sz="2800" dirty="0" err="1">
                <a:solidFill>
                  <a:srgbClr val="475A8D">
                    <a:lumMod val="75000"/>
                  </a:srgbClr>
                </a:solidFill>
              </a:rPr>
              <a:t>StretchyArray</a:t>
            </a:r>
            <a:r>
              <a:rPr lang="en-US" sz="2800" dirty="0">
                <a:solidFill>
                  <a:srgbClr val="475A8D">
                    <a:lumMod val="75000"/>
                  </a:srgbClr>
                </a:solidFill>
              </a:rPr>
              <a:t> Version </a:t>
            </a:r>
            <a:r>
              <a:rPr lang="en-US" sz="2800" dirty="0" smtClean="0">
                <a:solidFill>
                  <a:srgbClr val="475A8D">
                    <a:lumMod val="75000"/>
                  </a:srgbClr>
                </a:solidFill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Assume the number of puts is n=2</a:t>
            </a:r>
            <a:r>
              <a:rPr lang="en-US" baseline="30000" dirty="0" smtClean="0"/>
              <a:t>k</a:t>
            </a:r>
          </a:p>
          <a:p>
            <a:r>
              <a:rPr lang="en-US" sz="2600" dirty="0" smtClean="0"/>
              <a:t>We will make </a:t>
            </a:r>
            <a:r>
              <a:rPr lang="en-US" sz="2600" dirty="0" smtClean="0">
                <a:solidFill>
                  <a:schemeClr val="accent2"/>
                </a:solidFill>
              </a:rPr>
              <a:t>n</a:t>
            </a:r>
            <a:r>
              <a:rPr lang="en-US" sz="2600" dirty="0" smtClean="0"/>
              <a:t> calls to </a:t>
            </a:r>
            <a:r>
              <a:rPr lang="en-US" sz="2600" dirty="0"/>
              <a:t>array[count</a:t>
            </a:r>
            <a:r>
              <a:rPr lang="en-US" sz="2600" dirty="0" smtClean="0"/>
              <a:t>]=x</a:t>
            </a:r>
          </a:p>
          <a:p>
            <a:r>
              <a:rPr lang="en-US" sz="2600" dirty="0" smtClean="0"/>
              <a:t>We will stretch the array </a:t>
            </a:r>
            <a:r>
              <a:rPr lang="en-US" sz="2600" dirty="0" smtClean="0">
                <a:solidFill>
                  <a:schemeClr val="accent2"/>
                </a:solidFill>
              </a:rPr>
              <a:t>k</a:t>
            </a:r>
            <a:r>
              <a:rPr lang="en-US" sz="2600" dirty="0" smtClean="0"/>
              <a:t> times and will cost:</a:t>
            </a:r>
          </a:p>
          <a:p>
            <a:pPr marL="0" indent="0" algn="ctr">
              <a:buNone/>
            </a:pPr>
            <a:r>
              <a:rPr lang="en-US" sz="2600" dirty="0" smtClean="0"/>
              <a:t>≈1 + 2 + 4 + </a:t>
            </a:r>
            <a:r>
              <a:rPr lang="en-US" sz="2600" dirty="0">
                <a:latin typeface="Arial Unicode MS"/>
                <a:ea typeface="Arial Unicode MS"/>
                <a:cs typeface="Arial Unicode MS"/>
              </a:rPr>
              <a:t>⋯</a:t>
            </a:r>
            <a:r>
              <a:rPr lang="en-US" sz="2600" dirty="0" smtClean="0"/>
              <a:t> </a:t>
            </a:r>
            <a:r>
              <a:rPr lang="en-US" sz="2600" dirty="0" smtClean="0"/>
              <a:t>+ 2</a:t>
            </a:r>
            <a:r>
              <a:rPr lang="en-US" sz="2600" baseline="30000" dirty="0" smtClean="0"/>
              <a:t>k-1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Total cost is then:</a:t>
            </a:r>
          </a:p>
          <a:p>
            <a:pPr marL="0" indent="0">
              <a:buNone/>
            </a:pPr>
            <a:r>
              <a:rPr lang="en-US" sz="2600" dirty="0"/>
              <a:t>≈ </a:t>
            </a:r>
            <a:r>
              <a:rPr lang="en-US" sz="2600" dirty="0" smtClean="0"/>
              <a:t>n + (1 + 2 + 4 + </a:t>
            </a:r>
            <a:r>
              <a:rPr lang="en-US" sz="2600" dirty="0">
                <a:latin typeface="Arial Unicode MS"/>
                <a:ea typeface="Arial Unicode MS"/>
                <a:cs typeface="Arial Unicode MS"/>
              </a:rPr>
              <a:t>⋯</a:t>
            </a:r>
            <a:r>
              <a:rPr lang="en-US" sz="2600" dirty="0" smtClean="0"/>
              <a:t> </a:t>
            </a:r>
            <a:r>
              <a:rPr lang="en-US" sz="2600" dirty="0" smtClean="0"/>
              <a:t>+ 2</a:t>
            </a:r>
            <a:r>
              <a:rPr lang="en-US" sz="2600" baseline="30000" dirty="0" smtClean="0"/>
              <a:t>k-1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r>
              <a:rPr lang="en-US" sz="2600" dirty="0"/>
              <a:t>≈</a:t>
            </a:r>
            <a:r>
              <a:rPr lang="en-US" sz="2600" dirty="0" smtClean="0"/>
              <a:t> n + 2</a:t>
            </a:r>
            <a:r>
              <a:rPr lang="en-US" sz="2600" baseline="30000" dirty="0" smtClean="0"/>
              <a:t>k </a:t>
            </a:r>
            <a:r>
              <a:rPr lang="en-US" sz="2600" dirty="0" smtClean="0"/>
              <a:t>– 1</a:t>
            </a:r>
          </a:p>
          <a:p>
            <a:pPr marL="0" indent="0">
              <a:buNone/>
            </a:pPr>
            <a:r>
              <a:rPr lang="en-US" sz="2600" dirty="0" smtClean="0"/>
              <a:t>≈ 2n - 1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43399" y="4800600"/>
                <a:ext cx="4676931" cy="127977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/>
                <a:r>
                  <a:rPr lang="en-US" sz="2400" dirty="0" smtClean="0"/>
                  <a:t>Amortized cost for put(x) is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800600"/>
                <a:ext cx="4676931" cy="1279774"/>
              </a:xfrm>
              <a:prstGeom prst="rect">
                <a:avLst/>
              </a:prstGeom>
              <a:blipFill rotWithShape="1">
                <a:blip r:embed="rId2"/>
                <a:stretch>
                  <a:fillRect l="-155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3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amortized analysis, we know that over the long run (on average):</a:t>
            </a:r>
          </a:p>
          <a:p>
            <a:r>
              <a:rPr lang="en-US" sz="2800" dirty="0" smtClean="0"/>
              <a:t>If we stretch an array by a constant amount, each put(x) call is O(n) time</a:t>
            </a:r>
          </a:p>
          <a:p>
            <a:r>
              <a:rPr lang="en-US" sz="2800" dirty="0" smtClean="0"/>
              <a:t>If we double the size of the array each time, each put(x) call is O(1</a:t>
            </a:r>
            <a:r>
              <a:rPr lang="en-US" dirty="0" smtClean="0"/>
              <a:t>)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general, paying a high-cost infrequently can pay off over the long run.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wasted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options:</a:t>
            </a:r>
          </a:p>
          <a:p>
            <a:r>
              <a:rPr lang="en-US" dirty="0" smtClean="0"/>
              <a:t>We can adjust our growth factor</a:t>
            </a:r>
          </a:p>
          <a:p>
            <a:pPr lvl="1"/>
            <a:r>
              <a:rPr lang="en-US" dirty="0" smtClean="0"/>
              <a:t>As long as we multiply the size of the array by a factor &gt;1, amortized analysis holds</a:t>
            </a:r>
          </a:p>
          <a:p>
            <a:r>
              <a:rPr lang="en-US" dirty="0" smtClean="0"/>
              <a:t>We can also shrink the array:</a:t>
            </a:r>
          </a:p>
          <a:p>
            <a:pPr lvl="1"/>
            <a:r>
              <a:rPr lang="en-US" dirty="0" smtClean="0"/>
              <a:t>A good rule of thumb is to halve the array when it is only 25% full</a:t>
            </a:r>
          </a:p>
          <a:p>
            <a:pPr lvl="1"/>
            <a:r>
              <a:rPr lang="en-US" dirty="0" smtClean="0"/>
              <a:t>Same amortized cost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David's Super Awesome Office Hours</a:t>
            </a:r>
          </a:p>
          <a:p>
            <a:r>
              <a:rPr lang="en-US" sz="2400" dirty="0" smtClean="0"/>
              <a:t>Mondays 2:30-3:30 CSE 220</a:t>
            </a:r>
          </a:p>
          <a:p>
            <a:r>
              <a:rPr lang="en-US" sz="2400" dirty="0" smtClean="0"/>
              <a:t>Wednesdays 2:30-3:30 CSE 220</a:t>
            </a:r>
          </a:p>
          <a:p>
            <a:r>
              <a:rPr lang="en-US" sz="2400" dirty="0" smtClean="0"/>
              <a:t>Sundays 1:30-3:30 Allen Library Research Commons</a:t>
            </a:r>
          </a:p>
          <a:p>
            <a:r>
              <a:rPr lang="en-US" sz="2400" dirty="0" smtClean="0"/>
              <a:t>Or by appointment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Kate's Fairly Generic But Good Quality Office Hours</a:t>
            </a:r>
          </a:p>
          <a:p>
            <a:r>
              <a:rPr lang="en-US" sz="2400" dirty="0" smtClean="0"/>
              <a:t>Tuesdays, 2:30-4:30 CSE 210</a:t>
            </a:r>
          </a:p>
          <a:p>
            <a:r>
              <a:rPr lang="en-US" sz="2400" dirty="0" smtClean="0"/>
              <a:t>Whenever my office door is open</a:t>
            </a:r>
          </a:p>
          <a:p>
            <a:r>
              <a:rPr lang="en-US" sz="2400" dirty="0" smtClean="0"/>
              <a:t>Or by appointment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Array, List, and Tree performance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Memorize these. They appear all the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Common Interactions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When we are working with data, there are</a:t>
            </a:r>
          </a:p>
          <a:p>
            <a:pPr marL="0" indent="0">
              <a:buNone/>
            </a:pPr>
            <a:r>
              <a:rPr lang="en-US" sz="2800" dirty="0" smtClean="0"/>
              <a:t>three very common operations:</a:t>
            </a:r>
          </a:p>
          <a:p>
            <a:r>
              <a:rPr lang="en-US" sz="2800" dirty="0" smtClean="0"/>
              <a:t>Insert(x): insert x into structure</a:t>
            </a:r>
          </a:p>
          <a:p>
            <a:r>
              <a:rPr lang="en-US" sz="2800" dirty="0" smtClean="0"/>
              <a:t>Find(x): determine if x is in structure</a:t>
            </a:r>
          </a:p>
          <a:p>
            <a:r>
              <a:rPr lang="en-US" sz="2800" dirty="0" smtClean="0"/>
              <a:t>Remove(</a:t>
            </a:r>
            <a:r>
              <a:rPr lang="en-US" sz="2800" dirty="0" err="1" smtClean="0"/>
              <a:t>i</a:t>
            </a:r>
            <a:r>
              <a:rPr lang="en-US" sz="2800" dirty="0" smtClean="0"/>
              <a:t>): remove item as position 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r>
              <a:rPr lang="en-US" sz="2800" dirty="0" smtClean="0"/>
              <a:t>Delete(x): find and delete x from structure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Note that when we usually delete, we</a:t>
            </a:r>
          </a:p>
          <a:p>
            <a:r>
              <a:rPr lang="en-US" sz="2800" dirty="0" smtClean="0"/>
              <a:t>First find the element to remove </a:t>
            </a:r>
          </a:p>
          <a:p>
            <a:r>
              <a:rPr lang="en-US" sz="2800" dirty="0" smtClean="0"/>
              <a:t>Then we remove it</a:t>
            </a:r>
          </a:p>
          <a:p>
            <a:pPr marL="0" indent="0">
              <a:buNone/>
            </a:pPr>
            <a:r>
              <a:rPr lang="en-US" sz="2800" dirty="0" smtClean="0"/>
              <a:t>Overall time is O(Find + Remove)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and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data structures</a:t>
            </a:r>
          </a:p>
          <a:p>
            <a:r>
              <a:rPr lang="en-US" dirty="0" smtClean="0"/>
              <a:t>Several variants</a:t>
            </a:r>
          </a:p>
          <a:p>
            <a:pPr lvl="1"/>
            <a:r>
              <a:rPr lang="en-US" dirty="0" smtClean="0"/>
              <a:t>Unsorted Array</a:t>
            </a:r>
          </a:p>
          <a:p>
            <a:pPr lvl="1"/>
            <a:r>
              <a:rPr lang="en-US" dirty="0" smtClean="0"/>
              <a:t>Unsorted Circular Array</a:t>
            </a:r>
          </a:p>
          <a:p>
            <a:pPr lvl="1"/>
            <a:r>
              <a:rPr lang="en-US" dirty="0" smtClean="0"/>
              <a:t>Unsorted Linked List</a:t>
            </a:r>
          </a:p>
          <a:p>
            <a:pPr lvl="1"/>
            <a:r>
              <a:rPr lang="en-US" dirty="0" smtClean="0"/>
              <a:t>Sorted Array</a:t>
            </a:r>
          </a:p>
          <a:p>
            <a:pPr lvl="1"/>
            <a:r>
              <a:rPr lang="en-US" dirty="0" smtClean="0"/>
              <a:t>Sorted Circular Array</a:t>
            </a:r>
          </a:p>
          <a:p>
            <a:pPr lvl="1"/>
            <a:r>
              <a:rPr lang="en-US" dirty="0" smtClean="0"/>
              <a:t>Sorted Linked List</a:t>
            </a:r>
          </a:p>
          <a:p>
            <a:r>
              <a:rPr lang="en-US" dirty="0" smtClean="0"/>
              <a:t>We will ignore whether the list is singly or doubly-linked</a:t>
            </a:r>
          </a:p>
          <a:p>
            <a:pPr lvl="1"/>
            <a:r>
              <a:rPr lang="en-US" dirty="0" smtClean="0"/>
              <a:t>Usually only leads to a constant factor change in overall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 (BST)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22439"/>
            <a:ext cx="7914834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Another common data structure</a:t>
            </a:r>
          </a:p>
          <a:p>
            <a:r>
              <a:rPr lang="en-US" dirty="0" smtClean="0"/>
              <a:t>Each node has at most two children</a:t>
            </a:r>
          </a:p>
          <a:p>
            <a:pPr lvl="1"/>
            <a:r>
              <a:rPr lang="en-US" dirty="0" smtClean="0"/>
              <a:t>Left child's value is less than its parent</a:t>
            </a:r>
          </a:p>
          <a:p>
            <a:pPr lvl="1"/>
            <a:r>
              <a:rPr lang="en-US" dirty="0" smtClean="0"/>
              <a:t>Right child's value is greater than parent</a:t>
            </a:r>
          </a:p>
          <a:p>
            <a:r>
              <a:rPr lang="en-US" dirty="0" smtClean="0"/>
              <a:t>Structure depends on order elements were inserted into tree</a:t>
            </a:r>
          </a:p>
          <a:p>
            <a:pPr lvl="1"/>
            <a:r>
              <a:rPr lang="en-US" dirty="0" smtClean="0"/>
              <a:t>Best performance occurs</a:t>
            </a:r>
            <a:br>
              <a:rPr lang="en-US" dirty="0" smtClean="0"/>
            </a:br>
            <a:r>
              <a:rPr lang="en-US" dirty="0" smtClean="0"/>
              <a:t>if the tree is balanced </a:t>
            </a:r>
          </a:p>
          <a:p>
            <a:r>
              <a:rPr lang="en-US" dirty="0" smtClean="0"/>
              <a:t>General properties</a:t>
            </a:r>
          </a:p>
          <a:p>
            <a:pPr lvl="1"/>
            <a:r>
              <a:rPr lang="en-US" dirty="0" smtClean="0"/>
              <a:t>Min is leftmost node</a:t>
            </a:r>
          </a:p>
          <a:p>
            <a:pPr lvl="1"/>
            <a:r>
              <a:rPr lang="en-US" dirty="0" smtClean="0"/>
              <a:t>Max is rightmost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23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568645" y="3429000"/>
            <a:ext cx="3422955" cy="2776857"/>
            <a:chOff x="4872879" y="3581400"/>
            <a:chExt cx="3422955" cy="2776857"/>
          </a:xfrm>
        </p:grpSpPr>
        <p:sp>
          <p:nvSpPr>
            <p:cNvPr id="9" name="Oval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949453" y="5139453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 smtClean="0"/>
                <a:t>34</a:t>
              </a:r>
              <a:endParaRPr lang="en-US" dirty="0"/>
            </a:p>
          </p:txBody>
        </p:sp>
        <p:sp>
          <p:nvSpPr>
            <p:cNvPr id="10" name="Oval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72879" y="5139453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11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64314" y="4331852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/>
                <a:t>80</a:t>
              </a:r>
            </a:p>
          </p:txBody>
        </p:sp>
        <p:sp>
          <p:nvSpPr>
            <p:cNvPr id="12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11166" y="4331852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/>
                <a:t>20</a:t>
              </a:r>
            </a:p>
          </p:txBody>
        </p:sp>
        <p:sp>
          <p:nvSpPr>
            <p:cNvPr id="13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487740" y="3581400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/>
                <a:t>5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4" name="AutoShape 19"/>
            <p:cNvCxnSpPr>
              <a:cxnSpLocks noChangeShapeType="1"/>
              <a:stCxn id="13" idx="2"/>
              <a:endCxn id="12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5776926" y="4038600"/>
              <a:ext cx="1076574" cy="293252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0"/>
            <p:cNvCxnSpPr>
              <a:cxnSpLocks noChangeShapeType="1"/>
              <a:stCxn id="13" idx="2"/>
              <a:endCxn id="11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6853500" y="4038600"/>
              <a:ext cx="1076574" cy="293252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2"/>
            <p:cNvCxnSpPr>
              <a:cxnSpLocks noChangeShapeType="1"/>
              <a:stCxn id="12" idx="2"/>
              <a:endCxn id="10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238639" y="4789052"/>
              <a:ext cx="538287" cy="35040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3"/>
            <p:cNvCxnSpPr>
              <a:cxnSpLocks noChangeShapeType="1"/>
              <a:stCxn id="12" idx="2"/>
              <a:endCxn id="9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776926" y="4789052"/>
              <a:ext cx="538287" cy="35040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17933" y="5900661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 smtClean="0"/>
                <a:t>17</a:t>
              </a:r>
              <a:endParaRPr lang="en-US" dirty="0"/>
            </a:p>
          </p:txBody>
        </p:sp>
        <p:cxnSp>
          <p:nvCxnSpPr>
            <p:cNvPr id="22" name="AutoShape 27"/>
            <p:cNvCxnSpPr>
              <a:cxnSpLocks noChangeShapeType="1"/>
              <a:stCxn id="10" idx="2"/>
              <a:endCxn id="2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238639" y="5596653"/>
              <a:ext cx="345054" cy="304008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26027" y="5139453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 smtClean="0"/>
                <a:t>78</a:t>
              </a:r>
              <a:endParaRPr lang="en-US" dirty="0"/>
            </a:p>
          </p:txBody>
        </p:sp>
        <p:cxnSp>
          <p:nvCxnSpPr>
            <p:cNvPr id="24" name="AutoShape 29"/>
            <p:cNvCxnSpPr>
              <a:cxnSpLocks noChangeShapeType="1"/>
              <a:stCxn id="11" idx="2"/>
              <a:endCxn id="2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7391787" y="4789052"/>
              <a:ext cx="538287" cy="35040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295170" y="5901057"/>
              <a:ext cx="731520" cy="457200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 anchor="ctr">
              <a:noAutofit/>
            </a:bodyPr>
            <a:lstStyle/>
            <a:p>
              <a:pPr algn="ctr" eaLnBrk="0" hangingPunct="0"/>
              <a:r>
                <a:rPr lang="en-US" dirty="0" smtClean="0"/>
                <a:t>79</a:t>
              </a:r>
              <a:endParaRPr lang="en-US" dirty="0"/>
            </a:p>
          </p:txBody>
        </p:sp>
        <p:cxnSp>
          <p:nvCxnSpPr>
            <p:cNvPr id="56" name="AutoShape 27"/>
            <p:cNvCxnSpPr>
              <a:cxnSpLocks noChangeShapeType="1"/>
              <a:stCxn id="23" idx="2"/>
              <a:endCxn id="55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7391787" y="5596653"/>
              <a:ext cx="269143" cy="304404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86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Worst-Case Run-Times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80576"/>
              </p:ext>
            </p:extLst>
          </p:nvPr>
        </p:nvGraphicFramePr>
        <p:xfrm>
          <a:off x="457200" y="762000"/>
          <a:ext cx="8522208" cy="5212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18688"/>
                <a:gridCol w="1325880"/>
                <a:gridCol w="1325880"/>
                <a:gridCol w="1325880"/>
                <a:gridCol w="1325880"/>
              </a:tblGrid>
              <a:tr h="5305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Insert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Find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Remove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Delete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Binary Search Tree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684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Balanced BST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Worst-Case Run-Times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16821"/>
              </p:ext>
            </p:extLst>
          </p:nvPr>
        </p:nvGraphicFramePr>
        <p:xfrm>
          <a:off x="457200" y="762000"/>
          <a:ext cx="8522208" cy="5212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18688"/>
                <a:gridCol w="1325880"/>
                <a:gridCol w="1325880"/>
                <a:gridCol w="1325880"/>
                <a:gridCol w="1325880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Insert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Find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Remove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Delete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O(n/2)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O(n/2)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O(n/2)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Binary Search Tree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</a:t>
                      </a:r>
                      <a:r>
                        <a:rPr lang="en-US" sz="2000" baseline="0" dirty="0" smtClean="0"/>
                        <a:t>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 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Balanced</a:t>
                      </a:r>
                      <a:r>
                        <a:rPr lang="en-US" sz="2000" baseline="0" dirty="0" smtClean="0"/>
                        <a:t> BST</a:t>
                      </a:r>
                      <a:endParaRPr lang="en-US" sz="2000" dirty="0" smtClean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in an Unsorted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Let's say we want to remove the item at position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the array</a:t>
            </a:r>
          </a:p>
          <a:p>
            <a:r>
              <a:rPr lang="en-US" dirty="0" smtClean="0"/>
              <a:t>All that we do is move the last item in the array to position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0882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3782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1650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4550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7482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0382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8250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1150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4482" y="3811113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7382" y="3716548"/>
            <a:ext cx="800099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⋯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7451" y="3716548"/>
            <a:ext cx="767032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⋯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9091" y="4268313"/>
            <a:ext cx="342900" cy="457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i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635" y="299879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ast item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81832" y="3460457"/>
            <a:ext cx="0" cy="27432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67532" y="392541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19782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62682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00550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43450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96382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39282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77150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20050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53382" y="5233034"/>
            <a:ext cx="3429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96282" y="5138469"/>
            <a:ext cx="800099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⋯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6351" y="5138469"/>
            <a:ext cx="767032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⋯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47991" y="5690234"/>
            <a:ext cx="342900" cy="457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i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4420713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ast item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167997" y="4882378"/>
            <a:ext cx="0" cy="27432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910532" y="5347334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53697" y="5347334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24632" y="3925413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48032" y="3925413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490932" y="3925413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828800" y="3925413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71700" y="3925413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81632" y="3925088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347334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57700" y="5347334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76932" y="5347334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19832" y="5347334"/>
            <a:ext cx="228600" cy="2286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in a 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Replace node based on following logic</a:t>
            </a:r>
          </a:p>
          <a:p>
            <a:r>
              <a:rPr lang="en-US" sz="2800" dirty="0" smtClean="0"/>
              <a:t>If no children, just remove it</a:t>
            </a:r>
          </a:p>
          <a:p>
            <a:r>
              <a:rPr lang="en-US" sz="2800" dirty="0" smtClean="0"/>
              <a:t>If only one child, replace node with child</a:t>
            </a:r>
          </a:p>
          <a:p>
            <a:r>
              <a:rPr lang="en-US" sz="2800" dirty="0" smtClean="0"/>
              <a:t>If two children, replace node with the smallest data for the right </a:t>
            </a:r>
            <a:r>
              <a:rPr lang="en-US" sz="2800" dirty="0" err="1" smtClean="0"/>
              <a:t>subtree</a:t>
            </a:r>
            <a:endParaRPr lang="en-US" sz="2800" dirty="0" smtClean="0"/>
          </a:p>
          <a:p>
            <a:r>
              <a:rPr lang="en-US" sz="2800" dirty="0" smtClean="0"/>
              <a:t>See Weiss 4.3.4 for implementation details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guarantee that a BST will always be  balanced?</a:t>
            </a:r>
          </a:p>
          <a:p>
            <a:r>
              <a:rPr lang="en-US" dirty="0" smtClean="0"/>
              <a:t>Non-trivial task</a:t>
            </a:r>
          </a:p>
          <a:p>
            <a:r>
              <a:rPr lang="en-US" dirty="0" smtClean="0"/>
              <a:t>We will discuss several implementations next Monday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immediate priority is to discuss heaps.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 use cse332-staff@cs</a:t>
            </a:r>
          </a:p>
          <a:p>
            <a:pPr lvl="1"/>
            <a:r>
              <a:rPr lang="en-US" dirty="0" smtClean="0"/>
              <a:t>Or at least e-mail both me and David</a:t>
            </a:r>
          </a:p>
          <a:p>
            <a:pPr lvl="1"/>
            <a:r>
              <a:rPr lang="en-US" dirty="0" smtClean="0"/>
              <a:t>Better chance of a speedy reply</a:t>
            </a:r>
          </a:p>
          <a:p>
            <a:endParaRPr lang="en-US" dirty="0"/>
          </a:p>
          <a:p>
            <a:r>
              <a:rPr lang="en-US" dirty="0" smtClean="0"/>
              <a:t>Kate is not available on Thursdays</a:t>
            </a:r>
          </a:p>
          <a:p>
            <a:pPr lvl="1"/>
            <a:r>
              <a:rPr lang="en-US" dirty="0" smtClean="0"/>
              <a:t>I've decided to make Thursdays my focus on everything but Teaching days</a:t>
            </a:r>
          </a:p>
          <a:p>
            <a:pPr lvl="1"/>
            <a:r>
              <a:rPr lang="en-US" dirty="0" smtClean="0"/>
              <a:t>I will not answer e-mails received on Thursdays until Friday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difference between waiting for service at a pharmacy versus an 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Pharmacies usually follow the rule</a:t>
            </a:r>
            <a:br>
              <a:rPr lang="en-US" dirty="0" smtClean="0"/>
            </a:br>
            <a:r>
              <a:rPr lang="en-US" dirty="0" smtClean="0"/>
              <a:t>First Come, First Served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Emergency Rooms assign priorities </a:t>
            </a:r>
            <a:br>
              <a:rPr lang="en-US" dirty="0" smtClean="0"/>
            </a:br>
            <a:r>
              <a:rPr lang="en-US" dirty="0" smtClean="0"/>
              <a:t>based on each individual's need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0" y="2362200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Queue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3810000"/>
            <a:ext cx="1657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Priority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Queue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ADT: Priority Queue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Each item has a “priority”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The next/best item has the lowest priority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So “priority 1” should come before “priority 4”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Could also do maximum priority if so desired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Operations: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insert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deleteMin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 smtClean="0"/>
              <a:t>deleteMin</a:t>
            </a:r>
            <a:r>
              <a:rPr lang="en-US" sz="2400" dirty="0" smtClean="0"/>
              <a:t> returns/deletes item with lowest priority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Any ties are resolved arbitrarily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Fancier </a:t>
            </a:r>
            <a:r>
              <a:rPr lang="en-US" sz="2400" dirty="0" err="1" smtClean="0"/>
              <a:t>PQueues</a:t>
            </a:r>
            <a:r>
              <a:rPr lang="en-US" sz="2400" dirty="0" smtClean="0"/>
              <a:t> may use a FIFO approach for ties</a:t>
            </a:r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3817189" y="2811463"/>
            <a:ext cx="4876800" cy="1754551"/>
            <a:chOff x="3810000" y="2735262"/>
            <a:chExt cx="4876800" cy="1754552"/>
          </a:xfrm>
        </p:grpSpPr>
        <p:sp>
          <p:nvSpPr>
            <p:cNvPr id="5128" name="Line 7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810000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Text Box 7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0" y="3497262"/>
              <a:ext cx="803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insert</a:t>
              </a:r>
            </a:p>
          </p:txBody>
        </p:sp>
        <p:sp>
          <p:nvSpPr>
            <p:cNvPr id="5130" name="Line 7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7467600" y="3878262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7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91400" y="3573462"/>
              <a:ext cx="12684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deleteMin</a:t>
              </a:r>
            </a:p>
          </p:txBody>
        </p:sp>
        <p:sp>
          <p:nvSpPr>
            <p:cNvPr id="5132" name="Freeform 8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679950" y="2735262"/>
              <a:ext cx="3135313" cy="1754552"/>
            </a:xfrm>
            <a:custGeom>
              <a:avLst/>
              <a:gdLst>
                <a:gd name="T0" fmla="*/ 381 w 1481"/>
                <a:gd name="T1" fmla="*/ 157 h 1479"/>
                <a:gd name="T2" fmla="*/ 306 w 1481"/>
                <a:gd name="T3" fmla="*/ 135 h 1479"/>
                <a:gd name="T4" fmla="*/ 187 w 1481"/>
                <a:gd name="T5" fmla="*/ 150 h 1479"/>
                <a:gd name="T6" fmla="*/ 52 w 1481"/>
                <a:gd name="T7" fmla="*/ 374 h 1479"/>
                <a:gd name="T8" fmla="*/ 97 w 1481"/>
                <a:gd name="T9" fmla="*/ 599 h 1479"/>
                <a:gd name="T10" fmla="*/ 52 w 1481"/>
                <a:gd name="T11" fmla="*/ 816 h 1479"/>
                <a:gd name="T12" fmla="*/ 22 w 1481"/>
                <a:gd name="T13" fmla="*/ 861 h 1479"/>
                <a:gd name="T14" fmla="*/ 0 w 1481"/>
                <a:gd name="T15" fmla="*/ 935 h 1479"/>
                <a:gd name="T16" fmla="*/ 30 w 1481"/>
                <a:gd name="T17" fmla="*/ 1048 h 1479"/>
                <a:gd name="T18" fmla="*/ 52 w 1481"/>
                <a:gd name="T19" fmla="*/ 1369 h 1479"/>
                <a:gd name="T20" fmla="*/ 232 w 1481"/>
                <a:gd name="T21" fmla="*/ 1474 h 1479"/>
                <a:gd name="T22" fmla="*/ 404 w 1481"/>
                <a:gd name="T23" fmla="*/ 1452 h 1479"/>
                <a:gd name="T24" fmla="*/ 516 w 1481"/>
                <a:gd name="T25" fmla="*/ 1339 h 1479"/>
                <a:gd name="T26" fmla="*/ 673 w 1481"/>
                <a:gd name="T27" fmla="*/ 1220 h 1479"/>
                <a:gd name="T28" fmla="*/ 778 w 1481"/>
                <a:gd name="T29" fmla="*/ 1242 h 1479"/>
                <a:gd name="T30" fmla="*/ 838 w 1481"/>
                <a:gd name="T31" fmla="*/ 1302 h 1479"/>
                <a:gd name="T32" fmla="*/ 890 w 1481"/>
                <a:gd name="T33" fmla="*/ 1347 h 1479"/>
                <a:gd name="T34" fmla="*/ 920 w 1481"/>
                <a:gd name="T35" fmla="*/ 1392 h 1479"/>
                <a:gd name="T36" fmla="*/ 1040 w 1481"/>
                <a:gd name="T37" fmla="*/ 1474 h 1479"/>
                <a:gd name="T38" fmla="*/ 1159 w 1481"/>
                <a:gd name="T39" fmla="*/ 1452 h 1479"/>
                <a:gd name="T40" fmla="*/ 1219 w 1481"/>
                <a:gd name="T41" fmla="*/ 1407 h 1479"/>
                <a:gd name="T42" fmla="*/ 1271 w 1481"/>
                <a:gd name="T43" fmla="*/ 1294 h 1479"/>
                <a:gd name="T44" fmla="*/ 1242 w 1481"/>
                <a:gd name="T45" fmla="*/ 1160 h 1479"/>
                <a:gd name="T46" fmla="*/ 1152 w 1481"/>
                <a:gd name="T47" fmla="*/ 988 h 1479"/>
                <a:gd name="T48" fmla="*/ 1167 w 1481"/>
                <a:gd name="T49" fmla="*/ 718 h 1479"/>
                <a:gd name="T50" fmla="*/ 1242 w 1481"/>
                <a:gd name="T51" fmla="*/ 644 h 1479"/>
                <a:gd name="T52" fmla="*/ 1346 w 1481"/>
                <a:gd name="T53" fmla="*/ 599 h 1479"/>
                <a:gd name="T54" fmla="*/ 1481 w 1481"/>
                <a:gd name="T55" fmla="*/ 427 h 1479"/>
                <a:gd name="T56" fmla="*/ 1294 w 1481"/>
                <a:gd name="T57" fmla="*/ 202 h 1479"/>
                <a:gd name="T58" fmla="*/ 1219 w 1481"/>
                <a:gd name="T59" fmla="*/ 210 h 1479"/>
                <a:gd name="T60" fmla="*/ 1114 w 1481"/>
                <a:gd name="T61" fmla="*/ 300 h 1479"/>
                <a:gd name="T62" fmla="*/ 1062 w 1481"/>
                <a:gd name="T63" fmla="*/ 389 h 1479"/>
                <a:gd name="T64" fmla="*/ 957 w 1481"/>
                <a:gd name="T65" fmla="*/ 449 h 1479"/>
                <a:gd name="T66" fmla="*/ 793 w 1481"/>
                <a:gd name="T67" fmla="*/ 240 h 1479"/>
                <a:gd name="T68" fmla="*/ 763 w 1481"/>
                <a:gd name="T69" fmla="*/ 120 h 1479"/>
                <a:gd name="T70" fmla="*/ 695 w 1481"/>
                <a:gd name="T71" fmla="*/ 45 h 1479"/>
                <a:gd name="T72" fmla="*/ 673 w 1481"/>
                <a:gd name="T73" fmla="*/ 23 h 1479"/>
                <a:gd name="T74" fmla="*/ 606 w 1481"/>
                <a:gd name="T75" fmla="*/ 0 h 1479"/>
                <a:gd name="T76" fmla="*/ 456 w 1481"/>
                <a:gd name="T77" fmla="*/ 75 h 1479"/>
                <a:gd name="T78" fmla="*/ 426 w 1481"/>
                <a:gd name="T79" fmla="*/ 120 h 1479"/>
                <a:gd name="T80" fmla="*/ 381 w 1481"/>
                <a:gd name="T81" fmla="*/ 157 h 14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1"/>
                <a:gd name="T124" fmla="*/ 0 h 1479"/>
                <a:gd name="T125" fmla="*/ 1481 w 1481"/>
                <a:gd name="T126" fmla="*/ 1479 h 1479"/>
                <a:gd name="connsiteX0" fmla="*/ 2573 w 10000"/>
                <a:gd name="connsiteY0" fmla="*/ 1062 h 9966"/>
                <a:gd name="connsiteX1" fmla="*/ 2066 w 10000"/>
                <a:gd name="connsiteY1" fmla="*/ 913 h 9966"/>
                <a:gd name="connsiteX2" fmla="*/ 1263 w 10000"/>
                <a:gd name="connsiteY2" fmla="*/ 1014 h 9966"/>
                <a:gd name="connsiteX3" fmla="*/ 351 w 10000"/>
                <a:gd name="connsiteY3" fmla="*/ 2529 h 9966"/>
                <a:gd name="connsiteX4" fmla="*/ 655 w 10000"/>
                <a:gd name="connsiteY4" fmla="*/ 4050 h 9966"/>
                <a:gd name="connsiteX5" fmla="*/ 432 w 10000"/>
                <a:gd name="connsiteY5" fmla="*/ 5254 h 9966"/>
                <a:gd name="connsiteX6" fmla="*/ 149 w 10000"/>
                <a:gd name="connsiteY6" fmla="*/ 5822 h 9966"/>
                <a:gd name="connsiteX7" fmla="*/ 0 w 10000"/>
                <a:gd name="connsiteY7" fmla="*/ 6322 h 9966"/>
                <a:gd name="connsiteX8" fmla="*/ 203 w 10000"/>
                <a:gd name="connsiteY8" fmla="*/ 7086 h 9966"/>
                <a:gd name="connsiteX9" fmla="*/ 351 w 10000"/>
                <a:gd name="connsiteY9" fmla="*/ 9256 h 9966"/>
                <a:gd name="connsiteX10" fmla="*/ 1567 w 10000"/>
                <a:gd name="connsiteY10" fmla="*/ 9966 h 9966"/>
                <a:gd name="connsiteX11" fmla="*/ 2728 w 10000"/>
                <a:gd name="connsiteY11" fmla="*/ 9817 h 9966"/>
                <a:gd name="connsiteX12" fmla="*/ 3484 w 10000"/>
                <a:gd name="connsiteY12" fmla="*/ 9053 h 9966"/>
                <a:gd name="connsiteX13" fmla="*/ 4544 w 10000"/>
                <a:gd name="connsiteY13" fmla="*/ 8249 h 9966"/>
                <a:gd name="connsiteX14" fmla="*/ 5253 w 10000"/>
                <a:gd name="connsiteY14" fmla="*/ 8398 h 9966"/>
                <a:gd name="connsiteX15" fmla="*/ 5658 w 10000"/>
                <a:gd name="connsiteY15" fmla="*/ 8803 h 9966"/>
                <a:gd name="connsiteX16" fmla="*/ 6009 w 10000"/>
                <a:gd name="connsiteY16" fmla="*/ 9108 h 9966"/>
                <a:gd name="connsiteX17" fmla="*/ 6212 w 10000"/>
                <a:gd name="connsiteY17" fmla="*/ 9412 h 9966"/>
                <a:gd name="connsiteX18" fmla="*/ 7022 w 10000"/>
                <a:gd name="connsiteY18" fmla="*/ 9966 h 9966"/>
                <a:gd name="connsiteX19" fmla="*/ 7826 w 10000"/>
                <a:gd name="connsiteY19" fmla="*/ 9817 h 9966"/>
                <a:gd name="connsiteX20" fmla="*/ 8231 w 10000"/>
                <a:gd name="connsiteY20" fmla="*/ 9513 h 9966"/>
                <a:gd name="connsiteX21" fmla="*/ 8582 w 10000"/>
                <a:gd name="connsiteY21" fmla="*/ 8749 h 9966"/>
                <a:gd name="connsiteX22" fmla="*/ 8386 w 10000"/>
                <a:gd name="connsiteY22" fmla="*/ 7843 h 9966"/>
                <a:gd name="connsiteX23" fmla="*/ 7779 w 10000"/>
                <a:gd name="connsiteY23" fmla="*/ 6680 h 9966"/>
                <a:gd name="connsiteX24" fmla="*/ 7880 w 10000"/>
                <a:gd name="connsiteY24" fmla="*/ 4855 h 9966"/>
                <a:gd name="connsiteX25" fmla="*/ 8386 w 10000"/>
                <a:gd name="connsiteY25" fmla="*/ 4354 h 9966"/>
                <a:gd name="connsiteX26" fmla="*/ 9088 w 10000"/>
                <a:gd name="connsiteY26" fmla="*/ 4050 h 9966"/>
                <a:gd name="connsiteX27" fmla="*/ 10000 w 10000"/>
                <a:gd name="connsiteY27" fmla="*/ 2887 h 9966"/>
                <a:gd name="connsiteX28" fmla="*/ 8737 w 10000"/>
                <a:gd name="connsiteY28" fmla="*/ 1366 h 9966"/>
                <a:gd name="connsiteX29" fmla="*/ 8231 w 10000"/>
                <a:gd name="connsiteY29" fmla="*/ 1420 h 9966"/>
                <a:gd name="connsiteX30" fmla="*/ 7522 w 10000"/>
                <a:gd name="connsiteY30" fmla="*/ 2028 h 9966"/>
                <a:gd name="connsiteX31" fmla="*/ 7171 w 10000"/>
                <a:gd name="connsiteY31" fmla="*/ 2630 h 9966"/>
                <a:gd name="connsiteX32" fmla="*/ 6462 w 10000"/>
                <a:gd name="connsiteY32" fmla="*/ 3036 h 9966"/>
                <a:gd name="connsiteX33" fmla="*/ 5354 w 10000"/>
                <a:gd name="connsiteY33" fmla="*/ 1623 h 9966"/>
                <a:gd name="connsiteX34" fmla="*/ 5152 w 10000"/>
                <a:gd name="connsiteY34" fmla="*/ 811 h 9966"/>
                <a:gd name="connsiteX35" fmla="*/ 4693 w 10000"/>
                <a:gd name="connsiteY35" fmla="*/ 304 h 9966"/>
                <a:gd name="connsiteX36" fmla="*/ 4544 w 10000"/>
                <a:gd name="connsiteY36" fmla="*/ 156 h 9966"/>
                <a:gd name="connsiteX37" fmla="*/ 4092 w 10000"/>
                <a:gd name="connsiteY37" fmla="*/ 0 h 9966"/>
                <a:gd name="connsiteX38" fmla="*/ 3079 w 10000"/>
                <a:gd name="connsiteY38" fmla="*/ 507 h 9966"/>
                <a:gd name="connsiteX39" fmla="*/ 2876 w 10000"/>
                <a:gd name="connsiteY39" fmla="*/ 811 h 9966"/>
                <a:gd name="connsiteX40" fmla="*/ 2573 w 10000"/>
                <a:gd name="connsiteY40" fmla="*/ 1062 h 9966"/>
                <a:gd name="connsiteX0" fmla="*/ 2573 w 10000"/>
                <a:gd name="connsiteY0" fmla="*/ 1066 h 10000"/>
                <a:gd name="connsiteX1" fmla="*/ 2066 w 10000"/>
                <a:gd name="connsiteY1" fmla="*/ 916 h 10000"/>
                <a:gd name="connsiteX2" fmla="*/ 1263 w 10000"/>
                <a:gd name="connsiteY2" fmla="*/ 1017 h 10000"/>
                <a:gd name="connsiteX3" fmla="*/ 351 w 10000"/>
                <a:gd name="connsiteY3" fmla="*/ 2538 h 10000"/>
                <a:gd name="connsiteX4" fmla="*/ 521 w 10000"/>
                <a:gd name="connsiteY4" fmla="*/ 3944 h 10000"/>
                <a:gd name="connsiteX5" fmla="*/ 432 w 10000"/>
                <a:gd name="connsiteY5" fmla="*/ 5272 h 10000"/>
                <a:gd name="connsiteX6" fmla="*/ 149 w 10000"/>
                <a:gd name="connsiteY6" fmla="*/ 5842 h 10000"/>
                <a:gd name="connsiteX7" fmla="*/ 0 w 10000"/>
                <a:gd name="connsiteY7" fmla="*/ 6344 h 10000"/>
                <a:gd name="connsiteX8" fmla="*/ 203 w 10000"/>
                <a:gd name="connsiteY8" fmla="*/ 7110 h 10000"/>
                <a:gd name="connsiteX9" fmla="*/ 351 w 10000"/>
                <a:gd name="connsiteY9" fmla="*/ 9288 h 10000"/>
                <a:gd name="connsiteX10" fmla="*/ 1567 w 10000"/>
                <a:gd name="connsiteY10" fmla="*/ 10000 h 10000"/>
                <a:gd name="connsiteX11" fmla="*/ 2728 w 10000"/>
                <a:gd name="connsiteY11" fmla="*/ 9850 h 10000"/>
                <a:gd name="connsiteX12" fmla="*/ 3484 w 10000"/>
                <a:gd name="connsiteY12" fmla="*/ 9084 h 10000"/>
                <a:gd name="connsiteX13" fmla="*/ 4544 w 10000"/>
                <a:gd name="connsiteY13" fmla="*/ 8277 h 10000"/>
                <a:gd name="connsiteX14" fmla="*/ 5253 w 10000"/>
                <a:gd name="connsiteY14" fmla="*/ 8427 h 10000"/>
                <a:gd name="connsiteX15" fmla="*/ 5658 w 10000"/>
                <a:gd name="connsiteY15" fmla="*/ 8833 h 10000"/>
                <a:gd name="connsiteX16" fmla="*/ 6009 w 10000"/>
                <a:gd name="connsiteY16" fmla="*/ 9139 h 10000"/>
                <a:gd name="connsiteX17" fmla="*/ 6212 w 10000"/>
                <a:gd name="connsiteY17" fmla="*/ 9444 h 10000"/>
                <a:gd name="connsiteX18" fmla="*/ 7022 w 10000"/>
                <a:gd name="connsiteY18" fmla="*/ 10000 h 10000"/>
                <a:gd name="connsiteX19" fmla="*/ 7826 w 10000"/>
                <a:gd name="connsiteY19" fmla="*/ 9850 h 10000"/>
                <a:gd name="connsiteX20" fmla="*/ 8231 w 10000"/>
                <a:gd name="connsiteY20" fmla="*/ 9545 h 10000"/>
                <a:gd name="connsiteX21" fmla="*/ 8582 w 10000"/>
                <a:gd name="connsiteY21" fmla="*/ 8779 h 10000"/>
                <a:gd name="connsiteX22" fmla="*/ 8386 w 10000"/>
                <a:gd name="connsiteY22" fmla="*/ 7870 h 10000"/>
                <a:gd name="connsiteX23" fmla="*/ 7779 w 10000"/>
                <a:gd name="connsiteY23" fmla="*/ 6703 h 10000"/>
                <a:gd name="connsiteX24" fmla="*/ 7880 w 10000"/>
                <a:gd name="connsiteY24" fmla="*/ 4872 h 10000"/>
                <a:gd name="connsiteX25" fmla="*/ 8386 w 10000"/>
                <a:gd name="connsiteY25" fmla="*/ 4369 h 10000"/>
                <a:gd name="connsiteX26" fmla="*/ 9088 w 10000"/>
                <a:gd name="connsiteY26" fmla="*/ 4064 h 10000"/>
                <a:gd name="connsiteX27" fmla="*/ 10000 w 10000"/>
                <a:gd name="connsiteY27" fmla="*/ 2897 h 10000"/>
                <a:gd name="connsiteX28" fmla="*/ 8737 w 10000"/>
                <a:gd name="connsiteY28" fmla="*/ 1371 h 10000"/>
                <a:gd name="connsiteX29" fmla="*/ 8231 w 10000"/>
                <a:gd name="connsiteY29" fmla="*/ 1425 h 10000"/>
                <a:gd name="connsiteX30" fmla="*/ 7522 w 10000"/>
                <a:gd name="connsiteY30" fmla="*/ 2035 h 10000"/>
                <a:gd name="connsiteX31" fmla="*/ 7171 w 10000"/>
                <a:gd name="connsiteY31" fmla="*/ 2639 h 10000"/>
                <a:gd name="connsiteX32" fmla="*/ 6462 w 10000"/>
                <a:gd name="connsiteY32" fmla="*/ 3046 h 10000"/>
                <a:gd name="connsiteX33" fmla="*/ 5354 w 10000"/>
                <a:gd name="connsiteY33" fmla="*/ 1629 h 10000"/>
                <a:gd name="connsiteX34" fmla="*/ 5152 w 10000"/>
                <a:gd name="connsiteY34" fmla="*/ 814 h 10000"/>
                <a:gd name="connsiteX35" fmla="*/ 4693 w 10000"/>
                <a:gd name="connsiteY35" fmla="*/ 305 h 10000"/>
                <a:gd name="connsiteX36" fmla="*/ 4544 w 10000"/>
                <a:gd name="connsiteY36" fmla="*/ 157 h 10000"/>
                <a:gd name="connsiteX37" fmla="*/ 4092 w 10000"/>
                <a:gd name="connsiteY37" fmla="*/ 0 h 10000"/>
                <a:gd name="connsiteX38" fmla="*/ 3079 w 10000"/>
                <a:gd name="connsiteY38" fmla="*/ 509 h 10000"/>
                <a:gd name="connsiteX39" fmla="*/ 2876 w 10000"/>
                <a:gd name="connsiteY39" fmla="*/ 814 h 10000"/>
                <a:gd name="connsiteX40" fmla="*/ 2573 w 10000"/>
                <a:gd name="connsiteY40" fmla="*/ 1066 h 10000"/>
                <a:gd name="connsiteX0" fmla="*/ 2573 w 10000"/>
                <a:gd name="connsiteY0" fmla="*/ 1066 h 10000"/>
                <a:gd name="connsiteX1" fmla="*/ 2066 w 10000"/>
                <a:gd name="connsiteY1" fmla="*/ 916 h 10000"/>
                <a:gd name="connsiteX2" fmla="*/ 1263 w 10000"/>
                <a:gd name="connsiteY2" fmla="*/ 1017 h 10000"/>
                <a:gd name="connsiteX3" fmla="*/ 351 w 10000"/>
                <a:gd name="connsiteY3" fmla="*/ 2538 h 10000"/>
                <a:gd name="connsiteX4" fmla="*/ 521 w 10000"/>
                <a:gd name="connsiteY4" fmla="*/ 3944 h 10000"/>
                <a:gd name="connsiteX5" fmla="*/ 432 w 10000"/>
                <a:gd name="connsiteY5" fmla="*/ 5272 h 10000"/>
                <a:gd name="connsiteX6" fmla="*/ 149 w 10000"/>
                <a:gd name="connsiteY6" fmla="*/ 5842 h 10000"/>
                <a:gd name="connsiteX7" fmla="*/ 0 w 10000"/>
                <a:gd name="connsiteY7" fmla="*/ 6344 h 10000"/>
                <a:gd name="connsiteX8" fmla="*/ 203 w 10000"/>
                <a:gd name="connsiteY8" fmla="*/ 7110 h 10000"/>
                <a:gd name="connsiteX9" fmla="*/ 351 w 10000"/>
                <a:gd name="connsiteY9" fmla="*/ 9288 h 10000"/>
                <a:gd name="connsiteX10" fmla="*/ 1567 w 10000"/>
                <a:gd name="connsiteY10" fmla="*/ 10000 h 10000"/>
                <a:gd name="connsiteX11" fmla="*/ 2728 w 10000"/>
                <a:gd name="connsiteY11" fmla="*/ 9850 h 10000"/>
                <a:gd name="connsiteX12" fmla="*/ 3484 w 10000"/>
                <a:gd name="connsiteY12" fmla="*/ 9084 h 10000"/>
                <a:gd name="connsiteX13" fmla="*/ 4544 w 10000"/>
                <a:gd name="connsiteY13" fmla="*/ 8277 h 10000"/>
                <a:gd name="connsiteX14" fmla="*/ 5253 w 10000"/>
                <a:gd name="connsiteY14" fmla="*/ 8427 h 10000"/>
                <a:gd name="connsiteX15" fmla="*/ 5658 w 10000"/>
                <a:gd name="connsiteY15" fmla="*/ 8833 h 10000"/>
                <a:gd name="connsiteX16" fmla="*/ 6009 w 10000"/>
                <a:gd name="connsiteY16" fmla="*/ 9139 h 10000"/>
                <a:gd name="connsiteX17" fmla="*/ 6212 w 10000"/>
                <a:gd name="connsiteY17" fmla="*/ 9444 h 10000"/>
                <a:gd name="connsiteX18" fmla="*/ 7022 w 10000"/>
                <a:gd name="connsiteY18" fmla="*/ 10000 h 10000"/>
                <a:gd name="connsiteX19" fmla="*/ 7826 w 10000"/>
                <a:gd name="connsiteY19" fmla="*/ 9850 h 10000"/>
                <a:gd name="connsiteX20" fmla="*/ 8231 w 10000"/>
                <a:gd name="connsiteY20" fmla="*/ 9545 h 10000"/>
                <a:gd name="connsiteX21" fmla="*/ 8582 w 10000"/>
                <a:gd name="connsiteY21" fmla="*/ 8779 h 10000"/>
                <a:gd name="connsiteX22" fmla="*/ 8386 w 10000"/>
                <a:gd name="connsiteY22" fmla="*/ 7870 h 10000"/>
                <a:gd name="connsiteX23" fmla="*/ 7779 w 10000"/>
                <a:gd name="connsiteY23" fmla="*/ 6703 h 10000"/>
                <a:gd name="connsiteX24" fmla="*/ 7880 w 10000"/>
                <a:gd name="connsiteY24" fmla="*/ 4872 h 10000"/>
                <a:gd name="connsiteX25" fmla="*/ 8386 w 10000"/>
                <a:gd name="connsiteY25" fmla="*/ 4369 h 10000"/>
                <a:gd name="connsiteX26" fmla="*/ 9088 w 10000"/>
                <a:gd name="connsiteY26" fmla="*/ 4064 h 10000"/>
                <a:gd name="connsiteX27" fmla="*/ 10000 w 10000"/>
                <a:gd name="connsiteY27" fmla="*/ 2897 h 10000"/>
                <a:gd name="connsiteX28" fmla="*/ 8737 w 10000"/>
                <a:gd name="connsiteY28" fmla="*/ 1371 h 10000"/>
                <a:gd name="connsiteX29" fmla="*/ 8231 w 10000"/>
                <a:gd name="connsiteY29" fmla="*/ 1425 h 10000"/>
                <a:gd name="connsiteX30" fmla="*/ 7522 w 10000"/>
                <a:gd name="connsiteY30" fmla="*/ 2035 h 10000"/>
                <a:gd name="connsiteX31" fmla="*/ 7171 w 10000"/>
                <a:gd name="connsiteY31" fmla="*/ 2639 h 10000"/>
                <a:gd name="connsiteX32" fmla="*/ 6462 w 10000"/>
                <a:gd name="connsiteY32" fmla="*/ 3046 h 10000"/>
                <a:gd name="connsiteX33" fmla="*/ 5354 w 10000"/>
                <a:gd name="connsiteY33" fmla="*/ 1629 h 10000"/>
                <a:gd name="connsiteX34" fmla="*/ 5152 w 10000"/>
                <a:gd name="connsiteY34" fmla="*/ 814 h 10000"/>
                <a:gd name="connsiteX35" fmla="*/ 4693 w 10000"/>
                <a:gd name="connsiteY35" fmla="*/ 305 h 10000"/>
                <a:gd name="connsiteX36" fmla="*/ 4544 w 10000"/>
                <a:gd name="connsiteY36" fmla="*/ 157 h 10000"/>
                <a:gd name="connsiteX37" fmla="*/ 4092 w 10000"/>
                <a:gd name="connsiteY37" fmla="*/ 0 h 10000"/>
                <a:gd name="connsiteX38" fmla="*/ 3079 w 10000"/>
                <a:gd name="connsiteY38" fmla="*/ 509 h 10000"/>
                <a:gd name="connsiteX39" fmla="*/ 2876 w 10000"/>
                <a:gd name="connsiteY39" fmla="*/ 814 h 10000"/>
                <a:gd name="connsiteX40" fmla="*/ 2573 w 10000"/>
                <a:gd name="connsiteY40" fmla="*/ 1066 h 10000"/>
                <a:gd name="connsiteX0" fmla="*/ 2573 w 10000"/>
                <a:gd name="connsiteY0" fmla="*/ 1066 h 10000"/>
                <a:gd name="connsiteX1" fmla="*/ 2066 w 10000"/>
                <a:gd name="connsiteY1" fmla="*/ 916 h 10000"/>
                <a:gd name="connsiteX2" fmla="*/ 1263 w 10000"/>
                <a:gd name="connsiteY2" fmla="*/ 1017 h 10000"/>
                <a:gd name="connsiteX3" fmla="*/ 351 w 10000"/>
                <a:gd name="connsiteY3" fmla="*/ 2538 h 10000"/>
                <a:gd name="connsiteX4" fmla="*/ 521 w 10000"/>
                <a:gd name="connsiteY4" fmla="*/ 3944 h 10000"/>
                <a:gd name="connsiteX5" fmla="*/ 432 w 10000"/>
                <a:gd name="connsiteY5" fmla="*/ 5272 h 10000"/>
                <a:gd name="connsiteX6" fmla="*/ 149 w 10000"/>
                <a:gd name="connsiteY6" fmla="*/ 5842 h 10000"/>
                <a:gd name="connsiteX7" fmla="*/ 0 w 10000"/>
                <a:gd name="connsiteY7" fmla="*/ 6344 h 10000"/>
                <a:gd name="connsiteX8" fmla="*/ 203 w 10000"/>
                <a:gd name="connsiteY8" fmla="*/ 7110 h 10000"/>
                <a:gd name="connsiteX9" fmla="*/ 351 w 10000"/>
                <a:gd name="connsiteY9" fmla="*/ 9288 h 10000"/>
                <a:gd name="connsiteX10" fmla="*/ 1567 w 10000"/>
                <a:gd name="connsiteY10" fmla="*/ 10000 h 10000"/>
                <a:gd name="connsiteX11" fmla="*/ 2728 w 10000"/>
                <a:gd name="connsiteY11" fmla="*/ 9850 h 10000"/>
                <a:gd name="connsiteX12" fmla="*/ 3484 w 10000"/>
                <a:gd name="connsiteY12" fmla="*/ 9084 h 10000"/>
                <a:gd name="connsiteX13" fmla="*/ 4544 w 10000"/>
                <a:gd name="connsiteY13" fmla="*/ 8277 h 10000"/>
                <a:gd name="connsiteX14" fmla="*/ 5253 w 10000"/>
                <a:gd name="connsiteY14" fmla="*/ 8427 h 10000"/>
                <a:gd name="connsiteX15" fmla="*/ 5658 w 10000"/>
                <a:gd name="connsiteY15" fmla="*/ 8833 h 10000"/>
                <a:gd name="connsiteX16" fmla="*/ 6009 w 10000"/>
                <a:gd name="connsiteY16" fmla="*/ 9139 h 10000"/>
                <a:gd name="connsiteX17" fmla="*/ 6212 w 10000"/>
                <a:gd name="connsiteY17" fmla="*/ 9444 h 10000"/>
                <a:gd name="connsiteX18" fmla="*/ 7022 w 10000"/>
                <a:gd name="connsiteY18" fmla="*/ 10000 h 10000"/>
                <a:gd name="connsiteX19" fmla="*/ 7826 w 10000"/>
                <a:gd name="connsiteY19" fmla="*/ 9850 h 10000"/>
                <a:gd name="connsiteX20" fmla="*/ 8231 w 10000"/>
                <a:gd name="connsiteY20" fmla="*/ 9545 h 10000"/>
                <a:gd name="connsiteX21" fmla="*/ 8582 w 10000"/>
                <a:gd name="connsiteY21" fmla="*/ 8779 h 10000"/>
                <a:gd name="connsiteX22" fmla="*/ 8386 w 10000"/>
                <a:gd name="connsiteY22" fmla="*/ 7870 h 10000"/>
                <a:gd name="connsiteX23" fmla="*/ 7779 w 10000"/>
                <a:gd name="connsiteY23" fmla="*/ 6703 h 10000"/>
                <a:gd name="connsiteX24" fmla="*/ 7880 w 10000"/>
                <a:gd name="connsiteY24" fmla="*/ 4872 h 10000"/>
                <a:gd name="connsiteX25" fmla="*/ 8386 w 10000"/>
                <a:gd name="connsiteY25" fmla="*/ 4369 h 10000"/>
                <a:gd name="connsiteX26" fmla="*/ 9088 w 10000"/>
                <a:gd name="connsiteY26" fmla="*/ 4064 h 10000"/>
                <a:gd name="connsiteX27" fmla="*/ 10000 w 10000"/>
                <a:gd name="connsiteY27" fmla="*/ 2897 h 10000"/>
                <a:gd name="connsiteX28" fmla="*/ 8737 w 10000"/>
                <a:gd name="connsiteY28" fmla="*/ 1371 h 10000"/>
                <a:gd name="connsiteX29" fmla="*/ 8231 w 10000"/>
                <a:gd name="connsiteY29" fmla="*/ 1425 h 10000"/>
                <a:gd name="connsiteX30" fmla="*/ 7522 w 10000"/>
                <a:gd name="connsiteY30" fmla="*/ 2035 h 10000"/>
                <a:gd name="connsiteX31" fmla="*/ 7171 w 10000"/>
                <a:gd name="connsiteY31" fmla="*/ 2639 h 10000"/>
                <a:gd name="connsiteX32" fmla="*/ 6462 w 10000"/>
                <a:gd name="connsiteY32" fmla="*/ 3046 h 10000"/>
                <a:gd name="connsiteX33" fmla="*/ 5354 w 10000"/>
                <a:gd name="connsiteY33" fmla="*/ 1629 h 10000"/>
                <a:gd name="connsiteX34" fmla="*/ 5152 w 10000"/>
                <a:gd name="connsiteY34" fmla="*/ 814 h 10000"/>
                <a:gd name="connsiteX35" fmla="*/ 4693 w 10000"/>
                <a:gd name="connsiteY35" fmla="*/ 305 h 10000"/>
                <a:gd name="connsiteX36" fmla="*/ 4544 w 10000"/>
                <a:gd name="connsiteY36" fmla="*/ 157 h 10000"/>
                <a:gd name="connsiteX37" fmla="*/ 4092 w 10000"/>
                <a:gd name="connsiteY37" fmla="*/ 0 h 10000"/>
                <a:gd name="connsiteX38" fmla="*/ 3079 w 10000"/>
                <a:gd name="connsiteY38" fmla="*/ 509 h 10000"/>
                <a:gd name="connsiteX39" fmla="*/ 2876 w 10000"/>
                <a:gd name="connsiteY39" fmla="*/ 814 h 10000"/>
                <a:gd name="connsiteX40" fmla="*/ 2573 w 10000"/>
                <a:gd name="connsiteY40" fmla="*/ 1066 h 10000"/>
                <a:gd name="connsiteX0" fmla="*/ 2573 w 10000"/>
                <a:gd name="connsiteY0" fmla="*/ 1066 h 10000"/>
                <a:gd name="connsiteX1" fmla="*/ 2066 w 10000"/>
                <a:gd name="connsiteY1" fmla="*/ 916 h 10000"/>
                <a:gd name="connsiteX2" fmla="*/ 1263 w 10000"/>
                <a:gd name="connsiteY2" fmla="*/ 1017 h 10000"/>
                <a:gd name="connsiteX3" fmla="*/ 351 w 10000"/>
                <a:gd name="connsiteY3" fmla="*/ 2538 h 10000"/>
                <a:gd name="connsiteX4" fmla="*/ 521 w 10000"/>
                <a:gd name="connsiteY4" fmla="*/ 3944 h 10000"/>
                <a:gd name="connsiteX5" fmla="*/ 432 w 10000"/>
                <a:gd name="connsiteY5" fmla="*/ 5272 h 10000"/>
                <a:gd name="connsiteX6" fmla="*/ 149 w 10000"/>
                <a:gd name="connsiteY6" fmla="*/ 5842 h 10000"/>
                <a:gd name="connsiteX7" fmla="*/ 0 w 10000"/>
                <a:gd name="connsiteY7" fmla="*/ 6344 h 10000"/>
                <a:gd name="connsiteX8" fmla="*/ 203 w 10000"/>
                <a:gd name="connsiteY8" fmla="*/ 7110 h 10000"/>
                <a:gd name="connsiteX9" fmla="*/ 351 w 10000"/>
                <a:gd name="connsiteY9" fmla="*/ 9288 h 10000"/>
                <a:gd name="connsiteX10" fmla="*/ 1567 w 10000"/>
                <a:gd name="connsiteY10" fmla="*/ 10000 h 10000"/>
                <a:gd name="connsiteX11" fmla="*/ 2728 w 10000"/>
                <a:gd name="connsiteY11" fmla="*/ 9850 h 10000"/>
                <a:gd name="connsiteX12" fmla="*/ 3484 w 10000"/>
                <a:gd name="connsiteY12" fmla="*/ 9084 h 10000"/>
                <a:gd name="connsiteX13" fmla="*/ 4544 w 10000"/>
                <a:gd name="connsiteY13" fmla="*/ 8277 h 10000"/>
                <a:gd name="connsiteX14" fmla="*/ 5253 w 10000"/>
                <a:gd name="connsiteY14" fmla="*/ 8427 h 10000"/>
                <a:gd name="connsiteX15" fmla="*/ 5658 w 10000"/>
                <a:gd name="connsiteY15" fmla="*/ 8833 h 10000"/>
                <a:gd name="connsiteX16" fmla="*/ 6009 w 10000"/>
                <a:gd name="connsiteY16" fmla="*/ 9139 h 10000"/>
                <a:gd name="connsiteX17" fmla="*/ 6212 w 10000"/>
                <a:gd name="connsiteY17" fmla="*/ 9444 h 10000"/>
                <a:gd name="connsiteX18" fmla="*/ 7022 w 10000"/>
                <a:gd name="connsiteY18" fmla="*/ 10000 h 10000"/>
                <a:gd name="connsiteX19" fmla="*/ 7826 w 10000"/>
                <a:gd name="connsiteY19" fmla="*/ 9850 h 10000"/>
                <a:gd name="connsiteX20" fmla="*/ 8231 w 10000"/>
                <a:gd name="connsiteY20" fmla="*/ 9545 h 10000"/>
                <a:gd name="connsiteX21" fmla="*/ 8582 w 10000"/>
                <a:gd name="connsiteY21" fmla="*/ 8779 h 10000"/>
                <a:gd name="connsiteX22" fmla="*/ 8386 w 10000"/>
                <a:gd name="connsiteY22" fmla="*/ 7870 h 10000"/>
                <a:gd name="connsiteX23" fmla="*/ 7779 w 10000"/>
                <a:gd name="connsiteY23" fmla="*/ 6703 h 10000"/>
                <a:gd name="connsiteX24" fmla="*/ 7880 w 10000"/>
                <a:gd name="connsiteY24" fmla="*/ 4872 h 10000"/>
                <a:gd name="connsiteX25" fmla="*/ 8386 w 10000"/>
                <a:gd name="connsiteY25" fmla="*/ 4369 h 10000"/>
                <a:gd name="connsiteX26" fmla="*/ 9088 w 10000"/>
                <a:gd name="connsiteY26" fmla="*/ 4064 h 10000"/>
                <a:gd name="connsiteX27" fmla="*/ 10000 w 10000"/>
                <a:gd name="connsiteY27" fmla="*/ 2897 h 10000"/>
                <a:gd name="connsiteX28" fmla="*/ 8737 w 10000"/>
                <a:gd name="connsiteY28" fmla="*/ 1371 h 10000"/>
                <a:gd name="connsiteX29" fmla="*/ 8231 w 10000"/>
                <a:gd name="connsiteY29" fmla="*/ 1425 h 10000"/>
                <a:gd name="connsiteX30" fmla="*/ 7522 w 10000"/>
                <a:gd name="connsiteY30" fmla="*/ 2035 h 10000"/>
                <a:gd name="connsiteX31" fmla="*/ 7171 w 10000"/>
                <a:gd name="connsiteY31" fmla="*/ 2639 h 10000"/>
                <a:gd name="connsiteX32" fmla="*/ 6462 w 10000"/>
                <a:gd name="connsiteY32" fmla="*/ 3046 h 10000"/>
                <a:gd name="connsiteX33" fmla="*/ 5354 w 10000"/>
                <a:gd name="connsiteY33" fmla="*/ 1629 h 10000"/>
                <a:gd name="connsiteX34" fmla="*/ 5152 w 10000"/>
                <a:gd name="connsiteY34" fmla="*/ 814 h 10000"/>
                <a:gd name="connsiteX35" fmla="*/ 4693 w 10000"/>
                <a:gd name="connsiteY35" fmla="*/ 305 h 10000"/>
                <a:gd name="connsiteX36" fmla="*/ 4544 w 10000"/>
                <a:gd name="connsiteY36" fmla="*/ 157 h 10000"/>
                <a:gd name="connsiteX37" fmla="*/ 4092 w 10000"/>
                <a:gd name="connsiteY37" fmla="*/ 0 h 10000"/>
                <a:gd name="connsiteX38" fmla="*/ 3079 w 10000"/>
                <a:gd name="connsiteY38" fmla="*/ 509 h 10000"/>
                <a:gd name="connsiteX39" fmla="*/ 2876 w 10000"/>
                <a:gd name="connsiteY39" fmla="*/ 814 h 10000"/>
                <a:gd name="connsiteX40" fmla="*/ 2573 w 10000"/>
                <a:gd name="connsiteY40" fmla="*/ 10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000" h="10000">
                  <a:moveTo>
                    <a:pt x="2573" y="1066"/>
                  </a:moveTo>
                  <a:cubicBezTo>
                    <a:pt x="2397" y="1024"/>
                    <a:pt x="2235" y="970"/>
                    <a:pt x="2066" y="916"/>
                  </a:cubicBezTo>
                  <a:cubicBezTo>
                    <a:pt x="2026" y="916"/>
                    <a:pt x="1438" y="929"/>
                    <a:pt x="1263" y="1017"/>
                  </a:cubicBezTo>
                  <a:cubicBezTo>
                    <a:pt x="722" y="1289"/>
                    <a:pt x="493" y="1995"/>
                    <a:pt x="351" y="2538"/>
                  </a:cubicBezTo>
                  <a:cubicBezTo>
                    <a:pt x="385" y="3019"/>
                    <a:pt x="284" y="3372"/>
                    <a:pt x="521" y="3944"/>
                  </a:cubicBezTo>
                  <a:cubicBezTo>
                    <a:pt x="703" y="4521"/>
                    <a:pt x="595" y="4731"/>
                    <a:pt x="432" y="5272"/>
                  </a:cubicBezTo>
                  <a:cubicBezTo>
                    <a:pt x="284" y="5741"/>
                    <a:pt x="452" y="5292"/>
                    <a:pt x="149" y="5842"/>
                  </a:cubicBezTo>
                  <a:cubicBezTo>
                    <a:pt x="88" y="5950"/>
                    <a:pt x="34" y="6208"/>
                    <a:pt x="0" y="6344"/>
                  </a:cubicBezTo>
                  <a:cubicBezTo>
                    <a:pt x="34" y="6656"/>
                    <a:pt x="34" y="6852"/>
                    <a:pt x="203" y="7110"/>
                  </a:cubicBezTo>
                  <a:cubicBezTo>
                    <a:pt x="520" y="8073"/>
                    <a:pt x="182" y="6941"/>
                    <a:pt x="351" y="9288"/>
                  </a:cubicBezTo>
                  <a:cubicBezTo>
                    <a:pt x="385" y="9715"/>
                    <a:pt x="1229" y="9939"/>
                    <a:pt x="1567" y="10000"/>
                  </a:cubicBezTo>
                  <a:cubicBezTo>
                    <a:pt x="2221" y="9966"/>
                    <a:pt x="2275" y="9987"/>
                    <a:pt x="2728" y="9850"/>
                  </a:cubicBezTo>
                  <a:cubicBezTo>
                    <a:pt x="3437" y="9268"/>
                    <a:pt x="3011" y="9560"/>
                    <a:pt x="3484" y="9084"/>
                  </a:cubicBezTo>
                  <a:cubicBezTo>
                    <a:pt x="3639" y="8602"/>
                    <a:pt x="4092" y="8365"/>
                    <a:pt x="4544" y="8277"/>
                  </a:cubicBezTo>
                  <a:cubicBezTo>
                    <a:pt x="4801" y="8311"/>
                    <a:pt x="5003" y="8365"/>
                    <a:pt x="5253" y="8427"/>
                  </a:cubicBezTo>
                  <a:cubicBezTo>
                    <a:pt x="5429" y="8548"/>
                    <a:pt x="5517" y="8691"/>
                    <a:pt x="5658" y="8833"/>
                  </a:cubicBezTo>
                  <a:cubicBezTo>
                    <a:pt x="5888" y="9064"/>
                    <a:pt x="5814" y="8887"/>
                    <a:pt x="6009" y="9139"/>
                  </a:cubicBezTo>
                  <a:cubicBezTo>
                    <a:pt x="6084" y="9233"/>
                    <a:pt x="6117" y="9369"/>
                    <a:pt x="6212" y="9444"/>
                  </a:cubicBezTo>
                  <a:cubicBezTo>
                    <a:pt x="6482" y="9648"/>
                    <a:pt x="6725" y="9850"/>
                    <a:pt x="7022" y="10000"/>
                  </a:cubicBezTo>
                  <a:cubicBezTo>
                    <a:pt x="7407" y="9966"/>
                    <a:pt x="7549" y="10034"/>
                    <a:pt x="7826" y="9850"/>
                  </a:cubicBezTo>
                  <a:cubicBezTo>
                    <a:pt x="7968" y="9756"/>
                    <a:pt x="8231" y="9545"/>
                    <a:pt x="8231" y="9545"/>
                  </a:cubicBezTo>
                  <a:cubicBezTo>
                    <a:pt x="8393" y="9302"/>
                    <a:pt x="8474" y="9051"/>
                    <a:pt x="8582" y="8779"/>
                  </a:cubicBezTo>
                  <a:cubicBezTo>
                    <a:pt x="8548" y="8406"/>
                    <a:pt x="8575" y="8169"/>
                    <a:pt x="8386" y="7870"/>
                  </a:cubicBezTo>
                  <a:cubicBezTo>
                    <a:pt x="8271" y="7449"/>
                    <a:pt x="7974" y="7096"/>
                    <a:pt x="7779" y="6703"/>
                  </a:cubicBezTo>
                  <a:cubicBezTo>
                    <a:pt x="7650" y="6099"/>
                    <a:pt x="7535" y="5407"/>
                    <a:pt x="7880" y="4872"/>
                  </a:cubicBezTo>
                  <a:cubicBezTo>
                    <a:pt x="7961" y="4607"/>
                    <a:pt x="8130" y="4444"/>
                    <a:pt x="8386" y="4369"/>
                  </a:cubicBezTo>
                  <a:cubicBezTo>
                    <a:pt x="8589" y="4233"/>
                    <a:pt x="8852" y="4118"/>
                    <a:pt x="9088" y="4064"/>
                  </a:cubicBezTo>
                  <a:cubicBezTo>
                    <a:pt x="9527" y="3779"/>
                    <a:pt x="9865" y="3413"/>
                    <a:pt x="10000" y="2897"/>
                  </a:cubicBezTo>
                  <a:cubicBezTo>
                    <a:pt x="9892" y="2089"/>
                    <a:pt x="9561" y="1547"/>
                    <a:pt x="8737" y="1371"/>
                  </a:cubicBezTo>
                  <a:cubicBezTo>
                    <a:pt x="8569" y="1391"/>
                    <a:pt x="8393" y="1371"/>
                    <a:pt x="8231" y="1425"/>
                  </a:cubicBezTo>
                  <a:cubicBezTo>
                    <a:pt x="8015" y="1499"/>
                    <a:pt x="7664" y="1892"/>
                    <a:pt x="7522" y="2035"/>
                  </a:cubicBezTo>
                  <a:cubicBezTo>
                    <a:pt x="7373" y="2184"/>
                    <a:pt x="7292" y="2469"/>
                    <a:pt x="7171" y="2639"/>
                  </a:cubicBezTo>
                  <a:cubicBezTo>
                    <a:pt x="6989" y="2904"/>
                    <a:pt x="6752" y="2992"/>
                    <a:pt x="6462" y="3046"/>
                  </a:cubicBezTo>
                  <a:cubicBezTo>
                    <a:pt x="5706" y="2904"/>
                    <a:pt x="5490" y="2320"/>
                    <a:pt x="5354" y="1629"/>
                  </a:cubicBezTo>
                  <a:cubicBezTo>
                    <a:pt x="5334" y="1526"/>
                    <a:pt x="5280" y="977"/>
                    <a:pt x="5152" y="814"/>
                  </a:cubicBezTo>
                  <a:cubicBezTo>
                    <a:pt x="5017" y="631"/>
                    <a:pt x="4835" y="482"/>
                    <a:pt x="4693" y="305"/>
                  </a:cubicBezTo>
                  <a:cubicBezTo>
                    <a:pt x="4646" y="251"/>
                    <a:pt x="4605" y="197"/>
                    <a:pt x="4544" y="157"/>
                  </a:cubicBezTo>
                  <a:cubicBezTo>
                    <a:pt x="4429" y="74"/>
                    <a:pt x="4227" y="47"/>
                    <a:pt x="4092" y="0"/>
                  </a:cubicBezTo>
                  <a:cubicBezTo>
                    <a:pt x="3552" y="81"/>
                    <a:pt x="3484" y="101"/>
                    <a:pt x="3079" y="509"/>
                  </a:cubicBezTo>
                  <a:cubicBezTo>
                    <a:pt x="2991" y="597"/>
                    <a:pt x="2876" y="814"/>
                    <a:pt x="2876" y="814"/>
                  </a:cubicBezTo>
                  <a:cubicBezTo>
                    <a:pt x="2822" y="983"/>
                    <a:pt x="2762" y="1066"/>
                    <a:pt x="2573" y="1066"/>
                  </a:cubicBez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 Box 8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53000" y="2943761"/>
              <a:ext cx="22860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/>
                <a:t>        </a:t>
              </a:r>
              <a:r>
                <a:rPr lang="en-US" sz="2000" dirty="0">
                  <a:solidFill>
                    <a:srgbClr val="FF0000"/>
                  </a:solidFill>
                </a:rPr>
                <a:t>6        2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  15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23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          12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  18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45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3               </a:t>
              </a:r>
              <a:r>
                <a:rPr lang="en-US" sz="20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Priority Queue Example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with priority </a:t>
            </a:r>
            <a:r>
              <a:rPr lang="en-US" sz="2000" i="1" dirty="0" smtClean="0">
                <a:solidFill>
                  <a:schemeClr val="accent6"/>
                </a:solidFill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b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with priority </a:t>
            </a:r>
            <a:r>
              <a:rPr lang="en-US" sz="2000" i="1" dirty="0" smtClean="0">
                <a:solidFill>
                  <a:schemeClr val="accent6"/>
                </a:solidFill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dirty="0" smtClean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c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with priority </a:t>
            </a:r>
            <a:r>
              <a:rPr lang="en-US" sz="2000" i="1" dirty="0" smtClean="0">
                <a:solidFill>
                  <a:schemeClr val="accent6"/>
                </a:solidFill>
              </a:rPr>
              <a:t>4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chemeClr val="accent6"/>
                </a:solidFill>
              </a:rPr>
              <a:t>w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chemeClr val="accent6"/>
                </a:solidFill>
              </a:rPr>
              <a:t>x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d</a:t>
            </a:r>
            <a:r>
              <a:rPr lang="en-US" sz="2000" dirty="0" smtClean="0"/>
              <a:t> with priority </a:t>
            </a:r>
            <a:r>
              <a:rPr lang="en-US" sz="2000" i="1" dirty="0" smtClean="0">
                <a:solidFill>
                  <a:schemeClr val="accent6"/>
                </a:solidFill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e</a:t>
            </a:r>
            <a:r>
              <a:rPr lang="en-US" sz="2000" dirty="0" smtClean="0"/>
              <a:t> with priority </a:t>
            </a:r>
            <a:r>
              <a:rPr lang="en-US" sz="2000" i="1" dirty="0" smtClean="0">
                <a:solidFill>
                  <a:schemeClr val="accent6"/>
                </a:solidFill>
              </a:rPr>
              <a:t>6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chemeClr val="accent6"/>
                </a:solidFill>
              </a:rPr>
              <a:t>y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chemeClr val="accent6"/>
                </a:solidFill>
              </a:rPr>
              <a:t>z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after execution:</a:t>
            </a:r>
            <a:endParaRPr lang="en-US" sz="2000" i="1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w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i="1" dirty="0">
                <a:solidFill>
                  <a:schemeClr val="accent6"/>
                </a:solidFill>
              </a:rPr>
              <a:t>b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x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i="1" dirty="0">
                <a:solidFill>
                  <a:schemeClr val="accent6"/>
                </a:solidFill>
              </a:rPr>
              <a:t>c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y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i="1" dirty="0">
                <a:solidFill>
                  <a:schemeClr val="accent6"/>
                </a:solidFill>
              </a:rPr>
              <a:t>d</a:t>
            </a:r>
            <a:r>
              <a:rPr lang="en-US" sz="2000" dirty="0"/>
              <a:t> </a:t>
            </a:r>
          </a:p>
          <a:p>
            <a:pPr eaLnBrk="1" hangingPunct="1">
              <a:buFontTx/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z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i="1" dirty="0">
                <a:solidFill>
                  <a:schemeClr val="accent6"/>
                </a:solidFill>
              </a:rPr>
              <a:t>a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724399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To simplify our examples, we will just use the priority values from now on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Priority Queues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PQueues</a:t>
            </a:r>
            <a:r>
              <a:rPr lang="en-US" dirty="0" smtClean="0"/>
              <a:t> are a major and common ADT</a:t>
            </a:r>
            <a:endParaRPr lang="en-US" sz="2100" dirty="0" smtClean="0"/>
          </a:p>
          <a:p>
            <a:r>
              <a:rPr lang="en-US" dirty="0" smtClean="0"/>
              <a:t>Forward network packets by urgency</a:t>
            </a:r>
          </a:p>
          <a:p>
            <a:r>
              <a:rPr lang="en-US" dirty="0" smtClean="0"/>
              <a:t>Execute work tasks in order of priority </a:t>
            </a:r>
          </a:p>
          <a:p>
            <a:pPr lvl="1"/>
            <a:r>
              <a:rPr lang="en-US" dirty="0" smtClean="0"/>
              <a:t>“critical” before “interactive” before “compute-intensive” tasks</a:t>
            </a:r>
          </a:p>
          <a:p>
            <a:pPr lvl="1"/>
            <a:r>
              <a:rPr lang="en-US" dirty="0" smtClean="0"/>
              <a:t>allocating idle tasks in cloud environments</a:t>
            </a:r>
          </a:p>
          <a:p>
            <a:r>
              <a:rPr lang="en-US" dirty="0"/>
              <a:t>A</a:t>
            </a:r>
            <a:r>
              <a:rPr lang="en-US" dirty="0" smtClean="0"/>
              <a:t> fairly efficient sorting algorithm</a:t>
            </a:r>
          </a:p>
          <a:p>
            <a:pPr lvl="1"/>
            <a:r>
              <a:rPr lang="en-US" dirty="0" smtClean="0"/>
              <a:t>Insert all items into the </a:t>
            </a:r>
            <a:r>
              <a:rPr lang="en-US" dirty="0" err="1" smtClean="0"/>
              <a:t>PQueue</a:t>
            </a:r>
            <a:endParaRPr lang="en-US" dirty="0"/>
          </a:p>
          <a:p>
            <a:pPr lvl="1"/>
            <a:r>
              <a:rPr lang="en-US" dirty="0" smtClean="0"/>
              <a:t>Keep calling </a:t>
            </a:r>
            <a:r>
              <a:rPr lang="en-US" dirty="0" err="1" smtClean="0"/>
              <a:t>deleteMin</a:t>
            </a:r>
            <a:r>
              <a:rPr lang="en-US" dirty="0" smtClean="0"/>
              <a:t> until empty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PQueue</a:t>
            </a:r>
            <a:r>
              <a:rPr lang="en-US" dirty="0" smtClean="0"/>
              <a:t> Applications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“Greedy” algorithms</a:t>
            </a:r>
          </a:p>
          <a:p>
            <a:pPr lvl="1"/>
            <a:r>
              <a:rPr lang="en-US" sz="2200" dirty="0" smtClean="0"/>
              <a:t>Efficiently track what is “best” to try next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400" dirty="0" smtClean="0"/>
              <a:t>Discrete event simulation (e.g., virtual worlds, system simulation)</a:t>
            </a:r>
          </a:p>
          <a:p>
            <a:pPr lvl="1"/>
            <a:r>
              <a:rPr lang="en-US" sz="2200" dirty="0" smtClean="0"/>
              <a:t>Every event e happens at some time t and generates </a:t>
            </a:r>
            <a:br>
              <a:rPr lang="en-US" sz="2200" dirty="0" smtClean="0"/>
            </a:br>
            <a:r>
              <a:rPr lang="en-US" sz="2200" dirty="0" smtClean="0"/>
              <a:t>new events e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…, e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at times t+t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…, </a:t>
            </a:r>
            <a:r>
              <a:rPr lang="en-US" sz="2200" dirty="0" err="1" smtClean="0"/>
              <a:t>t+t</a:t>
            </a:r>
            <a:r>
              <a:rPr lang="en-US" sz="2200" baseline="-25000" dirty="0" err="1" smtClean="0"/>
              <a:t>n</a:t>
            </a:r>
            <a:endParaRPr lang="en-US" sz="2200" baseline="-25000" dirty="0" smtClean="0"/>
          </a:p>
          <a:p>
            <a:pPr lvl="1"/>
            <a:r>
              <a:rPr lang="en-US" sz="2200" dirty="0" smtClean="0"/>
              <a:t>Naïve approach: </a:t>
            </a:r>
          </a:p>
          <a:p>
            <a:pPr lvl="2"/>
            <a:r>
              <a:rPr lang="en-US" sz="2200" dirty="0" smtClean="0"/>
              <a:t>Advance “clock” by 1, check for events at that time</a:t>
            </a:r>
          </a:p>
          <a:p>
            <a:pPr lvl="1"/>
            <a:r>
              <a:rPr lang="en-US" sz="2200" dirty="0" smtClean="0"/>
              <a:t>Better approach:</a:t>
            </a:r>
          </a:p>
          <a:p>
            <a:pPr lvl="2"/>
            <a:r>
              <a:rPr lang="en-US" sz="2200" dirty="0" smtClean="0"/>
              <a:t>Place events in a priority queue (priority = time)</a:t>
            </a:r>
          </a:p>
          <a:p>
            <a:pPr lvl="2"/>
            <a:r>
              <a:rPr lang="en-US" sz="2200" dirty="0" smtClean="0"/>
              <a:t>Repeatedly: </a:t>
            </a:r>
            <a:r>
              <a:rPr lang="en-US" sz="2200" dirty="0" err="1" smtClean="0"/>
              <a:t>deleteMin</a:t>
            </a:r>
            <a:r>
              <a:rPr lang="en-US" sz="2200" dirty="0" smtClean="0"/>
              <a:t> and then insert new events</a:t>
            </a:r>
          </a:p>
          <a:p>
            <a:pPr lvl="2"/>
            <a:r>
              <a:rPr lang="en-US" sz="2200" dirty="0" smtClean="0"/>
              <a:t>Effectively “set clock ahead to next event”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ADT to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762000"/>
          </a:xfrm>
        </p:spPr>
        <p:txBody>
          <a:bodyPr/>
          <a:lstStyle/>
          <a:p>
            <a:r>
              <a:rPr lang="en-US" dirty="0" smtClean="0"/>
              <a:t>How will we implement our </a:t>
            </a:r>
            <a:r>
              <a:rPr lang="en-US" dirty="0" err="1" smtClean="0"/>
              <a:t>PQueue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93960"/>
              </p:ext>
            </p:extLst>
          </p:nvPr>
        </p:nvGraphicFramePr>
        <p:xfrm>
          <a:off x="533400" y="1584960"/>
          <a:ext cx="8046720" cy="3291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26080"/>
                <a:gridCol w="1280160"/>
                <a:gridCol w="1280160"/>
                <a:gridCol w="1280160"/>
                <a:gridCol w="1280160"/>
              </a:tblGrid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Insert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Remove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Delete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Unsorted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Unsorted Circular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Unsorted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Sorted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O(n/2)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O(n/2)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Sorted Circular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O(n/2)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O(n/2)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O(n/2)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Sorted Linked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O(1)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Binary Search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</a:t>
                      </a:r>
                      <a:r>
                        <a:rPr lang="en-US" sz="1800" baseline="0" dirty="0" smtClean="0"/>
                        <a:t>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 n)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/>
                        <a:t>Balanced</a:t>
                      </a:r>
                      <a:r>
                        <a:rPr lang="en-US" sz="1800" baseline="0" dirty="0" smtClean="0"/>
                        <a:t> BST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O(log n)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1054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need to add one more analysis to the above: finding the min value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 Value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41117"/>
              </p:ext>
            </p:extLst>
          </p:nvPr>
        </p:nvGraphicFramePr>
        <p:xfrm>
          <a:off x="1911096" y="762000"/>
          <a:ext cx="5321808" cy="5212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18688"/>
                <a:gridCol w="2103120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FindMin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Binary Search Tree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Balanced</a:t>
                      </a:r>
                      <a:r>
                        <a:rPr lang="en-US" sz="2000" baseline="0" dirty="0" smtClean="0"/>
                        <a:t> BST</a:t>
                      </a:r>
                      <a:endParaRPr lang="en-US" sz="2000" dirty="0" smtClean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 Value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78721"/>
              </p:ext>
            </p:extLst>
          </p:nvPr>
        </p:nvGraphicFramePr>
        <p:xfrm>
          <a:off x="1911096" y="762000"/>
          <a:ext cx="5321808" cy="5212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18688"/>
                <a:gridCol w="2103120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FindMin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Binary Search Tree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Balanced</a:t>
                      </a:r>
                      <a:r>
                        <a:rPr lang="en-US" sz="2000" baseline="0" dirty="0" smtClean="0"/>
                        <a:t> BST</a:t>
                      </a:r>
                      <a:endParaRPr lang="en-US" sz="2000" dirty="0" smtClean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4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Choice for the </a:t>
            </a:r>
            <a:r>
              <a:rPr lang="en-US" dirty="0" err="1" smtClean="0"/>
              <a:t>PQueue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910211"/>
              </p:ext>
            </p:extLst>
          </p:nvPr>
        </p:nvGraphicFramePr>
        <p:xfrm>
          <a:off x="380998" y="762000"/>
          <a:ext cx="8214362" cy="5212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76602"/>
                <a:gridCol w="2057400"/>
                <a:gridCol w="2880360"/>
              </a:tblGrid>
              <a:tr h="5786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Insert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FindMin+Remove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O(n)+O(1)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O(n)+O(1)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Unsorted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O(n)+O(1)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O(1)+O(n)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Circular Array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O(n/2)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O(1)+</a:t>
                      </a:r>
                      <a:r>
                        <a:rPr lang="en-US" sz="2000" dirty="0" smtClean="0"/>
                        <a:t>O(n/2)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Sorted Linked List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O(1)+O(1)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Binary Search Tree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O(n)+O(n)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  <a:tr h="407194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000" dirty="0" smtClean="0"/>
                        <a:t>Balanced</a:t>
                      </a:r>
                      <a:r>
                        <a:rPr lang="en-US" sz="2000" baseline="0" dirty="0" smtClean="0"/>
                        <a:t> BST</a:t>
                      </a:r>
                      <a:endParaRPr lang="en-US" sz="2000" dirty="0" smtClean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</a:t>
                      </a:r>
                      <a:endParaRPr lang="en-US" sz="2000" dirty="0"/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O(log n)+O(log n)</a:t>
                      </a:r>
                      <a:endParaRPr lang="en-US" sz="2000" dirty="0"/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None are that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generally have to pay linear time for either insert or </a:t>
            </a:r>
            <a:r>
              <a:rPr lang="en-US" dirty="0" err="1" smtClean="0"/>
              <a:t>deleteMin</a:t>
            </a:r>
            <a:endParaRPr lang="en-US" dirty="0" smtClean="0"/>
          </a:p>
          <a:p>
            <a:pPr lvl="1"/>
            <a:r>
              <a:rPr lang="en-US" dirty="0" smtClean="0"/>
              <a:t>Made worse by the fact that:</a:t>
            </a:r>
            <a:br>
              <a:rPr lang="en-US" dirty="0" smtClean="0"/>
            </a:br>
            <a:r>
              <a:rPr lang="en-US" dirty="0" smtClean="0"/>
              <a:t># inserts ≈ # </a:t>
            </a:r>
            <a:r>
              <a:rPr lang="en-US" dirty="0" err="1" smtClean="0"/>
              <a:t>deleteMins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Balanced trees seem to be the best solution with O(log n) time for both</a:t>
            </a:r>
          </a:p>
          <a:p>
            <a:pPr lvl="1"/>
            <a:r>
              <a:rPr lang="en-US" dirty="0" smtClean="0"/>
              <a:t>But balanced trees are complex structures</a:t>
            </a:r>
          </a:p>
          <a:p>
            <a:pPr lvl="1"/>
            <a:r>
              <a:rPr lang="en-US" dirty="0" smtClean="0"/>
              <a:t>Do we really need all of that complexity?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Amortized Analysis </a:t>
            </a:r>
            <a:r>
              <a:rPr lang="en-US" dirty="0" err="1" smtClean="0"/>
              <a:t>Redux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Review of Big-Oh times for Array, Linked-List and Tree Operations</a:t>
            </a:r>
          </a:p>
          <a:p>
            <a:r>
              <a:rPr lang="en-US" dirty="0" smtClean="0"/>
              <a:t>Priority Queue ADT</a:t>
            </a:r>
          </a:p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Data Structure: The Heap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Key idea: Only pay for functionality needed</a:t>
            </a:r>
          </a:p>
          <a:p>
            <a:r>
              <a:rPr lang="en-US" sz="2800" dirty="0" smtClean="0"/>
              <a:t>Do better than scanning unsorted items</a:t>
            </a:r>
          </a:p>
          <a:p>
            <a:r>
              <a:rPr lang="en-US" sz="2800" dirty="0" smtClean="0"/>
              <a:t>But do not need to maintain a full sort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Heap:</a:t>
            </a:r>
            <a:endParaRPr lang="en-US" sz="2800" dirty="0"/>
          </a:p>
          <a:p>
            <a:r>
              <a:rPr lang="en-US" sz="2800" dirty="0"/>
              <a:t>O(log n) insert and O(log n) </a:t>
            </a:r>
            <a:r>
              <a:rPr lang="en-US" sz="2800" dirty="0" err="1"/>
              <a:t>deleteMin</a:t>
            </a:r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items arrive in random </a:t>
            </a:r>
            <a:r>
              <a:rPr lang="en-US" sz="2800" dirty="0" smtClean="0"/>
              <a:t>order, then the  average-case of insert is O(1)</a:t>
            </a:r>
            <a:endParaRPr lang="en-US" sz="2800" dirty="0"/>
          </a:p>
          <a:p>
            <a:r>
              <a:rPr lang="en-US" sz="2800" dirty="0"/>
              <a:t>Very good constant factors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Reviewing Some Tree Terminology</a:t>
            </a:r>
            <a:endParaRPr lang="en-US" dirty="0"/>
          </a:p>
        </p:txBody>
      </p:sp>
      <p:sp>
        <p:nvSpPr>
          <p:cNvPr id="47134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2750" y="1025525"/>
            <a:ext cx="339725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root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en-US" sz="2800" dirty="0" smtClean="0">
                <a:solidFill>
                  <a:schemeClr val="accent2"/>
                </a:solidFill>
              </a:rPr>
              <a:t>): </a:t>
            </a:r>
            <a:endParaRPr lang="en-US" sz="28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leaves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en-US" sz="2800" dirty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children</a:t>
            </a:r>
            <a:r>
              <a:rPr lang="en-US" sz="2800" dirty="0">
                <a:solidFill>
                  <a:schemeClr val="accent2"/>
                </a:solidFill>
              </a:rPr>
              <a:t>(B):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parent</a:t>
            </a:r>
            <a:r>
              <a:rPr lang="en-US" sz="2800" dirty="0">
                <a:solidFill>
                  <a:schemeClr val="accent2"/>
                </a:solidFill>
              </a:rPr>
              <a:t>(H):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siblings</a:t>
            </a:r>
            <a:r>
              <a:rPr lang="en-US" sz="2800" dirty="0">
                <a:solidFill>
                  <a:schemeClr val="accent2"/>
                </a:solidFill>
              </a:rPr>
              <a:t>(E):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ancestors</a:t>
            </a:r>
            <a:r>
              <a:rPr lang="en-US" sz="2800" dirty="0">
                <a:solidFill>
                  <a:schemeClr val="accent2"/>
                </a:solidFill>
              </a:rPr>
              <a:t>(F):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err="1">
                <a:solidFill>
                  <a:schemeClr val="accent2"/>
                </a:solidFill>
              </a:rPr>
              <a:t>descendents</a:t>
            </a:r>
            <a:r>
              <a:rPr lang="en-US" sz="2800" dirty="0">
                <a:solidFill>
                  <a:schemeClr val="accent2"/>
                </a:solidFill>
              </a:rPr>
              <a:t>(G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err="1" smtClean="0">
                <a:solidFill>
                  <a:schemeClr val="accent2"/>
                </a:solidFill>
              </a:rPr>
              <a:t>subtree</a:t>
            </a:r>
            <a:r>
              <a:rPr lang="en-US" sz="2800" dirty="0" smtClean="0">
                <a:solidFill>
                  <a:schemeClr val="accent2"/>
                </a:solidFill>
              </a:rPr>
              <a:t>(G):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0" y="1066800"/>
            <a:ext cx="3035300" cy="4419600"/>
            <a:chOff x="5605463" y="1295400"/>
            <a:chExt cx="3035300" cy="4419600"/>
          </a:xfrm>
        </p:grpSpPr>
        <p:sp>
          <p:nvSpPr>
            <p:cNvPr id="47107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81800" y="1676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47108" name="AutoShape 4"/>
            <p:cNvCxnSpPr>
              <a:cxnSpLocks noChangeShapeType="1"/>
              <a:stCxn id="47107" idx="3"/>
              <a:endCxn id="47111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6367463" y="20859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09" name="AutoShape 5"/>
            <p:cNvCxnSpPr>
              <a:cxnSpLocks noChangeShapeType="1"/>
              <a:stCxn id="47107" idx="5"/>
              <a:endCxn id="47117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7172325" y="20859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10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388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47111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8863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47112" name="AutoShape 8"/>
            <p:cNvCxnSpPr>
              <a:cxnSpLocks noChangeShapeType="1"/>
              <a:stCxn id="47111" idx="4"/>
              <a:endCxn id="47110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6367463" y="30670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13" name="Oval 9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054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47114" name="Oval 1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722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47115" name="AutoShape 11"/>
            <p:cNvCxnSpPr>
              <a:cxnSpLocks noChangeShapeType="1"/>
              <a:stCxn id="47111" idx="5"/>
              <a:endCxn id="47114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29388" y="30003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16" name="AutoShape 12"/>
            <p:cNvCxnSpPr>
              <a:cxnSpLocks noChangeShapeType="1"/>
              <a:stCxn id="47111" idx="3"/>
              <a:endCxn id="4711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834063" y="30003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17" name="Oval 1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38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47118" name="Oval 1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38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47119" name="AutoShape 15"/>
            <p:cNvCxnSpPr>
              <a:cxnSpLocks noChangeShapeType="1"/>
              <a:stCxn id="47117" idx="4"/>
              <a:endCxn id="47118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7653338" y="30670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20" name="AutoShape 16"/>
            <p:cNvCxnSpPr>
              <a:cxnSpLocks noChangeShapeType="1"/>
              <a:stCxn id="47118" idx="3"/>
              <a:endCxn id="4712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7080250" y="38385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21" name="Oval 1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97825" y="4267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47122" name="AutoShape 18"/>
            <p:cNvCxnSpPr>
              <a:cxnSpLocks noChangeShapeType="1"/>
              <a:stCxn id="47118" idx="5"/>
              <a:endCxn id="47121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7815263" y="38385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23" name="Oval 1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51650" y="4267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47124" name="Oval 2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47125" name="Oval 21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3113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47126" name="Oval 22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4695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47127" name="Oval 2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5000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47128" name="Oval 2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45425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47129" name="AutoShape 25"/>
            <p:cNvCxnSpPr>
              <a:cxnSpLocks noChangeShapeType="1"/>
              <a:stCxn id="47123" idx="2"/>
              <a:endCxn id="47125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081713" y="44958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30" name="AutoShape 26"/>
            <p:cNvCxnSpPr>
              <a:cxnSpLocks noChangeShapeType="1"/>
              <a:stCxn id="47123" idx="3"/>
              <a:endCxn id="47127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6578600" y="46767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31" name="AutoShape 27"/>
            <p:cNvCxnSpPr>
              <a:cxnSpLocks noChangeShapeType="1"/>
              <a:stCxn id="47123" idx="4"/>
              <a:endCxn id="47124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7080250" y="47434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32" name="AutoShape 28"/>
            <p:cNvCxnSpPr>
              <a:cxnSpLocks noChangeShapeType="1"/>
              <a:stCxn id="47123" idx="5"/>
              <a:endCxn id="47126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242175" y="46767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33" name="AutoShape 29"/>
            <p:cNvCxnSpPr>
              <a:cxnSpLocks noChangeShapeType="1"/>
              <a:stCxn id="47123" idx="6"/>
              <a:endCxn id="47128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7327900" y="44958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40" name="Text Box 3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620000" y="1295400"/>
              <a:ext cx="1020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Tree </a:t>
              </a:r>
              <a:r>
                <a:rPr lang="en-US" b="1"/>
                <a:t>T</a:t>
              </a:r>
            </a:p>
          </p:txBody>
        </p:sp>
      </p:grpSp>
      <p:sp>
        <p:nvSpPr>
          <p:cNvPr id="36" name="Text Box 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9350" y="1025525"/>
            <a:ext cx="3397250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A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D-F, I, J-N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D, E, F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G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D, F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B, A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 smtClean="0"/>
              <a:t>H, I, J-N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dirty="0"/>
              <a:t>G</a:t>
            </a:r>
            <a:r>
              <a:rPr lang="en-US" sz="2800" dirty="0" smtClean="0"/>
              <a:t> and its</a:t>
            </a:r>
            <a:br>
              <a:rPr lang="en-US" sz="2800" dirty="0" smtClean="0"/>
            </a:br>
            <a:r>
              <a:rPr lang="en-US" sz="2800" dirty="0" smtClean="0"/>
              <a:t>children</a:t>
            </a:r>
            <a:endParaRPr lang="en-US" sz="2800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More Tree </a:t>
            </a:r>
            <a:r>
              <a:rPr lang="en-US" dirty="0"/>
              <a:t>Terminology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161" y="1024128"/>
            <a:ext cx="3856037" cy="3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i="1" dirty="0">
                <a:solidFill>
                  <a:schemeClr val="accent2"/>
                </a:solidFill>
              </a:rPr>
              <a:t>depth</a:t>
            </a:r>
            <a:r>
              <a:rPr lang="en-US" sz="2800" dirty="0">
                <a:solidFill>
                  <a:schemeClr val="accent2"/>
                </a:solidFill>
              </a:rPr>
              <a:t>(B):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>
                <a:solidFill>
                  <a:schemeClr val="accent2"/>
                </a:solidFill>
              </a:rPr>
              <a:t>height</a:t>
            </a:r>
            <a:r>
              <a:rPr lang="en-US" sz="2800" dirty="0" smtClean="0">
                <a:solidFill>
                  <a:schemeClr val="accent2"/>
                </a:solidFill>
              </a:rPr>
              <a:t>(G</a:t>
            </a:r>
            <a:r>
              <a:rPr lang="en-US" sz="2800" dirty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>
                <a:solidFill>
                  <a:schemeClr val="accent2"/>
                </a:solidFill>
              </a:rPr>
              <a:t>height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 smtClean="0">
                <a:solidFill>
                  <a:schemeClr val="accent2"/>
                </a:solidFill>
              </a:rPr>
              <a:t>T</a:t>
            </a:r>
            <a:r>
              <a:rPr lang="en-US" sz="2800" dirty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>
                <a:solidFill>
                  <a:schemeClr val="accent2"/>
                </a:solidFill>
              </a:rPr>
              <a:t>degree</a:t>
            </a:r>
            <a:r>
              <a:rPr lang="en-US" sz="2800" dirty="0" smtClean="0">
                <a:solidFill>
                  <a:schemeClr val="accent2"/>
                </a:solidFill>
              </a:rPr>
              <a:t>(B</a:t>
            </a:r>
            <a:r>
              <a:rPr lang="en-US" sz="2800" dirty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>
                <a:solidFill>
                  <a:schemeClr val="accent2"/>
                </a:solidFill>
              </a:rPr>
              <a:t>branching </a:t>
            </a:r>
            <a:r>
              <a:rPr lang="en-US" sz="2800" i="1" dirty="0">
                <a:solidFill>
                  <a:schemeClr val="accent2"/>
                </a:solidFill>
              </a:rPr>
              <a:t>factor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en-US" sz="2800" dirty="0">
                <a:solidFill>
                  <a:schemeClr val="accent2"/>
                </a:solidFill>
              </a:rPr>
              <a:t>):</a:t>
            </a:r>
          </a:p>
          <a:p>
            <a:pPr eaLnBrk="0" hangingPunct="0">
              <a:lnSpc>
                <a:spcPct val="130000"/>
              </a:lnSpc>
            </a:pPr>
            <a:endParaRPr lang="en-US" sz="28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49184" name="Text Box 3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228600"/>
            <a:ext cx="11064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# edges</a:t>
            </a:r>
          </a:p>
        </p:txBody>
      </p:sp>
      <p:sp>
        <p:nvSpPr>
          <p:cNvPr id="49185" name="Text Box 33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1375" y="2255838"/>
            <a:ext cx="34861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# edges on path from root to self</a:t>
            </a:r>
          </a:p>
        </p:txBody>
      </p:sp>
      <p:sp>
        <p:nvSpPr>
          <p:cNvPr id="49186" name="Text Box 34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8338" y="2973388"/>
            <a:ext cx="438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# edges on longest path from </a:t>
            </a:r>
            <a:r>
              <a:rPr lang="en-US" sz="2000" u="sng">
                <a:solidFill>
                  <a:schemeClr val="accent1"/>
                </a:solidFill>
              </a:rPr>
              <a:t>node</a:t>
            </a:r>
            <a:r>
              <a:rPr lang="en-US" sz="2000">
                <a:solidFill>
                  <a:schemeClr val="accent1"/>
                </a:solidFill>
              </a:rPr>
              <a:t> to leaf</a:t>
            </a:r>
          </a:p>
        </p:txBody>
      </p:sp>
      <p:sp>
        <p:nvSpPr>
          <p:cNvPr id="49187" name="Text Box 35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950" y="4394200"/>
            <a:ext cx="22129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# children of a node</a:t>
            </a:r>
          </a:p>
        </p:txBody>
      </p:sp>
      <p:sp>
        <p:nvSpPr>
          <p:cNvPr id="49188" name="Text Box 36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5975" y="5199063"/>
            <a:ext cx="48593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MAX # children of a node for a BST this is??</a:t>
            </a: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97363" y="1024128"/>
            <a:ext cx="385603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i="1" dirty="0" smtClean="0"/>
              <a:t>1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/>
              <a:t>2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/>
              <a:t>4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/>
              <a:t>3</a:t>
            </a:r>
          </a:p>
          <a:p>
            <a:pPr eaLnBrk="0" hangingPunct="0">
              <a:lnSpc>
                <a:spcPct val="130000"/>
              </a:lnSpc>
            </a:pPr>
            <a:r>
              <a:rPr lang="en-US" sz="2800" i="1" dirty="0" smtClean="0"/>
              <a:t>0-5</a:t>
            </a:r>
            <a:endParaRPr lang="en-US" sz="2800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5943600" y="1066800"/>
            <a:ext cx="3035300" cy="4419600"/>
            <a:chOff x="5605463" y="1295400"/>
            <a:chExt cx="3035300" cy="4419600"/>
          </a:xfrm>
        </p:grpSpPr>
        <p:sp>
          <p:nvSpPr>
            <p:cNvPr id="43" name="Oval 3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81800" y="1676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44" name="AutoShape 4"/>
            <p:cNvCxnSpPr>
              <a:cxnSpLocks noChangeShapeType="1"/>
              <a:stCxn id="43" idx="3"/>
              <a:endCxn id="47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6367463" y="20859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5"/>
            <p:cNvCxnSpPr>
              <a:cxnSpLocks noChangeShapeType="1"/>
              <a:stCxn id="43" idx="5"/>
              <a:endCxn id="5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7172325" y="20859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Oval 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388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47" name="Oval 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38863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48" name="AutoShape 8"/>
            <p:cNvCxnSpPr>
              <a:cxnSpLocks noChangeShapeType="1"/>
              <a:stCxn id="47" idx="4"/>
              <a:endCxn id="46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6367463" y="30670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Oval 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054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50" name="Oval 1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672263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51" name="AutoShape 11"/>
            <p:cNvCxnSpPr>
              <a:cxnSpLocks noChangeShapeType="1"/>
              <a:stCxn id="47" idx="5"/>
              <a:endCxn id="50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6529388" y="30003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12"/>
            <p:cNvCxnSpPr>
              <a:cxnSpLocks noChangeShapeType="1"/>
              <a:stCxn id="47" idx="3"/>
              <a:endCxn id="49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5834063" y="30003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Oval 13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24738" y="2590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54" name="Oval 1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424738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55" name="AutoShape 15"/>
            <p:cNvCxnSpPr>
              <a:cxnSpLocks noChangeShapeType="1"/>
              <a:stCxn id="53" idx="4"/>
              <a:endCxn id="54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7653338" y="30670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16"/>
            <p:cNvCxnSpPr>
              <a:cxnSpLocks noChangeShapeType="1"/>
              <a:stCxn id="54" idx="3"/>
              <a:endCxn id="59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7080250" y="38385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1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997825" y="4267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58" name="AutoShape 18"/>
            <p:cNvCxnSpPr>
              <a:cxnSpLocks noChangeShapeType="1"/>
              <a:stCxn id="54" idx="5"/>
              <a:endCxn id="57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815263" y="38385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Oval 19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851650" y="4267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60" name="Oval 2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85800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61" name="Oval 21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53113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62" name="Oval 22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4695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63" name="Oval 23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350000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64" name="Oval 24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45425" y="5257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65" name="AutoShape 25"/>
            <p:cNvCxnSpPr>
              <a:cxnSpLocks noChangeShapeType="1"/>
              <a:stCxn id="59" idx="2"/>
              <a:endCxn id="61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6081713" y="44958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26"/>
            <p:cNvCxnSpPr>
              <a:cxnSpLocks noChangeShapeType="1"/>
              <a:stCxn id="59" idx="3"/>
              <a:endCxn id="63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6578600" y="46767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27"/>
            <p:cNvCxnSpPr>
              <a:cxnSpLocks noChangeShapeType="1"/>
              <a:stCxn id="59" idx="4"/>
              <a:endCxn id="60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7080250" y="47434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8"/>
            <p:cNvCxnSpPr>
              <a:cxnSpLocks noChangeShapeType="1"/>
              <a:stCxn id="59" idx="5"/>
              <a:endCxn id="62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7242175" y="46767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9"/>
            <p:cNvCxnSpPr>
              <a:cxnSpLocks noChangeShapeType="1"/>
              <a:stCxn id="59" idx="6"/>
              <a:endCxn id="64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7327900" y="44958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Text Box 3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20000" y="1295400"/>
              <a:ext cx="1020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Tree </a:t>
              </a:r>
              <a:r>
                <a:rPr lang="en-US" b="1"/>
                <a:t>T</a:t>
              </a:r>
            </a:p>
          </p:txBody>
        </p:sp>
      </p:grpSp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Trees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4819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 tree:  	Every node has ≤2 children</a:t>
            </a:r>
          </a:p>
          <a:p>
            <a:endParaRPr lang="en-US" sz="1200" dirty="0" smtClean="0"/>
          </a:p>
          <a:p>
            <a:r>
              <a:rPr lang="en-US" sz="2800" dirty="0" smtClean="0"/>
              <a:t>n-</a:t>
            </a:r>
            <a:r>
              <a:rPr lang="en-US" sz="2800" dirty="0" err="1" smtClean="0"/>
              <a:t>ary</a:t>
            </a:r>
            <a:r>
              <a:rPr lang="en-US" sz="2800" dirty="0" smtClean="0"/>
              <a:t> tree:  	Every node as ≤n children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Perfect tree:  Every row is completely full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Complete tree:  	</a:t>
            </a:r>
            <a:br>
              <a:rPr lang="en-US" sz="2800" dirty="0" smtClean="0"/>
            </a:br>
            <a:r>
              <a:rPr lang="en-US" sz="2800" dirty="0" smtClean="0"/>
              <a:t>All rows except the bottom are completely full, and it is filled from left to right</a:t>
            </a:r>
          </a:p>
        </p:txBody>
      </p:sp>
      <p:grpSp>
        <p:nvGrpSpPr>
          <p:cNvPr id="14343" name="Group 51"/>
          <p:cNvGrpSpPr>
            <a:grpSpLocks/>
          </p:cNvGrpSpPr>
          <p:nvPr/>
        </p:nvGrpSpPr>
        <p:grpSpPr bwMode="auto">
          <a:xfrm>
            <a:off x="1651000" y="4705350"/>
            <a:ext cx="2641600" cy="857250"/>
            <a:chOff x="1651000" y="4267200"/>
            <a:chExt cx="2641600" cy="857250"/>
          </a:xfrm>
        </p:grpSpPr>
        <p:sp>
          <p:nvSpPr>
            <p:cNvPr id="14363" name="Oval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Oval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Oval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6" name="AutoShape 7"/>
            <p:cNvCxnSpPr>
              <a:cxnSpLocks noChangeShapeType="1"/>
              <a:stCxn id="14363" idx="4"/>
              <a:endCxn id="14364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8"/>
            <p:cNvCxnSpPr>
              <a:cxnSpLocks noChangeShapeType="1"/>
              <a:stCxn id="14363" idx="4"/>
              <a:endCxn id="14365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8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510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Oval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8" name="AutoShape 39"/>
            <p:cNvCxnSpPr>
              <a:cxnSpLocks noChangeShapeType="1"/>
              <a:stCxn id="14364" idx="3"/>
              <a:endCxn id="14368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1752600" y="4706938"/>
              <a:ext cx="436563" cy="303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9" name="AutoShape 40"/>
            <p:cNvCxnSpPr>
              <a:cxnSpLocks noChangeShapeType="1"/>
              <a:stCxn id="14364" idx="5"/>
              <a:endCxn id="14373" idx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2332038" y="4706938"/>
              <a:ext cx="161925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0" name="Oval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Oval 4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894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84" name="AutoShape 51"/>
            <p:cNvCxnSpPr>
              <a:cxnSpLocks noChangeShapeType="1"/>
              <a:stCxn id="14365" idx="4"/>
              <a:endCxn id="14380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5" name="AutoShape 52"/>
            <p:cNvCxnSpPr>
              <a:cxnSpLocks noChangeShapeType="1"/>
              <a:stCxn id="14365" idx="5"/>
              <a:endCxn id="14383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3856038" y="4706938"/>
              <a:ext cx="334962" cy="303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44" name="Group 50"/>
          <p:cNvGrpSpPr>
            <a:grpSpLocks/>
          </p:cNvGrpSpPr>
          <p:nvPr/>
        </p:nvGrpSpPr>
        <p:grpSpPr bwMode="auto">
          <a:xfrm>
            <a:off x="4851400" y="4495800"/>
            <a:ext cx="2844800" cy="1143000"/>
            <a:chOff x="1727200" y="4572000"/>
            <a:chExt cx="2844800" cy="1143000"/>
          </a:xfrm>
        </p:grpSpPr>
        <p:sp>
          <p:nvSpPr>
            <p:cNvPr id="14346" name="Oval 5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49600" y="45720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5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38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2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49" name="AutoShape 56"/>
            <p:cNvCxnSpPr>
              <a:cxnSpLocks noChangeShapeType="1"/>
              <a:stCxn id="14346" idx="4"/>
              <a:endCxn id="14347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2540000" y="46863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AutoShape 57"/>
            <p:cNvCxnSpPr>
              <a:cxnSpLocks noChangeShapeType="1"/>
              <a:stCxn id="14346" idx="4"/>
              <a:endCxn id="14348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251200" y="46863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1" name="Oval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304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7272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336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54" name="AutoShape 61"/>
            <p:cNvCxnSpPr>
              <a:cxnSpLocks noChangeShapeType="1"/>
              <a:stCxn id="14351" idx="4"/>
              <a:endCxn id="14352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1828800" y="54292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62"/>
            <p:cNvCxnSpPr>
              <a:cxnSpLocks noChangeShapeType="1"/>
              <a:stCxn id="14351" idx="4"/>
              <a:endCxn id="14353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2032000" y="54292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Oval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57" name="AutoShape 68"/>
            <p:cNvCxnSpPr>
              <a:cxnSpLocks noChangeShapeType="1"/>
              <a:stCxn id="14347" idx="3"/>
              <a:endCxn id="14351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032000" y="5011738"/>
              <a:ext cx="436563" cy="303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69"/>
            <p:cNvCxnSpPr>
              <a:cxnSpLocks noChangeShapeType="1"/>
              <a:stCxn id="14347" idx="5"/>
              <a:endCxn id="14356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611438" y="5011738"/>
              <a:ext cx="161925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9" name="Oval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76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688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1" name="AutoShape 76"/>
            <p:cNvCxnSpPr>
              <a:cxnSpLocks noChangeShapeType="1"/>
              <a:stCxn id="14348" idx="4"/>
              <a:endCxn id="14359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592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AutoShape 77"/>
            <p:cNvCxnSpPr>
              <a:cxnSpLocks noChangeShapeType="1"/>
              <a:stCxn id="14348" idx="5"/>
              <a:endCxn id="14360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135438" y="5011738"/>
              <a:ext cx="334962" cy="303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/>
          <p:nvPr/>
        </p:nvSpPr>
        <p:spPr>
          <a:xfrm>
            <a:off x="1803400" y="5827862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Perfect Tree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16500" y="5827862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Complete Tree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Tree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Nodes in a perfect binary tree of height h?</a:t>
            </a:r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h+1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-1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Leaves in a perfect binary tree of height h?</a:t>
            </a:r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600" baseline="30000" dirty="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/>
              <a:t>H</a:t>
            </a:r>
            <a:r>
              <a:rPr lang="en-US" sz="2600" dirty="0" smtClean="0"/>
              <a:t>eight of a perfect binary tree with n nodes?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⌊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log</a:t>
            </a:r>
            <a:r>
              <a:rPr lang="en-US" sz="26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n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⌋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Height of a complete binary tree with n nodes?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⌊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log</a:t>
            </a:r>
            <a:r>
              <a:rPr lang="en-US" sz="2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⌋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 Binary Min-Heap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commonly known as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binary heap </a:t>
            </a:r>
            <a:r>
              <a:rPr lang="en-US" dirty="0" smtClean="0"/>
              <a:t>or simply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heap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tabLst>
                <a:tab pos="2974975" algn="l"/>
              </a:tabLs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Structure Property</a:t>
            </a:r>
            <a:r>
              <a:rPr lang="en-US" dirty="0" smtClean="0"/>
              <a:t>: 	</a:t>
            </a:r>
            <a:br>
              <a:rPr lang="en-US" dirty="0" smtClean="0"/>
            </a:br>
            <a:r>
              <a:rPr lang="en-US" dirty="0" smtClean="0"/>
              <a:t>A complete [binary] tree</a:t>
            </a:r>
          </a:p>
          <a:p>
            <a:pPr lvl="1">
              <a:tabLst>
                <a:tab pos="2974975" algn="l"/>
              </a:tabLs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Heap Property</a:t>
            </a:r>
            <a:r>
              <a:rPr lang="en-US" dirty="0" smtClean="0"/>
              <a:t>: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priority of every non-root node is </a:t>
            </a:r>
            <a:r>
              <a:rPr lang="en-US" dirty="0"/>
              <a:t>g</a:t>
            </a:r>
            <a:r>
              <a:rPr lang="en-US" dirty="0" smtClean="0"/>
              <a:t>reater than the priority of its parent</a:t>
            </a:r>
          </a:p>
          <a:p>
            <a:pPr lvl="1">
              <a:tabLst>
                <a:tab pos="2974975" algn="l"/>
              </a:tabLst>
            </a:pPr>
            <a:endParaRPr lang="en-US" dirty="0"/>
          </a:p>
          <a:p>
            <a:pPr marL="57150" indent="0" algn="ctr">
              <a:buNone/>
              <a:tabLst>
                <a:tab pos="2974975" algn="l"/>
              </a:tabLst>
            </a:pPr>
            <a:r>
              <a:rPr lang="en-US" sz="3200" kern="0" dirty="0">
                <a:solidFill>
                  <a:schemeClr val="accent2"/>
                </a:solidFill>
              </a:rPr>
              <a:t>How is this different from a binary search tree?</a:t>
            </a:r>
          </a:p>
          <a:p>
            <a:pPr marL="57150" indent="0">
              <a:buNone/>
              <a:tabLst>
                <a:tab pos="2974975" algn="l"/>
              </a:tabLst>
            </a:pP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 Binary Min-Heap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commonly known as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binary heap </a:t>
            </a:r>
            <a:r>
              <a:rPr lang="en-US" dirty="0" smtClean="0"/>
              <a:t>or simply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heap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tabLst>
                <a:tab pos="2974975" algn="l"/>
              </a:tabLs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Structure Property</a:t>
            </a:r>
            <a:r>
              <a:rPr lang="en-US" dirty="0" smtClean="0"/>
              <a:t>: 	</a:t>
            </a:r>
            <a:br>
              <a:rPr lang="en-US" dirty="0" smtClean="0"/>
            </a:br>
            <a:r>
              <a:rPr lang="en-US" dirty="0" smtClean="0"/>
              <a:t>A complete [binary] tree</a:t>
            </a:r>
          </a:p>
          <a:p>
            <a:pPr lvl="1">
              <a:tabLst>
                <a:tab pos="2974975" algn="l"/>
              </a:tabLs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Heap Property</a:t>
            </a:r>
            <a:r>
              <a:rPr lang="en-US" dirty="0" smtClean="0"/>
              <a:t>: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priority of every non-root node is </a:t>
            </a:r>
            <a:r>
              <a:rPr lang="en-US" dirty="0"/>
              <a:t>g</a:t>
            </a:r>
            <a:r>
              <a:rPr lang="en-US" dirty="0" smtClean="0"/>
              <a:t>reater than the priority of its parent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57660" y="4210050"/>
            <a:ext cx="2032000" cy="1428750"/>
            <a:chOff x="1219200" y="2743200"/>
            <a:chExt cx="2032000" cy="1428750"/>
          </a:xfrm>
        </p:grpSpPr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33600" y="38862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19200" y="3886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43200" y="3314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80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625600" y="3314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20</a:t>
              </a:r>
            </a:p>
          </p:txBody>
        </p:sp>
        <p:sp>
          <p:nvSpPr>
            <p:cNvPr id="12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35200" y="2743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3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3" name="AutoShape 9"/>
            <p:cNvCxnSpPr>
              <a:cxnSpLocks noChangeShapeType="1"/>
              <a:stCxn id="12" idx="3"/>
              <a:endCxn id="11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1879600" y="3006725"/>
              <a:ext cx="4302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0"/>
            <p:cNvCxnSpPr>
              <a:cxnSpLocks noChangeShapeType="1"/>
              <a:stCxn id="12" idx="5"/>
              <a:endCxn id="10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2668588" y="30067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1"/>
            <p:cNvCxnSpPr>
              <a:cxnSpLocks noChangeShapeType="1"/>
              <a:stCxn id="11" idx="3"/>
              <a:endCxn id="9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473200" y="3578225"/>
              <a:ext cx="2270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2"/>
            <p:cNvCxnSpPr>
              <a:cxnSpLocks noChangeShapeType="1"/>
              <a:stCxn id="11" idx="5"/>
              <a:endCxn id="8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2058988" y="35782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41485" y="4061767"/>
            <a:ext cx="4027487" cy="2034233"/>
            <a:chOff x="4100513" y="4061767"/>
            <a:chExt cx="4027487" cy="2034233"/>
          </a:xfrm>
        </p:grpSpPr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4267200" y="4149725"/>
              <a:ext cx="3860800" cy="1946275"/>
              <a:chOff x="4267200" y="2930525"/>
              <a:chExt cx="3860800" cy="1946275"/>
            </a:xfrm>
          </p:grpSpPr>
          <p:sp>
            <p:nvSpPr>
              <p:cNvPr id="18" name="Oval 13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6200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99</a:t>
                </a:r>
              </a:p>
            </p:txBody>
          </p:sp>
          <p:sp>
            <p:nvSpPr>
              <p:cNvPr id="19" name="Oval 14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791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60</a:t>
                </a:r>
              </a:p>
            </p:txBody>
          </p:sp>
          <p:sp>
            <p:nvSpPr>
              <p:cNvPr id="20" name="Oval 15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40</a:t>
                </a:r>
              </a:p>
            </p:txBody>
          </p:sp>
          <p:sp>
            <p:nvSpPr>
              <p:cNvPr id="21" name="Oval 16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908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80</a:t>
                </a:r>
              </a:p>
            </p:txBody>
          </p:sp>
          <p:sp>
            <p:nvSpPr>
              <p:cNvPr id="22" name="Oval 17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84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20</a:t>
                </a:r>
              </a:p>
            </p:txBody>
          </p:sp>
          <p:sp>
            <p:nvSpPr>
              <p:cNvPr id="23" name="Oval 18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096000" y="29305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10</a:t>
                </a:r>
              </a:p>
            </p:txBody>
          </p:sp>
          <p:cxnSp>
            <p:nvCxnSpPr>
              <p:cNvPr id="24" name="AutoShape 19"/>
              <p:cNvCxnSpPr>
                <a:cxnSpLocks noChangeShapeType="1"/>
                <a:stCxn id="23" idx="3"/>
                <a:endCxn id="22" idx="0"/>
              </p:cNvCxnSpPr>
              <p:nvPr>
                <p:custDataLst>
                  <p:tags r:id="rId9"/>
                </p:custDataLst>
              </p:nvPr>
            </p:nvCxnSpPr>
            <p:spPr bwMode="auto">
              <a:xfrm flipH="1">
                <a:off x="5638800" y="3194050"/>
                <a:ext cx="531813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20"/>
              <p:cNvCxnSpPr>
                <a:cxnSpLocks noChangeShapeType="1"/>
                <a:stCxn id="23" idx="5"/>
                <a:endCxn id="21" idx="0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6529388" y="3194050"/>
                <a:ext cx="633412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1"/>
              <p:cNvCxnSpPr>
                <a:cxnSpLocks noChangeShapeType="1"/>
                <a:stCxn id="21" idx="5"/>
                <a:endCxn id="18" idx="0"/>
              </p:cNvCxnSpPr>
              <p:nvPr>
                <p:custDataLst>
                  <p:tags r:id="rId11"/>
                </p:custDataLst>
              </p:nvPr>
            </p:nvCxnSpPr>
            <p:spPr bwMode="auto">
              <a:xfrm>
                <a:off x="7342188" y="3765550"/>
                <a:ext cx="5318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22"/>
              <p:cNvCxnSpPr>
                <a:cxnSpLocks noChangeShapeType="1"/>
                <a:stCxn id="22" idx="3"/>
                <a:endCxn id="20" idx="0"/>
              </p:cNvCxnSpPr>
              <p:nvPr>
                <p:custDataLst>
                  <p:tags r:id="rId12"/>
                </p:custDataLst>
              </p:nvPr>
            </p:nvCxnSpPr>
            <p:spPr bwMode="auto">
              <a:xfrm flipH="1">
                <a:off x="5029200" y="3765550"/>
                <a:ext cx="4302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23"/>
              <p:cNvCxnSpPr>
                <a:cxnSpLocks noChangeShapeType="1"/>
                <a:stCxn id="22" idx="5"/>
                <a:endCxn id="19" idx="0"/>
              </p:cNvCxnSpPr>
              <p:nvPr>
                <p:custDataLst>
                  <p:tags r:id="rId13"/>
                </p:custDataLst>
              </p:nvPr>
            </p:nvCxnSpPr>
            <p:spPr bwMode="auto">
              <a:xfrm>
                <a:off x="5818188" y="3765550"/>
                <a:ext cx="2270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4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2672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50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0" idx="3"/>
                <a:endCxn id="29" idx="0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4597400" y="4279900"/>
                <a:ext cx="252413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Oval 26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1308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700</a:t>
                </a:r>
              </a:p>
            </p:txBody>
          </p:sp>
          <p:cxnSp>
            <p:nvCxnSpPr>
              <p:cNvPr id="32" name="AutoShape 27"/>
              <p:cNvCxnSpPr>
                <a:cxnSpLocks noChangeShapeType="1"/>
                <a:stCxn id="20" idx="5"/>
                <a:endCxn id="31" idx="0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5208588" y="4279900"/>
                <a:ext cx="252412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Oval 2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7056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85</a:t>
                </a:r>
              </a:p>
            </p:txBody>
          </p:sp>
          <p:cxnSp>
            <p:nvCxnSpPr>
              <p:cNvPr id="34" name="AutoShape 29"/>
              <p:cNvCxnSpPr>
                <a:cxnSpLocks noChangeShapeType="1"/>
                <a:stCxn id="21" idx="3"/>
                <a:endCxn id="33" idx="0"/>
              </p:cNvCxnSpPr>
              <p:nvPr>
                <p:custDataLst>
                  <p:tags r:id="rId19"/>
                </p:custDataLst>
              </p:nvPr>
            </p:nvCxnSpPr>
            <p:spPr bwMode="auto">
              <a:xfrm flipH="1">
                <a:off x="6959600" y="3765550"/>
                <a:ext cx="238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Text Box 3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100513" y="4061767"/>
              <a:ext cx="21986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accent6"/>
                  </a:solidFill>
                  <a:latin typeface="+mn-lt"/>
                </a:rPr>
                <a:t>A Heap</a:t>
              </a:r>
              <a:endParaRPr lang="en-US" sz="240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sp>
        <p:nvSpPr>
          <p:cNvPr id="38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0810" y="4096047"/>
            <a:ext cx="2198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Not a Heap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 Binary Min-Heap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Where is the minimum priority item?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	At the root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height of a heap with n items?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	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⌊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log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⌋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754572" y="3611368"/>
            <a:ext cx="4027487" cy="2034233"/>
            <a:chOff x="4100513" y="4061767"/>
            <a:chExt cx="4027487" cy="2034233"/>
          </a:xfrm>
        </p:grpSpPr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4267200" y="4149725"/>
              <a:ext cx="3860800" cy="1946275"/>
              <a:chOff x="4267200" y="2930525"/>
              <a:chExt cx="3860800" cy="1946275"/>
            </a:xfrm>
          </p:grpSpPr>
          <p:sp>
            <p:nvSpPr>
              <p:cNvPr id="49" name="Oval 13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99</a:t>
                </a:r>
              </a:p>
            </p:txBody>
          </p:sp>
          <p:sp>
            <p:nvSpPr>
              <p:cNvPr id="50" name="Oval 14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91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60</a:t>
                </a:r>
              </a:p>
            </p:txBody>
          </p:sp>
          <p:sp>
            <p:nvSpPr>
              <p:cNvPr id="51" name="Oval 15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40</a:t>
                </a:r>
              </a:p>
            </p:txBody>
          </p:sp>
          <p:sp>
            <p:nvSpPr>
              <p:cNvPr id="52" name="Oval 16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908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80</a:t>
                </a:r>
              </a:p>
            </p:txBody>
          </p:sp>
          <p:sp>
            <p:nvSpPr>
              <p:cNvPr id="53" name="Oval 17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384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20</a:t>
                </a:r>
              </a:p>
            </p:txBody>
          </p:sp>
          <p:sp>
            <p:nvSpPr>
              <p:cNvPr id="54" name="Oval 18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096000" y="29305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10</a:t>
                </a:r>
              </a:p>
            </p:txBody>
          </p:sp>
          <p:cxnSp>
            <p:nvCxnSpPr>
              <p:cNvPr id="55" name="AutoShape 19"/>
              <p:cNvCxnSpPr>
                <a:cxnSpLocks noChangeShapeType="1"/>
                <a:stCxn id="54" idx="3"/>
                <a:endCxn id="53" idx="0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5638800" y="3194050"/>
                <a:ext cx="531813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20"/>
              <p:cNvCxnSpPr>
                <a:cxnSpLocks noChangeShapeType="1"/>
                <a:stCxn id="54" idx="5"/>
                <a:endCxn id="52" idx="0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6529388" y="3194050"/>
                <a:ext cx="633412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21"/>
              <p:cNvCxnSpPr>
                <a:cxnSpLocks noChangeShapeType="1"/>
                <a:stCxn id="52" idx="5"/>
                <a:endCxn id="49" idx="0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7342188" y="3765550"/>
                <a:ext cx="5318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22"/>
              <p:cNvCxnSpPr>
                <a:cxnSpLocks noChangeShapeType="1"/>
                <a:stCxn id="53" idx="3"/>
                <a:endCxn id="51" idx="0"/>
              </p:cNvCxnSpPr>
              <p:nvPr>
                <p:custDataLst>
                  <p:tags r:id="rId11"/>
                </p:custDataLst>
              </p:nvPr>
            </p:nvCxnSpPr>
            <p:spPr bwMode="auto">
              <a:xfrm flipH="1">
                <a:off x="5029200" y="3765550"/>
                <a:ext cx="4302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23"/>
              <p:cNvCxnSpPr>
                <a:cxnSpLocks noChangeShapeType="1"/>
                <a:stCxn id="53" idx="5"/>
                <a:endCxn id="50" idx="0"/>
              </p:cNvCxnSpPr>
              <p:nvPr>
                <p:custDataLst>
                  <p:tags r:id="rId12"/>
                </p:custDataLst>
              </p:nvPr>
            </p:nvCxnSpPr>
            <p:spPr bwMode="auto">
              <a:xfrm>
                <a:off x="5818188" y="3765550"/>
                <a:ext cx="2270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Oval 24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672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50</a:t>
                </a:r>
              </a:p>
            </p:txBody>
          </p:sp>
          <p:cxnSp>
            <p:nvCxnSpPr>
              <p:cNvPr id="61" name="AutoShape 25"/>
              <p:cNvCxnSpPr>
                <a:cxnSpLocks noChangeShapeType="1"/>
                <a:stCxn id="51" idx="3"/>
                <a:endCxn id="60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>
                <a:off x="4597400" y="4279900"/>
                <a:ext cx="252413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Oval 26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1308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700</a:t>
                </a:r>
              </a:p>
            </p:txBody>
          </p:sp>
          <p:cxnSp>
            <p:nvCxnSpPr>
              <p:cNvPr id="63" name="AutoShape 27"/>
              <p:cNvCxnSpPr>
                <a:cxnSpLocks noChangeShapeType="1"/>
                <a:stCxn id="51" idx="5"/>
                <a:endCxn id="62" idx="0"/>
              </p:cNvCxnSpPr>
              <p:nvPr>
                <p:custDataLst>
                  <p:tags r:id="rId16"/>
                </p:custDataLst>
              </p:nvPr>
            </p:nvCxnSpPr>
            <p:spPr bwMode="auto">
              <a:xfrm>
                <a:off x="5208588" y="4279900"/>
                <a:ext cx="252412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Oval 2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7056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85</a:t>
                </a:r>
              </a:p>
            </p:txBody>
          </p:sp>
          <p:cxnSp>
            <p:nvCxnSpPr>
              <p:cNvPr id="65" name="AutoShape 29"/>
              <p:cNvCxnSpPr>
                <a:cxnSpLocks noChangeShapeType="1"/>
                <a:stCxn id="52" idx="3"/>
                <a:endCxn id="64" idx="0"/>
              </p:cNvCxnSpPr>
              <p:nvPr>
                <p:custDataLst>
                  <p:tags r:id="rId18"/>
                </p:custDataLst>
              </p:nvPr>
            </p:nvCxnSpPr>
            <p:spPr bwMode="auto">
              <a:xfrm flipH="1">
                <a:off x="6959600" y="3765550"/>
                <a:ext cx="238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" name="Text Box 3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100513" y="4061767"/>
              <a:ext cx="21986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accent6"/>
                  </a:solidFill>
                  <a:latin typeface="+mn-lt"/>
                </a:rPr>
                <a:t>A Heap</a:t>
              </a:r>
              <a:endParaRPr lang="en-US" sz="240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Heap Operations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003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findMin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return </a:t>
            </a:r>
            <a:r>
              <a:rPr lang="en-US" sz="2400" dirty="0" err="1" smtClean="0"/>
              <a:t>root.data</a:t>
            </a:r>
            <a:endParaRPr lang="en-US" sz="2400" dirty="0" smtClean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800" dirty="0" err="1" smtClean="0"/>
              <a:t>deleteMin</a:t>
            </a:r>
            <a:r>
              <a:rPr lang="en-US" sz="2800" dirty="0" smtClean="0"/>
              <a:t>: </a:t>
            </a:r>
          </a:p>
          <a:p>
            <a:r>
              <a:rPr lang="en-US" sz="2400" dirty="0" smtClean="0"/>
              <a:t>Move last node up to root</a:t>
            </a:r>
          </a:p>
          <a:p>
            <a:r>
              <a:rPr lang="en-US" sz="2400" dirty="0" smtClean="0"/>
              <a:t>Violates heap property, so </a:t>
            </a:r>
            <a:r>
              <a:rPr lang="en-US" sz="2400" i="1" dirty="0" smtClean="0"/>
              <a:t>Percolate Down </a:t>
            </a:r>
            <a:r>
              <a:rPr lang="en-US" sz="2400" dirty="0" smtClean="0"/>
              <a:t>to restore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insert:</a:t>
            </a:r>
          </a:p>
          <a:p>
            <a:r>
              <a:rPr lang="en-US" sz="2400" dirty="0" smtClean="0"/>
              <a:t>Add node after last position</a:t>
            </a:r>
          </a:p>
          <a:p>
            <a:r>
              <a:rPr lang="en-US" sz="2400" dirty="0" smtClean="0"/>
              <a:t>Violate heap property, so </a:t>
            </a:r>
            <a:r>
              <a:rPr lang="en-US" sz="2400" i="1" dirty="0" smtClean="0"/>
              <a:t>Percolate Up </a:t>
            </a:r>
            <a:r>
              <a:rPr lang="en-US" sz="2400" dirty="0" smtClean="0"/>
              <a:t>to restore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16391" name="Group 24"/>
          <p:cNvGrpSpPr>
            <a:grpSpLocks/>
          </p:cNvGrpSpPr>
          <p:nvPr/>
        </p:nvGrpSpPr>
        <p:grpSpPr bwMode="auto">
          <a:xfrm>
            <a:off x="4800600" y="411701"/>
            <a:ext cx="3860800" cy="1946275"/>
            <a:chOff x="4267200" y="2930525"/>
            <a:chExt cx="3860800" cy="1946275"/>
          </a:xfrm>
        </p:grpSpPr>
        <p:sp>
          <p:nvSpPr>
            <p:cNvPr id="16392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6200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99</a:t>
              </a:r>
            </a:p>
          </p:txBody>
        </p:sp>
        <p:sp>
          <p:nvSpPr>
            <p:cNvPr id="16393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60</a:t>
              </a:r>
            </a:p>
          </p:txBody>
        </p:sp>
        <p:sp>
          <p:nvSpPr>
            <p:cNvPr id="16394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40</a:t>
              </a:r>
            </a:p>
          </p:txBody>
        </p:sp>
        <p:sp>
          <p:nvSpPr>
            <p:cNvPr id="16395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80</a:t>
              </a:r>
            </a:p>
          </p:txBody>
        </p:sp>
        <p:sp>
          <p:nvSpPr>
            <p:cNvPr id="16396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20</a:t>
              </a:r>
            </a:p>
          </p:txBody>
        </p:sp>
        <p:sp>
          <p:nvSpPr>
            <p:cNvPr id="16397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cxnSp>
          <p:nvCxnSpPr>
            <p:cNvPr id="16398" name="AutoShape 19"/>
            <p:cNvCxnSpPr>
              <a:cxnSpLocks noChangeShapeType="1"/>
              <a:stCxn id="16397" idx="3"/>
              <a:endCxn id="16396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AutoShape 20"/>
            <p:cNvCxnSpPr>
              <a:cxnSpLocks noChangeShapeType="1"/>
              <a:stCxn id="16397" idx="5"/>
              <a:endCxn id="16395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AutoShape 21"/>
            <p:cNvCxnSpPr>
              <a:cxnSpLocks noChangeShapeType="1"/>
              <a:stCxn id="16395" idx="5"/>
              <a:endCxn id="16392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7342188" y="3765550"/>
              <a:ext cx="5318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AutoShape 22"/>
            <p:cNvCxnSpPr>
              <a:cxnSpLocks noChangeShapeType="1"/>
              <a:stCxn id="16396" idx="3"/>
              <a:endCxn id="1639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2" name="AutoShape 23"/>
            <p:cNvCxnSpPr>
              <a:cxnSpLocks noChangeShapeType="1"/>
              <a:stCxn id="16396" idx="5"/>
              <a:endCxn id="1639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3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50</a:t>
              </a:r>
            </a:p>
          </p:txBody>
        </p:sp>
        <p:cxnSp>
          <p:nvCxnSpPr>
            <p:cNvPr id="16404" name="AutoShape 25"/>
            <p:cNvCxnSpPr>
              <a:cxnSpLocks noChangeShapeType="1"/>
              <a:stCxn id="16394" idx="3"/>
              <a:endCxn id="1640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5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700</a:t>
              </a:r>
            </a:p>
          </p:txBody>
        </p:sp>
        <p:cxnSp>
          <p:nvCxnSpPr>
            <p:cNvPr id="16406" name="AutoShape 27"/>
            <p:cNvCxnSpPr>
              <a:cxnSpLocks noChangeShapeType="1"/>
              <a:stCxn id="16394" idx="5"/>
              <a:endCxn id="16405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7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056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85</a:t>
              </a:r>
            </a:p>
          </p:txBody>
        </p:sp>
        <p:cxnSp>
          <p:nvCxnSpPr>
            <p:cNvPr id="16408" name="AutoShape 29"/>
            <p:cNvCxnSpPr>
              <a:cxnSpLocks noChangeShapeType="1"/>
              <a:stCxn id="16395" idx="3"/>
              <a:endCxn id="1640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6959600" y="3765550"/>
              <a:ext cx="238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Rectangle 12"/>
          <p:cNvSpPr/>
          <p:nvPr/>
        </p:nvSpPr>
        <p:spPr>
          <a:xfrm>
            <a:off x="5257800" y="2942677"/>
            <a:ext cx="3810000" cy="278845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 tIns="91440" bIns="91440">
            <a:spAutoFit/>
          </a:bodyPr>
          <a:lstStyle/>
          <a:p>
            <a:pPr>
              <a:spcBef>
                <a:spcPct val="20000"/>
              </a:spcBef>
              <a:buClr>
                <a:srgbClr val="2F1343"/>
              </a:buClr>
            </a:pPr>
            <a:r>
              <a:rPr lang="en-US" sz="2400" dirty="0" smtClean="0"/>
              <a:t>The general idea:</a:t>
            </a:r>
          </a:p>
          <a:p>
            <a:pPr marL="342900" indent="-34290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200" dirty="0" smtClean="0"/>
              <a:t>Preserve the complete tree structure property</a:t>
            </a:r>
          </a:p>
          <a:p>
            <a:pPr marL="342900" indent="-34290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</a:rPr>
              <a:t>This likely breaks the heap property</a:t>
            </a:r>
          </a:p>
          <a:p>
            <a:pPr marL="342900" lvl="0" indent="-34290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</a:rPr>
              <a:t>So percolate to restore the heap property</a:t>
            </a:r>
          </a:p>
        </p:txBody>
      </p:sp>
    </p:spTree>
    <p:extLst>
      <p:ext uri="{BB962C8B-B14F-4D97-AF65-F5344CB8AC3E}">
        <p14:creationId xmlns:p14="http://schemas.microsoft.com/office/powerpoint/2010/main" val="596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DeleteMin</a:t>
            </a:r>
            <a:r>
              <a:rPr lang="en-US" dirty="0"/>
              <a:t> Implementation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293643" cy="5562600"/>
          </a:xfrm>
        </p:spPr>
        <p:txBody>
          <a:bodyPr>
            <a:noAutofit/>
          </a:bodyPr>
          <a:lstStyle/>
          <a:p>
            <a:pPr marL="465138" indent="-465138">
              <a:spcBef>
                <a:spcPts val="1200"/>
              </a:spcBef>
              <a:buNone/>
            </a:pPr>
            <a:r>
              <a:rPr lang="en-US" sz="2600" dirty="0"/>
              <a:t>1</a:t>
            </a:r>
            <a:r>
              <a:rPr lang="en-US" sz="2400" dirty="0"/>
              <a:t>. Delete value at root </a:t>
            </a:r>
            <a:r>
              <a:rPr lang="en-US" sz="2400" dirty="0" smtClean="0"/>
              <a:t>node (and </a:t>
            </a:r>
            <a:r>
              <a:rPr lang="en-US" sz="2400" dirty="0"/>
              <a:t>store it for later return</a:t>
            </a:r>
            <a:r>
              <a:rPr lang="en-US" sz="2400" dirty="0" smtClean="0"/>
              <a:t>)</a:t>
            </a:r>
            <a:endParaRPr lang="en-US" sz="900" dirty="0" smtClean="0"/>
          </a:p>
          <a:p>
            <a:pPr marL="465138" indent="-465138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 smtClean="0"/>
              <a:t>There is now a </a:t>
            </a:r>
            <a:r>
              <a:rPr lang="en-US" sz="2400" dirty="0"/>
              <a:t>"</a:t>
            </a:r>
            <a:r>
              <a:rPr lang="en-US" sz="2400" dirty="0" smtClean="0"/>
              <a:t>hole" at the root. We must </a:t>
            </a:r>
            <a:r>
              <a:rPr lang="en-US" sz="2400" dirty="0"/>
              <a:t>"</a:t>
            </a:r>
            <a:r>
              <a:rPr lang="en-US" sz="2400" dirty="0" smtClean="0"/>
              <a:t>fill" the hole with another value, must have a tree with one less node, and it must still be a complete tree</a:t>
            </a:r>
            <a:endParaRPr lang="en-US" sz="900" dirty="0"/>
          </a:p>
          <a:p>
            <a:pPr marL="465138" indent="-465138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 smtClean="0"/>
              <a:t>The </a:t>
            </a:r>
            <a:r>
              <a:rPr lang="en-US" sz="2400" dirty="0"/>
              <a:t>"</a:t>
            </a:r>
            <a:r>
              <a:rPr lang="en-US" sz="2400" dirty="0" smtClean="0"/>
              <a:t>last" node is the is obvious choice, but now the heap property is violated</a:t>
            </a:r>
          </a:p>
          <a:p>
            <a:pPr marL="465138" indent="-465138" eaLnBrk="1" hangingPunct="1"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 smtClean="0"/>
              <a:t>We </a:t>
            </a:r>
            <a:r>
              <a:rPr lang="en-US" sz="2400" dirty="0">
                <a:solidFill>
                  <a:schemeClr val="accent6"/>
                </a:solidFill>
              </a:rPr>
              <a:t>percolate down </a:t>
            </a:r>
            <a:r>
              <a:rPr lang="en-US" sz="2400" dirty="0"/>
              <a:t>to fix the heap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greater than either child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Swap with smaller child</a:t>
            </a:r>
          </a:p>
          <a:p>
            <a:pPr marL="465138" indent="-465138" eaLnBrk="1" hangingPunct="1">
              <a:buFont typeface="+mj-lt"/>
              <a:buAutoNum type="arabicPeriod" startAt="2"/>
            </a:pP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61113" y="1295400"/>
            <a:ext cx="2630487" cy="2097088"/>
            <a:chOff x="6228557" y="1295400"/>
            <a:chExt cx="2630487" cy="2097088"/>
          </a:xfrm>
        </p:grpSpPr>
        <p:sp>
          <p:nvSpPr>
            <p:cNvPr id="18437" name="Oval 4"/>
            <p:cNvSpPr>
              <a:spLocks noChangeArrowheads="1"/>
            </p:cNvSpPr>
            <p:nvPr/>
          </p:nvSpPr>
          <p:spPr bwMode="auto">
            <a:xfrm>
              <a:off x="8173244" y="19050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8438" name="Oval 5"/>
            <p:cNvSpPr>
              <a:spLocks noChangeArrowheads="1"/>
            </p:cNvSpPr>
            <p:nvPr/>
          </p:nvSpPr>
          <p:spPr bwMode="auto">
            <a:xfrm>
              <a:off x="6874669" y="19050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18439" name="Oval 6"/>
            <p:cNvSpPr>
              <a:spLocks noChangeArrowheads="1"/>
            </p:cNvSpPr>
            <p:nvPr/>
          </p:nvSpPr>
          <p:spPr bwMode="auto">
            <a:xfrm>
              <a:off x="8514557" y="24384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8440" name="Oval 7"/>
            <p:cNvSpPr>
              <a:spLocks noChangeArrowheads="1"/>
            </p:cNvSpPr>
            <p:nvPr/>
          </p:nvSpPr>
          <p:spPr bwMode="auto">
            <a:xfrm>
              <a:off x="7828757" y="24384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8</a:t>
              </a:r>
            </a:p>
          </p:txBody>
        </p:sp>
        <p:sp>
          <p:nvSpPr>
            <p:cNvPr id="18441" name="Oval 8"/>
            <p:cNvSpPr>
              <a:spLocks noChangeArrowheads="1"/>
            </p:cNvSpPr>
            <p:nvPr/>
          </p:nvSpPr>
          <p:spPr bwMode="auto">
            <a:xfrm>
              <a:off x="7255669" y="24384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sp>
          <p:nvSpPr>
            <p:cNvPr id="18442" name="Oval 9"/>
            <p:cNvSpPr>
              <a:spLocks noChangeArrowheads="1"/>
            </p:cNvSpPr>
            <p:nvPr/>
          </p:nvSpPr>
          <p:spPr bwMode="auto">
            <a:xfrm>
              <a:off x="6457157" y="24384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7</a:t>
              </a:r>
            </a:p>
          </p:txBody>
        </p:sp>
        <p:sp>
          <p:nvSpPr>
            <p:cNvPr id="18443" name="Oval 10"/>
            <p:cNvSpPr>
              <a:spLocks noChangeArrowheads="1"/>
            </p:cNvSpPr>
            <p:nvPr/>
          </p:nvSpPr>
          <p:spPr bwMode="auto">
            <a:xfrm>
              <a:off x="7484269" y="30480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18444" name="Oval 11"/>
            <p:cNvSpPr>
              <a:spLocks noChangeArrowheads="1"/>
            </p:cNvSpPr>
            <p:nvPr/>
          </p:nvSpPr>
          <p:spPr bwMode="auto">
            <a:xfrm>
              <a:off x="7066757" y="30480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18445" name="Oval 12"/>
            <p:cNvSpPr>
              <a:spLocks noChangeArrowheads="1"/>
            </p:cNvSpPr>
            <p:nvPr/>
          </p:nvSpPr>
          <p:spPr bwMode="auto">
            <a:xfrm>
              <a:off x="6646069" y="30480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8446" name="Oval 13"/>
            <p:cNvSpPr>
              <a:spLocks noChangeArrowheads="1"/>
            </p:cNvSpPr>
            <p:nvPr/>
          </p:nvSpPr>
          <p:spPr bwMode="auto">
            <a:xfrm>
              <a:off x="6228557" y="30480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18447" name="AutoShape 14"/>
            <p:cNvCxnSpPr>
              <a:cxnSpLocks noChangeShapeType="1"/>
              <a:stCxn id="18442" idx="3"/>
              <a:endCxn id="18446" idx="0"/>
            </p:cNvCxnSpPr>
            <p:nvPr/>
          </p:nvCxnSpPr>
          <p:spPr bwMode="auto">
            <a:xfrm flipH="1">
              <a:off x="6401594" y="2732088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8" name="AutoShape 15"/>
            <p:cNvCxnSpPr>
              <a:cxnSpLocks noChangeShapeType="1"/>
              <a:stCxn id="18442" idx="5"/>
              <a:endCxn id="18445" idx="0"/>
            </p:cNvCxnSpPr>
            <p:nvPr/>
          </p:nvCxnSpPr>
          <p:spPr bwMode="auto">
            <a:xfrm>
              <a:off x="6750844" y="2732088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AutoShape 16"/>
            <p:cNvCxnSpPr>
              <a:cxnSpLocks noChangeShapeType="1"/>
              <a:stCxn id="18441" idx="3"/>
              <a:endCxn id="18444" idx="0"/>
            </p:cNvCxnSpPr>
            <p:nvPr/>
          </p:nvCxnSpPr>
          <p:spPr bwMode="auto">
            <a:xfrm flipH="1">
              <a:off x="7239794" y="273208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AutoShape 17"/>
            <p:cNvCxnSpPr>
              <a:cxnSpLocks noChangeShapeType="1"/>
              <a:stCxn id="18441" idx="5"/>
              <a:endCxn id="18443" idx="0"/>
            </p:cNvCxnSpPr>
            <p:nvPr/>
          </p:nvCxnSpPr>
          <p:spPr bwMode="auto">
            <a:xfrm>
              <a:off x="7549357" y="2732088"/>
              <a:ext cx="1079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1" name="AutoShape 18"/>
            <p:cNvCxnSpPr>
              <a:cxnSpLocks noChangeShapeType="1"/>
              <a:stCxn id="18438" idx="3"/>
              <a:endCxn id="18442" idx="0"/>
            </p:cNvCxnSpPr>
            <p:nvPr/>
          </p:nvCxnSpPr>
          <p:spPr bwMode="auto">
            <a:xfrm flipH="1">
              <a:off x="6630194" y="219868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AutoShape 19"/>
            <p:cNvCxnSpPr>
              <a:cxnSpLocks noChangeShapeType="1"/>
              <a:stCxn id="18438" idx="5"/>
              <a:endCxn id="18441" idx="0"/>
            </p:cNvCxnSpPr>
            <p:nvPr/>
          </p:nvCxnSpPr>
          <p:spPr bwMode="auto">
            <a:xfrm>
              <a:off x="7168357" y="219868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AutoShape 20"/>
            <p:cNvCxnSpPr>
              <a:cxnSpLocks noChangeShapeType="1"/>
              <a:stCxn id="18437" idx="3"/>
              <a:endCxn id="18440" idx="0"/>
            </p:cNvCxnSpPr>
            <p:nvPr/>
          </p:nvCxnSpPr>
          <p:spPr bwMode="auto">
            <a:xfrm flipH="1">
              <a:off x="8001794" y="219868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AutoShape 21"/>
            <p:cNvCxnSpPr>
              <a:cxnSpLocks noChangeShapeType="1"/>
              <a:stCxn id="18437" idx="5"/>
              <a:endCxn id="18439" idx="0"/>
            </p:cNvCxnSpPr>
            <p:nvPr/>
          </p:nvCxnSpPr>
          <p:spPr bwMode="auto">
            <a:xfrm>
              <a:off x="8466932" y="2198688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5" name="AutoShape 22"/>
            <p:cNvCxnSpPr>
              <a:cxnSpLocks noChangeShapeType="1"/>
              <a:stCxn id="18457" idx="3"/>
              <a:endCxn id="18438" idx="0"/>
            </p:cNvCxnSpPr>
            <p:nvPr/>
          </p:nvCxnSpPr>
          <p:spPr bwMode="auto">
            <a:xfrm flipH="1">
              <a:off x="7047707" y="1608138"/>
              <a:ext cx="527050" cy="29686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6" name="AutoShape 23"/>
            <p:cNvCxnSpPr>
              <a:cxnSpLocks noChangeShapeType="1"/>
              <a:stCxn id="18457" idx="5"/>
              <a:endCxn id="18437" idx="0"/>
            </p:cNvCxnSpPr>
            <p:nvPr/>
          </p:nvCxnSpPr>
          <p:spPr bwMode="auto">
            <a:xfrm>
              <a:off x="7817644" y="1608138"/>
              <a:ext cx="528638" cy="29686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7" name="Oval 24"/>
            <p:cNvSpPr>
              <a:spLocks noChangeArrowheads="1"/>
            </p:cNvSpPr>
            <p:nvPr/>
          </p:nvSpPr>
          <p:spPr bwMode="auto">
            <a:xfrm>
              <a:off x="7523957" y="1295400"/>
              <a:ext cx="344487" cy="3444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61112" y="3733800"/>
            <a:ext cx="2630488" cy="2097088"/>
            <a:chOff x="6228556" y="4038600"/>
            <a:chExt cx="2630488" cy="2097088"/>
          </a:xfrm>
        </p:grpSpPr>
        <p:sp>
          <p:nvSpPr>
            <p:cNvPr id="18458" name="Oval 25"/>
            <p:cNvSpPr>
              <a:spLocks noChangeArrowheads="1"/>
            </p:cNvSpPr>
            <p:nvPr/>
          </p:nvSpPr>
          <p:spPr bwMode="auto">
            <a:xfrm>
              <a:off x="8173244" y="46482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8459" name="Oval 26"/>
            <p:cNvSpPr>
              <a:spLocks noChangeArrowheads="1"/>
            </p:cNvSpPr>
            <p:nvPr/>
          </p:nvSpPr>
          <p:spPr bwMode="auto">
            <a:xfrm>
              <a:off x="6874669" y="46482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18460" name="Oval 27"/>
            <p:cNvSpPr>
              <a:spLocks noChangeArrowheads="1"/>
            </p:cNvSpPr>
            <p:nvPr/>
          </p:nvSpPr>
          <p:spPr bwMode="auto">
            <a:xfrm>
              <a:off x="8514556" y="51816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8461" name="Oval 28"/>
            <p:cNvSpPr>
              <a:spLocks noChangeArrowheads="1"/>
            </p:cNvSpPr>
            <p:nvPr/>
          </p:nvSpPr>
          <p:spPr bwMode="auto">
            <a:xfrm>
              <a:off x="7828756" y="51816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8462" name="Oval 29"/>
            <p:cNvSpPr>
              <a:spLocks noChangeArrowheads="1"/>
            </p:cNvSpPr>
            <p:nvPr/>
          </p:nvSpPr>
          <p:spPr bwMode="auto">
            <a:xfrm>
              <a:off x="7255669" y="51816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sp>
          <p:nvSpPr>
            <p:cNvPr id="18463" name="Oval 30"/>
            <p:cNvSpPr>
              <a:spLocks noChangeArrowheads="1"/>
            </p:cNvSpPr>
            <p:nvPr/>
          </p:nvSpPr>
          <p:spPr bwMode="auto">
            <a:xfrm>
              <a:off x="6457156" y="51816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18464" name="Oval 31"/>
            <p:cNvSpPr>
              <a:spLocks noChangeArrowheads="1"/>
            </p:cNvSpPr>
            <p:nvPr/>
          </p:nvSpPr>
          <p:spPr bwMode="auto">
            <a:xfrm>
              <a:off x="7523956" y="5791200"/>
              <a:ext cx="344488" cy="34448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10</a:t>
              </a:r>
            </a:p>
          </p:txBody>
        </p:sp>
        <p:sp>
          <p:nvSpPr>
            <p:cNvPr id="18465" name="Oval 32"/>
            <p:cNvSpPr>
              <a:spLocks noChangeArrowheads="1"/>
            </p:cNvSpPr>
            <p:nvPr/>
          </p:nvSpPr>
          <p:spPr bwMode="auto">
            <a:xfrm>
              <a:off x="7066756" y="57912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18466" name="Oval 33"/>
            <p:cNvSpPr>
              <a:spLocks noChangeArrowheads="1"/>
            </p:cNvSpPr>
            <p:nvPr/>
          </p:nvSpPr>
          <p:spPr bwMode="auto">
            <a:xfrm>
              <a:off x="6646069" y="579120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8467" name="Oval 34"/>
            <p:cNvSpPr>
              <a:spLocks noChangeArrowheads="1"/>
            </p:cNvSpPr>
            <p:nvPr/>
          </p:nvSpPr>
          <p:spPr bwMode="auto">
            <a:xfrm>
              <a:off x="6228556" y="579120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18468" name="AutoShape 35"/>
            <p:cNvCxnSpPr>
              <a:cxnSpLocks noChangeShapeType="1"/>
              <a:stCxn id="18463" idx="3"/>
              <a:endCxn id="18467" idx="0"/>
            </p:cNvCxnSpPr>
            <p:nvPr/>
          </p:nvCxnSpPr>
          <p:spPr bwMode="auto">
            <a:xfrm flipH="1">
              <a:off x="6401594" y="5475288"/>
              <a:ext cx="106362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AutoShape 36"/>
            <p:cNvCxnSpPr>
              <a:cxnSpLocks noChangeShapeType="1"/>
              <a:stCxn id="18463" idx="5"/>
              <a:endCxn id="18466" idx="0"/>
            </p:cNvCxnSpPr>
            <p:nvPr/>
          </p:nvCxnSpPr>
          <p:spPr bwMode="auto">
            <a:xfrm>
              <a:off x="6750844" y="5475288"/>
              <a:ext cx="68262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37"/>
            <p:cNvCxnSpPr>
              <a:cxnSpLocks noChangeShapeType="1"/>
              <a:stCxn id="18462" idx="3"/>
              <a:endCxn id="18465" idx="0"/>
            </p:cNvCxnSpPr>
            <p:nvPr/>
          </p:nvCxnSpPr>
          <p:spPr bwMode="auto">
            <a:xfrm flipH="1">
              <a:off x="7239794" y="547528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1" name="AutoShape 38"/>
            <p:cNvCxnSpPr>
              <a:cxnSpLocks noChangeShapeType="1"/>
              <a:stCxn id="18462" idx="5"/>
              <a:endCxn id="18464" idx="0"/>
            </p:cNvCxnSpPr>
            <p:nvPr/>
          </p:nvCxnSpPr>
          <p:spPr bwMode="auto">
            <a:xfrm>
              <a:off x="7549356" y="5475288"/>
              <a:ext cx="147638" cy="3032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2" name="AutoShape 39"/>
            <p:cNvCxnSpPr>
              <a:cxnSpLocks noChangeShapeType="1"/>
              <a:stCxn id="18459" idx="3"/>
              <a:endCxn id="18463" idx="0"/>
            </p:cNvCxnSpPr>
            <p:nvPr/>
          </p:nvCxnSpPr>
          <p:spPr bwMode="auto">
            <a:xfrm flipH="1">
              <a:off x="6630194" y="494188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3" name="AutoShape 40"/>
            <p:cNvCxnSpPr>
              <a:cxnSpLocks noChangeShapeType="1"/>
              <a:stCxn id="18459" idx="5"/>
              <a:endCxn id="18462" idx="0"/>
            </p:cNvCxnSpPr>
            <p:nvPr/>
          </p:nvCxnSpPr>
          <p:spPr bwMode="auto">
            <a:xfrm>
              <a:off x="7168356" y="494188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AutoShape 41"/>
            <p:cNvCxnSpPr>
              <a:cxnSpLocks noChangeShapeType="1"/>
              <a:stCxn id="18458" idx="3"/>
              <a:endCxn id="18461" idx="0"/>
            </p:cNvCxnSpPr>
            <p:nvPr/>
          </p:nvCxnSpPr>
          <p:spPr bwMode="auto">
            <a:xfrm flipH="1">
              <a:off x="8001794" y="494188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AutoShape 42"/>
            <p:cNvCxnSpPr>
              <a:cxnSpLocks noChangeShapeType="1"/>
              <a:stCxn id="18458" idx="5"/>
              <a:endCxn id="18460" idx="0"/>
            </p:cNvCxnSpPr>
            <p:nvPr/>
          </p:nvCxnSpPr>
          <p:spPr bwMode="auto">
            <a:xfrm>
              <a:off x="8466931" y="4941888"/>
              <a:ext cx="220663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AutoShape 43"/>
            <p:cNvCxnSpPr>
              <a:cxnSpLocks noChangeShapeType="1"/>
              <a:stCxn id="18478" idx="3"/>
              <a:endCxn id="18459" idx="0"/>
            </p:cNvCxnSpPr>
            <p:nvPr/>
          </p:nvCxnSpPr>
          <p:spPr bwMode="auto">
            <a:xfrm flipH="1">
              <a:off x="7047706" y="433228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7" name="AutoShape 44"/>
            <p:cNvCxnSpPr>
              <a:cxnSpLocks noChangeShapeType="1"/>
              <a:stCxn id="18478" idx="5"/>
              <a:endCxn id="18458" idx="0"/>
            </p:cNvCxnSpPr>
            <p:nvPr/>
          </p:nvCxnSpPr>
          <p:spPr bwMode="auto">
            <a:xfrm>
              <a:off x="7817644" y="4332288"/>
              <a:ext cx="528637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8" name="Oval 45"/>
            <p:cNvSpPr>
              <a:spLocks noChangeArrowheads="1"/>
            </p:cNvSpPr>
            <p:nvPr/>
          </p:nvSpPr>
          <p:spPr bwMode="auto">
            <a:xfrm>
              <a:off x="7523956" y="4038600"/>
              <a:ext cx="344488" cy="3444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</p:grpSp>
      <p:cxnSp>
        <p:nvCxnSpPr>
          <p:cNvPr id="51" name="AutoShape 26"/>
          <p:cNvCxnSpPr>
            <a:cxnSpLocks noChangeShapeType="1"/>
            <a:stCxn id="18464" idx="0"/>
            <a:endCxn id="18478" idx="4"/>
          </p:cNvCxnSpPr>
          <p:nvPr/>
        </p:nvCxnSpPr>
        <p:spPr bwMode="auto">
          <a:xfrm flipV="1">
            <a:off x="7828756" y="4078288"/>
            <a:ext cx="0" cy="1408112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beyond one isolated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Percolate Down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11175" y="848098"/>
            <a:ext cx="5899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-45720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While greater than either child</a:t>
            </a:r>
          </a:p>
          <a:p>
            <a:pPr marL="457200" lvl="1" indent="-45720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Swap with smaller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2971800" y="2800349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5962650" y="2786062"/>
            <a:ext cx="523875" cy="1587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254" y="4724400"/>
            <a:ext cx="3443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dirty="0" smtClean="0"/>
              <a:t>runtime?</a:t>
            </a:r>
          </a:p>
          <a:p>
            <a:r>
              <a:rPr lang="en-US" sz="2400" i="1" dirty="0" smtClean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(log </a:t>
            </a:r>
            <a:r>
              <a:rPr lang="en-US" sz="2400" dirty="0">
                <a:solidFill>
                  <a:schemeClr val="accent6"/>
                </a:solidFill>
              </a:rPr>
              <a:t>n</a:t>
            </a:r>
            <a:r>
              <a:rPr lang="en-US" sz="2400" dirty="0" smtClean="0">
                <a:solidFill>
                  <a:schemeClr val="accent6"/>
                </a:solidFill>
              </a:rPr>
              <a:t>)	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7872" y="4724400"/>
            <a:ext cx="3869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Why does this work</a:t>
            </a:r>
            <a:r>
              <a:rPr lang="en-US" sz="2400" dirty="0" smtClean="0"/>
              <a:t>?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Both </a:t>
            </a:r>
            <a:r>
              <a:rPr lang="en-US" sz="2400" dirty="0">
                <a:solidFill>
                  <a:schemeClr val="accent6"/>
                </a:solidFill>
              </a:rPr>
              <a:t>children are heaps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72200" y="2023262"/>
            <a:ext cx="2630488" cy="2243937"/>
            <a:chOff x="6172200" y="1724813"/>
            <a:chExt cx="2630488" cy="2243937"/>
          </a:xfrm>
        </p:grpSpPr>
        <p:grpSp>
          <p:nvGrpSpPr>
            <p:cNvPr id="15" name="Group 14"/>
            <p:cNvGrpSpPr/>
            <p:nvPr/>
          </p:nvGrpSpPr>
          <p:grpSpPr>
            <a:xfrm>
              <a:off x="6172200" y="1871663"/>
              <a:ext cx="2630488" cy="2097087"/>
              <a:chOff x="6172200" y="1871663"/>
              <a:chExt cx="2630488" cy="2097087"/>
            </a:xfrm>
          </p:grpSpPr>
          <p:sp>
            <p:nvSpPr>
              <p:cNvPr id="94" name="Oval 31"/>
              <p:cNvSpPr>
                <a:spLocks noChangeArrowheads="1"/>
              </p:cNvSpPr>
              <p:nvPr/>
            </p:nvSpPr>
            <p:spPr bwMode="auto">
              <a:xfrm>
                <a:off x="7768287" y="3016250"/>
                <a:ext cx="344488" cy="3444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10</a:t>
                </a:r>
              </a:p>
            </p:txBody>
          </p:sp>
          <p:sp>
            <p:nvSpPr>
              <p:cNvPr id="19505" name="Oval 48"/>
              <p:cNvSpPr>
                <a:spLocks noChangeArrowheads="1"/>
              </p:cNvSpPr>
              <p:nvPr/>
            </p:nvSpPr>
            <p:spPr bwMode="auto">
              <a:xfrm>
                <a:off x="8116888" y="2481263"/>
                <a:ext cx="344487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8</a:t>
                </a:r>
              </a:p>
            </p:txBody>
          </p:sp>
          <p:sp>
            <p:nvSpPr>
              <p:cNvPr id="19506" name="Oval 49"/>
              <p:cNvSpPr>
                <a:spLocks noChangeArrowheads="1"/>
              </p:cNvSpPr>
              <p:nvPr/>
            </p:nvSpPr>
            <p:spPr bwMode="auto">
              <a:xfrm>
                <a:off x="6818313" y="2481263"/>
                <a:ext cx="344487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4</a:t>
                </a:r>
              </a:p>
            </p:txBody>
          </p:sp>
          <p:sp>
            <p:nvSpPr>
              <p:cNvPr id="19507" name="Oval 50"/>
              <p:cNvSpPr>
                <a:spLocks noChangeArrowheads="1"/>
              </p:cNvSpPr>
              <p:nvPr/>
            </p:nvSpPr>
            <p:spPr bwMode="auto">
              <a:xfrm>
                <a:off x="8458200" y="3014663"/>
                <a:ext cx="344488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9</a:t>
                </a:r>
              </a:p>
            </p:txBody>
          </p:sp>
          <p:sp>
            <p:nvSpPr>
              <p:cNvPr id="19509" name="Oval 52"/>
              <p:cNvSpPr>
                <a:spLocks noChangeArrowheads="1"/>
              </p:cNvSpPr>
              <p:nvPr/>
            </p:nvSpPr>
            <p:spPr bwMode="auto">
              <a:xfrm>
                <a:off x="7199313" y="3014663"/>
                <a:ext cx="344487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5</a:t>
                </a:r>
              </a:p>
            </p:txBody>
          </p:sp>
          <p:sp>
            <p:nvSpPr>
              <p:cNvPr id="19510" name="Oval 53"/>
              <p:cNvSpPr>
                <a:spLocks noChangeArrowheads="1"/>
              </p:cNvSpPr>
              <p:nvPr/>
            </p:nvSpPr>
            <p:spPr bwMode="auto">
              <a:xfrm>
                <a:off x="6400800" y="3014663"/>
                <a:ext cx="344488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7</a:t>
                </a:r>
              </a:p>
            </p:txBody>
          </p:sp>
          <p:sp>
            <p:nvSpPr>
              <p:cNvPr id="19511" name="Oval 54"/>
              <p:cNvSpPr>
                <a:spLocks noChangeArrowheads="1"/>
              </p:cNvSpPr>
              <p:nvPr/>
            </p:nvSpPr>
            <p:spPr bwMode="auto">
              <a:xfrm>
                <a:off x="7010400" y="3624263"/>
                <a:ext cx="344488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6</a:t>
                </a:r>
              </a:p>
            </p:txBody>
          </p:sp>
          <p:sp>
            <p:nvSpPr>
              <p:cNvPr id="19512" name="Oval 55"/>
              <p:cNvSpPr>
                <a:spLocks noChangeArrowheads="1"/>
              </p:cNvSpPr>
              <p:nvPr/>
            </p:nvSpPr>
            <p:spPr bwMode="auto">
              <a:xfrm>
                <a:off x="6589713" y="3624263"/>
                <a:ext cx="344487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9</a:t>
                </a:r>
              </a:p>
            </p:txBody>
          </p:sp>
          <p:sp>
            <p:nvSpPr>
              <p:cNvPr id="19513" name="Oval 56"/>
              <p:cNvSpPr>
                <a:spLocks noChangeArrowheads="1"/>
              </p:cNvSpPr>
              <p:nvPr/>
            </p:nvSpPr>
            <p:spPr bwMode="auto">
              <a:xfrm>
                <a:off x="6172200" y="3624263"/>
                <a:ext cx="344488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11</a:t>
                </a:r>
              </a:p>
            </p:txBody>
          </p:sp>
          <p:cxnSp>
            <p:nvCxnSpPr>
              <p:cNvPr id="19514" name="AutoShape 57"/>
              <p:cNvCxnSpPr>
                <a:cxnSpLocks noChangeShapeType="1"/>
                <a:stCxn id="19510" idx="3"/>
                <a:endCxn id="19513" idx="0"/>
              </p:cNvCxnSpPr>
              <p:nvPr/>
            </p:nvCxnSpPr>
            <p:spPr bwMode="auto">
              <a:xfrm flipH="1">
                <a:off x="6345238" y="3308350"/>
                <a:ext cx="106362" cy="3159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5" name="AutoShape 58"/>
              <p:cNvCxnSpPr>
                <a:cxnSpLocks noChangeShapeType="1"/>
                <a:stCxn id="19510" idx="5"/>
                <a:endCxn id="19512" idx="0"/>
              </p:cNvCxnSpPr>
              <p:nvPr/>
            </p:nvCxnSpPr>
            <p:spPr bwMode="auto">
              <a:xfrm>
                <a:off x="6694488" y="3308350"/>
                <a:ext cx="68262" cy="3159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6" name="AutoShape 59"/>
              <p:cNvCxnSpPr>
                <a:cxnSpLocks noChangeShapeType="1"/>
                <a:stCxn id="19509" idx="3"/>
                <a:endCxn id="19511" idx="0"/>
              </p:cNvCxnSpPr>
              <p:nvPr/>
            </p:nvCxnSpPr>
            <p:spPr bwMode="auto">
              <a:xfrm flipH="1">
                <a:off x="7183438" y="3308350"/>
                <a:ext cx="66675" cy="3159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7" name="AutoShape 60"/>
              <p:cNvCxnSpPr>
                <a:cxnSpLocks noChangeShapeType="1"/>
                <a:stCxn id="19506" idx="3"/>
                <a:endCxn id="19510" idx="0"/>
              </p:cNvCxnSpPr>
              <p:nvPr/>
            </p:nvCxnSpPr>
            <p:spPr bwMode="auto">
              <a:xfrm flipH="1">
                <a:off x="6573838" y="2774950"/>
                <a:ext cx="295275" cy="2397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8" name="AutoShape 61"/>
              <p:cNvCxnSpPr>
                <a:cxnSpLocks noChangeShapeType="1"/>
                <a:stCxn id="19506" idx="5"/>
                <a:endCxn id="19509" idx="0"/>
              </p:cNvCxnSpPr>
              <p:nvPr/>
            </p:nvCxnSpPr>
            <p:spPr bwMode="auto">
              <a:xfrm>
                <a:off x="7112000" y="2774950"/>
                <a:ext cx="260350" cy="2397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9" name="AutoShape 62"/>
              <p:cNvCxnSpPr>
                <a:cxnSpLocks noChangeShapeType="1"/>
                <a:stCxn id="19505" idx="3"/>
              </p:cNvCxnSpPr>
              <p:nvPr/>
            </p:nvCxnSpPr>
            <p:spPr bwMode="auto">
              <a:xfrm flipH="1">
                <a:off x="7945438" y="2774950"/>
                <a:ext cx="222250" cy="2397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20" name="AutoShape 63"/>
              <p:cNvCxnSpPr>
                <a:cxnSpLocks noChangeShapeType="1"/>
                <a:stCxn id="19505" idx="5"/>
                <a:endCxn id="19507" idx="0"/>
              </p:cNvCxnSpPr>
              <p:nvPr/>
            </p:nvCxnSpPr>
            <p:spPr bwMode="auto">
              <a:xfrm>
                <a:off x="8410575" y="2774950"/>
                <a:ext cx="220663" cy="2397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21" name="AutoShape 64"/>
              <p:cNvCxnSpPr>
                <a:cxnSpLocks noChangeShapeType="1"/>
                <a:stCxn id="19523" idx="3"/>
                <a:endCxn id="19506" idx="0"/>
              </p:cNvCxnSpPr>
              <p:nvPr/>
            </p:nvCxnSpPr>
            <p:spPr bwMode="auto">
              <a:xfrm flipH="1">
                <a:off x="6991350" y="2165350"/>
                <a:ext cx="527050" cy="3159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22" name="AutoShape 65"/>
              <p:cNvCxnSpPr>
                <a:cxnSpLocks noChangeShapeType="1"/>
                <a:stCxn id="19523" idx="5"/>
                <a:endCxn id="19505" idx="0"/>
              </p:cNvCxnSpPr>
              <p:nvPr/>
            </p:nvCxnSpPr>
            <p:spPr bwMode="auto">
              <a:xfrm>
                <a:off x="7761288" y="2165350"/>
                <a:ext cx="528637" cy="31591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523" name="Oval 66"/>
              <p:cNvSpPr>
                <a:spLocks noChangeArrowheads="1"/>
              </p:cNvSpPr>
              <p:nvPr/>
            </p:nvSpPr>
            <p:spPr bwMode="auto">
              <a:xfrm>
                <a:off x="7467600" y="1871663"/>
                <a:ext cx="344488" cy="3444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/>
                  <a:t>3</a:t>
                </a:r>
              </a:p>
            </p:txBody>
          </p:sp>
          <p:sp>
            <p:nvSpPr>
              <p:cNvPr id="95" name="Oval 67"/>
              <p:cNvSpPr>
                <a:spLocks noChangeArrowheads="1"/>
              </p:cNvSpPr>
              <p:nvPr/>
            </p:nvSpPr>
            <p:spPr bwMode="auto">
              <a:xfrm>
                <a:off x="8037512" y="2819400"/>
                <a:ext cx="344488" cy="34448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1" dirty="0">
                    <a:solidFill>
                      <a:schemeClr val="accent2"/>
                    </a:solidFill>
                  </a:rPr>
                  <a:t>?</a:t>
                </a:r>
                <a:endParaRPr lang="en-US" sz="2400" b="1" dirty="0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7352943" y="1724813"/>
              <a:ext cx="1226376" cy="1821869"/>
            </a:xfrm>
            <a:custGeom>
              <a:avLst/>
              <a:gdLst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112951 h 1798315"/>
                <a:gd name="connsiteX1" fmla="*/ 412376 w 1389529"/>
                <a:gd name="connsiteY1" fmla="*/ 14339 h 1798315"/>
                <a:gd name="connsiteX2" fmla="*/ 770964 w 1389529"/>
                <a:gd name="connsiteY2" fmla="*/ 390857 h 1798315"/>
                <a:gd name="connsiteX3" fmla="*/ 1389529 w 1389529"/>
                <a:gd name="connsiteY3" fmla="*/ 848057 h 1798315"/>
                <a:gd name="connsiteX4" fmla="*/ 1362635 w 1389529"/>
                <a:gd name="connsiteY4" fmla="*/ 1027351 h 1798315"/>
                <a:gd name="connsiteX5" fmla="*/ 1021976 w 1389529"/>
                <a:gd name="connsiteY5" fmla="*/ 1287327 h 1798315"/>
                <a:gd name="connsiteX6" fmla="*/ 735105 w 1389529"/>
                <a:gd name="connsiteY6" fmla="*/ 1798315 h 1798315"/>
                <a:gd name="connsiteX7" fmla="*/ 466164 w 1389529"/>
                <a:gd name="connsiteY7" fmla="*/ 1762457 h 1798315"/>
                <a:gd name="connsiteX8" fmla="*/ 331694 w 1389529"/>
                <a:gd name="connsiteY8" fmla="*/ 1368010 h 1798315"/>
                <a:gd name="connsiteX9" fmla="*/ 672353 w 1389529"/>
                <a:gd name="connsiteY9" fmla="*/ 1045280 h 1798315"/>
                <a:gd name="connsiteX10" fmla="*/ 735105 w 1389529"/>
                <a:gd name="connsiteY10" fmla="*/ 794268 h 1798315"/>
                <a:gd name="connsiteX11" fmla="*/ 412376 w 1389529"/>
                <a:gd name="connsiteY11" fmla="*/ 614974 h 1798315"/>
                <a:gd name="connsiteX12" fmla="*/ 0 w 1389529"/>
                <a:gd name="connsiteY12" fmla="*/ 435680 h 1798315"/>
                <a:gd name="connsiteX13" fmla="*/ 125505 w 1389529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30497"/>
                <a:gd name="connsiteY0" fmla="*/ 112951 h 1840680"/>
                <a:gd name="connsiteX1" fmla="*/ 424484 w 1430497"/>
                <a:gd name="connsiteY1" fmla="*/ 14339 h 1840680"/>
                <a:gd name="connsiteX2" fmla="*/ 783072 w 1430497"/>
                <a:gd name="connsiteY2" fmla="*/ 390857 h 1840680"/>
                <a:gd name="connsiteX3" fmla="*/ 1401637 w 1430497"/>
                <a:gd name="connsiteY3" fmla="*/ 848057 h 1840680"/>
                <a:gd name="connsiteX4" fmla="*/ 1258201 w 1430497"/>
                <a:gd name="connsiteY4" fmla="*/ 1045281 h 1840680"/>
                <a:gd name="connsiteX5" fmla="*/ 1034084 w 1430497"/>
                <a:gd name="connsiteY5" fmla="*/ 1287327 h 1840680"/>
                <a:gd name="connsiteX6" fmla="*/ 747213 w 1430497"/>
                <a:gd name="connsiteY6" fmla="*/ 1798315 h 1840680"/>
                <a:gd name="connsiteX7" fmla="*/ 478272 w 1430497"/>
                <a:gd name="connsiteY7" fmla="*/ 1762457 h 1840680"/>
                <a:gd name="connsiteX8" fmla="*/ 343802 w 1430497"/>
                <a:gd name="connsiteY8" fmla="*/ 1368010 h 1840680"/>
                <a:gd name="connsiteX9" fmla="*/ 684461 w 1430497"/>
                <a:gd name="connsiteY9" fmla="*/ 1045280 h 1840680"/>
                <a:gd name="connsiteX10" fmla="*/ 747213 w 1430497"/>
                <a:gd name="connsiteY10" fmla="*/ 794268 h 1840680"/>
                <a:gd name="connsiteX11" fmla="*/ 424484 w 1430497"/>
                <a:gd name="connsiteY11" fmla="*/ 614974 h 1840680"/>
                <a:gd name="connsiteX12" fmla="*/ 12108 w 1430497"/>
                <a:gd name="connsiteY12" fmla="*/ 435680 h 1840680"/>
                <a:gd name="connsiteX13" fmla="*/ 137613 w 1430497"/>
                <a:gd name="connsiteY13" fmla="*/ 112951 h 1840680"/>
                <a:gd name="connsiteX0" fmla="*/ 137613 w 1294156"/>
                <a:gd name="connsiteY0" fmla="*/ 112951 h 1840680"/>
                <a:gd name="connsiteX1" fmla="*/ 424484 w 1294156"/>
                <a:gd name="connsiteY1" fmla="*/ 14339 h 1840680"/>
                <a:gd name="connsiteX2" fmla="*/ 783072 w 1294156"/>
                <a:gd name="connsiteY2" fmla="*/ 390857 h 1840680"/>
                <a:gd name="connsiteX3" fmla="*/ 1204413 w 1294156"/>
                <a:gd name="connsiteY3" fmla="*/ 713586 h 1840680"/>
                <a:gd name="connsiteX4" fmla="*/ 1258201 w 1294156"/>
                <a:gd name="connsiteY4" fmla="*/ 1045281 h 1840680"/>
                <a:gd name="connsiteX5" fmla="*/ 1034084 w 1294156"/>
                <a:gd name="connsiteY5" fmla="*/ 1287327 h 1840680"/>
                <a:gd name="connsiteX6" fmla="*/ 747213 w 1294156"/>
                <a:gd name="connsiteY6" fmla="*/ 1798315 h 1840680"/>
                <a:gd name="connsiteX7" fmla="*/ 478272 w 1294156"/>
                <a:gd name="connsiteY7" fmla="*/ 1762457 h 1840680"/>
                <a:gd name="connsiteX8" fmla="*/ 343802 w 1294156"/>
                <a:gd name="connsiteY8" fmla="*/ 1368010 h 1840680"/>
                <a:gd name="connsiteX9" fmla="*/ 684461 w 1294156"/>
                <a:gd name="connsiteY9" fmla="*/ 1045280 h 1840680"/>
                <a:gd name="connsiteX10" fmla="*/ 747213 w 1294156"/>
                <a:gd name="connsiteY10" fmla="*/ 794268 h 1840680"/>
                <a:gd name="connsiteX11" fmla="*/ 424484 w 1294156"/>
                <a:gd name="connsiteY11" fmla="*/ 614974 h 1840680"/>
                <a:gd name="connsiteX12" fmla="*/ 12108 w 1294156"/>
                <a:gd name="connsiteY12" fmla="*/ 435680 h 1840680"/>
                <a:gd name="connsiteX13" fmla="*/ 137613 w 1294156"/>
                <a:gd name="connsiteY13" fmla="*/ 112951 h 1840680"/>
                <a:gd name="connsiteX0" fmla="*/ 69833 w 1226376"/>
                <a:gd name="connsiteY0" fmla="*/ 112951 h 1840680"/>
                <a:gd name="connsiteX1" fmla="*/ 356704 w 1226376"/>
                <a:gd name="connsiteY1" fmla="*/ 14339 h 1840680"/>
                <a:gd name="connsiteX2" fmla="*/ 715292 w 1226376"/>
                <a:gd name="connsiteY2" fmla="*/ 390857 h 1840680"/>
                <a:gd name="connsiteX3" fmla="*/ 1136633 w 1226376"/>
                <a:gd name="connsiteY3" fmla="*/ 713586 h 1840680"/>
                <a:gd name="connsiteX4" fmla="*/ 1190421 w 1226376"/>
                <a:gd name="connsiteY4" fmla="*/ 1045281 h 1840680"/>
                <a:gd name="connsiteX5" fmla="*/ 966304 w 1226376"/>
                <a:gd name="connsiteY5" fmla="*/ 1287327 h 1840680"/>
                <a:gd name="connsiteX6" fmla="*/ 679433 w 1226376"/>
                <a:gd name="connsiteY6" fmla="*/ 1798315 h 1840680"/>
                <a:gd name="connsiteX7" fmla="*/ 410492 w 1226376"/>
                <a:gd name="connsiteY7" fmla="*/ 1762457 h 1840680"/>
                <a:gd name="connsiteX8" fmla="*/ 276022 w 1226376"/>
                <a:gd name="connsiteY8" fmla="*/ 1368010 h 1840680"/>
                <a:gd name="connsiteX9" fmla="*/ 616681 w 1226376"/>
                <a:gd name="connsiteY9" fmla="*/ 1045280 h 1840680"/>
                <a:gd name="connsiteX10" fmla="*/ 679433 w 1226376"/>
                <a:gd name="connsiteY10" fmla="*/ 794268 h 1840680"/>
                <a:gd name="connsiteX11" fmla="*/ 356704 w 1226376"/>
                <a:gd name="connsiteY11" fmla="*/ 614974 h 1840680"/>
                <a:gd name="connsiteX12" fmla="*/ 25010 w 1226376"/>
                <a:gd name="connsiteY12" fmla="*/ 435680 h 1840680"/>
                <a:gd name="connsiteX13" fmla="*/ 69833 w 1226376"/>
                <a:gd name="connsiteY13" fmla="*/ 112951 h 1840680"/>
                <a:gd name="connsiteX0" fmla="*/ 69833 w 1226376"/>
                <a:gd name="connsiteY0" fmla="*/ 112951 h 1840680"/>
                <a:gd name="connsiteX1" fmla="*/ 356704 w 1226376"/>
                <a:gd name="connsiteY1" fmla="*/ 14339 h 1840680"/>
                <a:gd name="connsiteX2" fmla="*/ 715292 w 1226376"/>
                <a:gd name="connsiteY2" fmla="*/ 390857 h 1840680"/>
                <a:gd name="connsiteX3" fmla="*/ 1136633 w 1226376"/>
                <a:gd name="connsiteY3" fmla="*/ 713586 h 1840680"/>
                <a:gd name="connsiteX4" fmla="*/ 1190421 w 1226376"/>
                <a:gd name="connsiteY4" fmla="*/ 1045281 h 1840680"/>
                <a:gd name="connsiteX5" fmla="*/ 1055951 w 1226376"/>
                <a:gd name="connsiteY5" fmla="*/ 1359045 h 1840680"/>
                <a:gd name="connsiteX6" fmla="*/ 679433 w 1226376"/>
                <a:gd name="connsiteY6" fmla="*/ 1798315 h 1840680"/>
                <a:gd name="connsiteX7" fmla="*/ 410492 w 1226376"/>
                <a:gd name="connsiteY7" fmla="*/ 1762457 h 1840680"/>
                <a:gd name="connsiteX8" fmla="*/ 276022 w 1226376"/>
                <a:gd name="connsiteY8" fmla="*/ 1368010 h 1840680"/>
                <a:gd name="connsiteX9" fmla="*/ 616681 w 1226376"/>
                <a:gd name="connsiteY9" fmla="*/ 1045280 h 1840680"/>
                <a:gd name="connsiteX10" fmla="*/ 679433 w 1226376"/>
                <a:gd name="connsiteY10" fmla="*/ 794268 h 1840680"/>
                <a:gd name="connsiteX11" fmla="*/ 356704 w 1226376"/>
                <a:gd name="connsiteY11" fmla="*/ 614974 h 1840680"/>
                <a:gd name="connsiteX12" fmla="*/ 25010 w 1226376"/>
                <a:gd name="connsiteY12" fmla="*/ 435680 h 1840680"/>
                <a:gd name="connsiteX13" fmla="*/ 69833 w 1226376"/>
                <a:gd name="connsiteY13" fmla="*/ 112951 h 1840680"/>
                <a:gd name="connsiteX0" fmla="*/ 69833 w 1226376"/>
                <a:gd name="connsiteY0" fmla="*/ 112951 h 1821869"/>
                <a:gd name="connsiteX1" fmla="*/ 356704 w 1226376"/>
                <a:gd name="connsiteY1" fmla="*/ 14339 h 1821869"/>
                <a:gd name="connsiteX2" fmla="*/ 715292 w 1226376"/>
                <a:gd name="connsiteY2" fmla="*/ 390857 h 1821869"/>
                <a:gd name="connsiteX3" fmla="*/ 1136633 w 1226376"/>
                <a:gd name="connsiteY3" fmla="*/ 713586 h 1821869"/>
                <a:gd name="connsiteX4" fmla="*/ 1190421 w 1226376"/>
                <a:gd name="connsiteY4" fmla="*/ 1045281 h 1821869"/>
                <a:gd name="connsiteX5" fmla="*/ 1055951 w 1226376"/>
                <a:gd name="connsiteY5" fmla="*/ 1359045 h 1821869"/>
                <a:gd name="connsiteX6" fmla="*/ 921481 w 1226376"/>
                <a:gd name="connsiteY6" fmla="*/ 1547304 h 1821869"/>
                <a:gd name="connsiteX7" fmla="*/ 679433 w 1226376"/>
                <a:gd name="connsiteY7" fmla="*/ 1798315 h 1821869"/>
                <a:gd name="connsiteX8" fmla="*/ 410492 w 1226376"/>
                <a:gd name="connsiteY8" fmla="*/ 1762457 h 1821869"/>
                <a:gd name="connsiteX9" fmla="*/ 276022 w 1226376"/>
                <a:gd name="connsiteY9" fmla="*/ 1368010 h 1821869"/>
                <a:gd name="connsiteX10" fmla="*/ 616681 w 1226376"/>
                <a:gd name="connsiteY10" fmla="*/ 1045280 h 1821869"/>
                <a:gd name="connsiteX11" fmla="*/ 679433 w 1226376"/>
                <a:gd name="connsiteY11" fmla="*/ 794268 h 1821869"/>
                <a:gd name="connsiteX12" fmla="*/ 356704 w 1226376"/>
                <a:gd name="connsiteY12" fmla="*/ 614974 h 1821869"/>
                <a:gd name="connsiteX13" fmla="*/ 25010 w 1226376"/>
                <a:gd name="connsiteY13" fmla="*/ 435680 h 1821869"/>
                <a:gd name="connsiteX14" fmla="*/ 69833 w 1226376"/>
                <a:gd name="connsiteY14" fmla="*/ 112951 h 1821869"/>
                <a:gd name="connsiteX0" fmla="*/ 69833 w 1226376"/>
                <a:gd name="connsiteY0" fmla="*/ 112951 h 1821869"/>
                <a:gd name="connsiteX1" fmla="*/ 356704 w 1226376"/>
                <a:gd name="connsiteY1" fmla="*/ 14339 h 1821869"/>
                <a:gd name="connsiteX2" fmla="*/ 715292 w 1226376"/>
                <a:gd name="connsiteY2" fmla="*/ 390857 h 1821869"/>
                <a:gd name="connsiteX3" fmla="*/ 1136633 w 1226376"/>
                <a:gd name="connsiteY3" fmla="*/ 713586 h 1821869"/>
                <a:gd name="connsiteX4" fmla="*/ 1190421 w 1226376"/>
                <a:gd name="connsiteY4" fmla="*/ 1045281 h 1821869"/>
                <a:gd name="connsiteX5" fmla="*/ 1055951 w 1226376"/>
                <a:gd name="connsiteY5" fmla="*/ 1359045 h 1821869"/>
                <a:gd name="connsiteX6" fmla="*/ 903552 w 1226376"/>
                <a:gd name="connsiteY6" fmla="*/ 1636951 h 1821869"/>
                <a:gd name="connsiteX7" fmla="*/ 679433 w 1226376"/>
                <a:gd name="connsiteY7" fmla="*/ 1798315 h 1821869"/>
                <a:gd name="connsiteX8" fmla="*/ 410492 w 1226376"/>
                <a:gd name="connsiteY8" fmla="*/ 1762457 h 1821869"/>
                <a:gd name="connsiteX9" fmla="*/ 276022 w 1226376"/>
                <a:gd name="connsiteY9" fmla="*/ 1368010 h 1821869"/>
                <a:gd name="connsiteX10" fmla="*/ 616681 w 1226376"/>
                <a:gd name="connsiteY10" fmla="*/ 1045280 h 1821869"/>
                <a:gd name="connsiteX11" fmla="*/ 679433 w 1226376"/>
                <a:gd name="connsiteY11" fmla="*/ 794268 h 1821869"/>
                <a:gd name="connsiteX12" fmla="*/ 356704 w 1226376"/>
                <a:gd name="connsiteY12" fmla="*/ 614974 h 1821869"/>
                <a:gd name="connsiteX13" fmla="*/ 25010 w 1226376"/>
                <a:gd name="connsiteY13" fmla="*/ 435680 h 1821869"/>
                <a:gd name="connsiteX14" fmla="*/ 69833 w 1226376"/>
                <a:gd name="connsiteY14" fmla="*/ 112951 h 182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6376" h="1821869">
                  <a:moveTo>
                    <a:pt x="69833" y="112951"/>
                  </a:moveTo>
                  <a:cubicBezTo>
                    <a:pt x="138562" y="42728"/>
                    <a:pt x="249128" y="-31979"/>
                    <a:pt x="356704" y="14339"/>
                  </a:cubicBezTo>
                  <a:cubicBezTo>
                    <a:pt x="464280" y="60657"/>
                    <a:pt x="552433" y="251904"/>
                    <a:pt x="715292" y="390857"/>
                  </a:cubicBezTo>
                  <a:cubicBezTo>
                    <a:pt x="878151" y="529810"/>
                    <a:pt x="1038021" y="607504"/>
                    <a:pt x="1136633" y="713586"/>
                  </a:cubicBezTo>
                  <a:cubicBezTo>
                    <a:pt x="1235245" y="819668"/>
                    <a:pt x="1251680" y="972069"/>
                    <a:pt x="1190421" y="1045281"/>
                  </a:cubicBezTo>
                  <a:cubicBezTo>
                    <a:pt x="1129162" y="1118493"/>
                    <a:pt x="1100774" y="1275375"/>
                    <a:pt x="1055951" y="1359045"/>
                  </a:cubicBezTo>
                  <a:cubicBezTo>
                    <a:pt x="1011128" y="1442715"/>
                    <a:pt x="966305" y="1563739"/>
                    <a:pt x="903552" y="1636951"/>
                  </a:cubicBezTo>
                  <a:cubicBezTo>
                    <a:pt x="840799" y="1710163"/>
                    <a:pt x="764598" y="1762456"/>
                    <a:pt x="679433" y="1798315"/>
                  </a:cubicBezTo>
                  <a:cubicBezTo>
                    <a:pt x="594268" y="1834174"/>
                    <a:pt x="477727" y="1834174"/>
                    <a:pt x="410492" y="1762457"/>
                  </a:cubicBezTo>
                  <a:cubicBezTo>
                    <a:pt x="343257" y="1690740"/>
                    <a:pt x="241657" y="1487539"/>
                    <a:pt x="276022" y="1368010"/>
                  </a:cubicBezTo>
                  <a:cubicBezTo>
                    <a:pt x="310387" y="1248481"/>
                    <a:pt x="549446" y="1140904"/>
                    <a:pt x="616681" y="1045280"/>
                  </a:cubicBezTo>
                  <a:cubicBezTo>
                    <a:pt x="683916" y="949656"/>
                    <a:pt x="722762" y="865986"/>
                    <a:pt x="679433" y="794268"/>
                  </a:cubicBezTo>
                  <a:cubicBezTo>
                    <a:pt x="636104" y="722550"/>
                    <a:pt x="479221" y="674739"/>
                    <a:pt x="356704" y="614974"/>
                  </a:cubicBezTo>
                  <a:cubicBezTo>
                    <a:pt x="234187" y="555209"/>
                    <a:pt x="72822" y="519351"/>
                    <a:pt x="25010" y="435680"/>
                  </a:cubicBezTo>
                  <a:cubicBezTo>
                    <a:pt x="-22802" y="352010"/>
                    <a:pt x="1104" y="183174"/>
                    <a:pt x="69833" y="112951"/>
                  </a:cubicBez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6913" y="2039143"/>
            <a:ext cx="2630487" cy="2228057"/>
            <a:chOff x="3236913" y="1740694"/>
            <a:chExt cx="2630487" cy="2228057"/>
          </a:xfrm>
        </p:grpSpPr>
        <p:grpSp>
          <p:nvGrpSpPr>
            <p:cNvPr id="16" name="Group 15"/>
            <p:cNvGrpSpPr/>
            <p:nvPr/>
          </p:nvGrpSpPr>
          <p:grpSpPr>
            <a:xfrm>
              <a:off x="3236913" y="1871663"/>
              <a:ext cx="2630487" cy="2097088"/>
              <a:chOff x="3236913" y="1871663"/>
              <a:chExt cx="2630487" cy="209708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236913" y="1871663"/>
                <a:ext cx="2630487" cy="2097088"/>
                <a:chOff x="3236913" y="1871663"/>
                <a:chExt cx="2630487" cy="2097088"/>
              </a:xfrm>
            </p:grpSpPr>
            <p:sp>
              <p:nvSpPr>
                <p:cNvPr id="92" name="Oval 31"/>
                <p:cNvSpPr>
                  <a:spLocks noChangeArrowheads="1"/>
                </p:cNvSpPr>
                <p:nvPr/>
              </p:nvSpPr>
              <p:spPr bwMode="auto">
                <a:xfrm>
                  <a:off x="5178425" y="2487613"/>
                  <a:ext cx="344488" cy="3444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/>
                    <a:t>10</a:t>
                  </a:r>
                </a:p>
              </p:txBody>
            </p:sp>
            <p:sp>
              <p:nvSpPr>
                <p:cNvPr id="19485" name="Oval 28"/>
                <p:cNvSpPr>
                  <a:spLocks noChangeArrowheads="1"/>
                </p:cNvSpPr>
                <p:nvPr/>
              </p:nvSpPr>
              <p:spPr bwMode="auto">
                <a:xfrm>
                  <a:off x="3883025" y="2481263"/>
                  <a:ext cx="344488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/>
                    <a:t>4</a:t>
                  </a:r>
                </a:p>
              </p:txBody>
            </p:sp>
            <p:sp>
              <p:nvSpPr>
                <p:cNvPr id="19486" name="Oval 29"/>
                <p:cNvSpPr>
                  <a:spLocks noChangeArrowheads="1"/>
                </p:cNvSpPr>
                <p:nvPr/>
              </p:nvSpPr>
              <p:spPr bwMode="auto">
                <a:xfrm>
                  <a:off x="5522913" y="30146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9</a:t>
                  </a:r>
                </a:p>
              </p:txBody>
            </p:sp>
            <p:sp>
              <p:nvSpPr>
                <p:cNvPr id="19487" name="Oval 30"/>
                <p:cNvSpPr>
                  <a:spLocks noChangeArrowheads="1"/>
                </p:cNvSpPr>
                <p:nvPr/>
              </p:nvSpPr>
              <p:spPr bwMode="auto">
                <a:xfrm>
                  <a:off x="4837113" y="30146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8</a:t>
                  </a:r>
                </a:p>
              </p:txBody>
            </p:sp>
            <p:sp>
              <p:nvSpPr>
                <p:cNvPr id="19488" name="Oval 31"/>
                <p:cNvSpPr>
                  <a:spLocks noChangeArrowheads="1"/>
                </p:cNvSpPr>
                <p:nvPr/>
              </p:nvSpPr>
              <p:spPr bwMode="auto">
                <a:xfrm>
                  <a:off x="4264025" y="3014663"/>
                  <a:ext cx="344488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5</a:t>
                  </a:r>
                </a:p>
              </p:txBody>
            </p:sp>
            <p:sp>
              <p:nvSpPr>
                <p:cNvPr id="19489" name="Oval 32"/>
                <p:cNvSpPr>
                  <a:spLocks noChangeArrowheads="1"/>
                </p:cNvSpPr>
                <p:nvPr/>
              </p:nvSpPr>
              <p:spPr bwMode="auto">
                <a:xfrm>
                  <a:off x="3465513" y="30146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7</a:t>
                  </a:r>
                </a:p>
              </p:txBody>
            </p:sp>
            <p:sp>
              <p:nvSpPr>
                <p:cNvPr id="19491" name="Oval 34"/>
                <p:cNvSpPr>
                  <a:spLocks noChangeArrowheads="1"/>
                </p:cNvSpPr>
                <p:nvPr/>
              </p:nvSpPr>
              <p:spPr bwMode="auto">
                <a:xfrm>
                  <a:off x="4075113" y="36242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6</a:t>
                  </a:r>
                </a:p>
              </p:txBody>
            </p:sp>
            <p:sp>
              <p:nvSpPr>
                <p:cNvPr id="19492" name="Oval 35"/>
                <p:cNvSpPr>
                  <a:spLocks noChangeArrowheads="1"/>
                </p:cNvSpPr>
                <p:nvPr/>
              </p:nvSpPr>
              <p:spPr bwMode="auto">
                <a:xfrm>
                  <a:off x="3654425" y="3624263"/>
                  <a:ext cx="344488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9</a:t>
                  </a:r>
                </a:p>
              </p:txBody>
            </p:sp>
            <p:sp>
              <p:nvSpPr>
                <p:cNvPr id="19493" name="Oval 36"/>
                <p:cNvSpPr>
                  <a:spLocks noChangeArrowheads="1"/>
                </p:cNvSpPr>
                <p:nvPr/>
              </p:nvSpPr>
              <p:spPr bwMode="auto">
                <a:xfrm>
                  <a:off x="3236913" y="36242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11</a:t>
                  </a:r>
                </a:p>
              </p:txBody>
            </p:sp>
            <p:cxnSp>
              <p:nvCxnSpPr>
                <p:cNvPr id="19494" name="AutoShape 37"/>
                <p:cNvCxnSpPr>
                  <a:cxnSpLocks noChangeShapeType="1"/>
                  <a:stCxn id="19489" idx="3"/>
                  <a:endCxn id="19493" idx="0"/>
                </p:cNvCxnSpPr>
                <p:nvPr/>
              </p:nvCxnSpPr>
              <p:spPr bwMode="auto">
                <a:xfrm flipH="1">
                  <a:off x="3409950" y="3308351"/>
                  <a:ext cx="106363" cy="3159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5" name="AutoShape 38"/>
                <p:cNvCxnSpPr>
                  <a:cxnSpLocks noChangeShapeType="1"/>
                  <a:stCxn id="19489" idx="5"/>
                  <a:endCxn id="19492" idx="0"/>
                </p:cNvCxnSpPr>
                <p:nvPr/>
              </p:nvCxnSpPr>
              <p:spPr bwMode="auto">
                <a:xfrm>
                  <a:off x="3759200" y="3308351"/>
                  <a:ext cx="68263" cy="3159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6" name="AutoShape 39"/>
                <p:cNvCxnSpPr>
                  <a:cxnSpLocks noChangeShapeType="1"/>
                  <a:stCxn id="19488" idx="3"/>
                  <a:endCxn id="19491" idx="0"/>
                </p:cNvCxnSpPr>
                <p:nvPr/>
              </p:nvCxnSpPr>
              <p:spPr bwMode="auto">
                <a:xfrm flipH="1">
                  <a:off x="4248150" y="3308351"/>
                  <a:ext cx="66675" cy="3159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7" name="AutoShape 40"/>
                <p:cNvCxnSpPr>
                  <a:cxnSpLocks noChangeShapeType="1"/>
                  <a:stCxn id="19485" idx="3"/>
                  <a:endCxn id="19489" idx="0"/>
                </p:cNvCxnSpPr>
                <p:nvPr/>
              </p:nvCxnSpPr>
              <p:spPr bwMode="auto">
                <a:xfrm flipH="1">
                  <a:off x="3638550" y="2774951"/>
                  <a:ext cx="295275" cy="2397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8" name="AutoShape 41"/>
                <p:cNvCxnSpPr>
                  <a:cxnSpLocks noChangeShapeType="1"/>
                  <a:stCxn id="19485" idx="5"/>
                  <a:endCxn id="19488" idx="0"/>
                </p:cNvCxnSpPr>
                <p:nvPr/>
              </p:nvCxnSpPr>
              <p:spPr bwMode="auto">
                <a:xfrm>
                  <a:off x="4176713" y="2774951"/>
                  <a:ext cx="260350" cy="2397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99" name="AutoShape 42"/>
                <p:cNvCxnSpPr>
                  <a:cxnSpLocks noChangeShapeType="1"/>
                  <a:endCxn id="19487" idx="0"/>
                </p:cNvCxnSpPr>
                <p:nvPr/>
              </p:nvCxnSpPr>
              <p:spPr bwMode="auto">
                <a:xfrm flipH="1">
                  <a:off x="5010150" y="2774951"/>
                  <a:ext cx="222250" cy="2397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00" name="AutoShape 43"/>
                <p:cNvCxnSpPr>
                  <a:cxnSpLocks noChangeShapeType="1"/>
                  <a:endCxn id="19486" idx="0"/>
                </p:cNvCxnSpPr>
                <p:nvPr/>
              </p:nvCxnSpPr>
              <p:spPr bwMode="auto">
                <a:xfrm>
                  <a:off x="5475288" y="2774951"/>
                  <a:ext cx="220662" cy="2397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01" name="AutoShape 44"/>
                <p:cNvCxnSpPr>
                  <a:cxnSpLocks noChangeShapeType="1"/>
                  <a:stCxn id="19503" idx="3"/>
                  <a:endCxn id="19485" idx="0"/>
                </p:cNvCxnSpPr>
                <p:nvPr/>
              </p:nvCxnSpPr>
              <p:spPr bwMode="auto">
                <a:xfrm flipH="1">
                  <a:off x="4056063" y="2165351"/>
                  <a:ext cx="527050" cy="3159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02" name="AutoShape 45"/>
                <p:cNvCxnSpPr>
                  <a:cxnSpLocks noChangeShapeType="1"/>
                  <a:stCxn id="19503" idx="5"/>
                </p:cNvCxnSpPr>
                <p:nvPr/>
              </p:nvCxnSpPr>
              <p:spPr bwMode="auto">
                <a:xfrm>
                  <a:off x="4826000" y="2165351"/>
                  <a:ext cx="528638" cy="315912"/>
                </a:xfrm>
                <a:prstGeom prst="straightConnector1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503" name="Oval 46"/>
                <p:cNvSpPr>
                  <a:spLocks noChangeArrowheads="1"/>
                </p:cNvSpPr>
                <p:nvPr/>
              </p:nvSpPr>
              <p:spPr bwMode="auto">
                <a:xfrm>
                  <a:off x="4532313" y="1871663"/>
                  <a:ext cx="344487" cy="3444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3</a:t>
                  </a:r>
                </a:p>
              </p:txBody>
            </p:sp>
          </p:grpSp>
          <p:sp>
            <p:nvSpPr>
              <p:cNvPr id="93" name="Oval 67"/>
              <p:cNvSpPr>
                <a:spLocks noChangeArrowheads="1"/>
              </p:cNvSpPr>
              <p:nvPr/>
            </p:nvSpPr>
            <p:spPr bwMode="auto">
              <a:xfrm>
                <a:off x="5466378" y="2216150"/>
                <a:ext cx="344488" cy="34448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1" dirty="0">
                    <a:solidFill>
                      <a:schemeClr val="accent2"/>
                    </a:solidFill>
                  </a:rPr>
                  <a:t>?</a:t>
                </a:r>
                <a:endParaRPr lang="en-US" sz="2400" b="1" dirty="0"/>
              </a:p>
            </p:txBody>
          </p:sp>
        </p:grpSp>
        <p:sp>
          <p:nvSpPr>
            <p:cNvPr id="98" name="Freeform 97"/>
            <p:cNvSpPr/>
            <p:nvPr/>
          </p:nvSpPr>
          <p:spPr>
            <a:xfrm>
              <a:off x="4437063" y="1740694"/>
              <a:ext cx="1384044" cy="1840680"/>
            </a:xfrm>
            <a:custGeom>
              <a:avLst/>
              <a:gdLst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112951 h 1798315"/>
                <a:gd name="connsiteX1" fmla="*/ 412376 w 1389529"/>
                <a:gd name="connsiteY1" fmla="*/ 14339 h 1798315"/>
                <a:gd name="connsiteX2" fmla="*/ 770964 w 1389529"/>
                <a:gd name="connsiteY2" fmla="*/ 390857 h 1798315"/>
                <a:gd name="connsiteX3" fmla="*/ 1389529 w 1389529"/>
                <a:gd name="connsiteY3" fmla="*/ 848057 h 1798315"/>
                <a:gd name="connsiteX4" fmla="*/ 1362635 w 1389529"/>
                <a:gd name="connsiteY4" fmla="*/ 1027351 h 1798315"/>
                <a:gd name="connsiteX5" fmla="*/ 1021976 w 1389529"/>
                <a:gd name="connsiteY5" fmla="*/ 1287327 h 1798315"/>
                <a:gd name="connsiteX6" fmla="*/ 735105 w 1389529"/>
                <a:gd name="connsiteY6" fmla="*/ 1798315 h 1798315"/>
                <a:gd name="connsiteX7" fmla="*/ 466164 w 1389529"/>
                <a:gd name="connsiteY7" fmla="*/ 1762457 h 1798315"/>
                <a:gd name="connsiteX8" fmla="*/ 331694 w 1389529"/>
                <a:gd name="connsiteY8" fmla="*/ 1368010 h 1798315"/>
                <a:gd name="connsiteX9" fmla="*/ 672353 w 1389529"/>
                <a:gd name="connsiteY9" fmla="*/ 1045280 h 1798315"/>
                <a:gd name="connsiteX10" fmla="*/ 735105 w 1389529"/>
                <a:gd name="connsiteY10" fmla="*/ 794268 h 1798315"/>
                <a:gd name="connsiteX11" fmla="*/ 412376 w 1389529"/>
                <a:gd name="connsiteY11" fmla="*/ 614974 h 1798315"/>
                <a:gd name="connsiteX12" fmla="*/ 0 w 1389529"/>
                <a:gd name="connsiteY12" fmla="*/ 435680 h 1798315"/>
                <a:gd name="connsiteX13" fmla="*/ 125505 w 1389529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30497"/>
                <a:gd name="connsiteY0" fmla="*/ 112951 h 1840680"/>
                <a:gd name="connsiteX1" fmla="*/ 424484 w 1430497"/>
                <a:gd name="connsiteY1" fmla="*/ 14339 h 1840680"/>
                <a:gd name="connsiteX2" fmla="*/ 783072 w 1430497"/>
                <a:gd name="connsiteY2" fmla="*/ 390857 h 1840680"/>
                <a:gd name="connsiteX3" fmla="*/ 1401637 w 1430497"/>
                <a:gd name="connsiteY3" fmla="*/ 848057 h 1840680"/>
                <a:gd name="connsiteX4" fmla="*/ 1258201 w 1430497"/>
                <a:gd name="connsiteY4" fmla="*/ 1045281 h 1840680"/>
                <a:gd name="connsiteX5" fmla="*/ 1034084 w 1430497"/>
                <a:gd name="connsiteY5" fmla="*/ 1287327 h 1840680"/>
                <a:gd name="connsiteX6" fmla="*/ 747213 w 1430497"/>
                <a:gd name="connsiteY6" fmla="*/ 1798315 h 1840680"/>
                <a:gd name="connsiteX7" fmla="*/ 478272 w 1430497"/>
                <a:gd name="connsiteY7" fmla="*/ 1762457 h 1840680"/>
                <a:gd name="connsiteX8" fmla="*/ 343802 w 1430497"/>
                <a:gd name="connsiteY8" fmla="*/ 1368010 h 1840680"/>
                <a:gd name="connsiteX9" fmla="*/ 684461 w 1430497"/>
                <a:gd name="connsiteY9" fmla="*/ 1045280 h 1840680"/>
                <a:gd name="connsiteX10" fmla="*/ 747213 w 1430497"/>
                <a:gd name="connsiteY10" fmla="*/ 794268 h 1840680"/>
                <a:gd name="connsiteX11" fmla="*/ 424484 w 1430497"/>
                <a:gd name="connsiteY11" fmla="*/ 614974 h 1840680"/>
                <a:gd name="connsiteX12" fmla="*/ 12108 w 1430497"/>
                <a:gd name="connsiteY12" fmla="*/ 435680 h 1840680"/>
                <a:gd name="connsiteX13" fmla="*/ 137613 w 1430497"/>
                <a:gd name="connsiteY13" fmla="*/ 112951 h 1840680"/>
                <a:gd name="connsiteX0" fmla="*/ 137613 w 1294156"/>
                <a:gd name="connsiteY0" fmla="*/ 112951 h 1840680"/>
                <a:gd name="connsiteX1" fmla="*/ 424484 w 1294156"/>
                <a:gd name="connsiteY1" fmla="*/ 14339 h 1840680"/>
                <a:gd name="connsiteX2" fmla="*/ 783072 w 1294156"/>
                <a:gd name="connsiteY2" fmla="*/ 390857 h 1840680"/>
                <a:gd name="connsiteX3" fmla="*/ 1204413 w 1294156"/>
                <a:gd name="connsiteY3" fmla="*/ 713586 h 1840680"/>
                <a:gd name="connsiteX4" fmla="*/ 1258201 w 1294156"/>
                <a:gd name="connsiteY4" fmla="*/ 1045281 h 1840680"/>
                <a:gd name="connsiteX5" fmla="*/ 1034084 w 1294156"/>
                <a:gd name="connsiteY5" fmla="*/ 1287327 h 1840680"/>
                <a:gd name="connsiteX6" fmla="*/ 747213 w 1294156"/>
                <a:gd name="connsiteY6" fmla="*/ 1798315 h 1840680"/>
                <a:gd name="connsiteX7" fmla="*/ 478272 w 1294156"/>
                <a:gd name="connsiteY7" fmla="*/ 1762457 h 1840680"/>
                <a:gd name="connsiteX8" fmla="*/ 343802 w 1294156"/>
                <a:gd name="connsiteY8" fmla="*/ 1368010 h 1840680"/>
                <a:gd name="connsiteX9" fmla="*/ 684461 w 1294156"/>
                <a:gd name="connsiteY9" fmla="*/ 1045280 h 1840680"/>
                <a:gd name="connsiteX10" fmla="*/ 747213 w 1294156"/>
                <a:gd name="connsiteY10" fmla="*/ 794268 h 1840680"/>
                <a:gd name="connsiteX11" fmla="*/ 424484 w 1294156"/>
                <a:gd name="connsiteY11" fmla="*/ 614974 h 1840680"/>
                <a:gd name="connsiteX12" fmla="*/ 12108 w 1294156"/>
                <a:gd name="connsiteY12" fmla="*/ 435680 h 1840680"/>
                <a:gd name="connsiteX13" fmla="*/ 137613 w 1294156"/>
                <a:gd name="connsiteY13" fmla="*/ 112951 h 1840680"/>
                <a:gd name="connsiteX0" fmla="*/ 69833 w 1226376"/>
                <a:gd name="connsiteY0" fmla="*/ 112951 h 1840680"/>
                <a:gd name="connsiteX1" fmla="*/ 356704 w 1226376"/>
                <a:gd name="connsiteY1" fmla="*/ 14339 h 1840680"/>
                <a:gd name="connsiteX2" fmla="*/ 715292 w 1226376"/>
                <a:gd name="connsiteY2" fmla="*/ 390857 h 1840680"/>
                <a:gd name="connsiteX3" fmla="*/ 1136633 w 1226376"/>
                <a:gd name="connsiteY3" fmla="*/ 713586 h 1840680"/>
                <a:gd name="connsiteX4" fmla="*/ 1190421 w 1226376"/>
                <a:gd name="connsiteY4" fmla="*/ 1045281 h 1840680"/>
                <a:gd name="connsiteX5" fmla="*/ 966304 w 1226376"/>
                <a:gd name="connsiteY5" fmla="*/ 1287327 h 1840680"/>
                <a:gd name="connsiteX6" fmla="*/ 679433 w 1226376"/>
                <a:gd name="connsiteY6" fmla="*/ 1798315 h 1840680"/>
                <a:gd name="connsiteX7" fmla="*/ 410492 w 1226376"/>
                <a:gd name="connsiteY7" fmla="*/ 1762457 h 1840680"/>
                <a:gd name="connsiteX8" fmla="*/ 276022 w 1226376"/>
                <a:gd name="connsiteY8" fmla="*/ 1368010 h 1840680"/>
                <a:gd name="connsiteX9" fmla="*/ 616681 w 1226376"/>
                <a:gd name="connsiteY9" fmla="*/ 1045280 h 1840680"/>
                <a:gd name="connsiteX10" fmla="*/ 679433 w 1226376"/>
                <a:gd name="connsiteY10" fmla="*/ 794268 h 1840680"/>
                <a:gd name="connsiteX11" fmla="*/ 356704 w 1226376"/>
                <a:gd name="connsiteY11" fmla="*/ 614974 h 1840680"/>
                <a:gd name="connsiteX12" fmla="*/ 25010 w 1226376"/>
                <a:gd name="connsiteY12" fmla="*/ 435680 h 1840680"/>
                <a:gd name="connsiteX13" fmla="*/ 69833 w 1226376"/>
                <a:gd name="connsiteY13" fmla="*/ 112951 h 1840680"/>
                <a:gd name="connsiteX0" fmla="*/ 69833 w 1213123"/>
                <a:gd name="connsiteY0" fmla="*/ 112951 h 1840680"/>
                <a:gd name="connsiteX1" fmla="*/ 356704 w 1213123"/>
                <a:gd name="connsiteY1" fmla="*/ 14339 h 1840680"/>
                <a:gd name="connsiteX2" fmla="*/ 715292 w 1213123"/>
                <a:gd name="connsiteY2" fmla="*/ 390857 h 1840680"/>
                <a:gd name="connsiteX3" fmla="*/ 968655 w 1213123"/>
                <a:gd name="connsiteY3" fmla="*/ 563235 h 1840680"/>
                <a:gd name="connsiteX4" fmla="*/ 1136633 w 1213123"/>
                <a:gd name="connsiteY4" fmla="*/ 713586 h 1840680"/>
                <a:gd name="connsiteX5" fmla="*/ 1190421 w 1213123"/>
                <a:gd name="connsiteY5" fmla="*/ 1045281 h 1840680"/>
                <a:gd name="connsiteX6" fmla="*/ 966304 w 1213123"/>
                <a:gd name="connsiteY6" fmla="*/ 1287327 h 1840680"/>
                <a:gd name="connsiteX7" fmla="*/ 679433 w 1213123"/>
                <a:gd name="connsiteY7" fmla="*/ 1798315 h 1840680"/>
                <a:gd name="connsiteX8" fmla="*/ 410492 w 1213123"/>
                <a:gd name="connsiteY8" fmla="*/ 1762457 h 1840680"/>
                <a:gd name="connsiteX9" fmla="*/ 276022 w 1213123"/>
                <a:gd name="connsiteY9" fmla="*/ 1368010 h 1840680"/>
                <a:gd name="connsiteX10" fmla="*/ 616681 w 1213123"/>
                <a:gd name="connsiteY10" fmla="*/ 1045280 h 1840680"/>
                <a:gd name="connsiteX11" fmla="*/ 679433 w 1213123"/>
                <a:gd name="connsiteY11" fmla="*/ 794268 h 1840680"/>
                <a:gd name="connsiteX12" fmla="*/ 356704 w 1213123"/>
                <a:gd name="connsiteY12" fmla="*/ 614974 h 1840680"/>
                <a:gd name="connsiteX13" fmla="*/ 25010 w 1213123"/>
                <a:gd name="connsiteY13" fmla="*/ 435680 h 1840680"/>
                <a:gd name="connsiteX14" fmla="*/ 69833 w 1213123"/>
                <a:gd name="connsiteY14" fmla="*/ 112951 h 1840680"/>
                <a:gd name="connsiteX0" fmla="*/ 69833 w 1384044"/>
                <a:gd name="connsiteY0" fmla="*/ 112951 h 1840680"/>
                <a:gd name="connsiteX1" fmla="*/ 356704 w 1384044"/>
                <a:gd name="connsiteY1" fmla="*/ 14339 h 1840680"/>
                <a:gd name="connsiteX2" fmla="*/ 715292 w 1384044"/>
                <a:gd name="connsiteY2" fmla="*/ 390857 h 1840680"/>
                <a:gd name="connsiteX3" fmla="*/ 968655 w 1384044"/>
                <a:gd name="connsiteY3" fmla="*/ 563235 h 1840680"/>
                <a:gd name="connsiteX4" fmla="*/ 1378680 w 1384044"/>
                <a:gd name="connsiteY4" fmla="*/ 561186 h 1840680"/>
                <a:gd name="connsiteX5" fmla="*/ 1190421 w 1384044"/>
                <a:gd name="connsiteY5" fmla="*/ 1045281 h 1840680"/>
                <a:gd name="connsiteX6" fmla="*/ 966304 w 1384044"/>
                <a:gd name="connsiteY6" fmla="*/ 1287327 h 1840680"/>
                <a:gd name="connsiteX7" fmla="*/ 679433 w 1384044"/>
                <a:gd name="connsiteY7" fmla="*/ 1798315 h 1840680"/>
                <a:gd name="connsiteX8" fmla="*/ 410492 w 1384044"/>
                <a:gd name="connsiteY8" fmla="*/ 1762457 h 1840680"/>
                <a:gd name="connsiteX9" fmla="*/ 276022 w 1384044"/>
                <a:gd name="connsiteY9" fmla="*/ 1368010 h 1840680"/>
                <a:gd name="connsiteX10" fmla="*/ 616681 w 1384044"/>
                <a:gd name="connsiteY10" fmla="*/ 1045280 h 1840680"/>
                <a:gd name="connsiteX11" fmla="*/ 679433 w 1384044"/>
                <a:gd name="connsiteY11" fmla="*/ 794268 h 1840680"/>
                <a:gd name="connsiteX12" fmla="*/ 356704 w 1384044"/>
                <a:gd name="connsiteY12" fmla="*/ 614974 h 1840680"/>
                <a:gd name="connsiteX13" fmla="*/ 25010 w 1384044"/>
                <a:gd name="connsiteY13" fmla="*/ 435680 h 1840680"/>
                <a:gd name="connsiteX14" fmla="*/ 69833 w 1384044"/>
                <a:gd name="connsiteY14" fmla="*/ 112951 h 1840680"/>
                <a:gd name="connsiteX0" fmla="*/ 69833 w 1384044"/>
                <a:gd name="connsiteY0" fmla="*/ 112951 h 1840680"/>
                <a:gd name="connsiteX1" fmla="*/ 356704 w 1384044"/>
                <a:gd name="connsiteY1" fmla="*/ 14339 h 1840680"/>
                <a:gd name="connsiteX2" fmla="*/ 715292 w 1384044"/>
                <a:gd name="connsiteY2" fmla="*/ 390857 h 1840680"/>
                <a:gd name="connsiteX3" fmla="*/ 1228632 w 1384044"/>
                <a:gd name="connsiteY3" fmla="*/ 464623 h 1840680"/>
                <a:gd name="connsiteX4" fmla="*/ 1378680 w 1384044"/>
                <a:gd name="connsiteY4" fmla="*/ 561186 h 1840680"/>
                <a:gd name="connsiteX5" fmla="*/ 1190421 w 1384044"/>
                <a:gd name="connsiteY5" fmla="*/ 1045281 h 1840680"/>
                <a:gd name="connsiteX6" fmla="*/ 966304 w 1384044"/>
                <a:gd name="connsiteY6" fmla="*/ 1287327 h 1840680"/>
                <a:gd name="connsiteX7" fmla="*/ 679433 w 1384044"/>
                <a:gd name="connsiteY7" fmla="*/ 1798315 h 1840680"/>
                <a:gd name="connsiteX8" fmla="*/ 410492 w 1384044"/>
                <a:gd name="connsiteY8" fmla="*/ 1762457 h 1840680"/>
                <a:gd name="connsiteX9" fmla="*/ 276022 w 1384044"/>
                <a:gd name="connsiteY9" fmla="*/ 1368010 h 1840680"/>
                <a:gd name="connsiteX10" fmla="*/ 616681 w 1384044"/>
                <a:gd name="connsiteY10" fmla="*/ 1045280 h 1840680"/>
                <a:gd name="connsiteX11" fmla="*/ 679433 w 1384044"/>
                <a:gd name="connsiteY11" fmla="*/ 794268 h 1840680"/>
                <a:gd name="connsiteX12" fmla="*/ 356704 w 1384044"/>
                <a:gd name="connsiteY12" fmla="*/ 614974 h 1840680"/>
                <a:gd name="connsiteX13" fmla="*/ 25010 w 1384044"/>
                <a:gd name="connsiteY13" fmla="*/ 435680 h 1840680"/>
                <a:gd name="connsiteX14" fmla="*/ 69833 w 1384044"/>
                <a:gd name="connsiteY14" fmla="*/ 112951 h 1840680"/>
                <a:gd name="connsiteX0" fmla="*/ 69833 w 1384044"/>
                <a:gd name="connsiteY0" fmla="*/ 112951 h 1840680"/>
                <a:gd name="connsiteX1" fmla="*/ 356704 w 1384044"/>
                <a:gd name="connsiteY1" fmla="*/ 14339 h 1840680"/>
                <a:gd name="connsiteX2" fmla="*/ 715292 w 1384044"/>
                <a:gd name="connsiteY2" fmla="*/ 390857 h 1840680"/>
                <a:gd name="connsiteX3" fmla="*/ 977619 w 1384044"/>
                <a:gd name="connsiteY3" fmla="*/ 428765 h 1840680"/>
                <a:gd name="connsiteX4" fmla="*/ 1228632 w 1384044"/>
                <a:gd name="connsiteY4" fmla="*/ 464623 h 1840680"/>
                <a:gd name="connsiteX5" fmla="*/ 1378680 w 1384044"/>
                <a:gd name="connsiteY5" fmla="*/ 561186 h 1840680"/>
                <a:gd name="connsiteX6" fmla="*/ 1190421 w 1384044"/>
                <a:gd name="connsiteY6" fmla="*/ 1045281 h 1840680"/>
                <a:gd name="connsiteX7" fmla="*/ 966304 w 1384044"/>
                <a:gd name="connsiteY7" fmla="*/ 1287327 h 1840680"/>
                <a:gd name="connsiteX8" fmla="*/ 679433 w 1384044"/>
                <a:gd name="connsiteY8" fmla="*/ 1798315 h 1840680"/>
                <a:gd name="connsiteX9" fmla="*/ 410492 w 1384044"/>
                <a:gd name="connsiteY9" fmla="*/ 1762457 h 1840680"/>
                <a:gd name="connsiteX10" fmla="*/ 276022 w 1384044"/>
                <a:gd name="connsiteY10" fmla="*/ 1368010 h 1840680"/>
                <a:gd name="connsiteX11" fmla="*/ 616681 w 1384044"/>
                <a:gd name="connsiteY11" fmla="*/ 1045280 h 1840680"/>
                <a:gd name="connsiteX12" fmla="*/ 679433 w 1384044"/>
                <a:gd name="connsiteY12" fmla="*/ 794268 h 1840680"/>
                <a:gd name="connsiteX13" fmla="*/ 356704 w 1384044"/>
                <a:gd name="connsiteY13" fmla="*/ 614974 h 1840680"/>
                <a:gd name="connsiteX14" fmla="*/ 25010 w 1384044"/>
                <a:gd name="connsiteY14" fmla="*/ 435680 h 1840680"/>
                <a:gd name="connsiteX15" fmla="*/ 69833 w 1384044"/>
                <a:gd name="connsiteY15" fmla="*/ 112951 h 1840680"/>
                <a:gd name="connsiteX0" fmla="*/ 69833 w 1384044"/>
                <a:gd name="connsiteY0" fmla="*/ 112951 h 1840680"/>
                <a:gd name="connsiteX1" fmla="*/ 356704 w 1384044"/>
                <a:gd name="connsiteY1" fmla="*/ 14339 h 1840680"/>
                <a:gd name="connsiteX2" fmla="*/ 715292 w 1384044"/>
                <a:gd name="connsiteY2" fmla="*/ 390857 h 1840680"/>
                <a:gd name="connsiteX3" fmla="*/ 923831 w 1384044"/>
                <a:gd name="connsiteY3" fmla="*/ 518412 h 1840680"/>
                <a:gd name="connsiteX4" fmla="*/ 1228632 w 1384044"/>
                <a:gd name="connsiteY4" fmla="*/ 464623 h 1840680"/>
                <a:gd name="connsiteX5" fmla="*/ 1378680 w 1384044"/>
                <a:gd name="connsiteY5" fmla="*/ 561186 h 1840680"/>
                <a:gd name="connsiteX6" fmla="*/ 1190421 w 1384044"/>
                <a:gd name="connsiteY6" fmla="*/ 1045281 h 1840680"/>
                <a:gd name="connsiteX7" fmla="*/ 966304 w 1384044"/>
                <a:gd name="connsiteY7" fmla="*/ 1287327 h 1840680"/>
                <a:gd name="connsiteX8" fmla="*/ 679433 w 1384044"/>
                <a:gd name="connsiteY8" fmla="*/ 1798315 h 1840680"/>
                <a:gd name="connsiteX9" fmla="*/ 410492 w 1384044"/>
                <a:gd name="connsiteY9" fmla="*/ 1762457 h 1840680"/>
                <a:gd name="connsiteX10" fmla="*/ 276022 w 1384044"/>
                <a:gd name="connsiteY10" fmla="*/ 1368010 h 1840680"/>
                <a:gd name="connsiteX11" fmla="*/ 616681 w 1384044"/>
                <a:gd name="connsiteY11" fmla="*/ 1045280 h 1840680"/>
                <a:gd name="connsiteX12" fmla="*/ 679433 w 1384044"/>
                <a:gd name="connsiteY12" fmla="*/ 794268 h 1840680"/>
                <a:gd name="connsiteX13" fmla="*/ 356704 w 1384044"/>
                <a:gd name="connsiteY13" fmla="*/ 614974 h 1840680"/>
                <a:gd name="connsiteX14" fmla="*/ 25010 w 1384044"/>
                <a:gd name="connsiteY14" fmla="*/ 435680 h 1840680"/>
                <a:gd name="connsiteX15" fmla="*/ 69833 w 1384044"/>
                <a:gd name="connsiteY15" fmla="*/ 112951 h 18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4044" h="1840680">
                  <a:moveTo>
                    <a:pt x="69833" y="112951"/>
                  </a:moveTo>
                  <a:cubicBezTo>
                    <a:pt x="138562" y="42728"/>
                    <a:pt x="249128" y="-31979"/>
                    <a:pt x="356704" y="14339"/>
                  </a:cubicBezTo>
                  <a:cubicBezTo>
                    <a:pt x="464280" y="60657"/>
                    <a:pt x="611806" y="321786"/>
                    <a:pt x="715292" y="390857"/>
                  </a:cubicBezTo>
                  <a:cubicBezTo>
                    <a:pt x="818778" y="459928"/>
                    <a:pt x="838274" y="506118"/>
                    <a:pt x="923831" y="518412"/>
                  </a:cubicBezTo>
                  <a:cubicBezTo>
                    <a:pt x="1009388" y="530706"/>
                    <a:pt x="1161789" y="442553"/>
                    <a:pt x="1228632" y="464623"/>
                  </a:cubicBezTo>
                  <a:cubicBezTo>
                    <a:pt x="1295475" y="486693"/>
                    <a:pt x="1341719" y="480845"/>
                    <a:pt x="1378680" y="561186"/>
                  </a:cubicBezTo>
                  <a:cubicBezTo>
                    <a:pt x="1415641" y="641527"/>
                    <a:pt x="1251680" y="972069"/>
                    <a:pt x="1190421" y="1045281"/>
                  </a:cubicBezTo>
                  <a:cubicBezTo>
                    <a:pt x="1129162" y="1118493"/>
                    <a:pt x="1070892" y="1158833"/>
                    <a:pt x="966304" y="1287327"/>
                  </a:cubicBezTo>
                  <a:cubicBezTo>
                    <a:pt x="861716" y="1415821"/>
                    <a:pt x="772068" y="1719127"/>
                    <a:pt x="679433" y="1798315"/>
                  </a:cubicBezTo>
                  <a:cubicBezTo>
                    <a:pt x="586798" y="1877503"/>
                    <a:pt x="477727" y="1834174"/>
                    <a:pt x="410492" y="1762457"/>
                  </a:cubicBezTo>
                  <a:cubicBezTo>
                    <a:pt x="343257" y="1690740"/>
                    <a:pt x="241657" y="1487539"/>
                    <a:pt x="276022" y="1368010"/>
                  </a:cubicBezTo>
                  <a:cubicBezTo>
                    <a:pt x="310387" y="1248481"/>
                    <a:pt x="549446" y="1140904"/>
                    <a:pt x="616681" y="1045280"/>
                  </a:cubicBezTo>
                  <a:cubicBezTo>
                    <a:pt x="683916" y="949656"/>
                    <a:pt x="722762" y="865986"/>
                    <a:pt x="679433" y="794268"/>
                  </a:cubicBezTo>
                  <a:cubicBezTo>
                    <a:pt x="636104" y="722550"/>
                    <a:pt x="479221" y="674739"/>
                    <a:pt x="356704" y="614974"/>
                  </a:cubicBezTo>
                  <a:cubicBezTo>
                    <a:pt x="234187" y="555209"/>
                    <a:pt x="72822" y="519351"/>
                    <a:pt x="25010" y="435680"/>
                  </a:cubicBezTo>
                  <a:cubicBezTo>
                    <a:pt x="-22802" y="352010"/>
                    <a:pt x="1104" y="183174"/>
                    <a:pt x="69833" y="112951"/>
                  </a:cubicBez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4956" y="1926576"/>
            <a:ext cx="2630488" cy="2340624"/>
            <a:chOff x="284956" y="1628127"/>
            <a:chExt cx="2630488" cy="2340624"/>
          </a:xfrm>
        </p:grpSpPr>
        <p:sp>
          <p:nvSpPr>
            <p:cNvPr id="19524" name="Oval 67"/>
            <p:cNvSpPr>
              <a:spLocks noChangeArrowheads="1"/>
            </p:cNvSpPr>
            <p:nvPr/>
          </p:nvSpPr>
          <p:spPr bwMode="auto">
            <a:xfrm>
              <a:off x="1867551" y="1636712"/>
              <a:ext cx="344488" cy="3444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  <a:endParaRPr lang="en-US" sz="2400" b="1" dirty="0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2229644" y="2481263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74" name="Oval 26"/>
            <p:cNvSpPr>
              <a:spLocks noChangeArrowheads="1"/>
            </p:cNvSpPr>
            <p:nvPr/>
          </p:nvSpPr>
          <p:spPr bwMode="auto">
            <a:xfrm>
              <a:off x="931069" y="2481263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4</a:t>
              </a:r>
            </a:p>
          </p:txBody>
        </p: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2570956" y="3014663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76" name="Oval 28"/>
            <p:cNvSpPr>
              <a:spLocks noChangeArrowheads="1"/>
            </p:cNvSpPr>
            <p:nvPr/>
          </p:nvSpPr>
          <p:spPr bwMode="auto">
            <a:xfrm>
              <a:off x="1885156" y="3014663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77" name="Oval 29"/>
            <p:cNvSpPr>
              <a:spLocks noChangeArrowheads="1"/>
            </p:cNvSpPr>
            <p:nvPr/>
          </p:nvSpPr>
          <p:spPr bwMode="auto">
            <a:xfrm>
              <a:off x="1312069" y="3014663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sp>
          <p:nvSpPr>
            <p:cNvPr id="78" name="Oval 30"/>
            <p:cNvSpPr>
              <a:spLocks noChangeArrowheads="1"/>
            </p:cNvSpPr>
            <p:nvPr/>
          </p:nvSpPr>
          <p:spPr bwMode="auto">
            <a:xfrm>
              <a:off x="513556" y="3014663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79" name="Oval 31"/>
            <p:cNvSpPr>
              <a:spLocks noChangeArrowheads="1"/>
            </p:cNvSpPr>
            <p:nvPr/>
          </p:nvSpPr>
          <p:spPr bwMode="auto">
            <a:xfrm>
              <a:off x="1580356" y="1871663"/>
              <a:ext cx="344488" cy="3444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10</a:t>
              </a:r>
            </a:p>
          </p:txBody>
        </p:sp>
        <p:sp>
          <p:nvSpPr>
            <p:cNvPr id="80" name="Oval 32"/>
            <p:cNvSpPr>
              <a:spLocks noChangeArrowheads="1"/>
            </p:cNvSpPr>
            <p:nvPr/>
          </p:nvSpPr>
          <p:spPr bwMode="auto">
            <a:xfrm>
              <a:off x="1123156" y="3624263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auto">
            <a:xfrm>
              <a:off x="702469" y="3624263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>
              <a:off x="284956" y="3624263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83" name="AutoShape 35"/>
            <p:cNvCxnSpPr>
              <a:cxnSpLocks noChangeShapeType="1"/>
              <a:stCxn id="78" idx="3"/>
              <a:endCxn id="82" idx="0"/>
            </p:cNvCxnSpPr>
            <p:nvPr/>
          </p:nvCxnSpPr>
          <p:spPr bwMode="auto">
            <a:xfrm flipH="1">
              <a:off x="457994" y="3308351"/>
              <a:ext cx="106362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36"/>
            <p:cNvCxnSpPr>
              <a:cxnSpLocks noChangeShapeType="1"/>
              <a:stCxn id="78" idx="5"/>
              <a:endCxn id="81" idx="0"/>
            </p:cNvCxnSpPr>
            <p:nvPr/>
          </p:nvCxnSpPr>
          <p:spPr bwMode="auto">
            <a:xfrm>
              <a:off x="807244" y="3308351"/>
              <a:ext cx="68262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37"/>
            <p:cNvCxnSpPr>
              <a:cxnSpLocks noChangeShapeType="1"/>
              <a:stCxn id="77" idx="3"/>
              <a:endCxn id="80" idx="0"/>
            </p:cNvCxnSpPr>
            <p:nvPr/>
          </p:nvCxnSpPr>
          <p:spPr bwMode="auto">
            <a:xfrm flipH="1">
              <a:off x="1296194" y="3308351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39"/>
            <p:cNvCxnSpPr>
              <a:cxnSpLocks noChangeShapeType="1"/>
              <a:stCxn id="74" idx="3"/>
              <a:endCxn id="78" idx="0"/>
            </p:cNvCxnSpPr>
            <p:nvPr/>
          </p:nvCxnSpPr>
          <p:spPr bwMode="auto">
            <a:xfrm flipH="1">
              <a:off x="686594" y="2774951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40"/>
            <p:cNvCxnSpPr>
              <a:cxnSpLocks noChangeShapeType="1"/>
              <a:stCxn id="74" idx="5"/>
              <a:endCxn id="77" idx="0"/>
            </p:cNvCxnSpPr>
            <p:nvPr/>
          </p:nvCxnSpPr>
          <p:spPr bwMode="auto">
            <a:xfrm>
              <a:off x="1224756" y="2774951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41"/>
            <p:cNvCxnSpPr>
              <a:cxnSpLocks noChangeShapeType="1"/>
              <a:stCxn id="73" idx="3"/>
              <a:endCxn id="76" idx="0"/>
            </p:cNvCxnSpPr>
            <p:nvPr/>
          </p:nvCxnSpPr>
          <p:spPr bwMode="auto">
            <a:xfrm flipH="1">
              <a:off x="2058194" y="2774951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42"/>
            <p:cNvCxnSpPr>
              <a:cxnSpLocks noChangeShapeType="1"/>
              <a:stCxn id="73" idx="5"/>
              <a:endCxn id="75" idx="0"/>
            </p:cNvCxnSpPr>
            <p:nvPr/>
          </p:nvCxnSpPr>
          <p:spPr bwMode="auto">
            <a:xfrm>
              <a:off x="2523331" y="2774951"/>
              <a:ext cx="220663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43"/>
            <p:cNvCxnSpPr>
              <a:cxnSpLocks noChangeShapeType="1"/>
              <a:endCxn id="74" idx="0"/>
            </p:cNvCxnSpPr>
            <p:nvPr/>
          </p:nvCxnSpPr>
          <p:spPr bwMode="auto">
            <a:xfrm flipH="1">
              <a:off x="1104106" y="2165351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44"/>
            <p:cNvCxnSpPr>
              <a:cxnSpLocks noChangeShapeType="1"/>
              <a:endCxn id="73" idx="0"/>
            </p:cNvCxnSpPr>
            <p:nvPr/>
          </p:nvCxnSpPr>
          <p:spPr bwMode="auto">
            <a:xfrm>
              <a:off x="1874044" y="2165351"/>
              <a:ext cx="528637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Freeform 98"/>
            <p:cNvSpPr/>
            <p:nvPr/>
          </p:nvSpPr>
          <p:spPr>
            <a:xfrm>
              <a:off x="1447800" y="1628127"/>
              <a:ext cx="1226376" cy="1953247"/>
            </a:xfrm>
            <a:custGeom>
              <a:avLst/>
              <a:gdLst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98612 h 1783976"/>
                <a:gd name="connsiteX1" fmla="*/ 412376 w 1389529"/>
                <a:gd name="connsiteY1" fmla="*/ 0 h 1783976"/>
                <a:gd name="connsiteX2" fmla="*/ 770964 w 1389529"/>
                <a:gd name="connsiteY2" fmla="*/ 376518 h 1783976"/>
                <a:gd name="connsiteX3" fmla="*/ 1389529 w 1389529"/>
                <a:gd name="connsiteY3" fmla="*/ 833718 h 1783976"/>
                <a:gd name="connsiteX4" fmla="*/ 1362635 w 1389529"/>
                <a:gd name="connsiteY4" fmla="*/ 1013012 h 1783976"/>
                <a:gd name="connsiteX5" fmla="*/ 1021976 w 1389529"/>
                <a:gd name="connsiteY5" fmla="*/ 1272988 h 1783976"/>
                <a:gd name="connsiteX6" fmla="*/ 735105 w 1389529"/>
                <a:gd name="connsiteY6" fmla="*/ 1783976 h 1783976"/>
                <a:gd name="connsiteX7" fmla="*/ 466164 w 1389529"/>
                <a:gd name="connsiteY7" fmla="*/ 1748118 h 1783976"/>
                <a:gd name="connsiteX8" fmla="*/ 331694 w 1389529"/>
                <a:gd name="connsiteY8" fmla="*/ 1353671 h 1783976"/>
                <a:gd name="connsiteX9" fmla="*/ 672353 w 1389529"/>
                <a:gd name="connsiteY9" fmla="*/ 1030941 h 1783976"/>
                <a:gd name="connsiteX10" fmla="*/ 735105 w 1389529"/>
                <a:gd name="connsiteY10" fmla="*/ 779929 h 1783976"/>
                <a:gd name="connsiteX11" fmla="*/ 412376 w 1389529"/>
                <a:gd name="connsiteY11" fmla="*/ 600635 h 1783976"/>
                <a:gd name="connsiteX12" fmla="*/ 0 w 1389529"/>
                <a:gd name="connsiteY12" fmla="*/ 421341 h 1783976"/>
                <a:gd name="connsiteX13" fmla="*/ 125505 w 1389529"/>
                <a:gd name="connsiteY13" fmla="*/ 98612 h 1783976"/>
                <a:gd name="connsiteX0" fmla="*/ 125505 w 1389529"/>
                <a:gd name="connsiteY0" fmla="*/ 112951 h 1798315"/>
                <a:gd name="connsiteX1" fmla="*/ 412376 w 1389529"/>
                <a:gd name="connsiteY1" fmla="*/ 14339 h 1798315"/>
                <a:gd name="connsiteX2" fmla="*/ 770964 w 1389529"/>
                <a:gd name="connsiteY2" fmla="*/ 390857 h 1798315"/>
                <a:gd name="connsiteX3" fmla="*/ 1389529 w 1389529"/>
                <a:gd name="connsiteY3" fmla="*/ 848057 h 1798315"/>
                <a:gd name="connsiteX4" fmla="*/ 1362635 w 1389529"/>
                <a:gd name="connsiteY4" fmla="*/ 1027351 h 1798315"/>
                <a:gd name="connsiteX5" fmla="*/ 1021976 w 1389529"/>
                <a:gd name="connsiteY5" fmla="*/ 1287327 h 1798315"/>
                <a:gd name="connsiteX6" fmla="*/ 735105 w 1389529"/>
                <a:gd name="connsiteY6" fmla="*/ 1798315 h 1798315"/>
                <a:gd name="connsiteX7" fmla="*/ 466164 w 1389529"/>
                <a:gd name="connsiteY7" fmla="*/ 1762457 h 1798315"/>
                <a:gd name="connsiteX8" fmla="*/ 331694 w 1389529"/>
                <a:gd name="connsiteY8" fmla="*/ 1368010 h 1798315"/>
                <a:gd name="connsiteX9" fmla="*/ 672353 w 1389529"/>
                <a:gd name="connsiteY9" fmla="*/ 1045280 h 1798315"/>
                <a:gd name="connsiteX10" fmla="*/ 735105 w 1389529"/>
                <a:gd name="connsiteY10" fmla="*/ 794268 h 1798315"/>
                <a:gd name="connsiteX11" fmla="*/ 412376 w 1389529"/>
                <a:gd name="connsiteY11" fmla="*/ 614974 h 1798315"/>
                <a:gd name="connsiteX12" fmla="*/ 0 w 1389529"/>
                <a:gd name="connsiteY12" fmla="*/ 435680 h 1798315"/>
                <a:gd name="connsiteX13" fmla="*/ 125505 w 1389529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798315"/>
                <a:gd name="connsiteX1" fmla="*/ 424484 w 1401637"/>
                <a:gd name="connsiteY1" fmla="*/ 14339 h 1798315"/>
                <a:gd name="connsiteX2" fmla="*/ 783072 w 1401637"/>
                <a:gd name="connsiteY2" fmla="*/ 390857 h 1798315"/>
                <a:gd name="connsiteX3" fmla="*/ 1401637 w 1401637"/>
                <a:gd name="connsiteY3" fmla="*/ 848057 h 1798315"/>
                <a:gd name="connsiteX4" fmla="*/ 1374743 w 1401637"/>
                <a:gd name="connsiteY4" fmla="*/ 1027351 h 1798315"/>
                <a:gd name="connsiteX5" fmla="*/ 1034084 w 1401637"/>
                <a:gd name="connsiteY5" fmla="*/ 1287327 h 1798315"/>
                <a:gd name="connsiteX6" fmla="*/ 747213 w 1401637"/>
                <a:gd name="connsiteY6" fmla="*/ 1798315 h 1798315"/>
                <a:gd name="connsiteX7" fmla="*/ 478272 w 1401637"/>
                <a:gd name="connsiteY7" fmla="*/ 1762457 h 1798315"/>
                <a:gd name="connsiteX8" fmla="*/ 343802 w 1401637"/>
                <a:gd name="connsiteY8" fmla="*/ 1368010 h 1798315"/>
                <a:gd name="connsiteX9" fmla="*/ 684461 w 1401637"/>
                <a:gd name="connsiteY9" fmla="*/ 1045280 h 1798315"/>
                <a:gd name="connsiteX10" fmla="*/ 747213 w 1401637"/>
                <a:gd name="connsiteY10" fmla="*/ 794268 h 1798315"/>
                <a:gd name="connsiteX11" fmla="*/ 424484 w 1401637"/>
                <a:gd name="connsiteY11" fmla="*/ 614974 h 1798315"/>
                <a:gd name="connsiteX12" fmla="*/ 12108 w 1401637"/>
                <a:gd name="connsiteY12" fmla="*/ 435680 h 1798315"/>
                <a:gd name="connsiteX13" fmla="*/ 137613 w 1401637"/>
                <a:gd name="connsiteY13" fmla="*/ 112951 h 1798315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01637"/>
                <a:gd name="connsiteY0" fmla="*/ 112951 h 1840680"/>
                <a:gd name="connsiteX1" fmla="*/ 424484 w 1401637"/>
                <a:gd name="connsiteY1" fmla="*/ 14339 h 1840680"/>
                <a:gd name="connsiteX2" fmla="*/ 783072 w 1401637"/>
                <a:gd name="connsiteY2" fmla="*/ 390857 h 1840680"/>
                <a:gd name="connsiteX3" fmla="*/ 1401637 w 1401637"/>
                <a:gd name="connsiteY3" fmla="*/ 848057 h 1840680"/>
                <a:gd name="connsiteX4" fmla="*/ 1374743 w 1401637"/>
                <a:gd name="connsiteY4" fmla="*/ 1027351 h 1840680"/>
                <a:gd name="connsiteX5" fmla="*/ 1034084 w 1401637"/>
                <a:gd name="connsiteY5" fmla="*/ 1287327 h 1840680"/>
                <a:gd name="connsiteX6" fmla="*/ 747213 w 1401637"/>
                <a:gd name="connsiteY6" fmla="*/ 1798315 h 1840680"/>
                <a:gd name="connsiteX7" fmla="*/ 478272 w 1401637"/>
                <a:gd name="connsiteY7" fmla="*/ 1762457 h 1840680"/>
                <a:gd name="connsiteX8" fmla="*/ 343802 w 1401637"/>
                <a:gd name="connsiteY8" fmla="*/ 1368010 h 1840680"/>
                <a:gd name="connsiteX9" fmla="*/ 684461 w 1401637"/>
                <a:gd name="connsiteY9" fmla="*/ 1045280 h 1840680"/>
                <a:gd name="connsiteX10" fmla="*/ 747213 w 1401637"/>
                <a:gd name="connsiteY10" fmla="*/ 794268 h 1840680"/>
                <a:gd name="connsiteX11" fmla="*/ 424484 w 1401637"/>
                <a:gd name="connsiteY11" fmla="*/ 614974 h 1840680"/>
                <a:gd name="connsiteX12" fmla="*/ 12108 w 1401637"/>
                <a:gd name="connsiteY12" fmla="*/ 435680 h 1840680"/>
                <a:gd name="connsiteX13" fmla="*/ 137613 w 1401637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52615"/>
                <a:gd name="connsiteY0" fmla="*/ 112951 h 1840680"/>
                <a:gd name="connsiteX1" fmla="*/ 424484 w 1452615"/>
                <a:gd name="connsiteY1" fmla="*/ 14339 h 1840680"/>
                <a:gd name="connsiteX2" fmla="*/ 783072 w 1452615"/>
                <a:gd name="connsiteY2" fmla="*/ 390857 h 1840680"/>
                <a:gd name="connsiteX3" fmla="*/ 1401637 w 1452615"/>
                <a:gd name="connsiteY3" fmla="*/ 848057 h 1840680"/>
                <a:gd name="connsiteX4" fmla="*/ 1374743 w 1452615"/>
                <a:gd name="connsiteY4" fmla="*/ 1027351 h 1840680"/>
                <a:gd name="connsiteX5" fmla="*/ 1034084 w 1452615"/>
                <a:gd name="connsiteY5" fmla="*/ 1287327 h 1840680"/>
                <a:gd name="connsiteX6" fmla="*/ 747213 w 1452615"/>
                <a:gd name="connsiteY6" fmla="*/ 1798315 h 1840680"/>
                <a:gd name="connsiteX7" fmla="*/ 478272 w 1452615"/>
                <a:gd name="connsiteY7" fmla="*/ 1762457 h 1840680"/>
                <a:gd name="connsiteX8" fmla="*/ 343802 w 1452615"/>
                <a:gd name="connsiteY8" fmla="*/ 1368010 h 1840680"/>
                <a:gd name="connsiteX9" fmla="*/ 684461 w 1452615"/>
                <a:gd name="connsiteY9" fmla="*/ 1045280 h 1840680"/>
                <a:gd name="connsiteX10" fmla="*/ 747213 w 1452615"/>
                <a:gd name="connsiteY10" fmla="*/ 794268 h 1840680"/>
                <a:gd name="connsiteX11" fmla="*/ 424484 w 1452615"/>
                <a:gd name="connsiteY11" fmla="*/ 614974 h 1840680"/>
                <a:gd name="connsiteX12" fmla="*/ 12108 w 1452615"/>
                <a:gd name="connsiteY12" fmla="*/ 435680 h 1840680"/>
                <a:gd name="connsiteX13" fmla="*/ 137613 w 1452615"/>
                <a:gd name="connsiteY13" fmla="*/ 112951 h 1840680"/>
                <a:gd name="connsiteX0" fmla="*/ 137613 w 1430497"/>
                <a:gd name="connsiteY0" fmla="*/ 112951 h 1840680"/>
                <a:gd name="connsiteX1" fmla="*/ 424484 w 1430497"/>
                <a:gd name="connsiteY1" fmla="*/ 14339 h 1840680"/>
                <a:gd name="connsiteX2" fmla="*/ 783072 w 1430497"/>
                <a:gd name="connsiteY2" fmla="*/ 390857 h 1840680"/>
                <a:gd name="connsiteX3" fmla="*/ 1401637 w 1430497"/>
                <a:gd name="connsiteY3" fmla="*/ 848057 h 1840680"/>
                <a:gd name="connsiteX4" fmla="*/ 1258201 w 1430497"/>
                <a:gd name="connsiteY4" fmla="*/ 1045281 h 1840680"/>
                <a:gd name="connsiteX5" fmla="*/ 1034084 w 1430497"/>
                <a:gd name="connsiteY5" fmla="*/ 1287327 h 1840680"/>
                <a:gd name="connsiteX6" fmla="*/ 747213 w 1430497"/>
                <a:gd name="connsiteY6" fmla="*/ 1798315 h 1840680"/>
                <a:gd name="connsiteX7" fmla="*/ 478272 w 1430497"/>
                <a:gd name="connsiteY7" fmla="*/ 1762457 h 1840680"/>
                <a:gd name="connsiteX8" fmla="*/ 343802 w 1430497"/>
                <a:gd name="connsiteY8" fmla="*/ 1368010 h 1840680"/>
                <a:gd name="connsiteX9" fmla="*/ 684461 w 1430497"/>
                <a:gd name="connsiteY9" fmla="*/ 1045280 h 1840680"/>
                <a:gd name="connsiteX10" fmla="*/ 747213 w 1430497"/>
                <a:gd name="connsiteY10" fmla="*/ 794268 h 1840680"/>
                <a:gd name="connsiteX11" fmla="*/ 424484 w 1430497"/>
                <a:gd name="connsiteY11" fmla="*/ 614974 h 1840680"/>
                <a:gd name="connsiteX12" fmla="*/ 12108 w 1430497"/>
                <a:gd name="connsiteY12" fmla="*/ 435680 h 1840680"/>
                <a:gd name="connsiteX13" fmla="*/ 137613 w 1430497"/>
                <a:gd name="connsiteY13" fmla="*/ 112951 h 1840680"/>
                <a:gd name="connsiteX0" fmla="*/ 137613 w 1294156"/>
                <a:gd name="connsiteY0" fmla="*/ 112951 h 1840680"/>
                <a:gd name="connsiteX1" fmla="*/ 424484 w 1294156"/>
                <a:gd name="connsiteY1" fmla="*/ 14339 h 1840680"/>
                <a:gd name="connsiteX2" fmla="*/ 783072 w 1294156"/>
                <a:gd name="connsiteY2" fmla="*/ 390857 h 1840680"/>
                <a:gd name="connsiteX3" fmla="*/ 1204413 w 1294156"/>
                <a:gd name="connsiteY3" fmla="*/ 713586 h 1840680"/>
                <a:gd name="connsiteX4" fmla="*/ 1258201 w 1294156"/>
                <a:gd name="connsiteY4" fmla="*/ 1045281 h 1840680"/>
                <a:gd name="connsiteX5" fmla="*/ 1034084 w 1294156"/>
                <a:gd name="connsiteY5" fmla="*/ 1287327 h 1840680"/>
                <a:gd name="connsiteX6" fmla="*/ 747213 w 1294156"/>
                <a:gd name="connsiteY6" fmla="*/ 1798315 h 1840680"/>
                <a:gd name="connsiteX7" fmla="*/ 478272 w 1294156"/>
                <a:gd name="connsiteY7" fmla="*/ 1762457 h 1840680"/>
                <a:gd name="connsiteX8" fmla="*/ 343802 w 1294156"/>
                <a:gd name="connsiteY8" fmla="*/ 1368010 h 1840680"/>
                <a:gd name="connsiteX9" fmla="*/ 684461 w 1294156"/>
                <a:gd name="connsiteY9" fmla="*/ 1045280 h 1840680"/>
                <a:gd name="connsiteX10" fmla="*/ 747213 w 1294156"/>
                <a:gd name="connsiteY10" fmla="*/ 794268 h 1840680"/>
                <a:gd name="connsiteX11" fmla="*/ 424484 w 1294156"/>
                <a:gd name="connsiteY11" fmla="*/ 614974 h 1840680"/>
                <a:gd name="connsiteX12" fmla="*/ 12108 w 1294156"/>
                <a:gd name="connsiteY12" fmla="*/ 435680 h 1840680"/>
                <a:gd name="connsiteX13" fmla="*/ 137613 w 1294156"/>
                <a:gd name="connsiteY13" fmla="*/ 112951 h 1840680"/>
                <a:gd name="connsiteX0" fmla="*/ 69833 w 1226376"/>
                <a:gd name="connsiteY0" fmla="*/ 112951 h 1840680"/>
                <a:gd name="connsiteX1" fmla="*/ 356704 w 1226376"/>
                <a:gd name="connsiteY1" fmla="*/ 14339 h 1840680"/>
                <a:gd name="connsiteX2" fmla="*/ 715292 w 1226376"/>
                <a:gd name="connsiteY2" fmla="*/ 390857 h 1840680"/>
                <a:gd name="connsiteX3" fmla="*/ 1136633 w 1226376"/>
                <a:gd name="connsiteY3" fmla="*/ 713586 h 1840680"/>
                <a:gd name="connsiteX4" fmla="*/ 1190421 w 1226376"/>
                <a:gd name="connsiteY4" fmla="*/ 1045281 h 1840680"/>
                <a:gd name="connsiteX5" fmla="*/ 966304 w 1226376"/>
                <a:gd name="connsiteY5" fmla="*/ 1287327 h 1840680"/>
                <a:gd name="connsiteX6" fmla="*/ 679433 w 1226376"/>
                <a:gd name="connsiteY6" fmla="*/ 1798315 h 1840680"/>
                <a:gd name="connsiteX7" fmla="*/ 410492 w 1226376"/>
                <a:gd name="connsiteY7" fmla="*/ 1762457 h 1840680"/>
                <a:gd name="connsiteX8" fmla="*/ 276022 w 1226376"/>
                <a:gd name="connsiteY8" fmla="*/ 1368010 h 1840680"/>
                <a:gd name="connsiteX9" fmla="*/ 616681 w 1226376"/>
                <a:gd name="connsiteY9" fmla="*/ 1045280 h 1840680"/>
                <a:gd name="connsiteX10" fmla="*/ 679433 w 1226376"/>
                <a:gd name="connsiteY10" fmla="*/ 794268 h 1840680"/>
                <a:gd name="connsiteX11" fmla="*/ 356704 w 1226376"/>
                <a:gd name="connsiteY11" fmla="*/ 614974 h 1840680"/>
                <a:gd name="connsiteX12" fmla="*/ 25010 w 1226376"/>
                <a:gd name="connsiteY12" fmla="*/ 435680 h 1840680"/>
                <a:gd name="connsiteX13" fmla="*/ 69833 w 1226376"/>
                <a:gd name="connsiteY13" fmla="*/ 112951 h 1840680"/>
                <a:gd name="connsiteX0" fmla="*/ 69833 w 1226376"/>
                <a:gd name="connsiteY0" fmla="*/ 112951 h 1840680"/>
                <a:gd name="connsiteX1" fmla="*/ 356704 w 1226376"/>
                <a:gd name="connsiteY1" fmla="*/ 14339 h 1840680"/>
                <a:gd name="connsiteX2" fmla="*/ 605118 w 1226376"/>
                <a:gd name="connsiteY2" fmla="*/ 285330 h 1840680"/>
                <a:gd name="connsiteX3" fmla="*/ 715292 w 1226376"/>
                <a:gd name="connsiteY3" fmla="*/ 390857 h 1840680"/>
                <a:gd name="connsiteX4" fmla="*/ 1136633 w 1226376"/>
                <a:gd name="connsiteY4" fmla="*/ 713586 h 1840680"/>
                <a:gd name="connsiteX5" fmla="*/ 1190421 w 1226376"/>
                <a:gd name="connsiteY5" fmla="*/ 1045281 h 1840680"/>
                <a:gd name="connsiteX6" fmla="*/ 966304 w 1226376"/>
                <a:gd name="connsiteY6" fmla="*/ 1287327 h 1840680"/>
                <a:gd name="connsiteX7" fmla="*/ 679433 w 1226376"/>
                <a:gd name="connsiteY7" fmla="*/ 1798315 h 1840680"/>
                <a:gd name="connsiteX8" fmla="*/ 410492 w 1226376"/>
                <a:gd name="connsiteY8" fmla="*/ 1762457 h 1840680"/>
                <a:gd name="connsiteX9" fmla="*/ 276022 w 1226376"/>
                <a:gd name="connsiteY9" fmla="*/ 1368010 h 1840680"/>
                <a:gd name="connsiteX10" fmla="*/ 616681 w 1226376"/>
                <a:gd name="connsiteY10" fmla="*/ 1045280 h 1840680"/>
                <a:gd name="connsiteX11" fmla="*/ 679433 w 1226376"/>
                <a:gd name="connsiteY11" fmla="*/ 794268 h 1840680"/>
                <a:gd name="connsiteX12" fmla="*/ 356704 w 1226376"/>
                <a:gd name="connsiteY12" fmla="*/ 614974 h 1840680"/>
                <a:gd name="connsiteX13" fmla="*/ 25010 w 1226376"/>
                <a:gd name="connsiteY13" fmla="*/ 435680 h 1840680"/>
                <a:gd name="connsiteX14" fmla="*/ 69833 w 1226376"/>
                <a:gd name="connsiteY14" fmla="*/ 112951 h 1840680"/>
                <a:gd name="connsiteX0" fmla="*/ 69833 w 1226376"/>
                <a:gd name="connsiteY0" fmla="*/ 233609 h 1961338"/>
                <a:gd name="connsiteX1" fmla="*/ 356704 w 1226376"/>
                <a:gd name="connsiteY1" fmla="*/ 134997 h 1961338"/>
                <a:gd name="connsiteX2" fmla="*/ 676836 w 1226376"/>
                <a:gd name="connsiteY2" fmla="*/ 11541 h 1961338"/>
                <a:gd name="connsiteX3" fmla="*/ 715292 w 1226376"/>
                <a:gd name="connsiteY3" fmla="*/ 511515 h 1961338"/>
                <a:gd name="connsiteX4" fmla="*/ 1136633 w 1226376"/>
                <a:gd name="connsiteY4" fmla="*/ 834244 h 1961338"/>
                <a:gd name="connsiteX5" fmla="*/ 1190421 w 1226376"/>
                <a:gd name="connsiteY5" fmla="*/ 1165939 h 1961338"/>
                <a:gd name="connsiteX6" fmla="*/ 966304 w 1226376"/>
                <a:gd name="connsiteY6" fmla="*/ 1407985 h 1961338"/>
                <a:gd name="connsiteX7" fmla="*/ 679433 w 1226376"/>
                <a:gd name="connsiteY7" fmla="*/ 1918973 h 1961338"/>
                <a:gd name="connsiteX8" fmla="*/ 410492 w 1226376"/>
                <a:gd name="connsiteY8" fmla="*/ 1883115 h 1961338"/>
                <a:gd name="connsiteX9" fmla="*/ 276022 w 1226376"/>
                <a:gd name="connsiteY9" fmla="*/ 1488668 h 1961338"/>
                <a:gd name="connsiteX10" fmla="*/ 616681 w 1226376"/>
                <a:gd name="connsiteY10" fmla="*/ 1165938 h 1961338"/>
                <a:gd name="connsiteX11" fmla="*/ 679433 w 1226376"/>
                <a:gd name="connsiteY11" fmla="*/ 914926 h 1961338"/>
                <a:gd name="connsiteX12" fmla="*/ 356704 w 1226376"/>
                <a:gd name="connsiteY12" fmla="*/ 735632 h 1961338"/>
                <a:gd name="connsiteX13" fmla="*/ 25010 w 1226376"/>
                <a:gd name="connsiteY13" fmla="*/ 556338 h 1961338"/>
                <a:gd name="connsiteX14" fmla="*/ 69833 w 1226376"/>
                <a:gd name="connsiteY14" fmla="*/ 233609 h 1961338"/>
                <a:gd name="connsiteX0" fmla="*/ 69833 w 1226376"/>
                <a:gd name="connsiteY0" fmla="*/ 274723 h 2002452"/>
                <a:gd name="connsiteX1" fmla="*/ 410492 w 1226376"/>
                <a:gd name="connsiteY1" fmla="*/ 5782 h 2002452"/>
                <a:gd name="connsiteX2" fmla="*/ 676836 w 1226376"/>
                <a:gd name="connsiteY2" fmla="*/ 52655 h 2002452"/>
                <a:gd name="connsiteX3" fmla="*/ 715292 w 1226376"/>
                <a:gd name="connsiteY3" fmla="*/ 552629 h 2002452"/>
                <a:gd name="connsiteX4" fmla="*/ 1136633 w 1226376"/>
                <a:gd name="connsiteY4" fmla="*/ 875358 h 2002452"/>
                <a:gd name="connsiteX5" fmla="*/ 1190421 w 1226376"/>
                <a:gd name="connsiteY5" fmla="*/ 1207053 h 2002452"/>
                <a:gd name="connsiteX6" fmla="*/ 966304 w 1226376"/>
                <a:gd name="connsiteY6" fmla="*/ 1449099 h 2002452"/>
                <a:gd name="connsiteX7" fmla="*/ 679433 w 1226376"/>
                <a:gd name="connsiteY7" fmla="*/ 1960087 h 2002452"/>
                <a:gd name="connsiteX8" fmla="*/ 410492 w 1226376"/>
                <a:gd name="connsiteY8" fmla="*/ 1924229 h 2002452"/>
                <a:gd name="connsiteX9" fmla="*/ 276022 w 1226376"/>
                <a:gd name="connsiteY9" fmla="*/ 1529782 h 2002452"/>
                <a:gd name="connsiteX10" fmla="*/ 616681 w 1226376"/>
                <a:gd name="connsiteY10" fmla="*/ 1207052 h 2002452"/>
                <a:gd name="connsiteX11" fmla="*/ 679433 w 1226376"/>
                <a:gd name="connsiteY11" fmla="*/ 956040 h 2002452"/>
                <a:gd name="connsiteX12" fmla="*/ 356704 w 1226376"/>
                <a:gd name="connsiteY12" fmla="*/ 776746 h 2002452"/>
                <a:gd name="connsiteX13" fmla="*/ 25010 w 1226376"/>
                <a:gd name="connsiteY13" fmla="*/ 597452 h 2002452"/>
                <a:gd name="connsiteX14" fmla="*/ 69833 w 1226376"/>
                <a:gd name="connsiteY14" fmla="*/ 274723 h 2002452"/>
                <a:gd name="connsiteX0" fmla="*/ 69833 w 1226376"/>
                <a:gd name="connsiteY0" fmla="*/ 235502 h 1963231"/>
                <a:gd name="connsiteX1" fmla="*/ 410492 w 1226376"/>
                <a:gd name="connsiteY1" fmla="*/ 101032 h 1963231"/>
                <a:gd name="connsiteX2" fmla="*/ 676836 w 1226376"/>
                <a:gd name="connsiteY2" fmla="*/ 13434 h 1963231"/>
                <a:gd name="connsiteX3" fmla="*/ 715292 w 1226376"/>
                <a:gd name="connsiteY3" fmla="*/ 513408 h 1963231"/>
                <a:gd name="connsiteX4" fmla="*/ 1136633 w 1226376"/>
                <a:gd name="connsiteY4" fmla="*/ 836137 h 1963231"/>
                <a:gd name="connsiteX5" fmla="*/ 1190421 w 1226376"/>
                <a:gd name="connsiteY5" fmla="*/ 1167832 h 1963231"/>
                <a:gd name="connsiteX6" fmla="*/ 966304 w 1226376"/>
                <a:gd name="connsiteY6" fmla="*/ 1409878 h 1963231"/>
                <a:gd name="connsiteX7" fmla="*/ 679433 w 1226376"/>
                <a:gd name="connsiteY7" fmla="*/ 1920866 h 1963231"/>
                <a:gd name="connsiteX8" fmla="*/ 410492 w 1226376"/>
                <a:gd name="connsiteY8" fmla="*/ 1885008 h 1963231"/>
                <a:gd name="connsiteX9" fmla="*/ 276022 w 1226376"/>
                <a:gd name="connsiteY9" fmla="*/ 1490561 h 1963231"/>
                <a:gd name="connsiteX10" fmla="*/ 616681 w 1226376"/>
                <a:gd name="connsiteY10" fmla="*/ 1167831 h 1963231"/>
                <a:gd name="connsiteX11" fmla="*/ 679433 w 1226376"/>
                <a:gd name="connsiteY11" fmla="*/ 916819 h 1963231"/>
                <a:gd name="connsiteX12" fmla="*/ 356704 w 1226376"/>
                <a:gd name="connsiteY12" fmla="*/ 737525 h 1963231"/>
                <a:gd name="connsiteX13" fmla="*/ 25010 w 1226376"/>
                <a:gd name="connsiteY13" fmla="*/ 558231 h 1963231"/>
                <a:gd name="connsiteX14" fmla="*/ 69833 w 1226376"/>
                <a:gd name="connsiteY14" fmla="*/ 235502 h 1963231"/>
                <a:gd name="connsiteX0" fmla="*/ 69833 w 1226376"/>
                <a:gd name="connsiteY0" fmla="*/ 234031 h 1961760"/>
                <a:gd name="connsiteX1" fmla="*/ 311880 w 1226376"/>
                <a:gd name="connsiteY1" fmla="*/ 126455 h 1961760"/>
                <a:gd name="connsiteX2" fmla="*/ 676836 w 1226376"/>
                <a:gd name="connsiteY2" fmla="*/ 11963 h 1961760"/>
                <a:gd name="connsiteX3" fmla="*/ 715292 w 1226376"/>
                <a:gd name="connsiteY3" fmla="*/ 511937 h 1961760"/>
                <a:gd name="connsiteX4" fmla="*/ 1136633 w 1226376"/>
                <a:gd name="connsiteY4" fmla="*/ 834666 h 1961760"/>
                <a:gd name="connsiteX5" fmla="*/ 1190421 w 1226376"/>
                <a:gd name="connsiteY5" fmla="*/ 1166361 h 1961760"/>
                <a:gd name="connsiteX6" fmla="*/ 966304 w 1226376"/>
                <a:gd name="connsiteY6" fmla="*/ 1408407 h 1961760"/>
                <a:gd name="connsiteX7" fmla="*/ 679433 w 1226376"/>
                <a:gd name="connsiteY7" fmla="*/ 1919395 h 1961760"/>
                <a:gd name="connsiteX8" fmla="*/ 410492 w 1226376"/>
                <a:gd name="connsiteY8" fmla="*/ 1883537 h 1961760"/>
                <a:gd name="connsiteX9" fmla="*/ 276022 w 1226376"/>
                <a:gd name="connsiteY9" fmla="*/ 1489090 h 1961760"/>
                <a:gd name="connsiteX10" fmla="*/ 616681 w 1226376"/>
                <a:gd name="connsiteY10" fmla="*/ 1166360 h 1961760"/>
                <a:gd name="connsiteX11" fmla="*/ 679433 w 1226376"/>
                <a:gd name="connsiteY11" fmla="*/ 915348 h 1961760"/>
                <a:gd name="connsiteX12" fmla="*/ 356704 w 1226376"/>
                <a:gd name="connsiteY12" fmla="*/ 736054 h 1961760"/>
                <a:gd name="connsiteX13" fmla="*/ 25010 w 1226376"/>
                <a:gd name="connsiteY13" fmla="*/ 556760 h 1961760"/>
                <a:gd name="connsiteX14" fmla="*/ 69833 w 1226376"/>
                <a:gd name="connsiteY14" fmla="*/ 234031 h 1961760"/>
                <a:gd name="connsiteX0" fmla="*/ 69833 w 1226376"/>
                <a:gd name="connsiteY0" fmla="*/ 234031 h 1961760"/>
                <a:gd name="connsiteX1" fmla="*/ 311880 w 1226376"/>
                <a:gd name="connsiteY1" fmla="*/ 126455 h 1961760"/>
                <a:gd name="connsiteX2" fmla="*/ 676836 w 1226376"/>
                <a:gd name="connsiteY2" fmla="*/ 11963 h 1961760"/>
                <a:gd name="connsiteX3" fmla="*/ 703729 w 1226376"/>
                <a:gd name="connsiteY3" fmla="*/ 155397 h 1961760"/>
                <a:gd name="connsiteX4" fmla="*/ 715292 w 1226376"/>
                <a:gd name="connsiteY4" fmla="*/ 511937 h 1961760"/>
                <a:gd name="connsiteX5" fmla="*/ 1136633 w 1226376"/>
                <a:gd name="connsiteY5" fmla="*/ 834666 h 1961760"/>
                <a:gd name="connsiteX6" fmla="*/ 1190421 w 1226376"/>
                <a:gd name="connsiteY6" fmla="*/ 1166361 h 1961760"/>
                <a:gd name="connsiteX7" fmla="*/ 966304 w 1226376"/>
                <a:gd name="connsiteY7" fmla="*/ 1408407 h 1961760"/>
                <a:gd name="connsiteX8" fmla="*/ 679433 w 1226376"/>
                <a:gd name="connsiteY8" fmla="*/ 1919395 h 1961760"/>
                <a:gd name="connsiteX9" fmla="*/ 410492 w 1226376"/>
                <a:gd name="connsiteY9" fmla="*/ 1883537 h 1961760"/>
                <a:gd name="connsiteX10" fmla="*/ 276022 w 1226376"/>
                <a:gd name="connsiteY10" fmla="*/ 1489090 h 1961760"/>
                <a:gd name="connsiteX11" fmla="*/ 616681 w 1226376"/>
                <a:gd name="connsiteY11" fmla="*/ 1166360 h 1961760"/>
                <a:gd name="connsiteX12" fmla="*/ 679433 w 1226376"/>
                <a:gd name="connsiteY12" fmla="*/ 915348 h 1961760"/>
                <a:gd name="connsiteX13" fmla="*/ 356704 w 1226376"/>
                <a:gd name="connsiteY13" fmla="*/ 736054 h 1961760"/>
                <a:gd name="connsiteX14" fmla="*/ 25010 w 1226376"/>
                <a:gd name="connsiteY14" fmla="*/ 556760 h 1961760"/>
                <a:gd name="connsiteX15" fmla="*/ 69833 w 1226376"/>
                <a:gd name="connsiteY15" fmla="*/ 234031 h 1961760"/>
                <a:gd name="connsiteX0" fmla="*/ 69833 w 1226376"/>
                <a:gd name="connsiteY0" fmla="*/ 234031 h 1961760"/>
                <a:gd name="connsiteX1" fmla="*/ 311880 w 1226376"/>
                <a:gd name="connsiteY1" fmla="*/ 126455 h 1961760"/>
                <a:gd name="connsiteX2" fmla="*/ 676836 w 1226376"/>
                <a:gd name="connsiteY2" fmla="*/ 11963 h 1961760"/>
                <a:gd name="connsiteX3" fmla="*/ 775447 w 1226376"/>
                <a:gd name="connsiteY3" fmla="*/ 155397 h 1961760"/>
                <a:gd name="connsiteX4" fmla="*/ 715292 w 1226376"/>
                <a:gd name="connsiteY4" fmla="*/ 511937 h 1961760"/>
                <a:gd name="connsiteX5" fmla="*/ 1136633 w 1226376"/>
                <a:gd name="connsiteY5" fmla="*/ 834666 h 1961760"/>
                <a:gd name="connsiteX6" fmla="*/ 1190421 w 1226376"/>
                <a:gd name="connsiteY6" fmla="*/ 1166361 h 1961760"/>
                <a:gd name="connsiteX7" fmla="*/ 966304 w 1226376"/>
                <a:gd name="connsiteY7" fmla="*/ 1408407 h 1961760"/>
                <a:gd name="connsiteX8" fmla="*/ 679433 w 1226376"/>
                <a:gd name="connsiteY8" fmla="*/ 1919395 h 1961760"/>
                <a:gd name="connsiteX9" fmla="*/ 410492 w 1226376"/>
                <a:gd name="connsiteY9" fmla="*/ 1883537 h 1961760"/>
                <a:gd name="connsiteX10" fmla="*/ 276022 w 1226376"/>
                <a:gd name="connsiteY10" fmla="*/ 1489090 h 1961760"/>
                <a:gd name="connsiteX11" fmla="*/ 616681 w 1226376"/>
                <a:gd name="connsiteY11" fmla="*/ 1166360 h 1961760"/>
                <a:gd name="connsiteX12" fmla="*/ 679433 w 1226376"/>
                <a:gd name="connsiteY12" fmla="*/ 915348 h 1961760"/>
                <a:gd name="connsiteX13" fmla="*/ 356704 w 1226376"/>
                <a:gd name="connsiteY13" fmla="*/ 736054 h 1961760"/>
                <a:gd name="connsiteX14" fmla="*/ 25010 w 1226376"/>
                <a:gd name="connsiteY14" fmla="*/ 556760 h 1961760"/>
                <a:gd name="connsiteX15" fmla="*/ 69833 w 1226376"/>
                <a:gd name="connsiteY15" fmla="*/ 234031 h 1961760"/>
                <a:gd name="connsiteX0" fmla="*/ 69833 w 1226376"/>
                <a:gd name="connsiteY0" fmla="*/ 234031 h 1961760"/>
                <a:gd name="connsiteX1" fmla="*/ 311880 w 1226376"/>
                <a:gd name="connsiteY1" fmla="*/ 126455 h 1961760"/>
                <a:gd name="connsiteX2" fmla="*/ 623048 w 1226376"/>
                <a:gd name="connsiteY2" fmla="*/ 11963 h 1961760"/>
                <a:gd name="connsiteX3" fmla="*/ 775447 w 1226376"/>
                <a:gd name="connsiteY3" fmla="*/ 155397 h 1961760"/>
                <a:gd name="connsiteX4" fmla="*/ 715292 w 1226376"/>
                <a:gd name="connsiteY4" fmla="*/ 511937 h 1961760"/>
                <a:gd name="connsiteX5" fmla="*/ 1136633 w 1226376"/>
                <a:gd name="connsiteY5" fmla="*/ 834666 h 1961760"/>
                <a:gd name="connsiteX6" fmla="*/ 1190421 w 1226376"/>
                <a:gd name="connsiteY6" fmla="*/ 1166361 h 1961760"/>
                <a:gd name="connsiteX7" fmla="*/ 966304 w 1226376"/>
                <a:gd name="connsiteY7" fmla="*/ 1408407 h 1961760"/>
                <a:gd name="connsiteX8" fmla="*/ 679433 w 1226376"/>
                <a:gd name="connsiteY8" fmla="*/ 1919395 h 1961760"/>
                <a:gd name="connsiteX9" fmla="*/ 410492 w 1226376"/>
                <a:gd name="connsiteY9" fmla="*/ 1883537 h 1961760"/>
                <a:gd name="connsiteX10" fmla="*/ 276022 w 1226376"/>
                <a:gd name="connsiteY10" fmla="*/ 1489090 h 1961760"/>
                <a:gd name="connsiteX11" fmla="*/ 616681 w 1226376"/>
                <a:gd name="connsiteY11" fmla="*/ 1166360 h 1961760"/>
                <a:gd name="connsiteX12" fmla="*/ 679433 w 1226376"/>
                <a:gd name="connsiteY12" fmla="*/ 915348 h 1961760"/>
                <a:gd name="connsiteX13" fmla="*/ 356704 w 1226376"/>
                <a:gd name="connsiteY13" fmla="*/ 736054 h 1961760"/>
                <a:gd name="connsiteX14" fmla="*/ 25010 w 1226376"/>
                <a:gd name="connsiteY14" fmla="*/ 556760 h 1961760"/>
                <a:gd name="connsiteX15" fmla="*/ 69833 w 1226376"/>
                <a:gd name="connsiteY15" fmla="*/ 234031 h 1961760"/>
                <a:gd name="connsiteX0" fmla="*/ 69833 w 1226376"/>
                <a:gd name="connsiteY0" fmla="*/ 191879 h 1919608"/>
                <a:gd name="connsiteX1" fmla="*/ 311880 w 1226376"/>
                <a:gd name="connsiteY1" fmla="*/ 84303 h 1919608"/>
                <a:gd name="connsiteX2" fmla="*/ 578225 w 1226376"/>
                <a:gd name="connsiteY2" fmla="*/ 14635 h 1919608"/>
                <a:gd name="connsiteX3" fmla="*/ 775447 w 1226376"/>
                <a:gd name="connsiteY3" fmla="*/ 113245 h 1919608"/>
                <a:gd name="connsiteX4" fmla="*/ 715292 w 1226376"/>
                <a:gd name="connsiteY4" fmla="*/ 469785 h 1919608"/>
                <a:gd name="connsiteX5" fmla="*/ 1136633 w 1226376"/>
                <a:gd name="connsiteY5" fmla="*/ 792514 h 1919608"/>
                <a:gd name="connsiteX6" fmla="*/ 1190421 w 1226376"/>
                <a:gd name="connsiteY6" fmla="*/ 1124209 h 1919608"/>
                <a:gd name="connsiteX7" fmla="*/ 966304 w 1226376"/>
                <a:gd name="connsiteY7" fmla="*/ 1366255 h 1919608"/>
                <a:gd name="connsiteX8" fmla="*/ 679433 w 1226376"/>
                <a:gd name="connsiteY8" fmla="*/ 1877243 h 1919608"/>
                <a:gd name="connsiteX9" fmla="*/ 410492 w 1226376"/>
                <a:gd name="connsiteY9" fmla="*/ 1841385 h 1919608"/>
                <a:gd name="connsiteX10" fmla="*/ 276022 w 1226376"/>
                <a:gd name="connsiteY10" fmla="*/ 1446938 h 1919608"/>
                <a:gd name="connsiteX11" fmla="*/ 616681 w 1226376"/>
                <a:gd name="connsiteY11" fmla="*/ 1124208 h 1919608"/>
                <a:gd name="connsiteX12" fmla="*/ 679433 w 1226376"/>
                <a:gd name="connsiteY12" fmla="*/ 873196 h 1919608"/>
                <a:gd name="connsiteX13" fmla="*/ 356704 w 1226376"/>
                <a:gd name="connsiteY13" fmla="*/ 693902 h 1919608"/>
                <a:gd name="connsiteX14" fmla="*/ 25010 w 1226376"/>
                <a:gd name="connsiteY14" fmla="*/ 514608 h 1919608"/>
                <a:gd name="connsiteX15" fmla="*/ 69833 w 1226376"/>
                <a:gd name="connsiteY15" fmla="*/ 191879 h 1919608"/>
                <a:gd name="connsiteX0" fmla="*/ 69833 w 1226376"/>
                <a:gd name="connsiteY0" fmla="*/ 225518 h 1953247"/>
                <a:gd name="connsiteX1" fmla="*/ 311880 w 1226376"/>
                <a:gd name="connsiteY1" fmla="*/ 117942 h 1953247"/>
                <a:gd name="connsiteX2" fmla="*/ 632013 w 1226376"/>
                <a:gd name="connsiteY2" fmla="*/ 12415 h 1953247"/>
                <a:gd name="connsiteX3" fmla="*/ 775447 w 1226376"/>
                <a:gd name="connsiteY3" fmla="*/ 146884 h 1953247"/>
                <a:gd name="connsiteX4" fmla="*/ 715292 w 1226376"/>
                <a:gd name="connsiteY4" fmla="*/ 503424 h 1953247"/>
                <a:gd name="connsiteX5" fmla="*/ 1136633 w 1226376"/>
                <a:gd name="connsiteY5" fmla="*/ 826153 h 1953247"/>
                <a:gd name="connsiteX6" fmla="*/ 1190421 w 1226376"/>
                <a:gd name="connsiteY6" fmla="*/ 1157848 h 1953247"/>
                <a:gd name="connsiteX7" fmla="*/ 966304 w 1226376"/>
                <a:gd name="connsiteY7" fmla="*/ 1399894 h 1953247"/>
                <a:gd name="connsiteX8" fmla="*/ 679433 w 1226376"/>
                <a:gd name="connsiteY8" fmla="*/ 1910882 h 1953247"/>
                <a:gd name="connsiteX9" fmla="*/ 410492 w 1226376"/>
                <a:gd name="connsiteY9" fmla="*/ 1875024 h 1953247"/>
                <a:gd name="connsiteX10" fmla="*/ 276022 w 1226376"/>
                <a:gd name="connsiteY10" fmla="*/ 1480577 h 1953247"/>
                <a:gd name="connsiteX11" fmla="*/ 616681 w 1226376"/>
                <a:gd name="connsiteY11" fmla="*/ 1157847 h 1953247"/>
                <a:gd name="connsiteX12" fmla="*/ 679433 w 1226376"/>
                <a:gd name="connsiteY12" fmla="*/ 906835 h 1953247"/>
                <a:gd name="connsiteX13" fmla="*/ 356704 w 1226376"/>
                <a:gd name="connsiteY13" fmla="*/ 727541 h 1953247"/>
                <a:gd name="connsiteX14" fmla="*/ 25010 w 1226376"/>
                <a:gd name="connsiteY14" fmla="*/ 548247 h 1953247"/>
                <a:gd name="connsiteX15" fmla="*/ 69833 w 1226376"/>
                <a:gd name="connsiteY15" fmla="*/ 225518 h 19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376" h="1953247">
                  <a:moveTo>
                    <a:pt x="69833" y="225518"/>
                  </a:moveTo>
                  <a:cubicBezTo>
                    <a:pt x="138562" y="155295"/>
                    <a:pt x="204304" y="71624"/>
                    <a:pt x="311880" y="117942"/>
                  </a:cubicBezTo>
                  <a:cubicBezTo>
                    <a:pt x="401094" y="146672"/>
                    <a:pt x="572248" y="-50338"/>
                    <a:pt x="632013" y="12415"/>
                  </a:cubicBezTo>
                  <a:cubicBezTo>
                    <a:pt x="697321" y="17239"/>
                    <a:pt x="769038" y="63555"/>
                    <a:pt x="775447" y="146884"/>
                  </a:cubicBezTo>
                  <a:cubicBezTo>
                    <a:pt x="781856" y="230213"/>
                    <a:pt x="643141" y="390213"/>
                    <a:pt x="715292" y="503424"/>
                  </a:cubicBezTo>
                  <a:cubicBezTo>
                    <a:pt x="787443" y="616635"/>
                    <a:pt x="1038021" y="720071"/>
                    <a:pt x="1136633" y="826153"/>
                  </a:cubicBezTo>
                  <a:cubicBezTo>
                    <a:pt x="1235245" y="932235"/>
                    <a:pt x="1251680" y="1084636"/>
                    <a:pt x="1190421" y="1157848"/>
                  </a:cubicBezTo>
                  <a:cubicBezTo>
                    <a:pt x="1129162" y="1231060"/>
                    <a:pt x="1070892" y="1271400"/>
                    <a:pt x="966304" y="1399894"/>
                  </a:cubicBezTo>
                  <a:cubicBezTo>
                    <a:pt x="861716" y="1528388"/>
                    <a:pt x="772068" y="1831694"/>
                    <a:pt x="679433" y="1910882"/>
                  </a:cubicBezTo>
                  <a:cubicBezTo>
                    <a:pt x="586798" y="1990070"/>
                    <a:pt x="477727" y="1946741"/>
                    <a:pt x="410492" y="1875024"/>
                  </a:cubicBezTo>
                  <a:cubicBezTo>
                    <a:pt x="343257" y="1803307"/>
                    <a:pt x="241657" y="1600106"/>
                    <a:pt x="276022" y="1480577"/>
                  </a:cubicBezTo>
                  <a:cubicBezTo>
                    <a:pt x="310387" y="1361048"/>
                    <a:pt x="549446" y="1253471"/>
                    <a:pt x="616681" y="1157847"/>
                  </a:cubicBezTo>
                  <a:cubicBezTo>
                    <a:pt x="683916" y="1062223"/>
                    <a:pt x="722762" y="978553"/>
                    <a:pt x="679433" y="906835"/>
                  </a:cubicBezTo>
                  <a:cubicBezTo>
                    <a:pt x="636104" y="835117"/>
                    <a:pt x="479221" y="787306"/>
                    <a:pt x="356704" y="727541"/>
                  </a:cubicBezTo>
                  <a:cubicBezTo>
                    <a:pt x="234187" y="667776"/>
                    <a:pt x="72822" y="631918"/>
                    <a:pt x="25010" y="548247"/>
                  </a:cubicBezTo>
                  <a:cubicBezTo>
                    <a:pt x="-22802" y="464577"/>
                    <a:pt x="1104" y="295741"/>
                    <a:pt x="69833" y="225518"/>
                  </a:cubicBez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 Implementation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838200"/>
            <a:ext cx="5695441" cy="5257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To maintain structure property, there is only one node we can insert into that keeps the tree complete.</a:t>
            </a:r>
            <a:br>
              <a:rPr lang="en-US" sz="24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2400" dirty="0" smtClean="0"/>
              <a:t>We put our new data there.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We then </a:t>
            </a:r>
            <a:r>
              <a:rPr lang="en-US" sz="2400" dirty="0">
                <a:solidFill>
                  <a:schemeClr val="accent6"/>
                </a:solidFill>
              </a:rPr>
              <a:t>percolate up </a:t>
            </a:r>
            <a:r>
              <a:rPr lang="en-US" sz="2400" dirty="0"/>
              <a:t>to fix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heap property:</a:t>
            </a:r>
          </a:p>
          <a:p>
            <a:pPr marL="0" indent="465138">
              <a:spcBef>
                <a:spcPts val="1200"/>
              </a:spcBef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less than parent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Swap with parent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84912" y="304800"/>
            <a:ext cx="2630488" cy="2786048"/>
            <a:chOff x="6172200" y="2774965"/>
            <a:chExt cx="2630488" cy="2786048"/>
          </a:xfrm>
        </p:grpSpPr>
        <p:sp>
          <p:nvSpPr>
            <p:cNvPr id="22535" name="Oval 6"/>
            <p:cNvSpPr>
              <a:spLocks noChangeArrowheads="1"/>
            </p:cNvSpPr>
            <p:nvPr/>
          </p:nvSpPr>
          <p:spPr bwMode="auto">
            <a:xfrm>
              <a:off x="8116888" y="4073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22536" name="Oval 7"/>
            <p:cNvSpPr>
              <a:spLocks noChangeArrowheads="1"/>
            </p:cNvSpPr>
            <p:nvPr/>
          </p:nvSpPr>
          <p:spPr bwMode="auto">
            <a:xfrm>
              <a:off x="6818313" y="4073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2537" name="Oval 8"/>
            <p:cNvSpPr>
              <a:spLocks noChangeArrowheads="1"/>
            </p:cNvSpPr>
            <p:nvPr/>
          </p:nvSpPr>
          <p:spPr bwMode="auto">
            <a:xfrm>
              <a:off x="84582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2538" name="Oval 9"/>
            <p:cNvSpPr>
              <a:spLocks noChangeArrowheads="1"/>
            </p:cNvSpPr>
            <p:nvPr/>
          </p:nvSpPr>
          <p:spPr bwMode="auto">
            <a:xfrm>
              <a:off x="77724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22539" name="Oval 10"/>
            <p:cNvSpPr>
              <a:spLocks noChangeArrowheads="1"/>
            </p:cNvSpPr>
            <p:nvPr/>
          </p:nvSpPr>
          <p:spPr bwMode="auto">
            <a:xfrm>
              <a:off x="7199313" y="4606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5</a:t>
              </a: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64008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22541" name="Oval 12"/>
            <p:cNvSpPr>
              <a:spLocks noChangeArrowheads="1"/>
            </p:cNvSpPr>
            <p:nvPr/>
          </p:nvSpPr>
          <p:spPr bwMode="auto">
            <a:xfrm>
              <a:off x="7010400" y="5216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22542" name="Oval 13"/>
            <p:cNvSpPr>
              <a:spLocks noChangeArrowheads="1"/>
            </p:cNvSpPr>
            <p:nvPr/>
          </p:nvSpPr>
          <p:spPr bwMode="auto">
            <a:xfrm>
              <a:off x="6589713" y="5216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2543" name="Oval 14"/>
            <p:cNvSpPr>
              <a:spLocks noChangeArrowheads="1"/>
            </p:cNvSpPr>
            <p:nvPr/>
          </p:nvSpPr>
          <p:spPr bwMode="auto">
            <a:xfrm>
              <a:off x="6172200" y="5216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22544" name="AutoShape 15"/>
            <p:cNvCxnSpPr>
              <a:cxnSpLocks noChangeShapeType="1"/>
              <a:stCxn id="22540" idx="3"/>
              <a:endCxn id="22543" idx="0"/>
            </p:cNvCxnSpPr>
            <p:nvPr/>
          </p:nvCxnSpPr>
          <p:spPr bwMode="auto">
            <a:xfrm flipH="1">
              <a:off x="6345238" y="4900613"/>
              <a:ext cx="1063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6"/>
            <p:cNvCxnSpPr>
              <a:cxnSpLocks noChangeShapeType="1"/>
              <a:stCxn id="22540" idx="5"/>
              <a:endCxn id="22542" idx="0"/>
            </p:cNvCxnSpPr>
            <p:nvPr/>
          </p:nvCxnSpPr>
          <p:spPr bwMode="auto">
            <a:xfrm>
              <a:off x="6694488" y="4900613"/>
              <a:ext cx="682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7"/>
            <p:cNvCxnSpPr>
              <a:cxnSpLocks noChangeShapeType="1"/>
              <a:stCxn id="22539" idx="3"/>
              <a:endCxn id="22541" idx="0"/>
            </p:cNvCxnSpPr>
            <p:nvPr/>
          </p:nvCxnSpPr>
          <p:spPr bwMode="auto">
            <a:xfrm flipH="1">
              <a:off x="7183438" y="4900613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8"/>
            <p:cNvCxnSpPr>
              <a:cxnSpLocks noChangeShapeType="1"/>
              <a:stCxn id="22536" idx="3"/>
              <a:endCxn id="22540" idx="0"/>
            </p:cNvCxnSpPr>
            <p:nvPr/>
          </p:nvCxnSpPr>
          <p:spPr bwMode="auto">
            <a:xfrm flipH="1">
              <a:off x="6573838" y="4367213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9"/>
            <p:cNvCxnSpPr>
              <a:cxnSpLocks noChangeShapeType="1"/>
              <a:stCxn id="22536" idx="5"/>
              <a:endCxn id="22539" idx="0"/>
            </p:cNvCxnSpPr>
            <p:nvPr/>
          </p:nvCxnSpPr>
          <p:spPr bwMode="auto">
            <a:xfrm>
              <a:off x="7112000" y="4367213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AutoShape 20"/>
            <p:cNvCxnSpPr>
              <a:cxnSpLocks noChangeShapeType="1"/>
              <a:stCxn id="22535" idx="3"/>
              <a:endCxn id="22538" idx="0"/>
            </p:cNvCxnSpPr>
            <p:nvPr/>
          </p:nvCxnSpPr>
          <p:spPr bwMode="auto">
            <a:xfrm flipH="1">
              <a:off x="7945438" y="4367213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0" name="AutoShape 21"/>
            <p:cNvCxnSpPr>
              <a:cxnSpLocks noChangeShapeType="1"/>
              <a:stCxn id="22535" idx="5"/>
              <a:endCxn id="22537" idx="0"/>
            </p:cNvCxnSpPr>
            <p:nvPr/>
          </p:nvCxnSpPr>
          <p:spPr bwMode="auto">
            <a:xfrm>
              <a:off x="8410575" y="4367213"/>
              <a:ext cx="220663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2"/>
            <p:cNvCxnSpPr>
              <a:cxnSpLocks noChangeShapeType="1"/>
              <a:stCxn id="22553" idx="3"/>
              <a:endCxn id="22536" idx="0"/>
            </p:cNvCxnSpPr>
            <p:nvPr/>
          </p:nvCxnSpPr>
          <p:spPr bwMode="auto">
            <a:xfrm flipH="1">
              <a:off x="6991350" y="3757613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2" name="AutoShape 23"/>
            <p:cNvCxnSpPr>
              <a:cxnSpLocks noChangeShapeType="1"/>
              <a:stCxn id="22553" idx="5"/>
              <a:endCxn id="22535" idx="0"/>
            </p:cNvCxnSpPr>
            <p:nvPr/>
          </p:nvCxnSpPr>
          <p:spPr bwMode="auto">
            <a:xfrm>
              <a:off x="7761288" y="3757613"/>
              <a:ext cx="528637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3" name="Oval 24"/>
            <p:cNvSpPr>
              <a:spLocks noChangeArrowheads="1"/>
            </p:cNvSpPr>
            <p:nvPr/>
          </p:nvSpPr>
          <p:spPr bwMode="auto">
            <a:xfrm>
              <a:off x="7467600" y="3463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22554" name="AutoShape 25"/>
            <p:cNvSpPr>
              <a:spLocks noChangeArrowheads="1"/>
            </p:cNvSpPr>
            <p:nvPr/>
          </p:nvSpPr>
          <p:spPr bwMode="auto">
            <a:xfrm>
              <a:off x="6381241" y="2774965"/>
              <a:ext cx="838200" cy="762000"/>
            </a:xfrm>
            <a:prstGeom prst="cloudCallout">
              <a:avLst>
                <a:gd name="adj1" fmla="val 48046"/>
                <a:gd name="adj2" fmla="val 7204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84912" y="3733800"/>
            <a:ext cx="2630488" cy="2098675"/>
            <a:chOff x="6172200" y="3463925"/>
            <a:chExt cx="2630488" cy="2098675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7467600" y="5218113"/>
              <a:ext cx="344488" cy="3444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2" name="AutoShape 5"/>
            <p:cNvCxnSpPr>
              <a:cxnSpLocks noChangeShapeType="1"/>
              <a:stCxn id="37" idx="5"/>
              <a:endCxn id="31" idx="0"/>
            </p:cNvCxnSpPr>
            <p:nvPr/>
          </p:nvCxnSpPr>
          <p:spPr bwMode="auto">
            <a:xfrm>
              <a:off x="7493000" y="4900613"/>
              <a:ext cx="147638" cy="29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8116888" y="4073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6818313" y="4073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84582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77724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7199313" y="4606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5</a:t>
              </a: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6400800" y="4606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7010400" y="5216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6589713" y="5216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6172200" y="5216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42" name="AutoShape 15"/>
            <p:cNvCxnSpPr>
              <a:cxnSpLocks noChangeShapeType="1"/>
              <a:stCxn id="38" idx="3"/>
              <a:endCxn id="41" idx="0"/>
            </p:cNvCxnSpPr>
            <p:nvPr/>
          </p:nvCxnSpPr>
          <p:spPr bwMode="auto">
            <a:xfrm flipH="1">
              <a:off x="6345238" y="4900613"/>
              <a:ext cx="1063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6"/>
            <p:cNvCxnSpPr>
              <a:cxnSpLocks noChangeShapeType="1"/>
              <a:stCxn id="38" idx="5"/>
              <a:endCxn id="40" idx="0"/>
            </p:cNvCxnSpPr>
            <p:nvPr/>
          </p:nvCxnSpPr>
          <p:spPr bwMode="auto">
            <a:xfrm>
              <a:off x="6694488" y="4900613"/>
              <a:ext cx="682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7"/>
            <p:cNvCxnSpPr>
              <a:cxnSpLocks noChangeShapeType="1"/>
              <a:stCxn id="37" idx="3"/>
              <a:endCxn id="39" idx="0"/>
            </p:cNvCxnSpPr>
            <p:nvPr/>
          </p:nvCxnSpPr>
          <p:spPr bwMode="auto">
            <a:xfrm flipH="1">
              <a:off x="7183438" y="4900613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8"/>
            <p:cNvCxnSpPr>
              <a:cxnSpLocks noChangeShapeType="1"/>
              <a:stCxn id="34" idx="3"/>
              <a:endCxn id="38" idx="0"/>
            </p:cNvCxnSpPr>
            <p:nvPr/>
          </p:nvCxnSpPr>
          <p:spPr bwMode="auto">
            <a:xfrm flipH="1">
              <a:off x="6573838" y="4367213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9"/>
            <p:cNvCxnSpPr>
              <a:cxnSpLocks noChangeShapeType="1"/>
              <a:stCxn id="34" idx="5"/>
              <a:endCxn id="37" idx="0"/>
            </p:cNvCxnSpPr>
            <p:nvPr/>
          </p:nvCxnSpPr>
          <p:spPr bwMode="auto">
            <a:xfrm>
              <a:off x="7112000" y="4367213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0"/>
            <p:cNvCxnSpPr>
              <a:cxnSpLocks noChangeShapeType="1"/>
              <a:stCxn id="33" idx="3"/>
              <a:endCxn id="36" idx="0"/>
            </p:cNvCxnSpPr>
            <p:nvPr/>
          </p:nvCxnSpPr>
          <p:spPr bwMode="auto">
            <a:xfrm flipH="1">
              <a:off x="7945438" y="4367213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1"/>
            <p:cNvCxnSpPr>
              <a:cxnSpLocks noChangeShapeType="1"/>
              <a:stCxn id="33" idx="5"/>
              <a:endCxn id="35" idx="0"/>
            </p:cNvCxnSpPr>
            <p:nvPr/>
          </p:nvCxnSpPr>
          <p:spPr bwMode="auto">
            <a:xfrm>
              <a:off x="8410575" y="4367213"/>
              <a:ext cx="220663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22"/>
            <p:cNvCxnSpPr>
              <a:cxnSpLocks noChangeShapeType="1"/>
              <a:stCxn id="51" idx="3"/>
              <a:endCxn id="34" idx="0"/>
            </p:cNvCxnSpPr>
            <p:nvPr/>
          </p:nvCxnSpPr>
          <p:spPr bwMode="auto">
            <a:xfrm flipH="1">
              <a:off x="6991350" y="3757613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3"/>
            <p:cNvCxnSpPr>
              <a:cxnSpLocks noChangeShapeType="1"/>
              <a:stCxn id="51" idx="5"/>
              <a:endCxn id="33" idx="0"/>
            </p:cNvCxnSpPr>
            <p:nvPr/>
          </p:nvCxnSpPr>
          <p:spPr bwMode="auto">
            <a:xfrm>
              <a:off x="7761288" y="3757613"/>
              <a:ext cx="528637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7467600" y="3463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</p:grp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Percolate 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313" y="1917295"/>
            <a:ext cx="2630487" cy="2418302"/>
            <a:chOff x="341313" y="1548114"/>
            <a:chExt cx="2630487" cy="2418302"/>
          </a:xfrm>
        </p:grpSpPr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1625411" y="3440906"/>
              <a:ext cx="344488" cy="3444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558" name="Freeform 5"/>
            <p:cNvSpPr>
              <a:spLocks/>
            </p:cNvSpPr>
            <p:nvPr/>
          </p:nvSpPr>
          <p:spPr bwMode="auto">
            <a:xfrm>
              <a:off x="786913" y="1548114"/>
              <a:ext cx="1534373" cy="2418302"/>
            </a:xfrm>
            <a:custGeom>
              <a:avLst/>
              <a:gdLst>
                <a:gd name="T0" fmla="*/ 837 w 878"/>
                <a:gd name="T1" fmla="*/ 97 h 1550"/>
                <a:gd name="T2" fmla="*/ 657 w 878"/>
                <a:gd name="T3" fmla="*/ 20 h 1550"/>
                <a:gd name="T4" fmla="*/ 383 w 878"/>
                <a:gd name="T5" fmla="*/ 217 h 1550"/>
                <a:gd name="T6" fmla="*/ 134 w 878"/>
                <a:gd name="T7" fmla="*/ 389 h 1550"/>
                <a:gd name="T8" fmla="*/ 14 w 878"/>
                <a:gd name="T9" fmla="*/ 526 h 1550"/>
                <a:gd name="T10" fmla="*/ 49 w 878"/>
                <a:gd name="T11" fmla="*/ 689 h 1550"/>
                <a:gd name="T12" fmla="*/ 220 w 878"/>
                <a:gd name="T13" fmla="*/ 834 h 1550"/>
                <a:gd name="T14" fmla="*/ 451 w 878"/>
                <a:gd name="T15" fmla="*/ 1143 h 1550"/>
                <a:gd name="T16" fmla="*/ 554 w 878"/>
                <a:gd name="T17" fmla="*/ 1469 h 1550"/>
                <a:gd name="T18" fmla="*/ 751 w 878"/>
                <a:gd name="T19" fmla="*/ 1529 h 1550"/>
                <a:gd name="T20" fmla="*/ 846 w 878"/>
                <a:gd name="T21" fmla="*/ 1340 h 1550"/>
                <a:gd name="T22" fmla="*/ 674 w 878"/>
                <a:gd name="T23" fmla="*/ 877 h 1550"/>
                <a:gd name="T24" fmla="*/ 469 w 878"/>
                <a:gd name="T25" fmla="*/ 663 h 1550"/>
                <a:gd name="T26" fmla="*/ 486 w 878"/>
                <a:gd name="T27" fmla="*/ 466 h 1550"/>
                <a:gd name="T28" fmla="*/ 820 w 878"/>
                <a:gd name="T29" fmla="*/ 320 h 1550"/>
                <a:gd name="T30" fmla="*/ 837 w 878"/>
                <a:gd name="T31" fmla="*/ 97 h 15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8"/>
                <a:gd name="T49" fmla="*/ 0 h 1550"/>
                <a:gd name="T50" fmla="*/ 878 w 878"/>
                <a:gd name="T51" fmla="*/ 1550 h 1550"/>
                <a:gd name="connsiteX0" fmla="*/ 9434 w 10907"/>
                <a:gd name="connsiteY0" fmla="*/ 528 h 9828"/>
                <a:gd name="connsiteX1" fmla="*/ 7384 w 10907"/>
                <a:gd name="connsiteY1" fmla="*/ 31 h 9828"/>
                <a:gd name="connsiteX2" fmla="*/ 4263 w 10907"/>
                <a:gd name="connsiteY2" fmla="*/ 1302 h 9828"/>
                <a:gd name="connsiteX3" fmla="*/ 1427 w 10907"/>
                <a:gd name="connsiteY3" fmla="*/ 2412 h 9828"/>
                <a:gd name="connsiteX4" fmla="*/ 60 w 10907"/>
                <a:gd name="connsiteY4" fmla="*/ 3296 h 9828"/>
                <a:gd name="connsiteX5" fmla="*/ 459 w 10907"/>
                <a:gd name="connsiteY5" fmla="*/ 4347 h 9828"/>
                <a:gd name="connsiteX6" fmla="*/ 2407 w 10907"/>
                <a:gd name="connsiteY6" fmla="*/ 5283 h 9828"/>
                <a:gd name="connsiteX7" fmla="*/ 5038 w 10907"/>
                <a:gd name="connsiteY7" fmla="*/ 7276 h 9828"/>
                <a:gd name="connsiteX8" fmla="*/ 6211 w 10907"/>
                <a:gd name="connsiteY8" fmla="*/ 9379 h 9828"/>
                <a:gd name="connsiteX9" fmla="*/ 8455 w 10907"/>
                <a:gd name="connsiteY9" fmla="*/ 9767 h 9828"/>
                <a:gd name="connsiteX10" fmla="*/ 10899 w 10907"/>
                <a:gd name="connsiteY10" fmla="*/ 8477 h 9828"/>
                <a:gd name="connsiteX11" fmla="*/ 7578 w 10907"/>
                <a:gd name="connsiteY11" fmla="*/ 5560 h 9828"/>
                <a:gd name="connsiteX12" fmla="*/ 5243 w 10907"/>
                <a:gd name="connsiteY12" fmla="*/ 4179 h 9828"/>
                <a:gd name="connsiteX13" fmla="*/ 5436 w 10907"/>
                <a:gd name="connsiteY13" fmla="*/ 2908 h 9828"/>
                <a:gd name="connsiteX14" fmla="*/ 9240 w 10907"/>
                <a:gd name="connsiteY14" fmla="*/ 1967 h 9828"/>
                <a:gd name="connsiteX15" fmla="*/ 9434 w 10907"/>
                <a:gd name="connsiteY15" fmla="*/ 528 h 9828"/>
                <a:gd name="connsiteX0" fmla="*/ 8649 w 10004"/>
                <a:gd name="connsiteY0" fmla="*/ 537 h 10000"/>
                <a:gd name="connsiteX1" fmla="*/ 6770 w 10004"/>
                <a:gd name="connsiteY1" fmla="*/ 32 h 10000"/>
                <a:gd name="connsiteX2" fmla="*/ 3908 w 10004"/>
                <a:gd name="connsiteY2" fmla="*/ 1325 h 10000"/>
                <a:gd name="connsiteX3" fmla="*/ 1308 w 10004"/>
                <a:gd name="connsiteY3" fmla="*/ 2454 h 10000"/>
                <a:gd name="connsiteX4" fmla="*/ 55 w 10004"/>
                <a:gd name="connsiteY4" fmla="*/ 3354 h 10000"/>
                <a:gd name="connsiteX5" fmla="*/ 421 w 10004"/>
                <a:gd name="connsiteY5" fmla="*/ 4423 h 10000"/>
                <a:gd name="connsiteX6" fmla="*/ 2207 w 10004"/>
                <a:gd name="connsiteY6" fmla="*/ 5375 h 10000"/>
                <a:gd name="connsiteX7" fmla="*/ 4619 w 10004"/>
                <a:gd name="connsiteY7" fmla="*/ 7403 h 10000"/>
                <a:gd name="connsiteX8" fmla="*/ 5695 w 10004"/>
                <a:gd name="connsiteY8" fmla="*/ 9543 h 10000"/>
                <a:gd name="connsiteX9" fmla="*/ 7752 w 10004"/>
                <a:gd name="connsiteY9" fmla="*/ 9938 h 10000"/>
                <a:gd name="connsiteX10" fmla="*/ 9993 w 10004"/>
                <a:gd name="connsiteY10" fmla="*/ 8625 h 10000"/>
                <a:gd name="connsiteX11" fmla="*/ 8556 w 10004"/>
                <a:gd name="connsiteY11" fmla="*/ 7082 h 10000"/>
                <a:gd name="connsiteX12" fmla="*/ 6948 w 10004"/>
                <a:gd name="connsiteY12" fmla="*/ 5657 h 10000"/>
                <a:gd name="connsiteX13" fmla="*/ 4807 w 10004"/>
                <a:gd name="connsiteY13" fmla="*/ 4252 h 10000"/>
                <a:gd name="connsiteX14" fmla="*/ 4984 w 10004"/>
                <a:gd name="connsiteY14" fmla="*/ 2959 h 10000"/>
                <a:gd name="connsiteX15" fmla="*/ 8472 w 10004"/>
                <a:gd name="connsiteY15" fmla="*/ 2001 h 10000"/>
                <a:gd name="connsiteX16" fmla="*/ 8649 w 10004"/>
                <a:gd name="connsiteY16" fmla="*/ 537 h 10000"/>
                <a:gd name="connsiteX0" fmla="*/ 8649 w 9993"/>
                <a:gd name="connsiteY0" fmla="*/ 537 h 10000"/>
                <a:gd name="connsiteX1" fmla="*/ 6770 w 9993"/>
                <a:gd name="connsiteY1" fmla="*/ 32 h 10000"/>
                <a:gd name="connsiteX2" fmla="*/ 3908 w 9993"/>
                <a:gd name="connsiteY2" fmla="*/ 1325 h 10000"/>
                <a:gd name="connsiteX3" fmla="*/ 1308 w 9993"/>
                <a:gd name="connsiteY3" fmla="*/ 2454 h 10000"/>
                <a:gd name="connsiteX4" fmla="*/ 55 w 9993"/>
                <a:gd name="connsiteY4" fmla="*/ 3354 h 10000"/>
                <a:gd name="connsiteX5" fmla="*/ 421 w 9993"/>
                <a:gd name="connsiteY5" fmla="*/ 4423 h 10000"/>
                <a:gd name="connsiteX6" fmla="*/ 2207 w 9993"/>
                <a:gd name="connsiteY6" fmla="*/ 5375 h 10000"/>
                <a:gd name="connsiteX7" fmla="*/ 4619 w 9993"/>
                <a:gd name="connsiteY7" fmla="*/ 7403 h 10000"/>
                <a:gd name="connsiteX8" fmla="*/ 5695 w 9993"/>
                <a:gd name="connsiteY8" fmla="*/ 9543 h 10000"/>
                <a:gd name="connsiteX9" fmla="*/ 7752 w 9993"/>
                <a:gd name="connsiteY9" fmla="*/ 9938 h 10000"/>
                <a:gd name="connsiteX10" fmla="*/ 9993 w 9993"/>
                <a:gd name="connsiteY10" fmla="*/ 8625 h 10000"/>
                <a:gd name="connsiteX11" fmla="*/ 7762 w 9993"/>
                <a:gd name="connsiteY11" fmla="*/ 7439 h 10000"/>
                <a:gd name="connsiteX12" fmla="*/ 6948 w 9993"/>
                <a:gd name="connsiteY12" fmla="*/ 5657 h 10000"/>
                <a:gd name="connsiteX13" fmla="*/ 4807 w 9993"/>
                <a:gd name="connsiteY13" fmla="*/ 4252 h 10000"/>
                <a:gd name="connsiteX14" fmla="*/ 4984 w 9993"/>
                <a:gd name="connsiteY14" fmla="*/ 2959 h 10000"/>
                <a:gd name="connsiteX15" fmla="*/ 8472 w 9993"/>
                <a:gd name="connsiteY15" fmla="*/ 2001 h 10000"/>
                <a:gd name="connsiteX16" fmla="*/ 8649 w 9993"/>
                <a:gd name="connsiteY16" fmla="*/ 537 h 10000"/>
                <a:gd name="connsiteX0" fmla="*/ 8655 w 10116"/>
                <a:gd name="connsiteY0" fmla="*/ 537 h 10000"/>
                <a:gd name="connsiteX1" fmla="*/ 6775 w 10116"/>
                <a:gd name="connsiteY1" fmla="*/ 32 h 10000"/>
                <a:gd name="connsiteX2" fmla="*/ 3911 w 10116"/>
                <a:gd name="connsiteY2" fmla="*/ 1325 h 10000"/>
                <a:gd name="connsiteX3" fmla="*/ 1309 w 10116"/>
                <a:gd name="connsiteY3" fmla="*/ 2454 h 10000"/>
                <a:gd name="connsiteX4" fmla="*/ 55 w 10116"/>
                <a:gd name="connsiteY4" fmla="*/ 3354 h 10000"/>
                <a:gd name="connsiteX5" fmla="*/ 421 w 10116"/>
                <a:gd name="connsiteY5" fmla="*/ 4423 h 10000"/>
                <a:gd name="connsiteX6" fmla="*/ 2209 w 10116"/>
                <a:gd name="connsiteY6" fmla="*/ 5375 h 10000"/>
                <a:gd name="connsiteX7" fmla="*/ 4622 w 10116"/>
                <a:gd name="connsiteY7" fmla="*/ 7403 h 10000"/>
                <a:gd name="connsiteX8" fmla="*/ 5699 w 10116"/>
                <a:gd name="connsiteY8" fmla="*/ 9543 h 10000"/>
                <a:gd name="connsiteX9" fmla="*/ 7757 w 10116"/>
                <a:gd name="connsiteY9" fmla="*/ 9938 h 10000"/>
                <a:gd name="connsiteX10" fmla="*/ 10000 w 10116"/>
                <a:gd name="connsiteY10" fmla="*/ 8625 h 10000"/>
                <a:gd name="connsiteX11" fmla="*/ 9584 w 10116"/>
                <a:gd name="connsiteY11" fmla="*/ 8224 h 10000"/>
                <a:gd name="connsiteX12" fmla="*/ 7767 w 10116"/>
                <a:gd name="connsiteY12" fmla="*/ 7439 h 10000"/>
                <a:gd name="connsiteX13" fmla="*/ 6953 w 10116"/>
                <a:gd name="connsiteY13" fmla="*/ 5657 h 10000"/>
                <a:gd name="connsiteX14" fmla="*/ 4810 w 10116"/>
                <a:gd name="connsiteY14" fmla="*/ 4252 h 10000"/>
                <a:gd name="connsiteX15" fmla="*/ 4987 w 10116"/>
                <a:gd name="connsiteY15" fmla="*/ 2959 h 10000"/>
                <a:gd name="connsiteX16" fmla="*/ 8478 w 10116"/>
                <a:gd name="connsiteY16" fmla="*/ 2001 h 10000"/>
                <a:gd name="connsiteX17" fmla="*/ 8655 w 10116"/>
                <a:gd name="connsiteY17" fmla="*/ 537 h 10000"/>
                <a:gd name="connsiteX0" fmla="*/ 8655 w 10071"/>
                <a:gd name="connsiteY0" fmla="*/ 537 h 10000"/>
                <a:gd name="connsiteX1" fmla="*/ 6775 w 10071"/>
                <a:gd name="connsiteY1" fmla="*/ 32 h 10000"/>
                <a:gd name="connsiteX2" fmla="*/ 3911 w 10071"/>
                <a:gd name="connsiteY2" fmla="*/ 1325 h 10000"/>
                <a:gd name="connsiteX3" fmla="*/ 1309 w 10071"/>
                <a:gd name="connsiteY3" fmla="*/ 2454 h 10000"/>
                <a:gd name="connsiteX4" fmla="*/ 55 w 10071"/>
                <a:gd name="connsiteY4" fmla="*/ 3354 h 10000"/>
                <a:gd name="connsiteX5" fmla="*/ 421 w 10071"/>
                <a:gd name="connsiteY5" fmla="*/ 4423 h 10000"/>
                <a:gd name="connsiteX6" fmla="*/ 2209 w 10071"/>
                <a:gd name="connsiteY6" fmla="*/ 5375 h 10000"/>
                <a:gd name="connsiteX7" fmla="*/ 4622 w 10071"/>
                <a:gd name="connsiteY7" fmla="*/ 7403 h 10000"/>
                <a:gd name="connsiteX8" fmla="*/ 5699 w 10071"/>
                <a:gd name="connsiteY8" fmla="*/ 9543 h 10000"/>
                <a:gd name="connsiteX9" fmla="*/ 7757 w 10071"/>
                <a:gd name="connsiteY9" fmla="*/ 9938 h 10000"/>
                <a:gd name="connsiteX10" fmla="*/ 10000 w 10071"/>
                <a:gd name="connsiteY10" fmla="*/ 8625 h 10000"/>
                <a:gd name="connsiteX11" fmla="*/ 9357 w 10071"/>
                <a:gd name="connsiteY11" fmla="*/ 7297 h 10000"/>
                <a:gd name="connsiteX12" fmla="*/ 7767 w 10071"/>
                <a:gd name="connsiteY12" fmla="*/ 7439 h 10000"/>
                <a:gd name="connsiteX13" fmla="*/ 6953 w 10071"/>
                <a:gd name="connsiteY13" fmla="*/ 5657 h 10000"/>
                <a:gd name="connsiteX14" fmla="*/ 4810 w 10071"/>
                <a:gd name="connsiteY14" fmla="*/ 4252 h 10000"/>
                <a:gd name="connsiteX15" fmla="*/ 4987 w 10071"/>
                <a:gd name="connsiteY15" fmla="*/ 2959 h 10000"/>
                <a:gd name="connsiteX16" fmla="*/ 8478 w 10071"/>
                <a:gd name="connsiteY16" fmla="*/ 2001 h 10000"/>
                <a:gd name="connsiteX17" fmla="*/ 8655 w 10071"/>
                <a:gd name="connsiteY17" fmla="*/ 537 h 10000"/>
                <a:gd name="connsiteX0" fmla="*/ 8655 w 10071"/>
                <a:gd name="connsiteY0" fmla="*/ 537 h 10000"/>
                <a:gd name="connsiteX1" fmla="*/ 6775 w 10071"/>
                <a:gd name="connsiteY1" fmla="*/ 32 h 10000"/>
                <a:gd name="connsiteX2" fmla="*/ 3911 w 10071"/>
                <a:gd name="connsiteY2" fmla="*/ 1325 h 10000"/>
                <a:gd name="connsiteX3" fmla="*/ 1309 w 10071"/>
                <a:gd name="connsiteY3" fmla="*/ 2454 h 10000"/>
                <a:gd name="connsiteX4" fmla="*/ 55 w 10071"/>
                <a:gd name="connsiteY4" fmla="*/ 3354 h 10000"/>
                <a:gd name="connsiteX5" fmla="*/ 421 w 10071"/>
                <a:gd name="connsiteY5" fmla="*/ 4423 h 10000"/>
                <a:gd name="connsiteX6" fmla="*/ 2209 w 10071"/>
                <a:gd name="connsiteY6" fmla="*/ 5375 h 10000"/>
                <a:gd name="connsiteX7" fmla="*/ 4622 w 10071"/>
                <a:gd name="connsiteY7" fmla="*/ 7403 h 10000"/>
                <a:gd name="connsiteX8" fmla="*/ 5699 w 10071"/>
                <a:gd name="connsiteY8" fmla="*/ 9543 h 10000"/>
                <a:gd name="connsiteX9" fmla="*/ 7757 w 10071"/>
                <a:gd name="connsiteY9" fmla="*/ 9938 h 10000"/>
                <a:gd name="connsiteX10" fmla="*/ 10000 w 10071"/>
                <a:gd name="connsiteY10" fmla="*/ 8625 h 10000"/>
                <a:gd name="connsiteX11" fmla="*/ 9357 w 10071"/>
                <a:gd name="connsiteY11" fmla="*/ 7297 h 10000"/>
                <a:gd name="connsiteX12" fmla="*/ 7767 w 10071"/>
                <a:gd name="connsiteY12" fmla="*/ 7105 h 10000"/>
                <a:gd name="connsiteX13" fmla="*/ 6953 w 10071"/>
                <a:gd name="connsiteY13" fmla="*/ 5657 h 10000"/>
                <a:gd name="connsiteX14" fmla="*/ 4810 w 10071"/>
                <a:gd name="connsiteY14" fmla="*/ 4252 h 10000"/>
                <a:gd name="connsiteX15" fmla="*/ 4987 w 10071"/>
                <a:gd name="connsiteY15" fmla="*/ 2959 h 10000"/>
                <a:gd name="connsiteX16" fmla="*/ 8478 w 10071"/>
                <a:gd name="connsiteY16" fmla="*/ 2001 h 10000"/>
                <a:gd name="connsiteX17" fmla="*/ 8655 w 10071"/>
                <a:gd name="connsiteY17" fmla="*/ 537 h 10000"/>
                <a:gd name="connsiteX0" fmla="*/ 8655 w 10064"/>
                <a:gd name="connsiteY0" fmla="*/ 537 h 10000"/>
                <a:gd name="connsiteX1" fmla="*/ 6775 w 10064"/>
                <a:gd name="connsiteY1" fmla="*/ 32 h 10000"/>
                <a:gd name="connsiteX2" fmla="*/ 3911 w 10064"/>
                <a:gd name="connsiteY2" fmla="*/ 1325 h 10000"/>
                <a:gd name="connsiteX3" fmla="*/ 1309 w 10064"/>
                <a:gd name="connsiteY3" fmla="*/ 2454 h 10000"/>
                <a:gd name="connsiteX4" fmla="*/ 55 w 10064"/>
                <a:gd name="connsiteY4" fmla="*/ 3354 h 10000"/>
                <a:gd name="connsiteX5" fmla="*/ 421 w 10064"/>
                <a:gd name="connsiteY5" fmla="*/ 4423 h 10000"/>
                <a:gd name="connsiteX6" fmla="*/ 2209 w 10064"/>
                <a:gd name="connsiteY6" fmla="*/ 5375 h 10000"/>
                <a:gd name="connsiteX7" fmla="*/ 4622 w 10064"/>
                <a:gd name="connsiteY7" fmla="*/ 7403 h 10000"/>
                <a:gd name="connsiteX8" fmla="*/ 5699 w 10064"/>
                <a:gd name="connsiteY8" fmla="*/ 9543 h 10000"/>
                <a:gd name="connsiteX9" fmla="*/ 7757 w 10064"/>
                <a:gd name="connsiteY9" fmla="*/ 9938 h 10000"/>
                <a:gd name="connsiteX10" fmla="*/ 10000 w 10064"/>
                <a:gd name="connsiteY10" fmla="*/ 8625 h 10000"/>
                <a:gd name="connsiteX11" fmla="*/ 9357 w 10064"/>
                <a:gd name="connsiteY11" fmla="*/ 7297 h 10000"/>
                <a:gd name="connsiteX12" fmla="*/ 7767 w 10064"/>
                <a:gd name="connsiteY12" fmla="*/ 7105 h 10000"/>
                <a:gd name="connsiteX13" fmla="*/ 6953 w 10064"/>
                <a:gd name="connsiteY13" fmla="*/ 5657 h 10000"/>
                <a:gd name="connsiteX14" fmla="*/ 4810 w 10064"/>
                <a:gd name="connsiteY14" fmla="*/ 4252 h 10000"/>
                <a:gd name="connsiteX15" fmla="*/ 4987 w 10064"/>
                <a:gd name="connsiteY15" fmla="*/ 2959 h 10000"/>
                <a:gd name="connsiteX16" fmla="*/ 8478 w 10064"/>
                <a:gd name="connsiteY16" fmla="*/ 2001 h 10000"/>
                <a:gd name="connsiteX17" fmla="*/ 8655 w 10064"/>
                <a:gd name="connsiteY17" fmla="*/ 537 h 10000"/>
                <a:gd name="connsiteX0" fmla="*/ 8655 w 10100"/>
                <a:gd name="connsiteY0" fmla="*/ 537 h 10000"/>
                <a:gd name="connsiteX1" fmla="*/ 6775 w 10100"/>
                <a:gd name="connsiteY1" fmla="*/ 32 h 10000"/>
                <a:gd name="connsiteX2" fmla="*/ 3911 w 10100"/>
                <a:gd name="connsiteY2" fmla="*/ 1325 h 10000"/>
                <a:gd name="connsiteX3" fmla="*/ 1309 w 10100"/>
                <a:gd name="connsiteY3" fmla="*/ 2454 h 10000"/>
                <a:gd name="connsiteX4" fmla="*/ 55 w 10100"/>
                <a:gd name="connsiteY4" fmla="*/ 3354 h 10000"/>
                <a:gd name="connsiteX5" fmla="*/ 421 w 10100"/>
                <a:gd name="connsiteY5" fmla="*/ 4423 h 10000"/>
                <a:gd name="connsiteX6" fmla="*/ 2209 w 10100"/>
                <a:gd name="connsiteY6" fmla="*/ 5375 h 10000"/>
                <a:gd name="connsiteX7" fmla="*/ 4622 w 10100"/>
                <a:gd name="connsiteY7" fmla="*/ 7403 h 10000"/>
                <a:gd name="connsiteX8" fmla="*/ 5699 w 10100"/>
                <a:gd name="connsiteY8" fmla="*/ 9543 h 10000"/>
                <a:gd name="connsiteX9" fmla="*/ 7757 w 10100"/>
                <a:gd name="connsiteY9" fmla="*/ 9938 h 10000"/>
                <a:gd name="connsiteX10" fmla="*/ 10000 w 10100"/>
                <a:gd name="connsiteY10" fmla="*/ 8625 h 10000"/>
                <a:gd name="connsiteX11" fmla="*/ 9357 w 10100"/>
                <a:gd name="connsiteY11" fmla="*/ 7297 h 10000"/>
                <a:gd name="connsiteX12" fmla="*/ 7767 w 10100"/>
                <a:gd name="connsiteY12" fmla="*/ 7105 h 10000"/>
                <a:gd name="connsiteX13" fmla="*/ 6953 w 10100"/>
                <a:gd name="connsiteY13" fmla="*/ 5657 h 10000"/>
                <a:gd name="connsiteX14" fmla="*/ 4810 w 10100"/>
                <a:gd name="connsiteY14" fmla="*/ 4252 h 10000"/>
                <a:gd name="connsiteX15" fmla="*/ 4987 w 10100"/>
                <a:gd name="connsiteY15" fmla="*/ 2959 h 10000"/>
                <a:gd name="connsiteX16" fmla="*/ 8478 w 10100"/>
                <a:gd name="connsiteY16" fmla="*/ 2001 h 10000"/>
                <a:gd name="connsiteX17" fmla="*/ 8655 w 10100"/>
                <a:gd name="connsiteY17" fmla="*/ 5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00" h="10000">
                  <a:moveTo>
                    <a:pt x="8655" y="537"/>
                  </a:moveTo>
                  <a:cubicBezTo>
                    <a:pt x="8374" y="209"/>
                    <a:pt x="7569" y="-100"/>
                    <a:pt x="6775" y="32"/>
                  </a:cubicBezTo>
                  <a:cubicBezTo>
                    <a:pt x="5980" y="163"/>
                    <a:pt x="4820" y="924"/>
                    <a:pt x="3911" y="1325"/>
                  </a:cubicBezTo>
                  <a:cubicBezTo>
                    <a:pt x="3002" y="1726"/>
                    <a:pt x="1957" y="2119"/>
                    <a:pt x="1309" y="2454"/>
                  </a:cubicBezTo>
                  <a:cubicBezTo>
                    <a:pt x="661" y="2789"/>
                    <a:pt x="202" y="3025"/>
                    <a:pt x="55" y="3354"/>
                  </a:cubicBezTo>
                  <a:cubicBezTo>
                    <a:pt x="-91" y="3681"/>
                    <a:pt x="66" y="4088"/>
                    <a:pt x="421" y="4423"/>
                  </a:cubicBezTo>
                  <a:cubicBezTo>
                    <a:pt x="777" y="4758"/>
                    <a:pt x="1508" y="4876"/>
                    <a:pt x="2209" y="5375"/>
                  </a:cubicBezTo>
                  <a:cubicBezTo>
                    <a:pt x="2908" y="5874"/>
                    <a:pt x="4037" y="6707"/>
                    <a:pt x="4622" y="7403"/>
                  </a:cubicBezTo>
                  <a:cubicBezTo>
                    <a:pt x="5207" y="8099"/>
                    <a:pt x="5176" y="9124"/>
                    <a:pt x="5699" y="9543"/>
                  </a:cubicBezTo>
                  <a:cubicBezTo>
                    <a:pt x="6220" y="9963"/>
                    <a:pt x="7041" y="10091"/>
                    <a:pt x="7757" y="9938"/>
                  </a:cubicBezTo>
                  <a:cubicBezTo>
                    <a:pt x="8474" y="9785"/>
                    <a:pt x="9752" y="8955"/>
                    <a:pt x="10000" y="8625"/>
                  </a:cubicBezTo>
                  <a:cubicBezTo>
                    <a:pt x="10248" y="8295"/>
                    <a:pt x="10041" y="7519"/>
                    <a:pt x="9357" y="7297"/>
                  </a:cubicBezTo>
                  <a:cubicBezTo>
                    <a:pt x="8673" y="7075"/>
                    <a:pt x="8205" y="7533"/>
                    <a:pt x="7767" y="7105"/>
                  </a:cubicBezTo>
                  <a:cubicBezTo>
                    <a:pt x="7329" y="6677"/>
                    <a:pt x="7446" y="6132"/>
                    <a:pt x="6953" y="5657"/>
                  </a:cubicBezTo>
                  <a:cubicBezTo>
                    <a:pt x="6460" y="5182"/>
                    <a:pt x="5135" y="4699"/>
                    <a:pt x="4810" y="4252"/>
                  </a:cubicBezTo>
                  <a:cubicBezTo>
                    <a:pt x="4486" y="3806"/>
                    <a:pt x="4382" y="3333"/>
                    <a:pt x="4987" y="2959"/>
                  </a:cubicBezTo>
                  <a:cubicBezTo>
                    <a:pt x="5594" y="2585"/>
                    <a:pt x="7873" y="2401"/>
                    <a:pt x="8478" y="2001"/>
                  </a:cubicBezTo>
                  <a:cubicBezTo>
                    <a:pt x="9084" y="1601"/>
                    <a:pt x="8938" y="865"/>
                    <a:pt x="8655" y="5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60" name="AutoShape 7"/>
            <p:cNvCxnSpPr>
              <a:cxnSpLocks noChangeShapeType="1"/>
              <a:stCxn id="23565" idx="5"/>
            </p:cNvCxnSpPr>
            <p:nvPr/>
          </p:nvCxnSpPr>
          <p:spPr bwMode="auto">
            <a:xfrm>
              <a:off x="1662113" y="3122613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Oval 8"/>
            <p:cNvSpPr>
              <a:spLocks noChangeArrowheads="1"/>
            </p:cNvSpPr>
            <p:nvPr/>
          </p:nvSpPr>
          <p:spPr bwMode="auto">
            <a:xfrm>
              <a:off x="2286000" y="2295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987425" y="2295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2627313" y="2828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1941513" y="2828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23565" name="Oval 12"/>
            <p:cNvSpPr>
              <a:spLocks noChangeArrowheads="1"/>
            </p:cNvSpPr>
            <p:nvPr/>
          </p:nvSpPr>
          <p:spPr bwMode="auto">
            <a:xfrm>
              <a:off x="1368425" y="28289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sp>
          <p:nvSpPr>
            <p:cNvPr id="23566" name="Oval 13"/>
            <p:cNvSpPr>
              <a:spLocks noChangeArrowheads="1"/>
            </p:cNvSpPr>
            <p:nvPr/>
          </p:nvSpPr>
          <p:spPr bwMode="auto">
            <a:xfrm>
              <a:off x="569913" y="2828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1179513" y="3438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23568" name="Oval 15"/>
            <p:cNvSpPr>
              <a:spLocks noChangeArrowheads="1"/>
            </p:cNvSpPr>
            <p:nvPr/>
          </p:nvSpPr>
          <p:spPr bwMode="auto">
            <a:xfrm>
              <a:off x="758825" y="3438525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569" name="Oval 16"/>
            <p:cNvSpPr>
              <a:spLocks noChangeArrowheads="1"/>
            </p:cNvSpPr>
            <p:nvPr/>
          </p:nvSpPr>
          <p:spPr bwMode="auto">
            <a:xfrm>
              <a:off x="341313" y="34385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23570" name="AutoShape 17"/>
            <p:cNvCxnSpPr>
              <a:cxnSpLocks noChangeShapeType="1"/>
              <a:stCxn id="23566" idx="3"/>
              <a:endCxn id="23569" idx="0"/>
            </p:cNvCxnSpPr>
            <p:nvPr/>
          </p:nvCxnSpPr>
          <p:spPr bwMode="auto">
            <a:xfrm flipH="1">
              <a:off x="514350" y="3122613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18"/>
            <p:cNvCxnSpPr>
              <a:cxnSpLocks noChangeShapeType="1"/>
              <a:stCxn id="23566" idx="5"/>
              <a:endCxn id="23568" idx="0"/>
            </p:cNvCxnSpPr>
            <p:nvPr/>
          </p:nvCxnSpPr>
          <p:spPr bwMode="auto">
            <a:xfrm>
              <a:off x="863600" y="3122613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19"/>
            <p:cNvCxnSpPr>
              <a:cxnSpLocks noChangeShapeType="1"/>
              <a:stCxn id="23565" idx="3"/>
              <a:endCxn id="23567" idx="0"/>
            </p:cNvCxnSpPr>
            <p:nvPr/>
          </p:nvCxnSpPr>
          <p:spPr bwMode="auto">
            <a:xfrm flipH="1">
              <a:off x="1352550" y="3122613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20"/>
            <p:cNvCxnSpPr>
              <a:cxnSpLocks noChangeShapeType="1"/>
              <a:stCxn id="23562" idx="3"/>
              <a:endCxn id="23566" idx="0"/>
            </p:cNvCxnSpPr>
            <p:nvPr/>
          </p:nvCxnSpPr>
          <p:spPr bwMode="auto">
            <a:xfrm flipH="1">
              <a:off x="742950" y="2589213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21"/>
            <p:cNvCxnSpPr>
              <a:cxnSpLocks noChangeShapeType="1"/>
              <a:stCxn id="23562" idx="5"/>
              <a:endCxn id="23565" idx="0"/>
            </p:cNvCxnSpPr>
            <p:nvPr/>
          </p:nvCxnSpPr>
          <p:spPr bwMode="auto">
            <a:xfrm>
              <a:off x="1281113" y="2589213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22"/>
            <p:cNvCxnSpPr>
              <a:cxnSpLocks noChangeShapeType="1"/>
              <a:stCxn id="23561" idx="3"/>
              <a:endCxn id="23564" idx="0"/>
            </p:cNvCxnSpPr>
            <p:nvPr/>
          </p:nvCxnSpPr>
          <p:spPr bwMode="auto">
            <a:xfrm flipH="1">
              <a:off x="2114550" y="2589213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23"/>
            <p:cNvCxnSpPr>
              <a:cxnSpLocks noChangeShapeType="1"/>
              <a:stCxn id="23561" idx="5"/>
              <a:endCxn id="23563" idx="0"/>
            </p:cNvCxnSpPr>
            <p:nvPr/>
          </p:nvCxnSpPr>
          <p:spPr bwMode="auto">
            <a:xfrm>
              <a:off x="2579688" y="2589213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24"/>
            <p:cNvCxnSpPr>
              <a:cxnSpLocks noChangeShapeType="1"/>
              <a:stCxn id="23579" idx="3"/>
              <a:endCxn id="23562" idx="0"/>
            </p:cNvCxnSpPr>
            <p:nvPr/>
          </p:nvCxnSpPr>
          <p:spPr bwMode="auto">
            <a:xfrm flipH="1">
              <a:off x="1160463" y="1979613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25"/>
            <p:cNvCxnSpPr>
              <a:cxnSpLocks noChangeShapeType="1"/>
              <a:stCxn id="23579" idx="5"/>
              <a:endCxn id="23561" idx="0"/>
            </p:cNvCxnSpPr>
            <p:nvPr/>
          </p:nvCxnSpPr>
          <p:spPr bwMode="auto">
            <a:xfrm>
              <a:off x="1930400" y="1979613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9" name="Oval 26"/>
            <p:cNvSpPr>
              <a:spLocks noChangeArrowheads="1"/>
            </p:cNvSpPr>
            <p:nvPr/>
          </p:nvSpPr>
          <p:spPr bwMode="auto">
            <a:xfrm>
              <a:off x="1636713" y="1685925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80" name="Oval 67"/>
            <p:cNvSpPr>
              <a:spLocks noChangeArrowheads="1"/>
            </p:cNvSpPr>
            <p:nvPr/>
          </p:nvSpPr>
          <p:spPr bwMode="auto">
            <a:xfrm>
              <a:off x="1928766" y="3320401"/>
              <a:ext cx="344488" cy="3444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  <a:endParaRPr lang="en-US" sz="2400" b="1" dirty="0"/>
            </a:p>
          </p:txBody>
        </p:sp>
      </p:grpSp>
      <p:sp>
        <p:nvSpPr>
          <p:cNvPr id="81" name="Line 3"/>
          <p:cNvSpPr>
            <a:spLocks noChangeShapeType="1"/>
          </p:cNvSpPr>
          <p:nvPr/>
        </p:nvSpPr>
        <p:spPr bwMode="auto">
          <a:xfrm>
            <a:off x="2971800" y="2871081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65513" y="1926820"/>
            <a:ext cx="2630487" cy="2416580"/>
            <a:chOff x="3465513" y="1557639"/>
            <a:chExt cx="2630487" cy="2416580"/>
          </a:xfrm>
        </p:grpSpPr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4492248" y="2838451"/>
              <a:ext cx="344488" cy="3444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584" name="Freeform 31"/>
            <p:cNvSpPr>
              <a:spLocks/>
            </p:cNvSpPr>
            <p:nvPr/>
          </p:nvSpPr>
          <p:spPr bwMode="auto">
            <a:xfrm>
              <a:off x="3911113" y="1557639"/>
              <a:ext cx="1352010" cy="2416580"/>
            </a:xfrm>
            <a:custGeom>
              <a:avLst/>
              <a:gdLst>
                <a:gd name="T0" fmla="*/ 837 w 878"/>
                <a:gd name="T1" fmla="*/ 97 h 1550"/>
                <a:gd name="T2" fmla="*/ 657 w 878"/>
                <a:gd name="T3" fmla="*/ 20 h 1550"/>
                <a:gd name="T4" fmla="*/ 383 w 878"/>
                <a:gd name="T5" fmla="*/ 217 h 1550"/>
                <a:gd name="T6" fmla="*/ 134 w 878"/>
                <a:gd name="T7" fmla="*/ 389 h 1550"/>
                <a:gd name="T8" fmla="*/ 14 w 878"/>
                <a:gd name="T9" fmla="*/ 526 h 1550"/>
                <a:gd name="T10" fmla="*/ 49 w 878"/>
                <a:gd name="T11" fmla="*/ 689 h 1550"/>
                <a:gd name="T12" fmla="*/ 220 w 878"/>
                <a:gd name="T13" fmla="*/ 834 h 1550"/>
                <a:gd name="T14" fmla="*/ 451 w 878"/>
                <a:gd name="T15" fmla="*/ 1143 h 1550"/>
                <a:gd name="T16" fmla="*/ 554 w 878"/>
                <a:gd name="T17" fmla="*/ 1469 h 1550"/>
                <a:gd name="T18" fmla="*/ 751 w 878"/>
                <a:gd name="T19" fmla="*/ 1529 h 1550"/>
                <a:gd name="T20" fmla="*/ 846 w 878"/>
                <a:gd name="T21" fmla="*/ 1340 h 1550"/>
                <a:gd name="T22" fmla="*/ 674 w 878"/>
                <a:gd name="T23" fmla="*/ 877 h 1550"/>
                <a:gd name="T24" fmla="*/ 469 w 878"/>
                <a:gd name="T25" fmla="*/ 663 h 1550"/>
                <a:gd name="T26" fmla="*/ 486 w 878"/>
                <a:gd name="T27" fmla="*/ 466 h 1550"/>
                <a:gd name="T28" fmla="*/ 820 w 878"/>
                <a:gd name="T29" fmla="*/ 320 h 1550"/>
                <a:gd name="T30" fmla="*/ 837 w 878"/>
                <a:gd name="T31" fmla="*/ 97 h 15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8"/>
                <a:gd name="T49" fmla="*/ 0 h 1550"/>
                <a:gd name="T50" fmla="*/ 878 w 878"/>
                <a:gd name="T51" fmla="*/ 1550 h 1550"/>
                <a:gd name="connsiteX0" fmla="*/ 9434 w 9700"/>
                <a:gd name="connsiteY0" fmla="*/ 528 h 9821"/>
                <a:gd name="connsiteX1" fmla="*/ 7384 w 9700"/>
                <a:gd name="connsiteY1" fmla="*/ 31 h 9821"/>
                <a:gd name="connsiteX2" fmla="*/ 4263 w 9700"/>
                <a:gd name="connsiteY2" fmla="*/ 1302 h 9821"/>
                <a:gd name="connsiteX3" fmla="*/ 1427 w 9700"/>
                <a:gd name="connsiteY3" fmla="*/ 2412 h 9821"/>
                <a:gd name="connsiteX4" fmla="*/ 60 w 9700"/>
                <a:gd name="connsiteY4" fmla="*/ 3296 h 9821"/>
                <a:gd name="connsiteX5" fmla="*/ 459 w 9700"/>
                <a:gd name="connsiteY5" fmla="*/ 4347 h 9821"/>
                <a:gd name="connsiteX6" fmla="*/ 2407 w 9700"/>
                <a:gd name="connsiteY6" fmla="*/ 5283 h 9821"/>
                <a:gd name="connsiteX7" fmla="*/ 5038 w 9700"/>
                <a:gd name="connsiteY7" fmla="*/ 7276 h 9821"/>
                <a:gd name="connsiteX8" fmla="*/ 6211 w 9700"/>
                <a:gd name="connsiteY8" fmla="*/ 9379 h 9821"/>
                <a:gd name="connsiteX9" fmla="*/ 8455 w 9700"/>
                <a:gd name="connsiteY9" fmla="*/ 9767 h 9821"/>
                <a:gd name="connsiteX10" fmla="*/ 9537 w 9700"/>
                <a:gd name="connsiteY10" fmla="*/ 8547 h 9821"/>
                <a:gd name="connsiteX11" fmla="*/ 7578 w 9700"/>
                <a:gd name="connsiteY11" fmla="*/ 5560 h 9821"/>
                <a:gd name="connsiteX12" fmla="*/ 6349 w 9700"/>
                <a:gd name="connsiteY12" fmla="*/ 4782 h 9821"/>
                <a:gd name="connsiteX13" fmla="*/ 5243 w 9700"/>
                <a:gd name="connsiteY13" fmla="*/ 4179 h 9821"/>
                <a:gd name="connsiteX14" fmla="*/ 5436 w 9700"/>
                <a:gd name="connsiteY14" fmla="*/ 2908 h 9821"/>
                <a:gd name="connsiteX15" fmla="*/ 9240 w 9700"/>
                <a:gd name="connsiteY15" fmla="*/ 1967 h 9821"/>
                <a:gd name="connsiteX16" fmla="*/ 9434 w 9700"/>
                <a:gd name="connsiteY16" fmla="*/ 528 h 9821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812 w 10000"/>
                <a:gd name="connsiteY11" fmla="*/ 5661 h 10000"/>
                <a:gd name="connsiteX12" fmla="*/ 6545 w 10000"/>
                <a:gd name="connsiteY12" fmla="*/ 4869 h 10000"/>
                <a:gd name="connsiteX13" fmla="*/ 5618 w 10000"/>
                <a:gd name="connsiteY13" fmla="*/ 4498 h 10000"/>
                <a:gd name="connsiteX14" fmla="*/ 5405 w 10000"/>
                <a:gd name="connsiteY14" fmla="*/ 4255 h 10000"/>
                <a:gd name="connsiteX15" fmla="*/ 5604 w 10000"/>
                <a:gd name="connsiteY15" fmla="*/ 2961 h 10000"/>
                <a:gd name="connsiteX16" fmla="*/ 9526 w 10000"/>
                <a:gd name="connsiteY16" fmla="*/ 2003 h 10000"/>
                <a:gd name="connsiteX17" fmla="*/ 9726 w 10000"/>
                <a:gd name="connsiteY17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812 w 10000"/>
                <a:gd name="connsiteY11" fmla="*/ 5661 h 10000"/>
                <a:gd name="connsiteX12" fmla="*/ 7275 w 10000"/>
                <a:gd name="connsiteY12" fmla="*/ 5240 h 10000"/>
                <a:gd name="connsiteX13" fmla="*/ 6545 w 10000"/>
                <a:gd name="connsiteY13" fmla="*/ 4869 h 10000"/>
                <a:gd name="connsiteX14" fmla="*/ 5618 w 10000"/>
                <a:gd name="connsiteY14" fmla="*/ 4498 h 10000"/>
                <a:gd name="connsiteX15" fmla="*/ 5405 w 10000"/>
                <a:gd name="connsiteY15" fmla="*/ 4255 h 10000"/>
                <a:gd name="connsiteX16" fmla="*/ 5604 w 10000"/>
                <a:gd name="connsiteY16" fmla="*/ 2961 h 10000"/>
                <a:gd name="connsiteX17" fmla="*/ 9526 w 10000"/>
                <a:gd name="connsiteY17" fmla="*/ 2003 h 10000"/>
                <a:gd name="connsiteX18" fmla="*/ 9726 w 10000"/>
                <a:gd name="connsiteY18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812 w 10000"/>
                <a:gd name="connsiteY11" fmla="*/ 5661 h 10000"/>
                <a:gd name="connsiteX12" fmla="*/ 8734 w 10000"/>
                <a:gd name="connsiteY12" fmla="*/ 4869 h 10000"/>
                <a:gd name="connsiteX13" fmla="*/ 6545 w 10000"/>
                <a:gd name="connsiteY13" fmla="*/ 4869 h 10000"/>
                <a:gd name="connsiteX14" fmla="*/ 5618 w 10000"/>
                <a:gd name="connsiteY14" fmla="*/ 4498 h 10000"/>
                <a:gd name="connsiteX15" fmla="*/ 5405 w 10000"/>
                <a:gd name="connsiteY15" fmla="*/ 4255 h 10000"/>
                <a:gd name="connsiteX16" fmla="*/ 5604 w 10000"/>
                <a:gd name="connsiteY16" fmla="*/ 2961 h 10000"/>
                <a:gd name="connsiteX17" fmla="*/ 9526 w 10000"/>
                <a:gd name="connsiteY17" fmla="*/ 2003 h 10000"/>
                <a:gd name="connsiteX18" fmla="*/ 9726 w 10000"/>
                <a:gd name="connsiteY18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8276 w 10000"/>
                <a:gd name="connsiteY11" fmla="*/ 5661 h 10000"/>
                <a:gd name="connsiteX12" fmla="*/ 8734 w 10000"/>
                <a:gd name="connsiteY12" fmla="*/ 4869 h 10000"/>
                <a:gd name="connsiteX13" fmla="*/ 6545 w 10000"/>
                <a:gd name="connsiteY13" fmla="*/ 4869 h 10000"/>
                <a:gd name="connsiteX14" fmla="*/ 5618 w 10000"/>
                <a:gd name="connsiteY14" fmla="*/ 4498 h 10000"/>
                <a:gd name="connsiteX15" fmla="*/ 5405 w 10000"/>
                <a:gd name="connsiteY15" fmla="*/ 4255 h 10000"/>
                <a:gd name="connsiteX16" fmla="*/ 5604 w 10000"/>
                <a:gd name="connsiteY16" fmla="*/ 2961 h 10000"/>
                <a:gd name="connsiteX17" fmla="*/ 9526 w 10000"/>
                <a:gd name="connsiteY17" fmla="*/ 2003 h 10000"/>
                <a:gd name="connsiteX18" fmla="*/ 9726 w 10000"/>
                <a:gd name="connsiteY18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8276 w 10000"/>
                <a:gd name="connsiteY11" fmla="*/ 5661 h 10000"/>
                <a:gd name="connsiteX12" fmla="*/ 8535 w 10000"/>
                <a:gd name="connsiteY12" fmla="*/ 6427 h 10000"/>
                <a:gd name="connsiteX13" fmla="*/ 8734 w 10000"/>
                <a:gd name="connsiteY13" fmla="*/ 4869 h 10000"/>
                <a:gd name="connsiteX14" fmla="*/ 6545 w 10000"/>
                <a:gd name="connsiteY14" fmla="*/ 4869 h 10000"/>
                <a:gd name="connsiteX15" fmla="*/ 5618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535 w 10000"/>
                <a:gd name="connsiteY12" fmla="*/ 6427 h 10000"/>
                <a:gd name="connsiteX13" fmla="*/ 8734 w 10000"/>
                <a:gd name="connsiteY13" fmla="*/ 4869 h 10000"/>
                <a:gd name="connsiteX14" fmla="*/ 6545 w 10000"/>
                <a:gd name="connsiteY14" fmla="*/ 4869 h 10000"/>
                <a:gd name="connsiteX15" fmla="*/ 5618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833 h 10000"/>
                <a:gd name="connsiteX13" fmla="*/ 8734 w 10000"/>
                <a:gd name="connsiteY13" fmla="*/ 4869 h 10000"/>
                <a:gd name="connsiteX14" fmla="*/ 6545 w 10000"/>
                <a:gd name="connsiteY14" fmla="*/ 4869 h 10000"/>
                <a:gd name="connsiteX15" fmla="*/ 5618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833 h 10000"/>
                <a:gd name="connsiteX13" fmla="*/ 8734 w 10000"/>
                <a:gd name="connsiteY13" fmla="*/ 4869 h 10000"/>
                <a:gd name="connsiteX14" fmla="*/ 7009 w 10000"/>
                <a:gd name="connsiteY14" fmla="*/ 4461 h 10000"/>
                <a:gd name="connsiteX15" fmla="*/ 5618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833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5618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833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498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833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34 w 10000"/>
                <a:gd name="connsiteY13" fmla="*/ 486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841 w 10000"/>
                <a:gd name="connsiteY13" fmla="*/ 480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841 w 10000"/>
                <a:gd name="connsiteY13" fmla="*/ 4809 h 10000"/>
                <a:gd name="connsiteX14" fmla="*/ 7805 w 10000"/>
                <a:gd name="connsiteY14" fmla="*/ 4461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841 w 10000"/>
                <a:gd name="connsiteY13" fmla="*/ 4809 h 10000"/>
                <a:gd name="connsiteX14" fmla="*/ 7397 w 10000"/>
                <a:gd name="connsiteY14" fmla="*/ 4485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841 w 10000"/>
                <a:gd name="connsiteY13" fmla="*/ 4809 h 10000"/>
                <a:gd name="connsiteX14" fmla="*/ 7397 w 10000"/>
                <a:gd name="connsiteY14" fmla="*/ 4485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841 w 10000"/>
                <a:gd name="connsiteY13" fmla="*/ 4809 h 10000"/>
                <a:gd name="connsiteX14" fmla="*/ 7397 w 10000"/>
                <a:gd name="connsiteY14" fmla="*/ 4485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77 w 10000"/>
                <a:gd name="connsiteY13" fmla="*/ 4653 h 10000"/>
                <a:gd name="connsiteX14" fmla="*/ 7397 w 10000"/>
                <a:gd name="connsiteY14" fmla="*/ 4485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77 w 10000"/>
                <a:gd name="connsiteY13" fmla="*/ 4653 h 10000"/>
                <a:gd name="connsiteX14" fmla="*/ 7397 w 10000"/>
                <a:gd name="connsiteY14" fmla="*/ 4485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77 w 10000"/>
                <a:gd name="connsiteY13" fmla="*/ 4653 h 10000"/>
                <a:gd name="connsiteX14" fmla="*/ 7354 w 10000"/>
                <a:gd name="connsiteY14" fmla="*/ 4569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402 w 10000"/>
                <a:gd name="connsiteY12" fmla="*/ 5610 h 10000"/>
                <a:gd name="connsiteX13" fmla="*/ 8777 w 10000"/>
                <a:gd name="connsiteY13" fmla="*/ 4653 h 10000"/>
                <a:gd name="connsiteX14" fmla="*/ 7354 w 10000"/>
                <a:gd name="connsiteY14" fmla="*/ 4569 h 10000"/>
                <a:gd name="connsiteX15" fmla="*/ 6281 w 10000"/>
                <a:gd name="connsiteY15" fmla="*/ 4683 h 10000"/>
                <a:gd name="connsiteX16" fmla="*/ 5405 w 10000"/>
                <a:gd name="connsiteY16" fmla="*/ 4255 h 10000"/>
                <a:gd name="connsiteX17" fmla="*/ 5604 w 10000"/>
                <a:gd name="connsiteY17" fmla="*/ 2961 h 10000"/>
                <a:gd name="connsiteX18" fmla="*/ 9526 w 10000"/>
                <a:gd name="connsiteY18" fmla="*/ 2003 h 10000"/>
                <a:gd name="connsiteX19" fmla="*/ 9726 w 10000"/>
                <a:gd name="connsiteY19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538 w 10000"/>
                <a:gd name="connsiteY12" fmla="*/ 5384 h 10000"/>
                <a:gd name="connsiteX13" fmla="*/ 8402 w 10000"/>
                <a:gd name="connsiteY13" fmla="*/ 5610 h 10000"/>
                <a:gd name="connsiteX14" fmla="*/ 8777 w 10000"/>
                <a:gd name="connsiteY14" fmla="*/ 4653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777 w 10000"/>
                <a:gd name="connsiteY14" fmla="*/ 4653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746 w 10000"/>
                <a:gd name="connsiteY11" fmla="*/ 6217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939 w 10000"/>
                <a:gd name="connsiteY11" fmla="*/ 6229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939 w 10000"/>
                <a:gd name="connsiteY11" fmla="*/ 6229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939 w 10000"/>
                <a:gd name="connsiteY11" fmla="*/ 6229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939 w 10000"/>
                <a:gd name="connsiteY11" fmla="*/ 6229 h 10000"/>
                <a:gd name="connsiteX12" fmla="*/ 8538 w 10000"/>
                <a:gd name="connsiteY12" fmla="*/ 5384 h 10000"/>
                <a:gd name="connsiteX13" fmla="*/ 8853 w 10000"/>
                <a:gd name="connsiteY13" fmla="*/ 504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  <a:gd name="connsiteX0" fmla="*/ 9726 w 10000"/>
                <a:gd name="connsiteY0" fmla="*/ 538 h 10000"/>
                <a:gd name="connsiteX1" fmla="*/ 7612 w 10000"/>
                <a:gd name="connsiteY1" fmla="*/ 32 h 10000"/>
                <a:gd name="connsiteX2" fmla="*/ 4395 w 10000"/>
                <a:gd name="connsiteY2" fmla="*/ 1326 h 10000"/>
                <a:gd name="connsiteX3" fmla="*/ 1471 w 10000"/>
                <a:gd name="connsiteY3" fmla="*/ 2456 h 10000"/>
                <a:gd name="connsiteX4" fmla="*/ 62 w 10000"/>
                <a:gd name="connsiteY4" fmla="*/ 3356 h 10000"/>
                <a:gd name="connsiteX5" fmla="*/ 473 w 10000"/>
                <a:gd name="connsiteY5" fmla="*/ 4426 h 10000"/>
                <a:gd name="connsiteX6" fmla="*/ 2481 w 10000"/>
                <a:gd name="connsiteY6" fmla="*/ 5379 h 10000"/>
                <a:gd name="connsiteX7" fmla="*/ 5194 w 10000"/>
                <a:gd name="connsiteY7" fmla="*/ 7409 h 10000"/>
                <a:gd name="connsiteX8" fmla="*/ 6403 w 10000"/>
                <a:gd name="connsiteY8" fmla="*/ 9550 h 10000"/>
                <a:gd name="connsiteX9" fmla="*/ 8716 w 10000"/>
                <a:gd name="connsiteY9" fmla="*/ 9945 h 10000"/>
                <a:gd name="connsiteX10" fmla="*/ 9832 w 10000"/>
                <a:gd name="connsiteY10" fmla="*/ 8703 h 10000"/>
                <a:gd name="connsiteX11" fmla="*/ 7939 w 10000"/>
                <a:gd name="connsiteY11" fmla="*/ 6229 h 10000"/>
                <a:gd name="connsiteX12" fmla="*/ 8538 w 10000"/>
                <a:gd name="connsiteY12" fmla="*/ 5384 h 10000"/>
                <a:gd name="connsiteX13" fmla="*/ 8853 w 10000"/>
                <a:gd name="connsiteY13" fmla="*/ 4925 h 10000"/>
                <a:gd name="connsiteX14" fmla="*/ 8348 w 10000"/>
                <a:gd name="connsiteY14" fmla="*/ 4617 h 10000"/>
                <a:gd name="connsiteX15" fmla="*/ 7354 w 10000"/>
                <a:gd name="connsiteY15" fmla="*/ 4569 h 10000"/>
                <a:gd name="connsiteX16" fmla="*/ 6281 w 10000"/>
                <a:gd name="connsiteY16" fmla="*/ 4683 h 10000"/>
                <a:gd name="connsiteX17" fmla="*/ 5405 w 10000"/>
                <a:gd name="connsiteY17" fmla="*/ 4255 h 10000"/>
                <a:gd name="connsiteX18" fmla="*/ 5604 w 10000"/>
                <a:gd name="connsiteY18" fmla="*/ 2961 h 10000"/>
                <a:gd name="connsiteX19" fmla="*/ 9526 w 10000"/>
                <a:gd name="connsiteY19" fmla="*/ 2003 h 10000"/>
                <a:gd name="connsiteX20" fmla="*/ 9726 w 10000"/>
                <a:gd name="connsiteY20" fmla="*/ 5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00" h="10000">
                  <a:moveTo>
                    <a:pt x="9726" y="538"/>
                  </a:moveTo>
                  <a:cubicBezTo>
                    <a:pt x="9409" y="209"/>
                    <a:pt x="8505" y="-100"/>
                    <a:pt x="7612" y="32"/>
                  </a:cubicBezTo>
                  <a:cubicBezTo>
                    <a:pt x="6720" y="163"/>
                    <a:pt x="5416" y="925"/>
                    <a:pt x="4395" y="1326"/>
                  </a:cubicBezTo>
                  <a:cubicBezTo>
                    <a:pt x="3373" y="1727"/>
                    <a:pt x="2199" y="2121"/>
                    <a:pt x="1471" y="2456"/>
                  </a:cubicBezTo>
                  <a:cubicBezTo>
                    <a:pt x="743" y="2791"/>
                    <a:pt x="227" y="3027"/>
                    <a:pt x="62" y="3356"/>
                  </a:cubicBezTo>
                  <a:cubicBezTo>
                    <a:pt x="-102" y="3684"/>
                    <a:pt x="74" y="4091"/>
                    <a:pt x="473" y="4426"/>
                  </a:cubicBezTo>
                  <a:cubicBezTo>
                    <a:pt x="872" y="4761"/>
                    <a:pt x="1695" y="4879"/>
                    <a:pt x="2481" y="5379"/>
                  </a:cubicBezTo>
                  <a:cubicBezTo>
                    <a:pt x="3268" y="5878"/>
                    <a:pt x="4536" y="6712"/>
                    <a:pt x="5194" y="7409"/>
                  </a:cubicBezTo>
                  <a:cubicBezTo>
                    <a:pt x="5851" y="8105"/>
                    <a:pt x="5815" y="9130"/>
                    <a:pt x="6403" y="9550"/>
                  </a:cubicBezTo>
                  <a:cubicBezTo>
                    <a:pt x="6990" y="9970"/>
                    <a:pt x="8140" y="10082"/>
                    <a:pt x="8716" y="9945"/>
                  </a:cubicBezTo>
                  <a:cubicBezTo>
                    <a:pt x="9292" y="9807"/>
                    <a:pt x="9961" y="9322"/>
                    <a:pt x="9832" y="8703"/>
                  </a:cubicBezTo>
                  <a:cubicBezTo>
                    <a:pt x="9703" y="8084"/>
                    <a:pt x="7876" y="6758"/>
                    <a:pt x="7939" y="6229"/>
                  </a:cubicBezTo>
                  <a:cubicBezTo>
                    <a:pt x="8002" y="5700"/>
                    <a:pt x="8429" y="5485"/>
                    <a:pt x="8538" y="5384"/>
                  </a:cubicBezTo>
                  <a:cubicBezTo>
                    <a:pt x="8647" y="5283"/>
                    <a:pt x="8885" y="5053"/>
                    <a:pt x="8853" y="4925"/>
                  </a:cubicBezTo>
                  <a:cubicBezTo>
                    <a:pt x="8821" y="4797"/>
                    <a:pt x="8598" y="4676"/>
                    <a:pt x="8348" y="4617"/>
                  </a:cubicBezTo>
                  <a:cubicBezTo>
                    <a:pt x="8098" y="4558"/>
                    <a:pt x="8174" y="4536"/>
                    <a:pt x="7354" y="4569"/>
                  </a:cubicBezTo>
                  <a:cubicBezTo>
                    <a:pt x="6900" y="4655"/>
                    <a:pt x="6606" y="4735"/>
                    <a:pt x="6281" y="4683"/>
                  </a:cubicBezTo>
                  <a:cubicBezTo>
                    <a:pt x="5956" y="4631"/>
                    <a:pt x="5518" y="4542"/>
                    <a:pt x="5405" y="4255"/>
                  </a:cubicBezTo>
                  <a:cubicBezTo>
                    <a:pt x="5292" y="3968"/>
                    <a:pt x="4924" y="3336"/>
                    <a:pt x="5604" y="2961"/>
                  </a:cubicBezTo>
                  <a:cubicBezTo>
                    <a:pt x="6286" y="2587"/>
                    <a:pt x="8845" y="2403"/>
                    <a:pt x="9526" y="2003"/>
                  </a:cubicBezTo>
                  <a:cubicBezTo>
                    <a:pt x="10207" y="1602"/>
                    <a:pt x="10043" y="865"/>
                    <a:pt x="9726" y="538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32"/>
            <p:cNvSpPr>
              <a:spLocks noChangeArrowheads="1"/>
            </p:cNvSpPr>
            <p:nvPr/>
          </p:nvSpPr>
          <p:spPr bwMode="auto">
            <a:xfrm>
              <a:off x="4760913" y="3449638"/>
              <a:ext cx="344487" cy="34448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cxnSp>
          <p:nvCxnSpPr>
            <p:cNvPr id="23586" name="AutoShape 33"/>
            <p:cNvCxnSpPr>
              <a:cxnSpLocks noChangeShapeType="1"/>
              <a:endCxn id="23585" idx="0"/>
            </p:cNvCxnSpPr>
            <p:nvPr/>
          </p:nvCxnSpPr>
          <p:spPr bwMode="auto">
            <a:xfrm>
              <a:off x="4786313" y="3132138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7" name="Oval 34"/>
            <p:cNvSpPr>
              <a:spLocks noChangeArrowheads="1"/>
            </p:cNvSpPr>
            <p:nvPr/>
          </p:nvSpPr>
          <p:spPr bwMode="auto">
            <a:xfrm>
              <a:off x="5410200" y="23050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23588" name="Oval 35"/>
            <p:cNvSpPr>
              <a:spLocks noChangeArrowheads="1"/>
            </p:cNvSpPr>
            <p:nvPr/>
          </p:nvSpPr>
          <p:spPr bwMode="auto">
            <a:xfrm>
              <a:off x="4111625" y="23050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3589" name="Oval 36"/>
            <p:cNvSpPr>
              <a:spLocks noChangeArrowheads="1"/>
            </p:cNvSpPr>
            <p:nvPr/>
          </p:nvSpPr>
          <p:spPr bwMode="auto">
            <a:xfrm>
              <a:off x="57515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590" name="Oval 37"/>
            <p:cNvSpPr>
              <a:spLocks noChangeArrowheads="1"/>
            </p:cNvSpPr>
            <p:nvPr/>
          </p:nvSpPr>
          <p:spPr bwMode="auto">
            <a:xfrm>
              <a:off x="50657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23592" name="Oval 39"/>
            <p:cNvSpPr>
              <a:spLocks noChangeArrowheads="1"/>
            </p:cNvSpPr>
            <p:nvPr/>
          </p:nvSpPr>
          <p:spPr bwMode="auto">
            <a:xfrm>
              <a:off x="36941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23593" name="Oval 40"/>
            <p:cNvSpPr>
              <a:spLocks noChangeArrowheads="1"/>
            </p:cNvSpPr>
            <p:nvPr/>
          </p:nvSpPr>
          <p:spPr bwMode="auto">
            <a:xfrm>
              <a:off x="4303713" y="34480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23594" name="Oval 41"/>
            <p:cNvSpPr>
              <a:spLocks noChangeArrowheads="1"/>
            </p:cNvSpPr>
            <p:nvPr/>
          </p:nvSpPr>
          <p:spPr bwMode="auto">
            <a:xfrm>
              <a:off x="3883025" y="34480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595" name="Oval 42"/>
            <p:cNvSpPr>
              <a:spLocks noChangeArrowheads="1"/>
            </p:cNvSpPr>
            <p:nvPr/>
          </p:nvSpPr>
          <p:spPr bwMode="auto">
            <a:xfrm>
              <a:off x="3465513" y="34480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23596" name="AutoShape 43"/>
            <p:cNvCxnSpPr>
              <a:cxnSpLocks noChangeShapeType="1"/>
              <a:stCxn id="23592" idx="3"/>
              <a:endCxn id="23595" idx="0"/>
            </p:cNvCxnSpPr>
            <p:nvPr/>
          </p:nvCxnSpPr>
          <p:spPr bwMode="auto">
            <a:xfrm flipH="1">
              <a:off x="3638550" y="3132138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44"/>
            <p:cNvCxnSpPr>
              <a:cxnSpLocks noChangeShapeType="1"/>
              <a:stCxn id="23592" idx="5"/>
              <a:endCxn id="23594" idx="0"/>
            </p:cNvCxnSpPr>
            <p:nvPr/>
          </p:nvCxnSpPr>
          <p:spPr bwMode="auto">
            <a:xfrm>
              <a:off x="3987800" y="3132138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45"/>
            <p:cNvCxnSpPr>
              <a:cxnSpLocks noChangeShapeType="1"/>
              <a:endCxn id="23593" idx="0"/>
            </p:cNvCxnSpPr>
            <p:nvPr/>
          </p:nvCxnSpPr>
          <p:spPr bwMode="auto">
            <a:xfrm flipH="1">
              <a:off x="4476750" y="313213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46"/>
            <p:cNvCxnSpPr>
              <a:cxnSpLocks noChangeShapeType="1"/>
              <a:stCxn id="23588" idx="3"/>
              <a:endCxn id="23592" idx="0"/>
            </p:cNvCxnSpPr>
            <p:nvPr/>
          </p:nvCxnSpPr>
          <p:spPr bwMode="auto">
            <a:xfrm flipH="1">
              <a:off x="3867150" y="259873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47"/>
            <p:cNvCxnSpPr>
              <a:cxnSpLocks noChangeShapeType="1"/>
              <a:stCxn id="23588" idx="5"/>
            </p:cNvCxnSpPr>
            <p:nvPr/>
          </p:nvCxnSpPr>
          <p:spPr bwMode="auto">
            <a:xfrm>
              <a:off x="4405313" y="259873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48"/>
            <p:cNvCxnSpPr>
              <a:cxnSpLocks noChangeShapeType="1"/>
              <a:stCxn id="23587" idx="3"/>
              <a:endCxn id="23590" idx="0"/>
            </p:cNvCxnSpPr>
            <p:nvPr/>
          </p:nvCxnSpPr>
          <p:spPr bwMode="auto">
            <a:xfrm flipH="1">
              <a:off x="5238750" y="259873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49"/>
            <p:cNvCxnSpPr>
              <a:cxnSpLocks noChangeShapeType="1"/>
              <a:stCxn id="23587" idx="5"/>
              <a:endCxn id="23589" idx="0"/>
            </p:cNvCxnSpPr>
            <p:nvPr/>
          </p:nvCxnSpPr>
          <p:spPr bwMode="auto">
            <a:xfrm>
              <a:off x="5703888" y="2598738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50"/>
            <p:cNvCxnSpPr>
              <a:cxnSpLocks noChangeShapeType="1"/>
              <a:stCxn id="23605" idx="3"/>
              <a:endCxn id="23588" idx="0"/>
            </p:cNvCxnSpPr>
            <p:nvPr/>
          </p:nvCxnSpPr>
          <p:spPr bwMode="auto">
            <a:xfrm flipH="1">
              <a:off x="4284663" y="198913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4" name="AutoShape 51"/>
            <p:cNvCxnSpPr>
              <a:cxnSpLocks noChangeShapeType="1"/>
              <a:stCxn id="23605" idx="5"/>
              <a:endCxn id="23587" idx="0"/>
            </p:cNvCxnSpPr>
            <p:nvPr/>
          </p:nvCxnSpPr>
          <p:spPr bwMode="auto">
            <a:xfrm>
              <a:off x="5054600" y="1989138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5" name="Oval 52"/>
            <p:cNvSpPr>
              <a:spLocks noChangeArrowheads="1"/>
            </p:cNvSpPr>
            <p:nvPr/>
          </p:nvSpPr>
          <p:spPr bwMode="auto">
            <a:xfrm>
              <a:off x="4760913" y="1695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4773705" y="2640105"/>
              <a:ext cx="344488" cy="3444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4913" y="1928512"/>
            <a:ext cx="2630487" cy="2414888"/>
            <a:chOff x="6284913" y="1559331"/>
            <a:chExt cx="2630487" cy="2414888"/>
          </a:xfrm>
        </p:grpSpPr>
        <p:sp>
          <p:nvSpPr>
            <p:cNvPr id="87" name="Oval 4"/>
            <p:cNvSpPr>
              <a:spLocks noChangeArrowheads="1"/>
            </p:cNvSpPr>
            <p:nvPr/>
          </p:nvSpPr>
          <p:spPr bwMode="auto">
            <a:xfrm>
              <a:off x="6931819" y="2305051"/>
              <a:ext cx="344488" cy="3444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610" name="Freeform 57"/>
            <p:cNvSpPr>
              <a:spLocks/>
            </p:cNvSpPr>
            <p:nvPr/>
          </p:nvSpPr>
          <p:spPr bwMode="auto">
            <a:xfrm>
              <a:off x="6698215" y="1559331"/>
              <a:ext cx="1384308" cy="2414888"/>
            </a:xfrm>
            <a:custGeom>
              <a:avLst/>
              <a:gdLst>
                <a:gd name="T0" fmla="*/ 837 w 878"/>
                <a:gd name="T1" fmla="*/ 97 h 1550"/>
                <a:gd name="T2" fmla="*/ 657 w 878"/>
                <a:gd name="T3" fmla="*/ 20 h 1550"/>
                <a:gd name="T4" fmla="*/ 383 w 878"/>
                <a:gd name="T5" fmla="*/ 217 h 1550"/>
                <a:gd name="T6" fmla="*/ 134 w 878"/>
                <a:gd name="T7" fmla="*/ 389 h 1550"/>
                <a:gd name="T8" fmla="*/ 14 w 878"/>
                <a:gd name="T9" fmla="*/ 526 h 1550"/>
                <a:gd name="T10" fmla="*/ 49 w 878"/>
                <a:gd name="T11" fmla="*/ 689 h 1550"/>
                <a:gd name="T12" fmla="*/ 220 w 878"/>
                <a:gd name="T13" fmla="*/ 834 h 1550"/>
                <a:gd name="T14" fmla="*/ 451 w 878"/>
                <a:gd name="T15" fmla="*/ 1143 h 1550"/>
                <a:gd name="T16" fmla="*/ 554 w 878"/>
                <a:gd name="T17" fmla="*/ 1469 h 1550"/>
                <a:gd name="T18" fmla="*/ 751 w 878"/>
                <a:gd name="T19" fmla="*/ 1529 h 1550"/>
                <a:gd name="T20" fmla="*/ 846 w 878"/>
                <a:gd name="T21" fmla="*/ 1340 h 1550"/>
                <a:gd name="T22" fmla="*/ 674 w 878"/>
                <a:gd name="T23" fmla="*/ 877 h 1550"/>
                <a:gd name="T24" fmla="*/ 469 w 878"/>
                <a:gd name="T25" fmla="*/ 663 h 1550"/>
                <a:gd name="T26" fmla="*/ 486 w 878"/>
                <a:gd name="T27" fmla="*/ 466 h 1550"/>
                <a:gd name="T28" fmla="*/ 820 w 878"/>
                <a:gd name="T29" fmla="*/ 320 h 1550"/>
                <a:gd name="T30" fmla="*/ 837 w 878"/>
                <a:gd name="T31" fmla="*/ 97 h 15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8"/>
                <a:gd name="T49" fmla="*/ 0 h 1550"/>
                <a:gd name="T50" fmla="*/ 878 w 878"/>
                <a:gd name="T51" fmla="*/ 1550 h 1550"/>
                <a:gd name="connsiteX0" fmla="*/ 9512 w 9778"/>
                <a:gd name="connsiteY0" fmla="*/ 528 h 9821"/>
                <a:gd name="connsiteX1" fmla="*/ 7462 w 9778"/>
                <a:gd name="connsiteY1" fmla="*/ 31 h 9821"/>
                <a:gd name="connsiteX2" fmla="*/ 4341 w 9778"/>
                <a:gd name="connsiteY2" fmla="*/ 1302 h 9821"/>
                <a:gd name="connsiteX3" fmla="*/ 412 w 9778"/>
                <a:gd name="connsiteY3" fmla="*/ 1866 h 9821"/>
                <a:gd name="connsiteX4" fmla="*/ 138 w 9778"/>
                <a:gd name="connsiteY4" fmla="*/ 3296 h 9821"/>
                <a:gd name="connsiteX5" fmla="*/ 537 w 9778"/>
                <a:gd name="connsiteY5" fmla="*/ 4347 h 9821"/>
                <a:gd name="connsiteX6" fmla="*/ 2485 w 9778"/>
                <a:gd name="connsiteY6" fmla="*/ 5283 h 9821"/>
                <a:gd name="connsiteX7" fmla="*/ 5116 w 9778"/>
                <a:gd name="connsiteY7" fmla="*/ 7276 h 9821"/>
                <a:gd name="connsiteX8" fmla="*/ 6289 w 9778"/>
                <a:gd name="connsiteY8" fmla="*/ 9379 h 9821"/>
                <a:gd name="connsiteX9" fmla="*/ 8533 w 9778"/>
                <a:gd name="connsiteY9" fmla="*/ 9767 h 9821"/>
                <a:gd name="connsiteX10" fmla="*/ 9615 w 9778"/>
                <a:gd name="connsiteY10" fmla="*/ 8547 h 9821"/>
                <a:gd name="connsiteX11" fmla="*/ 7656 w 9778"/>
                <a:gd name="connsiteY11" fmla="*/ 5560 h 9821"/>
                <a:gd name="connsiteX12" fmla="*/ 5321 w 9778"/>
                <a:gd name="connsiteY12" fmla="*/ 4179 h 9821"/>
                <a:gd name="connsiteX13" fmla="*/ 5514 w 9778"/>
                <a:gd name="connsiteY13" fmla="*/ 2908 h 9821"/>
                <a:gd name="connsiteX14" fmla="*/ 9318 w 9778"/>
                <a:gd name="connsiteY14" fmla="*/ 1967 h 9821"/>
                <a:gd name="connsiteX15" fmla="*/ 9512 w 9778"/>
                <a:gd name="connsiteY15" fmla="*/ 528 h 9821"/>
                <a:gd name="connsiteX0" fmla="*/ 9622 w 9894"/>
                <a:gd name="connsiteY0" fmla="*/ 538 h 10000"/>
                <a:gd name="connsiteX1" fmla="*/ 7525 w 9894"/>
                <a:gd name="connsiteY1" fmla="*/ 32 h 10000"/>
                <a:gd name="connsiteX2" fmla="*/ 4334 w 9894"/>
                <a:gd name="connsiteY2" fmla="*/ 1326 h 10000"/>
                <a:gd name="connsiteX3" fmla="*/ 2619 w 9894"/>
                <a:gd name="connsiteY3" fmla="*/ 1604 h 10000"/>
                <a:gd name="connsiteX4" fmla="*/ 315 w 9894"/>
                <a:gd name="connsiteY4" fmla="*/ 1900 h 10000"/>
                <a:gd name="connsiteX5" fmla="*/ 35 w 9894"/>
                <a:gd name="connsiteY5" fmla="*/ 3356 h 10000"/>
                <a:gd name="connsiteX6" fmla="*/ 443 w 9894"/>
                <a:gd name="connsiteY6" fmla="*/ 4426 h 10000"/>
                <a:gd name="connsiteX7" fmla="*/ 2435 w 9894"/>
                <a:gd name="connsiteY7" fmla="*/ 5379 h 10000"/>
                <a:gd name="connsiteX8" fmla="*/ 5126 w 9894"/>
                <a:gd name="connsiteY8" fmla="*/ 7409 h 10000"/>
                <a:gd name="connsiteX9" fmla="*/ 6326 w 9894"/>
                <a:gd name="connsiteY9" fmla="*/ 9550 h 10000"/>
                <a:gd name="connsiteX10" fmla="*/ 8621 w 9894"/>
                <a:gd name="connsiteY10" fmla="*/ 9945 h 10000"/>
                <a:gd name="connsiteX11" fmla="*/ 9727 w 9894"/>
                <a:gd name="connsiteY11" fmla="*/ 8703 h 10000"/>
                <a:gd name="connsiteX12" fmla="*/ 7724 w 9894"/>
                <a:gd name="connsiteY12" fmla="*/ 5661 h 10000"/>
                <a:gd name="connsiteX13" fmla="*/ 5336 w 9894"/>
                <a:gd name="connsiteY13" fmla="*/ 4255 h 10000"/>
                <a:gd name="connsiteX14" fmla="*/ 5533 w 9894"/>
                <a:gd name="connsiteY14" fmla="*/ 2961 h 10000"/>
                <a:gd name="connsiteX15" fmla="*/ 9424 w 9894"/>
                <a:gd name="connsiteY15" fmla="*/ 2003 h 10000"/>
                <a:gd name="connsiteX16" fmla="*/ 9622 w 9894"/>
                <a:gd name="connsiteY16" fmla="*/ 538 h 10000"/>
                <a:gd name="connsiteX0" fmla="*/ 9773 w 10048"/>
                <a:gd name="connsiteY0" fmla="*/ 538 h 10000"/>
                <a:gd name="connsiteX1" fmla="*/ 7654 w 10048"/>
                <a:gd name="connsiteY1" fmla="*/ 32 h 10000"/>
                <a:gd name="connsiteX2" fmla="*/ 4428 w 10048"/>
                <a:gd name="connsiteY2" fmla="*/ 1326 h 10000"/>
                <a:gd name="connsiteX3" fmla="*/ 3559 w 10048"/>
                <a:gd name="connsiteY3" fmla="*/ 1938 h 10000"/>
                <a:gd name="connsiteX4" fmla="*/ 366 w 10048"/>
                <a:gd name="connsiteY4" fmla="*/ 1900 h 10000"/>
                <a:gd name="connsiteX5" fmla="*/ 83 w 10048"/>
                <a:gd name="connsiteY5" fmla="*/ 3356 h 10000"/>
                <a:gd name="connsiteX6" fmla="*/ 496 w 10048"/>
                <a:gd name="connsiteY6" fmla="*/ 4426 h 10000"/>
                <a:gd name="connsiteX7" fmla="*/ 2509 w 10048"/>
                <a:gd name="connsiteY7" fmla="*/ 5379 h 10000"/>
                <a:gd name="connsiteX8" fmla="*/ 5229 w 10048"/>
                <a:gd name="connsiteY8" fmla="*/ 7409 h 10000"/>
                <a:gd name="connsiteX9" fmla="*/ 6442 w 10048"/>
                <a:gd name="connsiteY9" fmla="*/ 9550 h 10000"/>
                <a:gd name="connsiteX10" fmla="*/ 8761 w 10048"/>
                <a:gd name="connsiteY10" fmla="*/ 9945 h 10000"/>
                <a:gd name="connsiteX11" fmla="*/ 9879 w 10048"/>
                <a:gd name="connsiteY11" fmla="*/ 8703 h 10000"/>
                <a:gd name="connsiteX12" fmla="*/ 7855 w 10048"/>
                <a:gd name="connsiteY12" fmla="*/ 5661 h 10000"/>
                <a:gd name="connsiteX13" fmla="*/ 5441 w 10048"/>
                <a:gd name="connsiteY13" fmla="*/ 4255 h 10000"/>
                <a:gd name="connsiteX14" fmla="*/ 5640 w 10048"/>
                <a:gd name="connsiteY14" fmla="*/ 2961 h 10000"/>
                <a:gd name="connsiteX15" fmla="*/ 9573 w 10048"/>
                <a:gd name="connsiteY15" fmla="*/ 2003 h 10000"/>
                <a:gd name="connsiteX16" fmla="*/ 9773 w 10048"/>
                <a:gd name="connsiteY16" fmla="*/ 538 h 10000"/>
                <a:gd name="connsiteX0" fmla="*/ 9773 w 10048"/>
                <a:gd name="connsiteY0" fmla="*/ 538 h 10000"/>
                <a:gd name="connsiteX1" fmla="*/ 7654 w 10048"/>
                <a:gd name="connsiteY1" fmla="*/ 32 h 10000"/>
                <a:gd name="connsiteX2" fmla="*/ 4428 w 10048"/>
                <a:gd name="connsiteY2" fmla="*/ 1326 h 10000"/>
                <a:gd name="connsiteX3" fmla="*/ 3559 w 10048"/>
                <a:gd name="connsiteY3" fmla="*/ 2161 h 10000"/>
                <a:gd name="connsiteX4" fmla="*/ 366 w 10048"/>
                <a:gd name="connsiteY4" fmla="*/ 1900 h 10000"/>
                <a:gd name="connsiteX5" fmla="*/ 83 w 10048"/>
                <a:gd name="connsiteY5" fmla="*/ 3356 h 10000"/>
                <a:gd name="connsiteX6" fmla="*/ 496 w 10048"/>
                <a:gd name="connsiteY6" fmla="*/ 4426 h 10000"/>
                <a:gd name="connsiteX7" fmla="*/ 2509 w 10048"/>
                <a:gd name="connsiteY7" fmla="*/ 5379 h 10000"/>
                <a:gd name="connsiteX8" fmla="*/ 5229 w 10048"/>
                <a:gd name="connsiteY8" fmla="*/ 7409 h 10000"/>
                <a:gd name="connsiteX9" fmla="*/ 6442 w 10048"/>
                <a:gd name="connsiteY9" fmla="*/ 9550 h 10000"/>
                <a:gd name="connsiteX10" fmla="*/ 8761 w 10048"/>
                <a:gd name="connsiteY10" fmla="*/ 9945 h 10000"/>
                <a:gd name="connsiteX11" fmla="*/ 9879 w 10048"/>
                <a:gd name="connsiteY11" fmla="*/ 8703 h 10000"/>
                <a:gd name="connsiteX12" fmla="*/ 7855 w 10048"/>
                <a:gd name="connsiteY12" fmla="*/ 5661 h 10000"/>
                <a:gd name="connsiteX13" fmla="*/ 5441 w 10048"/>
                <a:gd name="connsiteY13" fmla="*/ 4255 h 10000"/>
                <a:gd name="connsiteX14" fmla="*/ 5640 w 10048"/>
                <a:gd name="connsiteY14" fmla="*/ 2961 h 10000"/>
                <a:gd name="connsiteX15" fmla="*/ 9573 w 10048"/>
                <a:gd name="connsiteY15" fmla="*/ 2003 h 10000"/>
                <a:gd name="connsiteX16" fmla="*/ 9773 w 10048"/>
                <a:gd name="connsiteY16" fmla="*/ 538 h 10000"/>
                <a:gd name="connsiteX0" fmla="*/ 9773 w 10048"/>
                <a:gd name="connsiteY0" fmla="*/ 531 h 9993"/>
                <a:gd name="connsiteX1" fmla="*/ 7654 w 10048"/>
                <a:gd name="connsiteY1" fmla="*/ 25 h 9993"/>
                <a:gd name="connsiteX2" fmla="*/ 5159 w 10048"/>
                <a:gd name="connsiteY2" fmla="*/ 1208 h 9993"/>
                <a:gd name="connsiteX3" fmla="*/ 3559 w 10048"/>
                <a:gd name="connsiteY3" fmla="*/ 2154 h 9993"/>
                <a:gd name="connsiteX4" fmla="*/ 366 w 10048"/>
                <a:gd name="connsiteY4" fmla="*/ 1893 h 9993"/>
                <a:gd name="connsiteX5" fmla="*/ 83 w 10048"/>
                <a:gd name="connsiteY5" fmla="*/ 3349 h 9993"/>
                <a:gd name="connsiteX6" fmla="*/ 496 w 10048"/>
                <a:gd name="connsiteY6" fmla="*/ 4419 h 9993"/>
                <a:gd name="connsiteX7" fmla="*/ 2509 w 10048"/>
                <a:gd name="connsiteY7" fmla="*/ 5372 h 9993"/>
                <a:gd name="connsiteX8" fmla="*/ 5229 w 10048"/>
                <a:gd name="connsiteY8" fmla="*/ 7402 h 9993"/>
                <a:gd name="connsiteX9" fmla="*/ 6442 w 10048"/>
                <a:gd name="connsiteY9" fmla="*/ 9543 h 9993"/>
                <a:gd name="connsiteX10" fmla="*/ 8761 w 10048"/>
                <a:gd name="connsiteY10" fmla="*/ 9938 h 9993"/>
                <a:gd name="connsiteX11" fmla="*/ 9879 w 10048"/>
                <a:gd name="connsiteY11" fmla="*/ 8696 h 9993"/>
                <a:gd name="connsiteX12" fmla="*/ 7855 w 10048"/>
                <a:gd name="connsiteY12" fmla="*/ 5654 h 9993"/>
                <a:gd name="connsiteX13" fmla="*/ 5441 w 10048"/>
                <a:gd name="connsiteY13" fmla="*/ 4248 h 9993"/>
                <a:gd name="connsiteX14" fmla="*/ 5640 w 10048"/>
                <a:gd name="connsiteY14" fmla="*/ 2954 h 9993"/>
                <a:gd name="connsiteX15" fmla="*/ 9573 w 10048"/>
                <a:gd name="connsiteY15" fmla="*/ 1996 h 9993"/>
                <a:gd name="connsiteX16" fmla="*/ 9773 w 10048"/>
                <a:gd name="connsiteY16" fmla="*/ 531 h 9993"/>
                <a:gd name="connsiteX0" fmla="*/ 9943 w 10217"/>
                <a:gd name="connsiteY0" fmla="*/ 531 h 10000"/>
                <a:gd name="connsiteX1" fmla="*/ 7834 w 10217"/>
                <a:gd name="connsiteY1" fmla="*/ 25 h 10000"/>
                <a:gd name="connsiteX2" fmla="*/ 5351 w 10217"/>
                <a:gd name="connsiteY2" fmla="*/ 1209 h 10000"/>
                <a:gd name="connsiteX3" fmla="*/ 3759 w 10217"/>
                <a:gd name="connsiteY3" fmla="*/ 2156 h 10000"/>
                <a:gd name="connsiteX4" fmla="*/ 581 w 10217"/>
                <a:gd name="connsiteY4" fmla="*/ 1894 h 10000"/>
                <a:gd name="connsiteX5" fmla="*/ 300 w 10217"/>
                <a:gd name="connsiteY5" fmla="*/ 3351 h 10000"/>
                <a:gd name="connsiteX6" fmla="*/ 711 w 10217"/>
                <a:gd name="connsiteY6" fmla="*/ 4422 h 10000"/>
                <a:gd name="connsiteX7" fmla="*/ 2714 w 10217"/>
                <a:gd name="connsiteY7" fmla="*/ 5376 h 10000"/>
                <a:gd name="connsiteX8" fmla="*/ 5421 w 10217"/>
                <a:gd name="connsiteY8" fmla="*/ 7407 h 10000"/>
                <a:gd name="connsiteX9" fmla="*/ 6628 w 10217"/>
                <a:gd name="connsiteY9" fmla="*/ 9550 h 10000"/>
                <a:gd name="connsiteX10" fmla="*/ 8936 w 10217"/>
                <a:gd name="connsiteY10" fmla="*/ 9945 h 10000"/>
                <a:gd name="connsiteX11" fmla="*/ 10049 w 10217"/>
                <a:gd name="connsiteY11" fmla="*/ 8702 h 10000"/>
                <a:gd name="connsiteX12" fmla="*/ 8034 w 10217"/>
                <a:gd name="connsiteY12" fmla="*/ 5658 h 10000"/>
                <a:gd name="connsiteX13" fmla="*/ 5632 w 10217"/>
                <a:gd name="connsiteY13" fmla="*/ 4251 h 10000"/>
                <a:gd name="connsiteX14" fmla="*/ 5830 w 10217"/>
                <a:gd name="connsiteY14" fmla="*/ 2956 h 10000"/>
                <a:gd name="connsiteX15" fmla="*/ 9744 w 10217"/>
                <a:gd name="connsiteY15" fmla="*/ 1997 h 10000"/>
                <a:gd name="connsiteX16" fmla="*/ 9943 w 10217"/>
                <a:gd name="connsiteY16" fmla="*/ 53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17" h="10000">
                  <a:moveTo>
                    <a:pt x="9943" y="531"/>
                  </a:moveTo>
                  <a:cubicBezTo>
                    <a:pt x="9628" y="202"/>
                    <a:pt x="8600" y="-88"/>
                    <a:pt x="7834" y="25"/>
                  </a:cubicBezTo>
                  <a:cubicBezTo>
                    <a:pt x="7069" y="138"/>
                    <a:pt x="6030" y="854"/>
                    <a:pt x="5351" y="1209"/>
                  </a:cubicBezTo>
                  <a:cubicBezTo>
                    <a:pt x="4673" y="1564"/>
                    <a:pt x="4433" y="2059"/>
                    <a:pt x="3759" y="2156"/>
                  </a:cubicBezTo>
                  <a:cubicBezTo>
                    <a:pt x="3085" y="2252"/>
                    <a:pt x="1684" y="1470"/>
                    <a:pt x="581" y="1894"/>
                  </a:cubicBezTo>
                  <a:cubicBezTo>
                    <a:pt x="-522" y="2318"/>
                    <a:pt x="279" y="2931"/>
                    <a:pt x="300" y="3351"/>
                  </a:cubicBezTo>
                  <a:cubicBezTo>
                    <a:pt x="322" y="3773"/>
                    <a:pt x="313" y="4087"/>
                    <a:pt x="711" y="4422"/>
                  </a:cubicBezTo>
                  <a:cubicBezTo>
                    <a:pt x="1109" y="4757"/>
                    <a:pt x="1930" y="4875"/>
                    <a:pt x="2714" y="5376"/>
                  </a:cubicBezTo>
                  <a:cubicBezTo>
                    <a:pt x="3499" y="5875"/>
                    <a:pt x="4765" y="6710"/>
                    <a:pt x="5421" y="7407"/>
                  </a:cubicBezTo>
                  <a:cubicBezTo>
                    <a:pt x="6077" y="8104"/>
                    <a:pt x="6042" y="9129"/>
                    <a:pt x="6628" y="9550"/>
                  </a:cubicBezTo>
                  <a:cubicBezTo>
                    <a:pt x="7213" y="9970"/>
                    <a:pt x="8361" y="10082"/>
                    <a:pt x="8936" y="9945"/>
                  </a:cubicBezTo>
                  <a:cubicBezTo>
                    <a:pt x="9509" y="9807"/>
                    <a:pt x="10202" y="9419"/>
                    <a:pt x="10049" y="8702"/>
                  </a:cubicBezTo>
                  <a:cubicBezTo>
                    <a:pt x="9897" y="7986"/>
                    <a:pt x="8772" y="6401"/>
                    <a:pt x="8034" y="5658"/>
                  </a:cubicBezTo>
                  <a:cubicBezTo>
                    <a:pt x="7296" y="4915"/>
                    <a:pt x="5995" y="4698"/>
                    <a:pt x="5632" y="4251"/>
                  </a:cubicBezTo>
                  <a:cubicBezTo>
                    <a:pt x="5269" y="3805"/>
                    <a:pt x="5151" y="3331"/>
                    <a:pt x="5830" y="2956"/>
                  </a:cubicBezTo>
                  <a:cubicBezTo>
                    <a:pt x="6511" y="2582"/>
                    <a:pt x="9066" y="2398"/>
                    <a:pt x="9744" y="1997"/>
                  </a:cubicBezTo>
                  <a:cubicBezTo>
                    <a:pt x="10424" y="1596"/>
                    <a:pt x="10260" y="859"/>
                    <a:pt x="9943" y="53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Oval 58"/>
            <p:cNvSpPr>
              <a:spLocks noChangeArrowheads="1"/>
            </p:cNvSpPr>
            <p:nvPr/>
          </p:nvSpPr>
          <p:spPr bwMode="auto">
            <a:xfrm>
              <a:off x="7580313" y="3449638"/>
              <a:ext cx="344487" cy="34448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cxnSp>
          <p:nvCxnSpPr>
            <p:cNvPr id="23612" name="AutoShape 59"/>
            <p:cNvCxnSpPr>
              <a:cxnSpLocks noChangeShapeType="1"/>
              <a:stCxn id="23617" idx="5"/>
              <a:endCxn id="23611" idx="0"/>
            </p:cNvCxnSpPr>
            <p:nvPr/>
          </p:nvCxnSpPr>
          <p:spPr bwMode="auto">
            <a:xfrm>
              <a:off x="7605713" y="3132138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13" name="Oval 60"/>
            <p:cNvSpPr>
              <a:spLocks noChangeArrowheads="1"/>
            </p:cNvSpPr>
            <p:nvPr/>
          </p:nvSpPr>
          <p:spPr bwMode="auto">
            <a:xfrm>
              <a:off x="8229600" y="23050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23615" name="Oval 62"/>
            <p:cNvSpPr>
              <a:spLocks noChangeArrowheads="1"/>
            </p:cNvSpPr>
            <p:nvPr/>
          </p:nvSpPr>
          <p:spPr bwMode="auto">
            <a:xfrm>
              <a:off x="85709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616" name="Oval 63"/>
            <p:cNvSpPr>
              <a:spLocks noChangeArrowheads="1"/>
            </p:cNvSpPr>
            <p:nvPr/>
          </p:nvSpPr>
          <p:spPr bwMode="auto">
            <a:xfrm>
              <a:off x="78851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23617" name="Oval 64"/>
            <p:cNvSpPr>
              <a:spLocks noChangeArrowheads="1"/>
            </p:cNvSpPr>
            <p:nvPr/>
          </p:nvSpPr>
          <p:spPr bwMode="auto">
            <a:xfrm>
              <a:off x="7312025" y="28384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3618" name="Oval 65"/>
            <p:cNvSpPr>
              <a:spLocks noChangeArrowheads="1"/>
            </p:cNvSpPr>
            <p:nvPr/>
          </p:nvSpPr>
          <p:spPr bwMode="auto">
            <a:xfrm>
              <a:off x="6513513" y="2838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23619" name="Oval 66"/>
            <p:cNvSpPr>
              <a:spLocks noChangeArrowheads="1"/>
            </p:cNvSpPr>
            <p:nvPr/>
          </p:nvSpPr>
          <p:spPr bwMode="auto">
            <a:xfrm>
              <a:off x="7123113" y="34480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23620" name="Oval 67"/>
            <p:cNvSpPr>
              <a:spLocks noChangeArrowheads="1"/>
            </p:cNvSpPr>
            <p:nvPr/>
          </p:nvSpPr>
          <p:spPr bwMode="auto">
            <a:xfrm>
              <a:off x="6702425" y="3448050"/>
              <a:ext cx="344488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23621" name="Oval 68"/>
            <p:cNvSpPr>
              <a:spLocks noChangeArrowheads="1"/>
            </p:cNvSpPr>
            <p:nvPr/>
          </p:nvSpPr>
          <p:spPr bwMode="auto">
            <a:xfrm>
              <a:off x="6284913" y="34480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23622" name="AutoShape 69"/>
            <p:cNvCxnSpPr>
              <a:cxnSpLocks noChangeShapeType="1"/>
              <a:stCxn id="23618" idx="3"/>
              <a:endCxn id="23621" idx="0"/>
            </p:cNvCxnSpPr>
            <p:nvPr/>
          </p:nvCxnSpPr>
          <p:spPr bwMode="auto">
            <a:xfrm flipH="1">
              <a:off x="6457950" y="3132138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3" name="AutoShape 70"/>
            <p:cNvCxnSpPr>
              <a:cxnSpLocks noChangeShapeType="1"/>
              <a:stCxn id="23618" idx="5"/>
              <a:endCxn id="23620" idx="0"/>
            </p:cNvCxnSpPr>
            <p:nvPr/>
          </p:nvCxnSpPr>
          <p:spPr bwMode="auto">
            <a:xfrm>
              <a:off x="6807200" y="3132138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4" name="AutoShape 71"/>
            <p:cNvCxnSpPr>
              <a:cxnSpLocks noChangeShapeType="1"/>
              <a:stCxn id="23617" idx="3"/>
              <a:endCxn id="23619" idx="0"/>
            </p:cNvCxnSpPr>
            <p:nvPr/>
          </p:nvCxnSpPr>
          <p:spPr bwMode="auto">
            <a:xfrm flipH="1">
              <a:off x="7296150" y="313213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5" name="AutoShape 72"/>
            <p:cNvCxnSpPr>
              <a:cxnSpLocks noChangeShapeType="1"/>
              <a:endCxn id="23618" idx="0"/>
            </p:cNvCxnSpPr>
            <p:nvPr/>
          </p:nvCxnSpPr>
          <p:spPr bwMode="auto">
            <a:xfrm flipH="1">
              <a:off x="6686550" y="259873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6" name="AutoShape 73"/>
            <p:cNvCxnSpPr>
              <a:cxnSpLocks noChangeShapeType="1"/>
              <a:endCxn id="23617" idx="0"/>
            </p:cNvCxnSpPr>
            <p:nvPr/>
          </p:nvCxnSpPr>
          <p:spPr bwMode="auto">
            <a:xfrm>
              <a:off x="7224713" y="259873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7" name="AutoShape 74"/>
            <p:cNvCxnSpPr>
              <a:cxnSpLocks noChangeShapeType="1"/>
              <a:stCxn id="23613" idx="3"/>
              <a:endCxn id="23616" idx="0"/>
            </p:cNvCxnSpPr>
            <p:nvPr/>
          </p:nvCxnSpPr>
          <p:spPr bwMode="auto">
            <a:xfrm flipH="1">
              <a:off x="8058150" y="259873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8" name="AutoShape 75"/>
            <p:cNvCxnSpPr>
              <a:cxnSpLocks noChangeShapeType="1"/>
              <a:stCxn id="23613" idx="5"/>
              <a:endCxn id="23615" idx="0"/>
            </p:cNvCxnSpPr>
            <p:nvPr/>
          </p:nvCxnSpPr>
          <p:spPr bwMode="auto">
            <a:xfrm>
              <a:off x="8523288" y="2598738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9" name="AutoShape 76"/>
            <p:cNvCxnSpPr>
              <a:cxnSpLocks noChangeShapeType="1"/>
              <a:stCxn id="23631" idx="3"/>
            </p:cNvCxnSpPr>
            <p:nvPr/>
          </p:nvCxnSpPr>
          <p:spPr bwMode="auto">
            <a:xfrm flipH="1">
              <a:off x="7104063" y="198913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0" name="AutoShape 77"/>
            <p:cNvCxnSpPr>
              <a:cxnSpLocks noChangeShapeType="1"/>
              <a:stCxn id="23631" idx="5"/>
              <a:endCxn id="23613" idx="0"/>
            </p:cNvCxnSpPr>
            <p:nvPr/>
          </p:nvCxnSpPr>
          <p:spPr bwMode="auto">
            <a:xfrm>
              <a:off x="7874000" y="1989138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1" name="Oval 78"/>
            <p:cNvSpPr>
              <a:spLocks noChangeArrowheads="1"/>
            </p:cNvSpPr>
            <p:nvPr/>
          </p:nvSpPr>
          <p:spPr bwMode="auto">
            <a:xfrm>
              <a:off x="7580313" y="1695450"/>
              <a:ext cx="344487" cy="3444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89" name="Oval 67"/>
            <p:cNvSpPr>
              <a:spLocks noChangeArrowheads="1"/>
            </p:cNvSpPr>
            <p:nvPr/>
          </p:nvSpPr>
          <p:spPr bwMode="auto">
            <a:xfrm>
              <a:off x="6705600" y="2017712"/>
              <a:ext cx="344488" cy="3444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  <a:endParaRPr lang="en-US" sz="2400" b="1" dirty="0"/>
            </a:p>
          </p:txBody>
        </p:sp>
      </p:grpSp>
      <p:sp>
        <p:nvSpPr>
          <p:cNvPr id="90" name="Line 3"/>
          <p:cNvSpPr>
            <a:spLocks noChangeShapeType="1"/>
          </p:cNvSpPr>
          <p:nvPr/>
        </p:nvSpPr>
        <p:spPr bwMode="auto">
          <a:xfrm>
            <a:off x="6066077" y="283536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90254" y="4724400"/>
            <a:ext cx="3443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dirty="0" smtClean="0"/>
              <a:t>runtime?</a:t>
            </a:r>
          </a:p>
          <a:p>
            <a:r>
              <a:rPr lang="en-US" sz="2400" i="1" dirty="0" smtClean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(log </a:t>
            </a:r>
            <a:r>
              <a:rPr lang="en-US" sz="2400" dirty="0">
                <a:solidFill>
                  <a:schemeClr val="accent6"/>
                </a:solidFill>
              </a:rPr>
              <a:t>n</a:t>
            </a:r>
            <a:r>
              <a:rPr lang="en-US" sz="2400" dirty="0" smtClean="0">
                <a:solidFill>
                  <a:schemeClr val="accent6"/>
                </a:solidFill>
              </a:rPr>
              <a:t>)	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17872" y="4724400"/>
            <a:ext cx="3869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Why does this work</a:t>
            </a:r>
            <a:r>
              <a:rPr lang="en-US" sz="2400" dirty="0" smtClean="0"/>
              <a:t>?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Both </a:t>
            </a:r>
            <a:r>
              <a:rPr lang="en-US" sz="2400" dirty="0">
                <a:solidFill>
                  <a:schemeClr val="accent6"/>
                </a:solidFill>
              </a:rPr>
              <a:t>children are heaps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11175" y="816114"/>
            <a:ext cx="4240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-45720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less than parent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7200" lvl="1" indent="-45720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Swap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Average-Case O(1)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Clearly, insert and </a:t>
            </a:r>
            <a:r>
              <a:rPr lang="en-US" sz="2400" dirty="0" err="1" smtClean="0"/>
              <a:t>deleteMin</a:t>
            </a:r>
            <a:r>
              <a:rPr lang="en-US" sz="2400" dirty="0"/>
              <a:t> are worst-case O(log n) </a:t>
            </a:r>
            <a:endParaRPr lang="en-US" sz="2400" dirty="0" smtClean="0"/>
          </a:p>
          <a:p>
            <a:r>
              <a:rPr lang="en-US" sz="2400" dirty="0" smtClean="0"/>
              <a:t>But we promised average-case O(1) insert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Insert only requires finding that one special spot</a:t>
            </a:r>
          </a:p>
          <a:p>
            <a:r>
              <a:rPr lang="en-US" sz="2400" dirty="0" smtClean="0"/>
              <a:t>Walking the tree requires O(log n) steps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We should only pay for the functionality we need</a:t>
            </a:r>
          </a:p>
          <a:p>
            <a:r>
              <a:rPr lang="en-US" sz="2400" dirty="0" smtClean="0"/>
              <a:t>Why have we insisted the tree be complete?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All complete trees of size n contain the same edges</a:t>
            </a:r>
          </a:p>
          <a:p>
            <a:r>
              <a:rPr lang="en-US" sz="2400" dirty="0" smtClean="0"/>
              <a:t>So why are we even representing the edges?</a:t>
            </a:r>
          </a:p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Here comes the really clever bit about implementing heaps!!!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300" smtClean="0"/>
              <a:t>Array Representation of a Binary Heap </a:t>
            </a:r>
            <a:endParaRPr lang="en-US" sz="33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173288" algn="l"/>
              </a:tabLst>
            </a:pPr>
            <a:r>
              <a:rPr lang="en-US" sz="2400" dirty="0" smtClean="0"/>
              <a:t>From node </a:t>
            </a:r>
            <a:r>
              <a:rPr lang="en-US" sz="2400" dirty="0" smtClean="0">
                <a:cs typeface="Courier New" pitchFamily="49" charset="0"/>
              </a:rPr>
              <a:t>i</a:t>
            </a:r>
            <a:r>
              <a:rPr lang="en-US" sz="2400" dirty="0" smtClean="0"/>
              <a:t>:</a:t>
            </a:r>
          </a:p>
          <a:p>
            <a:pPr>
              <a:tabLst>
                <a:tab pos="2173288" algn="l"/>
              </a:tabLst>
            </a:pPr>
            <a:r>
              <a:rPr lang="en-US" sz="2400" dirty="0" smtClean="0">
                <a:solidFill>
                  <a:schemeClr val="accent6"/>
                </a:solidFill>
              </a:rPr>
              <a:t>left child</a:t>
            </a:r>
            <a:r>
              <a:rPr lang="en-US" sz="2400" dirty="0" smtClean="0"/>
              <a:t>: 	</a:t>
            </a:r>
            <a:r>
              <a:rPr lang="en-US" sz="2400" dirty="0" smtClean="0">
                <a:cs typeface="Courier New" pitchFamily="49" charset="0"/>
              </a:rPr>
              <a:t>2i</a:t>
            </a:r>
          </a:p>
          <a:p>
            <a:pPr>
              <a:tabLst>
                <a:tab pos="2173288" algn="l"/>
              </a:tabLst>
            </a:pPr>
            <a:r>
              <a:rPr lang="en-US" sz="2400" dirty="0" smtClean="0">
                <a:solidFill>
                  <a:schemeClr val="accent6"/>
                </a:solidFill>
              </a:rPr>
              <a:t>right child</a:t>
            </a:r>
            <a:r>
              <a:rPr lang="en-US" sz="2400" dirty="0" smtClean="0"/>
              <a:t>: 2</a:t>
            </a:r>
            <a:r>
              <a:rPr lang="en-US" sz="2400" dirty="0" smtClean="0">
                <a:cs typeface="Courier New" pitchFamily="49" charset="0"/>
              </a:rPr>
              <a:t>i+1</a:t>
            </a:r>
          </a:p>
          <a:p>
            <a:pPr>
              <a:tabLst>
                <a:tab pos="2173288" algn="l"/>
              </a:tabLst>
            </a:pPr>
            <a:r>
              <a:rPr lang="en-US" sz="2400" dirty="0" smtClean="0">
                <a:solidFill>
                  <a:schemeClr val="accent6"/>
                </a:solidFill>
              </a:rPr>
              <a:t>parent</a:t>
            </a:r>
            <a:r>
              <a:rPr lang="en-US" sz="2400" dirty="0" smtClean="0"/>
              <a:t>: 	</a:t>
            </a:r>
            <a:r>
              <a:rPr lang="en-US" sz="2400" dirty="0" err="1" smtClean="0">
                <a:cs typeface="Courier New" pitchFamily="49" charset="0"/>
              </a:rPr>
              <a:t>i</a:t>
            </a:r>
            <a:r>
              <a:rPr lang="en-US" sz="2400" dirty="0" smtClean="0">
                <a:cs typeface="Courier New" pitchFamily="49" charset="0"/>
              </a:rPr>
              <a:t> / 2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45395" y="4876800"/>
            <a:ext cx="8241405" cy="1447800"/>
          </a:xfrm>
        </p:spPr>
        <p:txBody>
          <a:bodyPr>
            <a:normAutofit/>
          </a:bodyPr>
          <a:lstStyle/>
          <a:p>
            <a:r>
              <a:rPr lang="en-US" sz="2400" dirty="0"/>
              <a:t>We skip index 0 </a:t>
            </a:r>
            <a:r>
              <a:rPr lang="en-US" sz="2400" dirty="0" smtClean="0"/>
              <a:t>to make the math simpler</a:t>
            </a:r>
          </a:p>
          <a:p>
            <a:r>
              <a:rPr lang="en-US" sz="2400" dirty="0" smtClean="0"/>
              <a:t>Actually, it can be a good place to store the current size of the heap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62476" y="1136454"/>
            <a:ext cx="5080000" cy="2057400"/>
            <a:chOff x="508000" y="1885950"/>
            <a:chExt cx="5080000" cy="2057400"/>
          </a:xfrm>
        </p:grpSpPr>
        <p:sp>
          <p:nvSpPr>
            <p:cNvPr id="4100" name="Oval 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80000" y="31432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G</a:t>
              </a:r>
            </a:p>
          </p:txBody>
        </p:sp>
        <p:sp>
          <p:nvSpPr>
            <p:cNvPr id="4101" name="Oval 5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89200" y="31686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E</a:t>
              </a:r>
            </a:p>
          </p:txBody>
        </p:sp>
        <p:sp>
          <p:nvSpPr>
            <p:cNvPr id="4102" name="Oval 6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66800" y="31686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D</a:t>
              </a:r>
            </a:p>
          </p:txBody>
        </p:sp>
        <p:sp>
          <p:nvSpPr>
            <p:cNvPr id="4103" name="Oval 7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70400" y="26860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C</a:t>
              </a:r>
            </a:p>
          </p:txBody>
        </p:sp>
        <p:sp>
          <p:nvSpPr>
            <p:cNvPr id="4104" name="Oval 8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28800" y="26860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B</a:t>
              </a:r>
            </a:p>
          </p:txBody>
        </p:sp>
        <p:sp>
          <p:nvSpPr>
            <p:cNvPr id="4105" name="Oval 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49600" y="20002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A</a:t>
              </a:r>
            </a:p>
          </p:txBody>
        </p:sp>
        <p:cxnSp>
          <p:nvCxnSpPr>
            <p:cNvPr id="4106" name="AutoShape 10"/>
            <p:cNvCxnSpPr>
              <a:cxnSpLocks noChangeShapeType="1"/>
              <a:stCxn id="4105" idx="3"/>
              <a:endCxn id="4104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082800" y="2263775"/>
              <a:ext cx="1141413" cy="4032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07" name="AutoShape 11"/>
            <p:cNvCxnSpPr>
              <a:cxnSpLocks noChangeShapeType="1"/>
              <a:stCxn id="4105" idx="5"/>
              <a:endCxn id="4103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3582988" y="2263775"/>
              <a:ext cx="1141412" cy="4032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08" name="AutoShape 12"/>
            <p:cNvCxnSpPr>
              <a:cxnSpLocks noChangeShapeType="1"/>
              <a:stCxn id="4103" idx="5"/>
              <a:endCxn id="4100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903788" y="2949575"/>
              <a:ext cx="430212" cy="1746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09" name="AutoShape 13"/>
            <p:cNvCxnSpPr>
              <a:cxnSpLocks noChangeShapeType="1"/>
              <a:stCxn id="4104" idx="3"/>
              <a:endCxn id="4102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1320800" y="2949575"/>
              <a:ext cx="582613" cy="2000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10" name="AutoShape 14"/>
            <p:cNvCxnSpPr>
              <a:cxnSpLocks noChangeShapeType="1"/>
              <a:stCxn id="4104" idx="5"/>
              <a:endCxn id="4101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2262188" y="2949575"/>
              <a:ext cx="481012" cy="2000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13" name="Oval 17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33600" y="36576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J</a:t>
              </a:r>
            </a:p>
          </p:txBody>
        </p:sp>
        <p:cxnSp>
          <p:nvCxnSpPr>
            <p:cNvPr id="4114" name="AutoShape 18"/>
            <p:cNvCxnSpPr>
              <a:cxnSpLocks noChangeShapeType="1"/>
              <a:stCxn id="4101" idx="3"/>
              <a:endCxn id="4113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2387600" y="3432175"/>
              <a:ext cx="1762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15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44800" y="36576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K</a:t>
              </a:r>
            </a:p>
          </p:txBody>
        </p:sp>
        <p:cxnSp>
          <p:nvCxnSpPr>
            <p:cNvPr id="4116" name="AutoShape 20"/>
            <p:cNvCxnSpPr>
              <a:cxnSpLocks noChangeShapeType="1"/>
              <a:stCxn id="4101" idx="5"/>
              <a:endCxn id="4115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2922588" y="3432175"/>
              <a:ext cx="1762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17" name="Oval 21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1200" y="36576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H</a:t>
              </a:r>
            </a:p>
          </p:txBody>
        </p:sp>
        <p:cxnSp>
          <p:nvCxnSpPr>
            <p:cNvPr id="4118" name="AutoShape 22"/>
            <p:cNvCxnSpPr>
              <a:cxnSpLocks noChangeShapeType="1"/>
              <a:stCxn id="4102" idx="3"/>
              <a:endCxn id="4117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965200" y="3432175"/>
              <a:ext cx="1762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19" name="Oval 23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22400" y="36576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I</a:t>
              </a:r>
            </a:p>
          </p:txBody>
        </p:sp>
        <p:cxnSp>
          <p:nvCxnSpPr>
            <p:cNvPr id="4120" name="AutoShape 24"/>
            <p:cNvCxnSpPr>
              <a:cxnSpLocks noChangeShapeType="1"/>
              <a:stCxn id="4102" idx="5"/>
              <a:endCxn id="4119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1500188" y="3432175"/>
              <a:ext cx="1762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21" name="Oval 25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962400" y="314325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F</a:t>
              </a:r>
            </a:p>
          </p:txBody>
        </p:sp>
        <p:cxnSp>
          <p:nvCxnSpPr>
            <p:cNvPr id="4122" name="AutoShape 26"/>
            <p:cNvCxnSpPr>
              <a:cxnSpLocks noChangeShapeType="1"/>
              <a:stCxn id="4103" idx="3"/>
              <a:endCxn id="4121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4216400" y="2949575"/>
              <a:ext cx="328613" cy="1746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23" name="Oval 27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83000" y="36576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L</a:t>
              </a:r>
            </a:p>
          </p:txBody>
        </p:sp>
        <p:cxnSp>
          <p:nvCxnSpPr>
            <p:cNvPr id="4124" name="AutoShape 28"/>
            <p:cNvCxnSpPr>
              <a:cxnSpLocks noChangeShapeType="1"/>
              <a:stCxn id="4121" idx="3"/>
              <a:endCxn id="4123" idx="0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3851675" y="3472479"/>
              <a:ext cx="270447" cy="997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36" name="Text Box 4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75200" y="2971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7</a:t>
              </a:r>
            </a:p>
          </p:txBody>
        </p:sp>
        <p:grpSp>
          <p:nvGrpSpPr>
            <p:cNvPr id="2" name="Group 194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508000" y="1885950"/>
              <a:ext cx="3956050" cy="1909763"/>
              <a:chOff x="320" y="1188"/>
              <a:chExt cx="2492" cy="1203"/>
            </a:xfrm>
          </p:grpSpPr>
          <p:sp>
            <p:nvSpPr>
              <p:cNvPr id="4130" name="Text Box 34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728" y="1188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4131" name="Text Box 35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60" y="1584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4132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624" y="1584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4133" name="Text Box 37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8" y="1908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4134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344" y="1908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4135" name="Text Box 3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304" y="187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4137" name="Text Box 4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768" y="21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4138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20" y="216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4139" name="Text Box 43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80" y="216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140" name="Text Box 4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600" y="216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11</a:t>
                </a:r>
              </a:p>
            </p:txBody>
          </p:sp>
          <p:sp>
            <p:nvSpPr>
              <p:cNvPr id="4141" name="Text Box 45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176" y="216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12</a:t>
                </a:r>
              </a:p>
            </p:txBody>
          </p:sp>
        </p:grpSp>
      </p:grpSp>
      <p:graphicFrame>
        <p:nvGraphicFramePr>
          <p:cNvPr id="4289" name="Group 19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09589"/>
              </p:ext>
            </p:extLst>
          </p:nvPr>
        </p:nvGraphicFramePr>
        <p:xfrm>
          <a:off x="409676" y="3810000"/>
          <a:ext cx="8534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91" name="Text Box 19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2819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 * i</a:t>
            </a:r>
          </a:p>
        </p:txBody>
      </p:sp>
      <p:sp>
        <p:nvSpPr>
          <p:cNvPr id="4292" name="Text Box 19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(2 * i)+1</a:t>
            </a:r>
          </a:p>
        </p:txBody>
      </p:sp>
      <p:sp>
        <p:nvSpPr>
          <p:cNvPr id="4293" name="Text Box 19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3886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└ i / 2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┘</a:t>
            </a:r>
          </a:p>
        </p:txBody>
      </p:sp>
    </p:spTree>
    <p:extLst>
      <p:ext uri="{BB962C8B-B14F-4D97-AF65-F5344CB8AC3E}">
        <p14:creationId xmlns:p14="http://schemas.microsoft.com/office/powerpoint/2010/main" val="24298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uses </a:t>
            </a:r>
            <a:r>
              <a:rPr lang="en-US" sz="2400" dirty="0" err="1" smtClean="0"/>
              <a:t>ints</a:t>
            </a:r>
            <a:r>
              <a:rPr lang="en-US" sz="2400" dirty="0" smtClean="0"/>
              <a:t>.  In real use, you will have data nodes with priorities.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7431" y="1600200"/>
            <a:ext cx="737086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insert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val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(size == arr.length-1)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lang="en-US" sz="2200" b="1" kern="0" dirty="0" smtClean="0">
                <a:latin typeface="Courier New" pitchFamily="49" charset="0"/>
              </a:rPr>
              <a:t>    resize();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size = size + 1;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percolateUp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(size,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val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val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7431" y="3962400"/>
            <a:ext cx="7370860" cy="2346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9144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Courier New" pitchFamily="49" charset="0"/>
              </a:rPr>
              <a:t>percolateUp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Courier New" pitchFamily="49" charset="0"/>
              </a:rPr>
              <a:t>hole</a:t>
            </a:r>
            <a:r>
              <a:rPr lang="en-US" sz="2200" b="1" dirty="0" smtClean="0">
                <a:latin typeface="Courier New" pitchFamily="49" charset="0"/>
              </a:rPr>
              <a:t>, </a:t>
            </a:r>
            <a:r>
              <a:rPr lang="en-US" sz="2200" b="1" dirty="0" err="1" smtClean="0">
                <a:latin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Courier New" pitchFamily="49" charset="0"/>
              </a:rPr>
              <a:t>val</a:t>
            </a:r>
            <a:r>
              <a:rPr lang="en-US" sz="2200" b="1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  </a:t>
            </a:r>
            <a:r>
              <a:rPr lang="en-US" sz="2200" b="1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200" b="1" dirty="0" smtClean="0">
                <a:latin typeface="Courier New" pitchFamily="49" charset="0"/>
              </a:rPr>
              <a:t>(hole </a:t>
            </a:r>
            <a:r>
              <a:rPr lang="en-US" sz="2200" b="1" dirty="0">
                <a:latin typeface="Courier New" pitchFamily="49" charset="0"/>
              </a:rPr>
              <a:t>&gt; 1 </a:t>
            </a:r>
            <a:r>
              <a:rPr lang="en-US" sz="2200" b="1" dirty="0" smtClean="0">
                <a:latin typeface="Courier New" pitchFamily="49" charset="0"/>
              </a:rPr>
              <a:t>&amp;&amp; </a:t>
            </a:r>
            <a:r>
              <a:rPr lang="en-US" sz="2200" b="1" dirty="0" err="1" smtClean="0">
                <a:latin typeface="Courier New" pitchFamily="49" charset="0"/>
              </a:rPr>
              <a:t>val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&lt; </a:t>
            </a:r>
            <a:r>
              <a:rPr lang="en-US" sz="2200" b="1" dirty="0" err="1" smtClean="0">
                <a:latin typeface="Courier New" pitchFamily="49" charset="0"/>
              </a:rPr>
              <a:t>arr</a:t>
            </a:r>
            <a:r>
              <a:rPr lang="en-US" sz="2200" b="1" dirty="0" smtClean="0">
                <a:latin typeface="Courier New" pitchFamily="49" charset="0"/>
              </a:rPr>
              <a:t>[hole/2</a:t>
            </a:r>
            <a:r>
              <a:rPr lang="en-US" sz="2200" b="1" dirty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    </a:t>
            </a:r>
            <a:r>
              <a:rPr lang="en-US" sz="2200" b="1" dirty="0" err="1" smtClean="0">
                <a:latin typeface="Courier New" pitchFamily="49" charset="0"/>
              </a:rPr>
              <a:t>arr</a:t>
            </a:r>
            <a:r>
              <a:rPr lang="en-US" sz="2200" b="1" dirty="0" smtClean="0">
                <a:latin typeface="Courier New" pitchFamily="49" charset="0"/>
              </a:rPr>
              <a:t>[hole</a:t>
            </a:r>
            <a:r>
              <a:rPr lang="en-US" sz="2200" b="1" dirty="0">
                <a:latin typeface="Courier New" pitchFamily="49" charset="0"/>
              </a:rPr>
              <a:t>] = </a:t>
            </a:r>
            <a:r>
              <a:rPr lang="en-US" sz="2200" b="1" dirty="0" err="1" smtClean="0">
                <a:latin typeface="Courier New" pitchFamily="49" charset="0"/>
              </a:rPr>
              <a:t>arr</a:t>
            </a:r>
            <a:r>
              <a:rPr lang="en-US" sz="2200" b="1" dirty="0" smtClean="0">
                <a:latin typeface="Courier New" pitchFamily="49" charset="0"/>
              </a:rPr>
              <a:t>[hole/2</a:t>
            </a:r>
            <a:r>
              <a:rPr lang="en-US" sz="2200" b="1" dirty="0">
                <a:latin typeface="Courier New" pitchFamily="49" charset="0"/>
              </a:rPr>
              <a:t>];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    hole </a:t>
            </a:r>
            <a:r>
              <a:rPr lang="en-US" sz="2200" b="1" dirty="0" smtClean="0">
                <a:latin typeface="Courier New" pitchFamily="49" charset="0"/>
              </a:rPr>
              <a:t>= hole / 2</a:t>
            </a:r>
            <a:r>
              <a:rPr lang="en-US" sz="2200" b="1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  }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  </a:t>
            </a:r>
            <a:r>
              <a:rPr lang="en-US" sz="2200" b="1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200" b="1" dirty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>
                <a:latin typeface="Courier New" pitchFamily="49" charset="0"/>
              </a:rPr>
              <a:t>}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 </a:t>
            </a:r>
            <a:r>
              <a:rPr lang="en-US" dirty="0" err="1" smtClean="0"/>
              <a:t>deleteMin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76400"/>
            <a:ext cx="7848600" cy="2654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900" marR="0" lvl="0" indent="-342900" fontAlgn="base">
              <a:lnSpc>
                <a:spcPts val="2300"/>
              </a:lnSpc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ourier New" pitchFamily="49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200" dirty="0" err="1"/>
              <a:t>int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B050"/>
                </a:solidFill>
              </a:rPr>
              <a:t>deleteMin</a:t>
            </a:r>
            <a:r>
              <a:rPr lang="en-US" sz="2200" dirty="0"/>
              <a:t>() {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2"/>
                </a:solidFill>
              </a:rPr>
              <a:t>if</a:t>
            </a:r>
            <a:r>
              <a:rPr lang="en-US" sz="2200" dirty="0"/>
              <a:t>(</a:t>
            </a:r>
            <a:r>
              <a:rPr lang="en-US" sz="2200" dirty="0" err="1"/>
              <a:t>isEmpty</a:t>
            </a:r>
            <a:r>
              <a:rPr lang="en-US" sz="2200" dirty="0"/>
              <a:t>()) throw…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</a:t>
            </a:r>
            <a:r>
              <a:rPr lang="en-US" sz="2200" dirty="0" err="1" smtClean="0">
                <a:solidFill>
                  <a:srgbClr val="00B050"/>
                </a:solidFill>
              </a:rPr>
              <a:t>ans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err="1"/>
              <a:t>arr</a:t>
            </a:r>
            <a:r>
              <a:rPr lang="en-US" sz="2200" dirty="0"/>
              <a:t>[1];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</a:t>
            </a:r>
            <a:r>
              <a:rPr lang="en-US" sz="2200" dirty="0">
                <a:solidFill>
                  <a:srgbClr val="00B050"/>
                </a:solidFill>
              </a:rPr>
              <a:t>hole</a:t>
            </a:r>
            <a:r>
              <a:rPr lang="en-US" sz="2200" dirty="0"/>
              <a:t> = </a:t>
            </a:r>
            <a:r>
              <a:rPr lang="en-US" sz="2200" dirty="0" err="1" smtClean="0"/>
              <a:t>percolateDown</a:t>
            </a:r>
            <a:r>
              <a:rPr lang="en-US" sz="2200" dirty="0" smtClean="0"/>
              <a:t>(1,arr[size</a:t>
            </a:r>
            <a:r>
              <a:rPr lang="en-US" sz="2200" dirty="0"/>
              <a:t>]);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</a:t>
            </a:r>
            <a:r>
              <a:rPr lang="en-US" sz="2200" dirty="0" err="1"/>
              <a:t>arr</a:t>
            </a:r>
            <a:r>
              <a:rPr lang="en-US" sz="2200" dirty="0"/>
              <a:t>[hole] = </a:t>
            </a:r>
            <a:r>
              <a:rPr lang="en-US" sz="2200" dirty="0" err="1"/>
              <a:t>arr</a:t>
            </a:r>
            <a:r>
              <a:rPr lang="en-US" sz="2200" dirty="0"/>
              <a:t>[size];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size--;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2"/>
                </a:solidFill>
              </a:rPr>
              <a:t>return</a:t>
            </a:r>
            <a:r>
              <a:rPr lang="en-US" sz="2200" dirty="0"/>
              <a:t> </a:t>
            </a:r>
            <a:r>
              <a:rPr lang="en-US" sz="2200" dirty="0" err="1"/>
              <a:t>ans</a:t>
            </a:r>
            <a:r>
              <a:rPr lang="en-US" sz="2200" dirty="0"/>
              <a:t>;</a:t>
            </a:r>
          </a:p>
          <a:p>
            <a:pPr>
              <a:lnSpc>
                <a:spcPts val="2400"/>
              </a:lnSpc>
            </a:pPr>
            <a:r>
              <a:rPr lang="en-US" sz="2200" dirty="0" smtClean="0"/>
              <a:t>}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uses </a:t>
            </a:r>
            <a:r>
              <a:rPr lang="en-US" sz="2400" dirty="0" err="1" smtClean="0"/>
              <a:t>ints</a:t>
            </a:r>
            <a:r>
              <a:rPr lang="en-US" sz="2400" dirty="0" smtClean="0"/>
              <a:t>.  In real use, you will have data nodes with priorities.</a:t>
            </a:r>
            <a:endParaRPr lang="en-US" sz="2400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Pseudocode: deleteMin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0717" y="685800"/>
            <a:ext cx="8000908" cy="5596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 err="1">
                <a:latin typeface="Courier New" pitchFamily="49" charset="0"/>
              </a:rPr>
              <a:t>int</a:t>
            </a: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err="1">
                <a:solidFill>
                  <a:srgbClr val="00B050"/>
                </a:solidFill>
                <a:latin typeface="Courier New" pitchFamily="49" charset="0"/>
              </a:rPr>
              <a:t>percolateDown</a:t>
            </a:r>
            <a:r>
              <a:rPr lang="en-US" sz="2200" b="1" kern="0" dirty="0">
                <a:latin typeface="Courier New" pitchFamily="49" charset="0"/>
              </a:rPr>
              <a:t>(</a:t>
            </a:r>
            <a:r>
              <a:rPr lang="en-US" sz="2200" b="1" kern="0" dirty="0" err="1">
                <a:latin typeface="Courier New" pitchFamily="49" charset="0"/>
              </a:rPr>
              <a:t>int</a:t>
            </a: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smtClean="0">
                <a:solidFill>
                  <a:srgbClr val="00B050"/>
                </a:solidFill>
                <a:latin typeface="Courier New" pitchFamily="49" charset="0"/>
              </a:rPr>
              <a:t>hole</a:t>
            </a:r>
            <a:r>
              <a:rPr lang="en-US" sz="2200" b="1" kern="0" dirty="0" smtClean="0">
                <a:latin typeface="Courier New" pitchFamily="49" charset="0"/>
              </a:rPr>
              <a:t>, </a:t>
            </a:r>
            <a:r>
              <a:rPr lang="en-US" sz="2200" b="1" kern="0" dirty="0" err="1" smtClean="0">
                <a:latin typeface="Courier New" pitchFamily="49" charset="0"/>
              </a:rPr>
              <a:t>int</a:t>
            </a:r>
            <a:r>
              <a:rPr lang="en-US" sz="2200" b="1" kern="0" dirty="0" smtClean="0">
                <a:latin typeface="Courier New" pitchFamily="49" charset="0"/>
              </a:rPr>
              <a:t> </a:t>
            </a:r>
            <a:r>
              <a:rPr lang="en-US" sz="2200" b="1" kern="0" dirty="0" err="1">
                <a:solidFill>
                  <a:srgbClr val="00B050"/>
                </a:solidFill>
                <a:latin typeface="Courier New" pitchFamily="49" charset="0"/>
              </a:rPr>
              <a:t>val</a:t>
            </a:r>
            <a:r>
              <a:rPr lang="en-US" sz="22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smtClean="0">
                <a:latin typeface="Courier New" pitchFamily="49" charset="0"/>
              </a:rPr>
              <a:t>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200" b="1" kern="0" dirty="0" smtClean="0">
                <a:latin typeface="Courier New" pitchFamily="49" charset="0"/>
              </a:rPr>
              <a:t>(2 * hole </a:t>
            </a:r>
            <a:r>
              <a:rPr lang="en-US" sz="2200" b="1" kern="0" dirty="0">
                <a:latin typeface="Courier New" pitchFamily="49" charset="0"/>
              </a:rPr>
              <a:t>&lt;= size) {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  </a:t>
            </a:r>
            <a:r>
              <a:rPr lang="en-US" sz="2200" b="1" kern="0" dirty="0" smtClean="0">
                <a:solidFill>
                  <a:srgbClr val="00B050"/>
                </a:solidFill>
                <a:latin typeface="Courier New" pitchFamily="49" charset="0"/>
              </a:rPr>
              <a:t>left</a:t>
            </a:r>
            <a:r>
              <a:rPr lang="en-US" sz="2200" b="1" kern="0" dirty="0" smtClean="0">
                <a:latin typeface="Courier New" pitchFamily="49" charset="0"/>
              </a:rPr>
              <a:t>  </a:t>
            </a:r>
            <a:r>
              <a:rPr lang="en-US" sz="2200" b="1" kern="0" dirty="0">
                <a:latin typeface="Courier New" pitchFamily="49" charset="0"/>
              </a:rPr>
              <a:t>= </a:t>
            </a:r>
            <a:r>
              <a:rPr lang="en-US" sz="2200" b="1" kern="0" dirty="0" smtClean="0">
                <a:latin typeface="Courier New" pitchFamily="49" charset="0"/>
              </a:rPr>
              <a:t>2 * hole</a:t>
            </a:r>
            <a:r>
              <a:rPr lang="en-US" sz="2200" b="1" kern="0" dirty="0">
                <a:latin typeface="Courier New" pitchFamily="49" charset="0"/>
              </a:rPr>
              <a:t>; 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>
                <a:solidFill>
                  <a:srgbClr val="00B050"/>
                </a:solidFill>
                <a:latin typeface="Courier New" pitchFamily="49" charset="0"/>
              </a:rPr>
              <a:t> </a:t>
            </a:r>
            <a:r>
              <a:rPr lang="en-US" sz="2200" b="1" kern="0" dirty="0" smtClean="0">
                <a:solidFill>
                  <a:srgbClr val="00B050"/>
                </a:solidFill>
                <a:latin typeface="Courier New" pitchFamily="49" charset="0"/>
              </a:rPr>
              <a:t>  right </a:t>
            </a:r>
            <a:r>
              <a:rPr lang="en-US" sz="2200" b="1" kern="0" dirty="0">
                <a:latin typeface="Courier New" pitchFamily="49" charset="0"/>
              </a:rPr>
              <a:t>= left + 1;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 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200" b="1" kern="0" dirty="0" smtClean="0">
                <a:latin typeface="Courier New" pitchFamily="49" charset="0"/>
              </a:rPr>
              <a:t>(</a:t>
            </a:r>
            <a:r>
              <a:rPr lang="en-US" sz="2200" b="1" kern="0" dirty="0" err="1" smtClean="0">
                <a:latin typeface="Courier New" pitchFamily="49" charset="0"/>
              </a:rPr>
              <a:t>arr</a:t>
            </a:r>
            <a:r>
              <a:rPr lang="en-US" sz="2200" b="1" kern="0" dirty="0" smtClean="0">
                <a:latin typeface="Courier New" pitchFamily="49" charset="0"/>
              </a:rPr>
              <a:t>[left</a:t>
            </a:r>
            <a:r>
              <a:rPr lang="en-US" sz="2200" b="1" kern="0" dirty="0">
                <a:latin typeface="Courier New" pitchFamily="49" charset="0"/>
              </a:rPr>
              <a:t>] &lt; </a:t>
            </a:r>
            <a:r>
              <a:rPr lang="en-US" sz="2200" b="1" kern="0" dirty="0" err="1">
                <a:latin typeface="Courier New" pitchFamily="49" charset="0"/>
              </a:rPr>
              <a:t>arr</a:t>
            </a:r>
            <a:r>
              <a:rPr lang="en-US" sz="2200" b="1" kern="0" dirty="0">
                <a:latin typeface="Courier New" pitchFamily="49" charset="0"/>
              </a:rPr>
              <a:t>[right</a:t>
            </a:r>
            <a:r>
              <a:rPr lang="en-US" sz="2200" b="1" kern="0" dirty="0" smtClean="0">
                <a:latin typeface="Courier New" pitchFamily="49" charset="0"/>
              </a:rPr>
              <a:t>] || </a:t>
            </a:r>
            <a:r>
              <a:rPr lang="en-US" sz="2200" b="1" kern="0" dirty="0">
                <a:latin typeface="Courier New" pitchFamily="49" charset="0"/>
              </a:rPr>
              <a:t>right &gt; size)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 </a:t>
            </a:r>
            <a:r>
              <a:rPr lang="en-US" sz="2200" b="1" kern="0" dirty="0" smtClean="0">
                <a:latin typeface="Courier New" pitchFamily="49" charset="0"/>
              </a:rPr>
              <a:t>   </a:t>
            </a:r>
            <a:r>
              <a:rPr lang="en-US" sz="2200" b="1" kern="0" dirty="0">
                <a:solidFill>
                  <a:srgbClr val="00B050"/>
                </a:solidFill>
                <a:latin typeface="Courier New" pitchFamily="49" charset="0"/>
              </a:rPr>
              <a:t>target</a:t>
            </a:r>
            <a:r>
              <a:rPr lang="en-US" sz="2200" b="1" kern="0" dirty="0">
                <a:latin typeface="Courier New" pitchFamily="49" charset="0"/>
              </a:rPr>
              <a:t> = left;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 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endParaRPr lang="en-US" sz="22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 </a:t>
            </a:r>
            <a:r>
              <a:rPr lang="en-US" sz="2200" b="1" kern="0" dirty="0" smtClean="0">
                <a:latin typeface="Courier New" pitchFamily="49" charset="0"/>
              </a:rPr>
              <a:t>   </a:t>
            </a:r>
            <a:r>
              <a:rPr lang="en-US" sz="2200" b="1" kern="0" dirty="0">
                <a:solidFill>
                  <a:srgbClr val="00B050"/>
                </a:solidFill>
                <a:latin typeface="Courier New" pitchFamily="49" charset="0"/>
              </a:rPr>
              <a:t>target</a:t>
            </a:r>
            <a:r>
              <a:rPr lang="en-US" sz="2200" b="1" kern="0" dirty="0">
                <a:latin typeface="Courier New" pitchFamily="49" charset="0"/>
              </a:rPr>
              <a:t> = right;</a:t>
            </a:r>
          </a:p>
          <a:p>
            <a:pPr marL="342900" indent="-342900" fontAlgn="base">
              <a:lnSpc>
                <a:spcPts val="1400"/>
              </a:lnSpc>
            </a:pPr>
            <a:r>
              <a:rPr lang="en-US" sz="1600" b="1" kern="0" dirty="0">
                <a:latin typeface="Courier New" pitchFamily="49" charset="0"/>
              </a:rPr>
              <a:t>  </a:t>
            </a:r>
            <a:endParaRPr lang="en-US" sz="1600" b="1" kern="0" dirty="0" smtClean="0">
              <a:latin typeface="Courier New" pitchFamily="49" charset="0"/>
            </a:endParaRP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smtClean="0">
                <a:latin typeface="Courier New" pitchFamily="49" charset="0"/>
              </a:rPr>
              <a:t>  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200" b="1" kern="0" dirty="0" smtClean="0">
                <a:latin typeface="Courier New" pitchFamily="49" charset="0"/>
              </a:rPr>
              <a:t>(</a:t>
            </a:r>
            <a:r>
              <a:rPr lang="en-US" sz="2200" b="1" kern="0" dirty="0" err="1" smtClean="0">
                <a:latin typeface="Courier New" pitchFamily="49" charset="0"/>
              </a:rPr>
              <a:t>arr</a:t>
            </a:r>
            <a:r>
              <a:rPr lang="en-US" sz="2200" b="1" kern="0" dirty="0" smtClean="0">
                <a:latin typeface="Courier New" pitchFamily="49" charset="0"/>
              </a:rPr>
              <a:t>[target</a:t>
            </a:r>
            <a:r>
              <a:rPr lang="en-US" sz="2200" b="1" kern="0" dirty="0">
                <a:latin typeface="Courier New" pitchFamily="49" charset="0"/>
              </a:rPr>
              <a:t>] &lt; </a:t>
            </a:r>
            <a:r>
              <a:rPr lang="en-US" sz="2200" b="1" kern="0" dirty="0" err="1">
                <a:latin typeface="Courier New" pitchFamily="49" charset="0"/>
              </a:rPr>
              <a:t>val</a:t>
            </a:r>
            <a:r>
              <a:rPr lang="en-US" sz="2200" b="1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    </a:t>
            </a:r>
            <a:r>
              <a:rPr lang="en-US" sz="2200" b="1" kern="0" dirty="0" err="1">
                <a:latin typeface="Courier New" pitchFamily="49" charset="0"/>
              </a:rPr>
              <a:t>arr</a:t>
            </a:r>
            <a:r>
              <a:rPr lang="en-US" sz="2200" b="1" kern="0" dirty="0">
                <a:latin typeface="Courier New" pitchFamily="49" charset="0"/>
              </a:rPr>
              <a:t>[hole] = </a:t>
            </a:r>
            <a:r>
              <a:rPr lang="en-US" sz="2200" b="1" kern="0" dirty="0" err="1">
                <a:latin typeface="Courier New" pitchFamily="49" charset="0"/>
              </a:rPr>
              <a:t>arr</a:t>
            </a:r>
            <a:r>
              <a:rPr lang="en-US" sz="2200" b="1" kern="0" dirty="0">
                <a:latin typeface="Courier New" pitchFamily="49" charset="0"/>
              </a:rPr>
              <a:t>[target];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 </a:t>
            </a:r>
            <a:r>
              <a:rPr lang="en-US" sz="2200" b="1" kern="0" dirty="0" smtClean="0">
                <a:latin typeface="Courier New" pitchFamily="49" charset="0"/>
              </a:rPr>
              <a:t>   hole </a:t>
            </a:r>
            <a:r>
              <a:rPr lang="en-US" sz="2200" b="1" kern="0" dirty="0">
                <a:latin typeface="Courier New" pitchFamily="49" charset="0"/>
              </a:rPr>
              <a:t>= target;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  } 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smtClean="0">
                <a:latin typeface="Courier New" pitchFamily="49" charset="0"/>
              </a:rPr>
              <a:t>  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endParaRPr lang="en-US" sz="2200" b="1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 </a:t>
            </a:r>
            <a:r>
              <a:rPr lang="en-US" sz="2200" b="1" kern="0" dirty="0" smtClean="0">
                <a:latin typeface="Courier New" pitchFamily="49" charset="0"/>
              </a:rPr>
              <a:t>   </a:t>
            </a:r>
            <a:r>
              <a:rPr lang="en-US" sz="2200" b="1" kern="0" dirty="0">
                <a:latin typeface="Courier New" pitchFamily="49" charset="0"/>
              </a:rPr>
              <a:t>break;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 </a:t>
            </a:r>
            <a:r>
              <a:rPr lang="en-US" sz="2200" b="1" kern="0" dirty="0" smtClean="0">
                <a:latin typeface="Courier New" pitchFamily="49" charset="0"/>
              </a:rPr>
              <a:t>}</a:t>
            </a:r>
            <a:endParaRPr lang="en-US" sz="22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>
                <a:latin typeface="Courier New" pitchFamily="49" charset="0"/>
              </a:rPr>
              <a:t> </a:t>
            </a:r>
            <a:r>
              <a:rPr lang="en-US" sz="2200" b="1" kern="0" dirty="0" smtClean="0">
                <a:latin typeface="Courier New" pitchFamily="49" charset="0"/>
              </a:rPr>
              <a:t> </a:t>
            </a:r>
            <a:r>
              <a:rPr lang="en-US" sz="2200" b="1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200" b="1" kern="0" dirty="0" smtClean="0">
                <a:latin typeface="Courier New" pitchFamily="49" charset="0"/>
              </a:rPr>
              <a:t> </a:t>
            </a:r>
            <a:r>
              <a:rPr lang="en-US" sz="2200" b="1" kern="0" dirty="0">
                <a:latin typeface="Courier New" pitchFamily="49" charset="0"/>
              </a:rPr>
              <a:t>hole;</a:t>
            </a:r>
          </a:p>
          <a:p>
            <a:pPr marL="342900" indent="-342900" fontAlgn="base">
              <a:lnSpc>
                <a:spcPts val="2400"/>
              </a:lnSpc>
            </a:pPr>
            <a:r>
              <a:rPr lang="en-US" sz="2200" b="1" kern="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572000"/>
            <a:ext cx="5257800" cy="1292662"/>
          </a:xfrm>
          <a:prstGeom prst="rect">
            <a:avLst/>
          </a:prstGeom>
          <a:solidFill>
            <a:schemeClr val="tx2"/>
          </a:solidFill>
        </p:spPr>
        <p:txBody>
          <a:bodyPr wrap="square" tIns="9144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Note that </a:t>
            </a:r>
            <a:r>
              <a:rPr lang="en-US" sz="2000" i="1" dirty="0" err="1" smtClean="0">
                <a:solidFill>
                  <a:schemeClr val="bg1"/>
                </a:solidFill>
              </a:rPr>
              <a:t>percolateDown</a:t>
            </a:r>
            <a:r>
              <a:rPr lang="en-US" sz="2000" dirty="0" smtClean="0">
                <a:solidFill>
                  <a:schemeClr val="bg1"/>
                </a:solidFill>
              </a:rPr>
              <a:t> is more complicated than </a:t>
            </a:r>
            <a:r>
              <a:rPr lang="en-US" sz="2000" i="1" dirty="0" err="1" smtClean="0">
                <a:solidFill>
                  <a:schemeClr val="bg1"/>
                </a:solidFill>
              </a:rPr>
              <a:t>percolateUp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because a node might not have two children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Advantages of Array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Minimal amount of wasted space:</a:t>
            </a:r>
          </a:p>
          <a:p>
            <a:r>
              <a:rPr lang="en-US" dirty="0" smtClean="0"/>
              <a:t>Only index 0 and any unused space on right</a:t>
            </a:r>
          </a:p>
          <a:p>
            <a:r>
              <a:rPr lang="en-US" dirty="0" smtClean="0"/>
              <a:t>No "holes" due to complete tree property</a:t>
            </a:r>
          </a:p>
          <a:p>
            <a:r>
              <a:rPr lang="en-US" dirty="0" smtClean="0"/>
              <a:t>No wasted space representing tree edges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Fast lookups:</a:t>
            </a:r>
          </a:p>
          <a:p>
            <a:r>
              <a:rPr lang="en-US" dirty="0" smtClean="0"/>
              <a:t>Benefit of array lookup speed</a:t>
            </a:r>
          </a:p>
          <a:p>
            <a:r>
              <a:rPr lang="en-US" dirty="0"/>
              <a:t>M</a:t>
            </a:r>
            <a:r>
              <a:rPr lang="en-US" dirty="0" smtClean="0"/>
              <a:t>ultiplying and dividing by 2 is extremely fast (can be done through bit shifting)</a:t>
            </a:r>
          </a:p>
          <a:p>
            <a:r>
              <a:rPr lang="en-US" dirty="0" smtClean="0"/>
              <a:t>Last used position is easily found by using the </a:t>
            </a:r>
            <a:r>
              <a:rPr lang="en-US" dirty="0" err="1" smtClean="0"/>
              <a:t>PQueue's</a:t>
            </a:r>
            <a:r>
              <a:rPr lang="en-US" dirty="0" smtClean="0"/>
              <a:t> size for the index</a:t>
            </a:r>
          </a:p>
          <a:p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Disadvantages </a:t>
            </a:r>
            <a:r>
              <a:rPr lang="en-US" sz="3200" dirty="0"/>
              <a:t>of Array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May be too clever:</a:t>
            </a:r>
          </a:p>
          <a:p>
            <a:r>
              <a:rPr lang="en-US" sz="2800" dirty="0" smtClean="0"/>
              <a:t>Will you understand it at 3am three months from now?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 smtClean="0"/>
              <a:t>What if the array gets too full or too empty?</a:t>
            </a:r>
          </a:p>
          <a:p>
            <a:r>
              <a:rPr lang="en-US" sz="2800" dirty="0" smtClean="0"/>
              <a:t>Array will have to be resized </a:t>
            </a:r>
          </a:p>
          <a:p>
            <a:r>
              <a:rPr lang="en-US" sz="2800" dirty="0" smtClean="0"/>
              <a:t>Stretchy arrays give us O(1) amortized performance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Advantages outweigh disadvantages: 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This </a:t>
            </a:r>
            <a:r>
              <a:rPr lang="en-US" sz="2800" b="1" dirty="0">
                <a:solidFill>
                  <a:schemeClr val="accent2"/>
                </a:solidFill>
              </a:rPr>
              <a:t>is how </a:t>
            </a:r>
            <a:r>
              <a:rPr lang="en-US" sz="2800" b="1" dirty="0" smtClean="0">
                <a:solidFill>
                  <a:schemeClr val="accent2"/>
                </a:solidFill>
              </a:rPr>
              <a:t>heaps are implemented. Period.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What happens when we have a costly operation that only occurs some of the time?</a:t>
            </a:r>
          </a:p>
          <a:p>
            <a:endParaRPr lang="en-US" sz="2400" dirty="0"/>
          </a:p>
          <a:p>
            <a:r>
              <a:rPr lang="en-US" sz="2400" dirty="0" smtClean="0"/>
              <a:t>Example: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My array is too small. Let's enlarge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Option 1: 	Increase array size by </a:t>
            </a:r>
            <a:r>
              <a:rPr lang="en-US" sz="2400" dirty="0"/>
              <a:t>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Copy old array into new one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Option 2: 	Double the array size</a:t>
            </a:r>
          </a:p>
          <a:p>
            <a:pPr marL="0" indent="0">
              <a:buNone/>
            </a:pPr>
            <a:r>
              <a:rPr lang="en-US" sz="2400" dirty="0"/>
              <a:t>			Copy old array into new </a:t>
            </a:r>
            <a:r>
              <a:rPr lang="en-US" sz="2400" dirty="0" smtClean="0"/>
              <a:t>one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will now explore amortized analysis!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O(1) average-case insert?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Yes, insert's worst case is </a:t>
            </a:r>
            <a:r>
              <a:rPr lang="en-US" sz="2800" dirty="0" smtClean="0"/>
              <a:t>O(log </a:t>
            </a:r>
            <a:r>
              <a:rPr lang="en-US" sz="2800" dirty="0" smtClean="0"/>
              <a:t>n)</a:t>
            </a:r>
          </a:p>
          <a:p>
            <a:r>
              <a:rPr lang="en-US" sz="2800" dirty="0" smtClean="0"/>
              <a:t>The trick is that it all depends on the order the items are inserted</a:t>
            </a:r>
          </a:p>
          <a:p>
            <a:r>
              <a:rPr lang="en-US" sz="2800" dirty="0" smtClean="0"/>
              <a:t>Experimental studies of randomly ordered inputs shows the following:</a:t>
            </a:r>
          </a:p>
          <a:p>
            <a:pPr lvl="1"/>
            <a:r>
              <a:rPr lang="en-US" sz="2400" dirty="0" smtClean="0"/>
              <a:t>Average 2.607 comparisons per insert</a:t>
            </a:r>
            <a:br>
              <a:rPr lang="en-US" sz="2400" dirty="0" smtClean="0"/>
            </a:br>
            <a:r>
              <a:rPr lang="en-US" sz="2400" dirty="0" smtClean="0"/>
              <a:t>(# of percolation passes)</a:t>
            </a:r>
          </a:p>
          <a:p>
            <a:pPr lvl="1"/>
            <a:r>
              <a:rPr lang="en-US" sz="2400" dirty="0" smtClean="0"/>
              <a:t>An element usually moves up 1.607 levels </a:t>
            </a:r>
          </a:p>
          <a:p>
            <a:r>
              <a:rPr lang="en-US" sz="2800" dirty="0" err="1" smtClean="0"/>
              <a:t>deleteMin</a:t>
            </a:r>
            <a:r>
              <a:rPr lang="en-US" sz="2800" dirty="0" smtClean="0"/>
              <a:t> is average O(log n)</a:t>
            </a:r>
          </a:p>
          <a:p>
            <a:pPr lvl="1"/>
            <a:r>
              <a:rPr lang="en-US" sz="2400" dirty="0" smtClean="0"/>
              <a:t>Moving a leaf to the root usually requires re-percolating that value back to the bottom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Heaps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promised you a small-town barber…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Common Heap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6970713" algn="l"/>
              </a:tabLst>
            </a:pPr>
            <a:r>
              <a:rPr lang="en-US" sz="2400" dirty="0" err="1" smtClean="0"/>
              <a:t>decreaseKey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, p):	</a:t>
            </a:r>
            <a:r>
              <a:rPr lang="en-US" sz="2400" dirty="0" smtClean="0">
                <a:solidFill>
                  <a:schemeClr val="accent2"/>
                </a:solidFill>
              </a:rPr>
              <a:t>O(log n)</a:t>
            </a:r>
          </a:p>
          <a:p>
            <a:pPr>
              <a:tabLst>
                <a:tab pos="6970713" algn="l"/>
              </a:tabLst>
            </a:pPr>
            <a:r>
              <a:rPr lang="en-US" sz="2400" dirty="0" smtClean="0"/>
              <a:t>given pointer to object in priority queue </a:t>
            </a:r>
            <a:br>
              <a:rPr lang="en-US" sz="2400" dirty="0" smtClean="0"/>
            </a:br>
            <a:r>
              <a:rPr lang="en-US" sz="2400" dirty="0" smtClean="0"/>
              <a:t>(e.g., its array index), lower its priority to p</a:t>
            </a:r>
          </a:p>
          <a:p>
            <a:pPr>
              <a:tabLst>
                <a:tab pos="6970713" algn="l"/>
              </a:tabLst>
            </a:pPr>
            <a:r>
              <a:rPr lang="en-US" sz="2400" dirty="0" smtClean="0"/>
              <a:t>Change priority and percolate up</a:t>
            </a:r>
          </a:p>
          <a:p>
            <a:pPr marL="0" indent="0">
              <a:buNone/>
              <a:tabLst>
                <a:tab pos="6970713" algn="l"/>
              </a:tabLst>
            </a:pPr>
            <a:endParaRPr lang="en-US" sz="1100" dirty="0" smtClean="0"/>
          </a:p>
          <a:p>
            <a:pPr marL="0" indent="0">
              <a:buNone/>
              <a:tabLst>
                <a:tab pos="6970713" algn="l"/>
              </a:tabLst>
            </a:pPr>
            <a:r>
              <a:rPr lang="en-US" sz="2400" dirty="0" err="1" smtClean="0"/>
              <a:t>increaseKey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, p):	</a:t>
            </a:r>
            <a:r>
              <a:rPr lang="en-US" sz="2400" dirty="0" smtClean="0">
                <a:solidFill>
                  <a:schemeClr val="accent2"/>
                </a:solidFill>
              </a:rPr>
              <a:t>O(log </a:t>
            </a:r>
            <a:r>
              <a:rPr lang="en-US" sz="2400" dirty="0">
                <a:solidFill>
                  <a:schemeClr val="accent2"/>
                </a:solidFill>
              </a:rPr>
              <a:t>n)</a:t>
            </a:r>
            <a:endParaRPr lang="en-US" sz="2400" dirty="0" smtClean="0"/>
          </a:p>
          <a:p>
            <a:pPr>
              <a:tabLst>
                <a:tab pos="6970713" algn="l"/>
              </a:tabLst>
            </a:pPr>
            <a:r>
              <a:rPr lang="en-US" sz="2400" dirty="0" smtClean="0"/>
              <a:t>given pointer to object in priority queue </a:t>
            </a:r>
            <a:br>
              <a:rPr lang="en-US" sz="2400" dirty="0" smtClean="0"/>
            </a:br>
            <a:r>
              <a:rPr lang="en-US" sz="2400" dirty="0" smtClean="0"/>
              <a:t>(e.g., its array index), raise its priority to p</a:t>
            </a:r>
          </a:p>
          <a:p>
            <a:pPr>
              <a:tabLst>
                <a:tab pos="6970713" algn="l"/>
              </a:tabLst>
            </a:pPr>
            <a:r>
              <a:rPr lang="en-US" sz="2400" dirty="0" smtClean="0"/>
              <a:t>Change priority and percolate down</a:t>
            </a:r>
          </a:p>
          <a:p>
            <a:pPr marL="0" indent="0">
              <a:buNone/>
              <a:tabLst>
                <a:tab pos="6970713" algn="l"/>
              </a:tabLst>
            </a:pPr>
            <a:endParaRPr lang="en-US" sz="1100" dirty="0" smtClean="0"/>
          </a:p>
          <a:p>
            <a:pPr marL="0" indent="0">
              <a:buNone/>
              <a:tabLst>
                <a:tab pos="6970713" algn="l"/>
              </a:tabLst>
            </a:pPr>
            <a:r>
              <a:rPr lang="en-US" sz="2400" dirty="0" smtClean="0"/>
              <a:t>remove(</a:t>
            </a:r>
            <a:r>
              <a:rPr lang="en-US" sz="2400" dirty="0" err="1" smtClean="0"/>
              <a:t>i</a:t>
            </a:r>
            <a:r>
              <a:rPr lang="en-US" sz="2400" dirty="0" smtClean="0"/>
              <a:t>): 	</a:t>
            </a:r>
            <a:r>
              <a:rPr lang="en-US" sz="2400" dirty="0" smtClean="0">
                <a:solidFill>
                  <a:schemeClr val="accent2"/>
                </a:solidFill>
              </a:rPr>
              <a:t>O(log </a:t>
            </a:r>
            <a:r>
              <a:rPr lang="en-US" sz="2400" dirty="0">
                <a:solidFill>
                  <a:schemeClr val="accent2"/>
                </a:solidFill>
              </a:rPr>
              <a:t>n)</a:t>
            </a:r>
            <a:endParaRPr lang="en-US" sz="2400" dirty="0" smtClean="0"/>
          </a:p>
          <a:p>
            <a:pPr>
              <a:tabLst>
                <a:tab pos="6970713" algn="l"/>
              </a:tabLst>
            </a:pPr>
            <a:r>
              <a:rPr lang="en-US" sz="2400" dirty="0" smtClean="0"/>
              <a:t>given pointer to object in priority queue </a:t>
            </a:r>
            <a:br>
              <a:rPr lang="en-US" sz="2400" dirty="0" smtClean="0"/>
            </a:br>
            <a:r>
              <a:rPr lang="en-US" sz="2400" dirty="0" smtClean="0"/>
              <a:t>(e.g., its array index), remove it from the queue</a:t>
            </a:r>
          </a:p>
          <a:p>
            <a:pPr>
              <a:tabLst>
                <a:tab pos="6970713" algn="l"/>
              </a:tabLst>
            </a:pPr>
            <a:r>
              <a:rPr lang="en-US" sz="2400" dirty="0" err="1" smtClean="0"/>
              <a:t>decreaseKey</a:t>
            </a:r>
            <a:r>
              <a:rPr lang="en-US" sz="2400" dirty="0" smtClean="0"/>
              <a:t> to p = -</a:t>
            </a:r>
            <a:r>
              <a:rPr lang="en-US" sz="2400" dirty="0" smtClean="0">
                <a:sym typeface="Symbol"/>
              </a:rPr>
              <a:t></a:t>
            </a:r>
            <a:r>
              <a:rPr lang="en-US" sz="2400" dirty="0" smtClean="0"/>
              <a:t>, then </a:t>
            </a:r>
            <a:r>
              <a:rPr lang="en-US" sz="2400" dirty="0" err="1" smtClean="0"/>
              <a:t>deleteMin</a:t>
            </a:r>
            <a:endParaRPr lang="en-US" sz="2400" dirty="0" smtClean="0"/>
          </a:p>
          <a:p>
            <a:pPr>
              <a:tabLst>
                <a:tab pos="6970713" algn="l"/>
              </a:tabLst>
            </a:pPr>
            <a:endParaRPr lang="en-US" sz="2400" dirty="0" smtClean="0"/>
          </a:p>
          <a:p>
            <a:pPr>
              <a:tabLst>
                <a:tab pos="6970713" algn="l"/>
              </a:tabLst>
            </a:pPr>
            <a:endParaRPr lang="en-US" sz="2400" dirty="0" smtClean="0"/>
          </a:p>
          <a:p>
            <a:pPr lvl="2">
              <a:tabLst>
                <a:tab pos="6970713" algn="l"/>
              </a:tabLst>
            </a:pPr>
            <a:endParaRPr lang="en-US" sz="20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Suppose you have n items to put in a new priority queue… what is the complexity?</a:t>
            </a:r>
          </a:p>
          <a:p>
            <a:r>
              <a:rPr lang="en-US" sz="2400" dirty="0" smtClean="0"/>
              <a:t>Sequence of n inserts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O(n log n)</a:t>
            </a:r>
            <a:br>
              <a:rPr lang="en-US" sz="2400" dirty="0" smtClean="0"/>
            </a:br>
            <a:r>
              <a:rPr lang="en-US" sz="2400" dirty="0" smtClean="0"/>
              <a:t>Worst-case is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sz="2400" dirty="0" smtClean="0"/>
              <a:t>(n log n)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Can we do better?</a:t>
            </a:r>
          </a:p>
          <a:p>
            <a:r>
              <a:rPr lang="en-US" sz="2400" dirty="0" smtClean="0"/>
              <a:t>If we only have access to the </a:t>
            </a:r>
            <a:r>
              <a:rPr lang="en-US" sz="2400" dirty="0" smtClean="0">
                <a:solidFill>
                  <a:schemeClr val="accent6"/>
                </a:solidFill>
              </a:rPr>
              <a:t>insert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chemeClr val="accent6"/>
                </a:solidFill>
              </a:rPr>
              <a:t>deleteMin</a:t>
            </a:r>
            <a:r>
              <a:rPr lang="en-US" sz="2400" dirty="0" smtClean="0"/>
              <a:t> operations, then </a:t>
            </a:r>
            <a:r>
              <a:rPr lang="en-US" sz="2400" dirty="0" smtClean="0">
                <a:solidFill>
                  <a:schemeClr val="accent2"/>
                </a:solidFill>
              </a:rPr>
              <a:t>NO</a:t>
            </a:r>
          </a:p>
          <a:p>
            <a:r>
              <a:rPr lang="en-US" sz="2400" dirty="0" smtClean="0"/>
              <a:t>There is a faster way, but that requires the ADT to have </a:t>
            </a:r>
            <a:r>
              <a:rPr lang="en-US" sz="2400" dirty="0" err="1" smtClean="0">
                <a:solidFill>
                  <a:schemeClr val="accent6"/>
                </a:solidFill>
              </a:rPr>
              <a:t>buildHeap</a:t>
            </a:r>
            <a:r>
              <a:rPr lang="en-US" sz="2400" dirty="0" smtClean="0"/>
              <a:t> operation</a:t>
            </a:r>
            <a:endParaRPr lang="en-US" sz="24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When designing an ADT, adding more and more specialized operations leads to tradeoffs with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Convenience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Efficiency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Simplicity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Proof that n inserts can be </a:t>
            </a:r>
            <a:r>
              <a:rPr lang="el-GR" sz="3400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sz="3400" dirty="0" smtClean="0">
                <a:latin typeface="Arial Unicode MS"/>
                <a:ea typeface="Arial Unicode MS"/>
                <a:cs typeface="Arial Unicode MS"/>
              </a:rPr>
              <a:t>(n log n)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Worst performance is if insert has to percolate up to the root (Occurs when inserted in reverse order)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smtClean="0"/>
              <a:t>If n = 7, worst case is</a:t>
            </a:r>
          </a:p>
          <a:p>
            <a:r>
              <a:rPr lang="en-US" sz="2400" dirty="0" smtClean="0"/>
              <a:t>insert(7) takes 0 percolations</a:t>
            </a:r>
          </a:p>
          <a:p>
            <a:r>
              <a:rPr lang="en-US" sz="2400" dirty="0" smtClean="0"/>
              <a:t>insert(6) takes 1 percolation</a:t>
            </a:r>
          </a:p>
          <a:p>
            <a:r>
              <a:rPr lang="en-US" sz="2400" dirty="0" smtClean="0"/>
              <a:t>insert(5) takes 1 percolation</a:t>
            </a:r>
          </a:p>
          <a:p>
            <a:r>
              <a:rPr lang="en-US" sz="2400" dirty="0" smtClean="0"/>
              <a:t>insert(4) takes 2 percolations</a:t>
            </a:r>
          </a:p>
          <a:p>
            <a:r>
              <a:rPr lang="en-US" sz="2400" dirty="0" smtClean="0"/>
              <a:t>insert(3) </a:t>
            </a:r>
            <a:r>
              <a:rPr lang="en-US" sz="2400" dirty="0"/>
              <a:t>takes 2 </a:t>
            </a:r>
            <a:r>
              <a:rPr lang="en-US" sz="2400" dirty="0" smtClean="0"/>
              <a:t>percolations</a:t>
            </a:r>
          </a:p>
          <a:p>
            <a:r>
              <a:rPr lang="en-US" sz="2400" dirty="0" smtClean="0"/>
              <a:t>insert(2) </a:t>
            </a:r>
            <a:r>
              <a:rPr lang="en-US" sz="2400" dirty="0"/>
              <a:t>takes 2 percolations</a:t>
            </a:r>
          </a:p>
          <a:p>
            <a:r>
              <a:rPr lang="en-US" sz="2400" dirty="0" smtClean="0"/>
              <a:t>insert(1) </a:t>
            </a:r>
            <a:r>
              <a:rPr lang="en-US" sz="2400" dirty="0"/>
              <a:t>takes 2 </a:t>
            </a:r>
            <a:r>
              <a:rPr lang="en-US" sz="2400" dirty="0" smtClean="0"/>
              <a:t>percolations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, then the worst-case number of percolations will be:</a:t>
                </a:r>
              </a:p>
              <a:p>
                <a:pPr marL="0" indent="0">
                  <a:buNone/>
                </a:pPr>
                <a:endParaRPr lang="en-US" sz="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∙1+1∙2+2∙4+3∙8+⋯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−1)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+1∙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+2∙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280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ea typeface="Cambria Math"/>
                            </a:rPr>
                            <m:t>k</m:t>
                          </m:r>
                          <m:r>
                            <a:rPr lang="en-US" sz="280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/>
                  </a:rPr>
                  <a:t>If we focus on just the last item, then</a:t>
                </a:r>
                <a:br>
                  <a:rPr lang="en-US" sz="2800" dirty="0" smtClean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+ 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box>
                        </m:e>
                      </m:box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+ 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func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d>
                        </m:e>
                      </m:box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4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BuildHeap using Floyd’s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34365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We can actually build a heap in O(n)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trick is to use our general strategy for working with the heap:</a:t>
            </a:r>
          </a:p>
          <a:p>
            <a:r>
              <a:rPr lang="en-US" dirty="0" smtClean="0"/>
              <a:t>Preserve structure property</a:t>
            </a:r>
          </a:p>
          <a:p>
            <a:r>
              <a:rPr lang="en-US" dirty="0" smtClean="0"/>
              <a:t>Break and restore heap property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Floyd's Algorithm:</a:t>
            </a:r>
          </a:p>
          <a:p>
            <a:r>
              <a:rPr lang="en-US" dirty="0" smtClean="0"/>
              <a:t>Create a complete tree by putting the n items in array indices 1,…,n</a:t>
            </a:r>
          </a:p>
          <a:p>
            <a:r>
              <a:rPr lang="en-US" dirty="0" smtClean="0"/>
              <a:t>Fix the heap-order property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29400" y="838200"/>
            <a:ext cx="2371724" cy="3252791"/>
            <a:chOff x="6553200" y="838200"/>
            <a:chExt cx="2371724" cy="3252791"/>
          </a:xfrm>
        </p:grpSpPr>
        <p:pic>
          <p:nvPicPr>
            <p:cNvPr id="1026" name="Picture 2" descr="http://upload.wikimedia.org/wikipedia/en/2/23/Floyd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650" y="838200"/>
              <a:ext cx="2028825" cy="2345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53200" y="3259994"/>
              <a:ext cx="2371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Thank you, Floyd the barber, for your cool O(n) algorithm!!</a:t>
              </a:r>
              <a:endPara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Bottom-up fixing of the heap</a:t>
            </a:r>
          </a:p>
          <a:p>
            <a:r>
              <a:rPr lang="en-US" sz="2800" dirty="0" smtClean="0"/>
              <a:t>Leaves are already in heap order</a:t>
            </a:r>
          </a:p>
          <a:p>
            <a:r>
              <a:rPr lang="en-US" sz="2800" dirty="0" smtClean="0"/>
              <a:t>Work up toward the root one level at a time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514600"/>
            <a:ext cx="57912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buildHeap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size/2;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200" kern="0" noProof="0" dirty="0" err="1" smtClean="0">
                <a:latin typeface="Courier New" pitchFamily="49" charset="0"/>
              </a:rPr>
              <a:t>i</a:t>
            </a:r>
            <a:r>
              <a:rPr lang="en-US" sz="2200" kern="0" noProof="0" dirty="0" smtClean="0">
                <a:latin typeface="Courier New" pitchFamily="49" charset="0"/>
              </a:rPr>
              <a:t>&gt;0; </a:t>
            </a:r>
            <a:r>
              <a:rPr lang="en-US" sz="2200" kern="0" noProof="0" dirty="0" err="1" smtClean="0">
                <a:latin typeface="Courier New" pitchFamily="49" charset="0"/>
              </a:rPr>
              <a:t>i</a:t>
            </a:r>
            <a:r>
              <a:rPr lang="en-US" sz="22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Courier New" pitchFamily="49" charset="0"/>
              </a:rPr>
              <a:t>    </a:t>
            </a:r>
            <a:r>
              <a:rPr lang="en-US" sz="22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200" kern="0" dirty="0" smtClean="0">
                <a:latin typeface="Courier New" pitchFamily="49" charset="0"/>
              </a:rPr>
              <a:t>  = </a:t>
            </a:r>
            <a:r>
              <a:rPr lang="en-US" sz="2200" kern="0" dirty="0" err="1" smtClean="0">
                <a:latin typeface="Courier New" pitchFamily="49" charset="0"/>
              </a:rPr>
              <a:t>arr</a:t>
            </a:r>
            <a:r>
              <a:rPr lang="en-US" sz="2200" kern="0" dirty="0" smtClean="0">
                <a:latin typeface="Courier New" pitchFamily="49" charset="0"/>
              </a:rPr>
              <a:t>[</a:t>
            </a:r>
            <a:r>
              <a:rPr lang="en-US" sz="2200" kern="0" dirty="0" err="1" smtClean="0">
                <a:latin typeface="Courier New" pitchFamily="49" charset="0"/>
              </a:rPr>
              <a:t>i</a:t>
            </a:r>
            <a:r>
              <a:rPr lang="en-US" sz="2200" kern="0" dirty="0" smtClean="0">
                <a:latin typeface="Courier New" pitchFamily="49" charset="0"/>
              </a:rPr>
              <a:t>];</a:t>
            </a:r>
            <a:endParaRPr lang="en-US" sz="22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  </a:t>
            </a:r>
            <a:r>
              <a:rPr kumimoji="0" lang="en-US" sz="22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hole</a:t>
            </a:r>
            <a:r>
              <a:rPr kumimoji="0" lang="en-US" sz="2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2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percolateDown</a:t>
            </a:r>
            <a:r>
              <a:rPr kumimoji="0" lang="en-US" sz="2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2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i,val</a:t>
            </a:r>
            <a:r>
              <a:rPr kumimoji="0" lang="en-US" sz="2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Courier New" pitchFamily="49" charset="0"/>
              </a:rPr>
              <a:t>    </a:t>
            </a:r>
            <a:r>
              <a:rPr lang="en-US" sz="2200" kern="0" dirty="0" err="1" smtClean="0">
                <a:latin typeface="Courier New" pitchFamily="49" charset="0"/>
              </a:rPr>
              <a:t>arr</a:t>
            </a:r>
            <a:r>
              <a:rPr lang="en-US" sz="2200" kern="0" dirty="0" smtClean="0">
                <a:latin typeface="Courier New" pitchFamily="49" charset="0"/>
              </a:rPr>
              <a:t>[hole] = </a:t>
            </a:r>
            <a:r>
              <a:rPr lang="en-US" sz="2200" kern="0" dirty="0" err="1" smtClean="0">
                <a:latin typeface="Courier New" pitchFamily="49" charset="0"/>
              </a:rPr>
              <a:t>val</a:t>
            </a:r>
            <a:r>
              <a:rPr lang="en-US" sz="2200" kern="0" dirty="0" smtClean="0">
                <a:latin typeface="Courier New" pitchFamily="49" charset="0"/>
              </a:rPr>
              <a:t>;</a:t>
            </a:r>
            <a:endParaRPr kumimoji="0" lang="en-US" sz="22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Courier New" pitchFamily="49" charset="0"/>
              </a:rPr>
              <a:t>  }</a:t>
            </a:r>
            <a:endParaRPr kumimoji="0" lang="en-US" sz="22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3434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use a tree for readability purposes</a:t>
            </a:r>
          </a:p>
          <a:p>
            <a:r>
              <a:rPr lang="en-US" sz="2800" dirty="0" smtClean="0"/>
              <a:t>Red nodes are not less than children  </a:t>
            </a:r>
          </a:p>
          <a:p>
            <a:r>
              <a:rPr lang="en-US" sz="2800" dirty="0" smtClean="0"/>
              <a:t>No leaves are red</a:t>
            </a:r>
          </a:p>
          <a:p>
            <a:endParaRPr lang="en-US" sz="2800" dirty="0"/>
          </a:p>
          <a:p>
            <a:r>
              <a:rPr lang="en-US" sz="2800" dirty="0" smtClean="0"/>
              <a:t>We start at </a:t>
            </a:r>
            <a:r>
              <a:rPr lang="en-US" sz="2800" dirty="0" err="1" smtClean="0"/>
              <a:t>i</a:t>
            </a:r>
            <a:r>
              <a:rPr lang="en-US" sz="2800" dirty="0" smtClean="0"/>
              <a:t>=size/2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029200" y="1447800"/>
            <a:ext cx="3886200" cy="3048000"/>
            <a:chOff x="5029200" y="14478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200900" y="41148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67500" y="4114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34100" y="4114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00700" y="4114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534400" y="322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67600" y="322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00800" y="3225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34000" y="3225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001000" y="2336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67400" y="2336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934200" y="1447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6057900" y="17922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7259638" y="17922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7658100" y="26812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8326438" y="26812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7391400" y="35702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524500" y="26812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6192838" y="26812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  <a:endCxn id="30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5219700" y="3551004"/>
              <a:ext cx="170096" cy="563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5659438" y="35702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6324600" y="35702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6726238" y="35702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29200" y="4114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6, node is 2</a:t>
            </a:r>
          </a:p>
          <a:p>
            <a:pPr marL="0" indent="0">
              <a:buNone/>
            </a:pPr>
            <a:r>
              <a:rPr lang="en-US" dirty="0" smtClean="0"/>
              <a:t>no change is needed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8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Stretchy Array (version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err="1" smtClean="0"/>
              <a:t>StretchyArray</a:t>
            </a:r>
            <a:r>
              <a:rPr lang="en-US" sz="2600" dirty="0" smtClean="0"/>
              <a:t>: 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err="1" smtClean="0"/>
              <a:t>maxSize</a:t>
            </a:r>
            <a:r>
              <a:rPr lang="en-US" sz="2600" dirty="0" smtClean="0"/>
              <a:t>: positive integer (starts at 0)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array: an array of size </a:t>
            </a:r>
            <a:r>
              <a:rPr lang="en-US" sz="2600" dirty="0" err="1" smtClean="0"/>
              <a:t>maxSize</a:t>
            </a:r>
            <a:endParaRPr lang="en-US" sz="2600" dirty="0" smtClean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smtClean="0"/>
              <a:t>	count: number of elements in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smtClean="0"/>
              <a:t>	put(x): add x to the end of the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if 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== count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make new array of size (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+ 5)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copy old array contents to new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= 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+ 5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array[count] = x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count = count + 1</a:t>
            </a:r>
            <a:r>
              <a:rPr lang="en-US" sz="2600" dirty="0"/>
              <a:t>	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5, node is 10</a:t>
            </a:r>
          </a:p>
          <a:p>
            <a:pPr marL="0" indent="0">
              <a:buNone/>
            </a:pPr>
            <a:r>
              <a:rPr lang="en-US" dirty="0" smtClean="0"/>
              <a:t>10 percolates down; 1 moves up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ysClr val="windowText" lastClr="000000"/>
                  </a:solidFill>
                </a:rPr>
                <a:t>1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4, node is 3</a:t>
            </a:r>
          </a:p>
          <a:p>
            <a:pPr marL="0" indent="0">
              <a:buNone/>
            </a:pPr>
            <a:r>
              <a:rPr lang="en-US" dirty="0" smtClean="0"/>
              <a:t>no change is needed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ysClr val="windowText" lastClr="000000"/>
                  </a:solidFill>
                </a:rPr>
                <a:t>1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3, node is 11</a:t>
            </a:r>
          </a:p>
          <a:p>
            <a:pPr marL="0" indent="0">
              <a:buNone/>
            </a:pPr>
            <a:r>
              <a:rPr lang="en-US" dirty="0" smtClean="0"/>
              <a:t>11 percolates down twice; 2 and 6 move up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ysClr val="windowText" lastClr="000000"/>
                  </a:solidFill>
                </a:rPr>
                <a:t>1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2, node is 5</a:t>
            </a:r>
          </a:p>
          <a:p>
            <a:pPr marL="0" indent="0">
              <a:buNone/>
            </a:pPr>
            <a:r>
              <a:rPr lang="en-US" dirty="0" smtClean="0"/>
              <a:t>5 percolates down; 1 moves up (again)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ysClr val="windowText" lastClr="000000"/>
                  </a:solidFill>
                </a:rPr>
                <a:t>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1</a:t>
              </a:r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286000"/>
            <a:ext cx="3886200" cy="3048000"/>
            <a:chOff x="685800" y="2286000"/>
            <a:chExt cx="3886200" cy="30480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2</a:t>
              </a: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5</a:t>
              </a: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3</a:t>
              </a:r>
            </a:p>
          </p:txBody>
        </p:sp>
        <p:sp>
          <p:nvSpPr>
            <p:cNvPr id="15" name="Oval 1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</a:rPr>
                <a:t>12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17" idx="3"/>
              <a:endCxn id="16" idx="0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7" idx="5"/>
              <a:endCxn id="15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5" idx="3"/>
              <a:endCxn id="1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5" idx="5"/>
              <a:endCxn id="1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7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16" idx="3"/>
              <a:endCxn id="1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6" idx="5"/>
              <a:endCxn id="13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4" idx="3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AutoShape 24"/>
            <p:cNvCxnSpPr>
              <a:cxnSpLocks noChangeShapeType="1"/>
              <a:stCxn id="13" idx="3"/>
              <a:endCxn id="9" idx="0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AutoShape 25"/>
            <p:cNvCxnSpPr>
              <a:cxnSpLocks noChangeShapeType="1"/>
              <a:stCxn id="13" idx="5"/>
              <a:endCxn id="8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1, node is 12</a:t>
            </a:r>
          </a:p>
          <a:p>
            <a:pPr marL="0" indent="0">
              <a:buNone/>
            </a:pPr>
            <a:r>
              <a:rPr lang="en-US" dirty="0" smtClean="0"/>
              <a:t>12 percolates down; 1, 3, and 4 move up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76800" y="2286000"/>
            <a:ext cx="3886200" cy="3048000"/>
            <a:chOff x="685800" y="2286000"/>
            <a:chExt cx="3886200" cy="3048000"/>
          </a:xfrm>
        </p:grpSpPr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57500" y="4953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7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241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58" name="Oval 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07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9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73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1" name="Oval 9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42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2" name="Oval 1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574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ysClr val="windowText" lastClr="000000"/>
                  </a:solidFill>
                </a:rPr>
                <a:t>5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val 1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0600" y="406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4</a:t>
              </a:r>
            </a:p>
          </p:txBody>
        </p:sp>
        <p:sp>
          <p:nvSpPr>
            <p:cNvPr id="64" name="Oval 1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76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5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317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6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0800" y="2286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7" name="AutoShape 15"/>
            <p:cNvCxnSpPr>
              <a:cxnSpLocks noChangeShapeType="1"/>
              <a:stCxn id="66" idx="3"/>
              <a:endCxn id="6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1714500" y="2630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16"/>
            <p:cNvCxnSpPr>
              <a:cxnSpLocks noChangeShapeType="1"/>
              <a:stCxn id="66" idx="5"/>
              <a:endCxn id="64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916238" y="26304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64" idx="3"/>
              <a:endCxn id="61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33147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AutoShape 18"/>
            <p:cNvCxnSpPr>
              <a:cxnSpLocks noChangeShapeType="1"/>
              <a:stCxn id="64" idx="5"/>
              <a:endCxn id="60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39830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AutoShape 19"/>
            <p:cNvCxnSpPr>
              <a:cxnSpLocks noChangeShapeType="1"/>
              <a:stCxn id="61" idx="3"/>
              <a:endCxn id="56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0480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AutoShape 20"/>
            <p:cNvCxnSpPr>
              <a:cxnSpLocks noChangeShapeType="1"/>
              <a:stCxn id="65" idx="3"/>
              <a:endCxn id="6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181100" y="3519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AutoShape 21"/>
            <p:cNvCxnSpPr>
              <a:cxnSpLocks noChangeShapeType="1"/>
              <a:stCxn id="65" idx="5"/>
              <a:endCxn id="62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1849438" y="3519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AutoShape 22"/>
            <p:cNvCxnSpPr>
              <a:cxnSpLocks noChangeShapeType="1"/>
              <a:stCxn id="63" idx="3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9144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AutoShape 23"/>
            <p:cNvCxnSpPr>
              <a:cxnSpLocks noChangeShapeType="1"/>
              <a:stCxn id="63" idx="5"/>
              <a:endCxn id="5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13160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AutoShape 24"/>
            <p:cNvCxnSpPr>
              <a:cxnSpLocks noChangeShapeType="1"/>
              <a:stCxn id="62" idx="3"/>
              <a:endCxn id="5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981200" y="44084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AutoShape 25"/>
            <p:cNvCxnSpPr>
              <a:cxnSpLocks noChangeShapeType="1"/>
              <a:stCxn id="62" idx="5"/>
              <a:endCxn id="57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382838" y="44084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" y="4953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12</a:t>
              </a:r>
              <a:endParaRPr lang="en-US" dirty="0"/>
            </a:p>
          </p:txBody>
        </p:sp>
      </p:grpSp>
      <p:sp>
        <p:nvSpPr>
          <p:cNvPr id="52" name="Line 3"/>
          <p:cNvSpPr>
            <a:spLocks noChangeShapeType="1"/>
          </p:cNvSpPr>
          <p:nvPr/>
        </p:nvSpPr>
        <p:spPr bwMode="auto">
          <a:xfrm>
            <a:off x="4462462" y="2650002"/>
            <a:ext cx="52387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is it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Floyd's algorithm "seems to work"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prove that it does work</a:t>
            </a:r>
          </a:p>
          <a:p>
            <a:r>
              <a:rPr lang="en-US" dirty="0" smtClean="0"/>
              <a:t>First we will prove it restores the heap property (correctness)</a:t>
            </a:r>
          </a:p>
          <a:p>
            <a:r>
              <a:rPr lang="en-US" dirty="0" smtClean="0"/>
              <a:t>Then we will prove its running time (efficiency)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claim the following is a loop invariant: </a:t>
            </a:r>
          </a:p>
          <a:p>
            <a:pPr marL="0" indent="0" algn="ctr">
              <a:buNone/>
            </a:pPr>
            <a:r>
              <a:rPr lang="en-US" sz="2400" dirty="0" smtClean="0"/>
              <a:t>For all j&gt;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arr</a:t>
            </a:r>
            <a:r>
              <a:rPr lang="en-US" sz="2400" dirty="0" smtClean="0"/>
              <a:t>[j] is less than its children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True initially: If j &gt; size/2, then j is  a leaf</a:t>
            </a:r>
          </a:p>
          <a:p>
            <a:r>
              <a:rPr lang="en-US" sz="2400" dirty="0" smtClean="0"/>
              <a:t>Otherwise its left child would be at position &gt; size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3429000"/>
            <a:ext cx="51816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claim the following is a loop invariant: </a:t>
            </a:r>
          </a:p>
          <a:p>
            <a:pPr marL="0" indent="0" algn="ctr">
              <a:buNone/>
            </a:pPr>
            <a:r>
              <a:rPr lang="en-US" sz="2400" dirty="0" smtClean="0"/>
              <a:t>For all j&gt;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arr</a:t>
            </a:r>
            <a:r>
              <a:rPr lang="en-US" sz="2400" dirty="0" smtClean="0"/>
              <a:t>[j] is less than its children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After an iteration: Still true</a:t>
            </a:r>
          </a:p>
          <a:p>
            <a:r>
              <a:rPr lang="en-US" sz="2400" dirty="0" smtClean="0"/>
              <a:t>We know that for j &gt; </a:t>
            </a:r>
            <a:r>
              <a:rPr lang="en-US" sz="24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+ 1, the heap property is maintained (from previous iteration)</a:t>
            </a:r>
          </a:p>
          <a:p>
            <a:r>
              <a:rPr lang="en-US" sz="2400" dirty="0" err="1" smtClean="0"/>
              <a:t>percolateDown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maintains heap</a:t>
            </a:r>
            <a:br>
              <a:rPr lang="en-US" sz="2400" dirty="0" smtClean="0"/>
            </a:br>
            <a:r>
              <a:rPr lang="en-US" sz="2400" dirty="0" smtClean="0"/>
              <a:t>property</a:t>
            </a:r>
          </a:p>
          <a:p>
            <a:r>
              <a:rPr lang="en-US" sz="2400" dirty="0" err="1" smtClean="0"/>
              <a:t>arr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 is fixed by</a:t>
            </a:r>
            <a:br>
              <a:rPr lang="en-US" sz="2400" dirty="0" smtClean="0"/>
            </a:br>
            <a:r>
              <a:rPr lang="en-US" sz="2400" dirty="0" smtClean="0"/>
              <a:t>percolate down</a:t>
            </a:r>
          </a:p>
          <a:p>
            <a:r>
              <a:rPr lang="en-US" sz="2400" dirty="0" smtClean="0"/>
              <a:t>Ergo, loop body </a:t>
            </a:r>
            <a:br>
              <a:rPr lang="en-US" sz="2400" dirty="0" smtClean="0"/>
            </a:br>
            <a:r>
              <a:rPr lang="en-US" sz="2400" dirty="0" smtClean="0"/>
              <a:t>maintains the </a:t>
            </a:r>
            <a:br>
              <a:rPr lang="en-US" sz="2400" dirty="0" smtClean="0"/>
            </a:br>
            <a:r>
              <a:rPr lang="en-US" sz="2400" dirty="0" smtClean="0"/>
              <a:t>invariant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3429000"/>
            <a:ext cx="51816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claim the following is a loop invariant: </a:t>
            </a:r>
          </a:p>
          <a:p>
            <a:pPr marL="0" indent="0" algn="ctr">
              <a:buNone/>
            </a:pPr>
            <a:r>
              <a:rPr lang="en-US" sz="2400" dirty="0" smtClean="0"/>
              <a:t>For all j&gt;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arr</a:t>
            </a:r>
            <a:r>
              <a:rPr lang="en-US" sz="2400" dirty="0" smtClean="0"/>
              <a:t>[j] is less than its children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Loop invariant implies that heap property is present</a:t>
            </a:r>
          </a:p>
          <a:p>
            <a:r>
              <a:rPr lang="en-US" sz="2400" dirty="0" smtClean="0"/>
              <a:t>Each node is less than its children</a:t>
            </a:r>
          </a:p>
          <a:p>
            <a:r>
              <a:rPr lang="en-US" sz="2400" dirty="0" smtClean="0"/>
              <a:t>We also know it is a complete tree</a:t>
            </a:r>
          </a:p>
          <a:p>
            <a:pPr marL="0" indent="0">
              <a:buNone/>
            </a:pPr>
            <a:r>
              <a:rPr lang="en-US" sz="3200" dirty="0" smtClean="0">
                <a:latin typeface="Cambria Math"/>
                <a:ea typeface="Cambria Math"/>
              </a:rPr>
              <a:t>∴ </a:t>
            </a:r>
            <a:r>
              <a:rPr lang="en-US" sz="2400" dirty="0" smtClean="0">
                <a:ea typeface="Cambria Math"/>
              </a:rPr>
              <a:t>It's a heap!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3429000"/>
            <a:ext cx="51816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267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What type of proof was this?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Easy argument: </a:t>
            </a:r>
            <a:r>
              <a:rPr lang="en-US" sz="2800" dirty="0" err="1" smtClean="0"/>
              <a:t>buildHeap</a:t>
            </a:r>
            <a:r>
              <a:rPr lang="en-US" sz="2800" dirty="0" smtClean="0"/>
              <a:t> is O(n log n) </a:t>
            </a:r>
          </a:p>
          <a:p>
            <a:r>
              <a:rPr lang="en-US" sz="2800" dirty="0" smtClean="0"/>
              <a:t>We perform n/2 loop iterations</a:t>
            </a:r>
          </a:p>
          <a:p>
            <a:r>
              <a:rPr lang="en-US" sz="2800" dirty="0" smtClean="0"/>
              <a:t>Each iteration does one </a:t>
            </a:r>
            <a:r>
              <a:rPr lang="en-US" sz="2800" dirty="0" err="1" smtClean="0"/>
              <a:t>percolateDown</a:t>
            </a:r>
            <a:r>
              <a:rPr lang="en-US" sz="2800" dirty="0" smtClean="0"/>
              <a:t>, and costs O(log n)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This is correct, </a:t>
            </a:r>
            <a:br>
              <a:rPr lang="en-US" sz="2800" dirty="0" smtClean="0"/>
            </a:br>
            <a:r>
              <a:rPr lang="en-US" sz="2800" dirty="0" smtClean="0"/>
              <a:t>but can make a </a:t>
            </a:r>
            <a:br>
              <a:rPr lang="en-US" sz="2800" dirty="0" smtClean="0"/>
            </a:br>
            <a:r>
              <a:rPr lang="en-US" sz="2800" dirty="0" smtClean="0"/>
              <a:t>tighter analysis.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The heights of</a:t>
            </a:r>
            <a:br>
              <a:rPr lang="en-US" sz="2800" dirty="0" smtClean="0"/>
            </a:br>
            <a:r>
              <a:rPr lang="en-US" sz="2800" dirty="0" smtClean="0"/>
              <a:t>each percolate</a:t>
            </a:r>
            <a:br>
              <a:rPr lang="en-US" sz="2800" dirty="0" smtClean="0"/>
            </a:br>
            <a:r>
              <a:rPr lang="en-US" sz="2800" dirty="0" smtClean="0"/>
              <a:t>are different!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2743200"/>
            <a:ext cx="51816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void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buildHeap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 size/2;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&gt;0;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--)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  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];</a:t>
            </a:r>
            <a:endParaRPr lang="en-US" sz="2000" kern="0" noProof="0" dirty="0" smtClea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	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hole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percolateDown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i,val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[hole] = </a:t>
            </a:r>
            <a:r>
              <a:rPr lang="en-US" sz="2000" kern="0" dirty="0" err="1" smtClean="0">
                <a:latin typeface="Courier New" pitchFamily="49" charset="0"/>
              </a:rPr>
              <a:t>val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Stretchy Array (version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err="1" smtClean="0"/>
              <a:t>StretchyArray</a:t>
            </a:r>
            <a:r>
              <a:rPr lang="en-US" sz="2600" dirty="0" smtClean="0"/>
              <a:t>: 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err="1" smtClean="0"/>
              <a:t>maxSize</a:t>
            </a:r>
            <a:r>
              <a:rPr lang="en-US" sz="2600" dirty="0" smtClean="0"/>
              <a:t>: positive integer (starts at 0)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array: an array of size </a:t>
            </a:r>
            <a:r>
              <a:rPr lang="en-US" sz="2600" dirty="0" err="1" smtClean="0"/>
              <a:t>maxSize</a:t>
            </a:r>
            <a:endParaRPr lang="en-US" sz="2600" dirty="0" smtClean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smtClean="0"/>
              <a:t>	count: number of elements in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 smtClean="0"/>
              <a:t>	put(x): add x to the end of the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if 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== count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make new array of size (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* 2)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copy old array contents to new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	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= </a:t>
            </a:r>
            <a:r>
              <a:rPr lang="en-US" sz="2600" dirty="0" err="1" smtClean="0"/>
              <a:t>maxSize</a:t>
            </a:r>
            <a:r>
              <a:rPr lang="en-US" sz="2600" dirty="0" smtClean="0"/>
              <a:t> * 2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array[count] = x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	count = count + 1</a:t>
            </a:r>
            <a:r>
              <a:rPr lang="en-US" sz="2600" dirty="0"/>
              <a:t>	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Better argument:  </a:t>
                </a:r>
                <a:r>
                  <a:rPr lang="en-US" sz="2800" dirty="0" err="1" smtClean="0"/>
                  <a:t>buildHeap</a:t>
                </a:r>
                <a:r>
                  <a:rPr lang="en-US" sz="2800" dirty="0" smtClean="0"/>
                  <a:t> is O(n) </a:t>
                </a:r>
              </a:p>
              <a:p>
                <a:r>
                  <a:rPr lang="en-US" sz="2400" dirty="0" smtClean="0"/>
                  <a:t>We perform n/2 loop iterations</a:t>
                </a:r>
              </a:p>
              <a:p>
                <a:r>
                  <a:rPr lang="en-US" sz="2400" dirty="0" smtClean="0"/>
                  <a:t>1/2 iterations percolate at most 1 step</a:t>
                </a:r>
              </a:p>
              <a:p>
                <a:r>
                  <a:rPr lang="en-US" sz="2400" dirty="0" smtClean="0"/>
                  <a:t>1/4 iterations percolate at most 2 steps</a:t>
                </a:r>
              </a:p>
              <a:p>
                <a:r>
                  <a:rPr lang="en-US" sz="2400" dirty="0" smtClean="0"/>
                  <a:t>1/8 iterations percolate at most 3 steps</a:t>
                </a:r>
              </a:p>
              <a:p>
                <a:r>
                  <a:rPr lang="en-US" sz="2400" dirty="0" smtClean="0"/>
                  <a:t>etc.</a:t>
                </a:r>
              </a:p>
              <a:p>
                <a:pPr marL="0" indent="0">
                  <a:buNone/>
                </a:pP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# of percolations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⋯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Ergo, </a:t>
                </a:r>
                <a:r>
                  <a:rPr lang="en-US" sz="2400" dirty="0" err="1" smtClean="0"/>
                  <a:t>buildHeap</a:t>
                </a:r>
                <a:r>
                  <a:rPr lang="en-US" sz="2400" dirty="0" smtClean="0"/>
                  <a:t> is O(n)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486400"/>
              </a:xfrm>
              <a:blipFill rotWithShape="1">
                <a:blip r:embed="rId3"/>
                <a:stretch>
                  <a:fillRect l="-1404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64400" y="1143000"/>
            <a:ext cx="1690687" cy="1315244"/>
            <a:chOff x="7264400" y="1143000"/>
            <a:chExt cx="1690687" cy="1315244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8514304" y="1525327"/>
              <a:ext cx="221412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7679674" y="1525327"/>
              <a:ext cx="221412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8733676" y="1859863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8292893" y="1859863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7924553" y="1859863"/>
              <a:ext cx="221412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7411328" y="1859863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8071481" y="2242189"/>
              <a:ext cx="221412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7803134" y="2242189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7532747" y="2242189"/>
              <a:ext cx="221412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 smtClean="0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7264400" y="2242189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cxnSp>
          <p:nvCxnSpPr>
            <p:cNvPr id="20" name="AutoShape 14"/>
            <p:cNvCxnSpPr>
              <a:cxnSpLocks noChangeShapeType="1"/>
              <a:stCxn id="15" idx="3"/>
              <a:endCxn id="19" idx="0"/>
            </p:cNvCxnSpPr>
            <p:nvPr/>
          </p:nvCxnSpPr>
          <p:spPr bwMode="auto">
            <a:xfrm flipH="1">
              <a:off x="7375616" y="2044057"/>
              <a:ext cx="68362" cy="198133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5"/>
            <p:cNvCxnSpPr>
              <a:cxnSpLocks noChangeShapeType="1"/>
              <a:stCxn id="15" idx="5"/>
              <a:endCxn id="18" idx="0"/>
            </p:cNvCxnSpPr>
            <p:nvPr/>
          </p:nvCxnSpPr>
          <p:spPr bwMode="auto">
            <a:xfrm>
              <a:off x="7600088" y="2044057"/>
              <a:ext cx="43875" cy="198133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6"/>
            <p:cNvCxnSpPr>
              <a:cxnSpLocks noChangeShapeType="1"/>
              <a:stCxn id="14" idx="3"/>
              <a:endCxn id="17" idx="0"/>
            </p:cNvCxnSpPr>
            <p:nvPr/>
          </p:nvCxnSpPr>
          <p:spPr bwMode="auto">
            <a:xfrm flipH="1">
              <a:off x="7914350" y="2044057"/>
              <a:ext cx="42854" cy="198133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7"/>
            <p:cNvCxnSpPr>
              <a:cxnSpLocks noChangeShapeType="1"/>
              <a:stCxn id="14" idx="5"/>
              <a:endCxn id="16" idx="0"/>
            </p:cNvCxnSpPr>
            <p:nvPr/>
          </p:nvCxnSpPr>
          <p:spPr bwMode="auto">
            <a:xfrm>
              <a:off x="8113315" y="2044057"/>
              <a:ext cx="69382" cy="198133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8"/>
            <p:cNvCxnSpPr>
              <a:cxnSpLocks noChangeShapeType="1"/>
              <a:stCxn id="11" idx="3"/>
              <a:endCxn id="15" idx="0"/>
            </p:cNvCxnSpPr>
            <p:nvPr/>
          </p:nvCxnSpPr>
          <p:spPr bwMode="auto">
            <a:xfrm flipH="1">
              <a:off x="7522543" y="1709521"/>
              <a:ext cx="189781" cy="150342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"/>
            <p:cNvCxnSpPr>
              <a:cxnSpLocks noChangeShapeType="1"/>
              <a:stCxn id="11" idx="5"/>
              <a:endCxn id="14" idx="0"/>
            </p:cNvCxnSpPr>
            <p:nvPr/>
          </p:nvCxnSpPr>
          <p:spPr bwMode="auto">
            <a:xfrm>
              <a:off x="7868436" y="1709521"/>
              <a:ext cx="167334" cy="150342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flipH="1">
              <a:off x="8404109" y="1709521"/>
              <a:ext cx="142846" cy="150342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5"/>
              <a:endCxn id="12" idx="0"/>
            </p:cNvCxnSpPr>
            <p:nvPr/>
          </p:nvCxnSpPr>
          <p:spPr bwMode="auto">
            <a:xfrm>
              <a:off x="8703066" y="1709521"/>
              <a:ext cx="141826" cy="150342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30" idx="3"/>
              <a:endCxn id="11" idx="0"/>
            </p:cNvCxnSpPr>
            <p:nvPr/>
          </p:nvCxnSpPr>
          <p:spPr bwMode="auto">
            <a:xfrm flipH="1">
              <a:off x="7790890" y="1339142"/>
              <a:ext cx="338750" cy="186185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30" idx="5"/>
              <a:endCxn id="10" idx="0"/>
            </p:cNvCxnSpPr>
            <p:nvPr/>
          </p:nvCxnSpPr>
          <p:spPr bwMode="auto">
            <a:xfrm>
              <a:off x="8285750" y="1339142"/>
              <a:ext cx="339770" cy="186185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8096990" y="1143000"/>
              <a:ext cx="221411" cy="2160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Summation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=1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</a:t>
            </a:r>
            <a:r>
              <a:rPr lang="en-US" dirty="0" err="1" smtClean="0"/>
              <a:t>buildHeap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</a:t>
            </a:r>
            <a:r>
              <a:rPr lang="en-US" dirty="0" err="1" smtClean="0"/>
              <a:t>buildHeap</a:t>
            </a:r>
            <a:r>
              <a:rPr lang="en-US" dirty="0" smtClean="0"/>
              <a:t>, the </a:t>
            </a:r>
            <a:r>
              <a:rPr lang="en-US" dirty="0" err="1" smtClean="0"/>
              <a:t>PQueue</a:t>
            </a:r>
            <a:r>
              <a:rPr lang="en-US" dirty="0" smtClean="0"/>
              <a:t> ADT allows clients to implement their own </a:t>
            </a:r>
            <a:r>
              <a:rPr lang="en-US" dirty="0" err="1" smtClean="0"/>
              <a:t>buildHeap</a:t>
            </a:r>
            <a:r>
              <a:rPr lang="en-US" dirty="0" smtClean="0"/>
              <a:t> with worst-case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dirty="0" smtClean="0"/>
              <a:t>(n log 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By providing a specialized operation internal to the data structure (with access to the internal data), we can do  a much better O(n) worst case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Analysis of </a:t>
            </a:r>
            <a:r>
              <a:rPr lang="en-US" dirty="0" err="1" smtClean="0"/>
              <a:t>buildHeap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Correctness</a:t>
            </a:r>
            <a:r>
              <a:rPr lang="en-US" dirty="0"/>
              <a:t>: </a:t>
            </a:r>
          </a:p>
          <a:p>
            <a:r>
              <a:rPr lang="en-US" dirty="0" smtClean="0"/>
              <a:t>Example of a non-trivial inductive proof using loop invariants</a:t>
            </a:r>
          </a:p>
          <a:p>
            <a:pPr marL="0" indent="0">
              <a:buNone/>
            </a:pPr>
            <a:r>
              <a:rPr lang="en-US" dirty="0" smtClean="0"/>
              <a:t>Efficiency:</a:t>
            </a:r>
          </a:p>
          <a:p>
            <a:r>
              <a:rPr lang="en-US" dirty="0" smtClean="0"/>
              <a:t>First analysis easily proved it was at least O(n log n)</a:t>
            </a:r>
          </a:p>
          <a:p>
            <a:r>
              <a:rPr lang="en-US" dirty="0" smtClean="0"/>
              <a:t>A </a:t>
            </a:r>
            <a:r>
              <a:rPr lang="en-US" dirty="0"/>
              <a:t>"</a:t>
            </a:r>
            <a:r>
              <a:rPr lang="en-US" dirty="0" smtClean="0"/>
              <a:t>tighter" analysis looked at individual steps to show algorithm is O(n)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 on Heaps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Unrelated but consider reading up on the Fallacy of the Heap, also known as Loki's wager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take away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/>
          <a:lstStyle/>
          <a:p>
            <a:r>
              <a:rPr lang="en-US" dirty="0" smtClean="0"/>
              <a:t>Priority Queues are a simple to understand ADT</a:t>
            </a:r>
          </a:p>
          <a:p>
            <a:r>
              <a:rPr lang="en-US" dirty="0" smtClean="0"/>
              <a:t>Making a useful data structure for them </a:t>
            </a:r>
            <a:br>
              <a:rPr lang="en-US" dirty="0" smtClean="0"/>
            </a:br>
            <a:r>
              <a:rPr lang="en-US" dirty="0" smtClean="0"/>
              <a:t>is tricky</a:t>
            </a:r>
          </a:p>
          <a:p>
            <a:pPr lvl="1"/>
            <a:r>
              <a:rPr lang="en-US" dirty="0" smtClean="0"/>
              <a:t>Requires creative thinking for implementation</a:t>
            </a:r>
          </a:p>
          <a:p>
            <a:pPr lvl="1"/>
            <a:r>
              <a:rPr lang="en-US" dirty="0" smtClean="0"/>
              <a:t>Resulting array allows for amazing efficiency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What we are skipping (see textbook)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d-heaps: have d children instead of 2</a:t>
            </a:r>
          </a:p>
          <a:p>
            <a:r>
              <a:rPr lang="en-US" sz="2400" dirty="0" smtClean="0"/>
              <a:t>Makes heaps shallower which is useful for heaps that are too big for memory</a:t>
            </a:r>
          </a:p>
          <a:p>
            <a:r>
              <a:rPr lang="en-US" sz="2400" dirty="0" smtClean="0"/>
              <a:t>The same issue arises for balanced binary search trees (we will study “B-Trees”)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Merging heaps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iven two </a:t>
            </a:r>
            <a:r>
              <a:rPr lang="en-US" sz="2400" dirty="0" err="1" smtClean="0"/>
              <a:t>PQueues</a:t>
            </a:r>
            <a:r>
              <a:rPr lang="en-US" sz="2400" dirty="0" smtClean="0"/>
              <a:t>, make one </a:t>
            </a:r>
            <a:r>
              <a:rPr lang="en-US" sz="2400" dirty="0" err="1" smtClean="0"/>
              <a:t>PQueue</a:t>
            </a:r>
            <a:endParaRPr lang="en-US" sz="2400" dirty="0" smtClean="0"/>
          </a:p>
          <a:p>
            <a:r>
              <a:rPr lang="en-US" sz="2400" dirty="0" smtClean="0"/>
              <a:t>O(log n) merge impossible for binary heaps</a:t>
            </a:r>
          </a:p>
          <a:p>
            <a:r>
              <a:rPr lang="en-US" sz="2400" dirty="0" smtClean="0"/>
              <a:t>Can be done with specialized pointer structures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Binomial queues</a:t>
            </a:r>
          </a:p>
          <a:p>
            <a:r>
              <a:rPr lang="en-US" sz="2400" dirty="0" smtClean="0"/>
              <a:t>Collections of binary heap-like structures</a:t>
            </a:r>
          </a:p>
          <a:p>
            <a:r>
              <a:rPr lang="en-US" sz="2400" dirty="0" smtClean="0"/>
              <a:t>Allow for O(log n) insert, delete and merge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Cost of put(x)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3200" dirty="0" smtClean="0"/>
              <a:t>In both stretchy array implementations, put(x)is defined as essentially: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>	</a:t>
            </a:r>
            <a:r>
              <a:rPr lang="en-US" sz="2600" dirty="0" smtClean="0"/>
              <a:t>if </a:t>
            </a:r>
            <a:r>
              <a:rPr lang="en-US" sz="2600" dirty="0" err="1"/>
              <a:t>maxSize</a:t>
            </a:r>
            <a:r>
              <a:rPr lang="en-US" sz="2600" dirty="0"/>
              <a:t> == count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make </a:t>
            </a:r>
            <a:r>
              <a:rPr lang="en-US" sz="2600" dirty="0"/>
              <a:t>new array of </a:t>
            </a:r>
            <a:r>
              <a:rPr lang="en-US" sz="2600" dirty="0" smtClean="0"/>
              <a:t>bigger size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copy </a:t>
            </a:r>
            <a:r>
              <a:rPr lang="en-US" sz="2600" dirty="0"/>
              <a:t>old array contents to new array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	</a:t>
            </a:r>
            <a:r>
              <a:rPr lang="en-US" sz="2600" dirty="0" smtClean="0"/>
              <a:t>update </a:t>
            </a:r>
            <a:r>
              <a:rPr lang="en-US" sz="2600" dirty="0" err="1" smtClean="0"/>
              <a:t>maxSize</a:t>
            </a: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array[count] = x</a:t>
            </a:r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600" dirty="0"/>
              <a:t>	count = count + 1	</a:t>
            </a:r>
            <a:endParaRPr lang="en-US" sz="2600" dirty="0" smtClean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endParaRPr lang="en-US" sz="2600" dirty="0"/>
          </a:p>
          <a:p>
            <a:pPr marL="0" indent="0">
              <a:buNone/>
              <a:tabLst>
                <a:tab pos="465138" algn="l"/>
                <a:tab pos="914400" algn="l"/>
                <a:tab pos="1379538" algn="l"/>
              </a:tabLst>
            </a:pPr>
            <a:r>
              <a:rPr lang="en-US" sz="2800" dirty="0" smtClean="0"/>
              <a:t>What f(n) is put(x) in O( f(n) 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5533</Words>
  <Application>Microsoft Office PowerPoint</Application>
  <PresentationFormat>On-screen Show (4:3)</PresentationFormat>
  <Paragraphs>1803</Paragraphs>
  <Slides>86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CSE 332 Data Abstractions:  Priority Queues, Heaps, and a Small Town Barber</vt:lpstr>
      <vt:lpstr>Announcements</vt:lpstr>
      <vt:lpstr>Announcements</vt:lpstr>
      <vt:lpstr>Today</vt:lpstr>
      <vt:lpstr>Amortized Analysis</vt:lpstr>
      <vt:lpstr>Amortized Analysis</vt:lpstr>
      <vt:lpstr>Stretchy Array (version 1)</vt:lpstr>
      <vt:lpstr>Stretchy Array (version 2)</vt:lpstr>
      <vt:lpstr>Performance Cost of put(x)</vt:lpstr>
      <vt:lpstr>Performance Cost of put(x)</vt:lpstr>
      <vt:lpstr>But…</vt:lpstr>
      <vt:lpstr>Amortized Analysis of StretchyArray Version 1</vt:lpstr>
      <vt:lpstr>Amortized Analysis of StretchyArray Version 1</vt:lpstr>
      <vt:lpstr>Amortized Analysis of StretchyArray Version 1</vt:lpstr>
      <vt:lpstr>Amortized Analysis of StretchyArray Version 2</vt:lpstr>
      <vt:lpstr>Amortized Analysis of StretchyArray Version 2</vt:lpstr>
      <vt:lpstr>Amortized Analysis of StretchyArray Version 2</vt:lpstr>
      <vt:lpstr>The Lesson</vt:lpstr>
      <vt:lpstr>What about wasted space?</vt:lpstr>
      <vt:lpstr>Array, List, and Tree performance</vt:lpstr>
      <vt:lpstr>Very Common Interactions</vt:lpstr>
      <vt:lpstr>Arrays and Linked Lists</vt:lpstr>
      <vt:lpstr>Binary Search Tree (BST)</vt:lpstr>
      <vt:lpstr>Worst-Case Run-Times</vt:lpstr>
      <vt:lpstr>Worst-Case Run-Times</vt:lpstr>
      <vt:lpstr>Remove in an Unsorted Array</vt:lpstr>
      <vt:lpstr>Remove in a Binary Search Tree</vt:lpstr>
      <vt:lpstr>Balancing a Tree</vt:lpstr>
      <vt:lpstr>Priority Queues</vt:lpstr>
      <vt:lpstr>Scenario</vt:lpstr>
      <vt:lpstr>New ADT: Priority Queue</vt:lpstr>
      <vt:lpstr>Priority Queue Example</vt:lpstr>
      <vt:lpstr>Applications of Priority Queues</vt:lpstr>
      <vt:lpstr>Advanced PQueue Applications</vt:lpstr>
      <vt:lpstr>From ADT to Data Structure</vt:lpstr>
      <vt:lpstr>Finding the Minimum Value </vt:lpstr>
      <vt:lpstr>Finding the Minimum Value </vt:lpstr>
      <vt:lpstr>Best Choice for the PQueue?</vt:lpstr>
      <vt:lpstr>None are that great</vt:lpstr>
      <vt:lpstr>Our Data Structure: The Heap</vt:lpstr>
      <vt:lpstr>Reviewing Some Tree Terminology</vt:lpstr>
      <vt:lpstr>Some More Tree Terminology</vt:lpstr>
      <vt:lpstr>Types of Trees</vt:lpstr>
      <vt:lpstr>Some Basic Tree Properties</vt:lpstr>
      <vt:lpstr>Properties of a Binary Min-Heap</vt:lpstr>
      <vt:lpstr>Properties of a Binary Min-Heap</vt:lpstr>
      <vt:lpstr>Properties of a Binary Min-Heap</vt:lpstr>
      <vt:lpstr>Basics of Heap Operations</vt:lpstr>
      <vt:lpstr>DeleteMin Implementation</vt:lpstr>
      <vt:lpstr>Percolate Down</vt:lpstr>
      <vt:lpstr>Insert Implementation</vt:lpstr>
      <vt:lpstr>Percolate Up</vt:lpstr>
      <vt:lpstr>Achieving Average-Case O(1) insert</vt:lpstr>
      <vt:lpstr>Array Representation of a Binary Heap </vt:lpstr>
      <vt:lpstr>Pseudocode: insert</vt:lpstr>
      <vt:lpstr>Pseudocode: deleteMin</vt:lpstr>
      <vt:lpstr>Pseudocode: deleteMin</vt:lpstr>
      <vt:lpstr>Advantages of Array Implementation</vt:lpstr>
      <vt:lpstr>Disadvantages of Array Implementation</vt:lpstr>
      <vt:lpstr>So why O(1) average-case insert?</vt:lpstr>
      <vt:lpstr>More on Heaps</vt:lpstr>
      <vt:lpstr>Other Common Heap Operations</vt:lpstr>
      <vt:lpstr>Building a Heap</vt:lpstr>
      <vt:lpstr>Proof that n inserts can be Θ(n log n)</vt:lpstr>
      <vt:lpstr>More generally…</vt:lpstr>
      <vt:lpstr>BuildHeap using Floyd’s Algorithm</vt:lpstr>
      <vt:lpstr>Floyd’s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But is it right?</vt:lpstr>
      <vt:lpstr>Correctness</vt:lpstr>
      <vt:lpstr>Correctness</vt:lpstr>
      <vt:lpstr>Correctness</vt:lpstr>
      <vt:lpstr>Efficiency</vt:lpstr>
      <vt:lpstr>Efficiency</vt:lpstr>
      <vt:lpstr>Proof of Summation</vt:lpstr>
      <vt:lpstr>Lessons from buildHeap</vt:lpstr>
      <vt:lpstr>Our Analysis of buildHeap</vt:lpstr>
      <vt:lpstr>Parting thoughts on Heaps</vt:lpstr>
      <vt:lpstr>What to take away </vt:lpstr>
      <vt:lpstr>What we are skipping (see textbook)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77</cp:revision>
  <dcterms:created xsi:type="dcterms:W3CDTF">2012-06-18T04:45:26Z</dcterms:created>
  <dcterms:modified xsi:type="dcterms:W3CDTF">2012-06-25T20:31:29Z</dcterms:modified>
</cp:coreProperties>
</file>