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2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7" r:id="rId2"/>
    <p:sldId id="259" r:id="rId3"/>
    <p:sldId id="260" r:id="rId4"/>
    <p:sldId id="261" r:id="rId5"/>
    <p:sldId id="283" r:id="rId6"/>
    <p:sldId id="284" r:id="rId7"/>
    <p:sldId id="263" r:id="rId8"/>
    <p:sldId id="264" r:id="rId9"/>
    <p:sldId id="273" r:id="rId10"/>
    <p:sldId id="265" r:id="rId11"/>
    <p:sldId id="266" r:id="rId12"/>
    <p:sldId id="279" r:id="rId13"/>
    <p:sldId id="280" r:id="rId14"/>
    <p:sldId id="281" r:id="rId15"/>
    <p:sldId id="282" r:id="rId16"/>
    <p:sldId id="277" r:id="rId17"/>
    <p:sldId id="278" r:id="rId18"/>
    <p:sldId id="262" r:id="rId19"/>
    <p:sldId id="316" r:id="rId20"/>
    <p:sldId id="317" r:id="rId21"/>
    <p:sldId id="290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292" r:id="rId30"/>
    <p:sldId id="325" r:id="rId31"/>
    <p:sldId id="293" r:id="rId32"/>
    <p:sldId id="294" r:id="rId33"/>
    <p:sldId id="297" r:id="rId34"/>
    <p:sldId id="298" r:id="rId35"/>
    <p:sldId id="299" r:id="rId36"/>
    <p:sldId id="300" r:id="rId37"/>
    <p:sldId id="303" r:id="rId38"/>
    <p:sldId id="304" r:id="rId39"/>
    <p:sldId id="327" r:id="rId40"/>
    <p:sldId id="285" r:id="rId41"/>
    <p:sldId id="326" r:id="rId42"/>
    <p:sldId id="330" r:id="rId43"/>
    <p:sldId id="331" r:id="rId44"/>
    <p:sldId id="332" r:id="rId45"/>
    <p:sldId id="333" r:id="rId46"/>
    <p:sldId id="334" r:id="rId47"/>
    <p:sldId id="335" r:id="rId48"/>
    <p:sldId id="337" r:id="rId49"/>
    <p:sldId id="336" r:id="rId50"/>
    <p:sldId id="338" r:id="rId51"/>
    <p:sldId id="340" r:id="rId52"/>
    <p:sldId id="339" r:id="rId53"/>
    <p:sldId id="341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0D101-EBA1-46BE-BD17-3ABA82C37E02}" type="datetimeFigureOut">
              <a:rPr lang="en-US" smtClean="0"/>
              <a:t>2012-06-25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BB1E4-1DF8-4B16-8100-EF1EF863A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79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237E7-6AFD-47D9-A01F-F634E91D81A0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237E7-6AFD-47D9-A01F-F634E91D81A0}" type="slidenum">
              <a:rPr lang="en-US"/>
              <a:pPr/>
              <a:t>24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2514599"/>
          </a:xfrm>
        </p:spPr>
        <p:txBody>
          <a:bodyPr/>
          <a:lstStyle>
            <a:lvl1pPr algn="ctr">
              <a:lnSpc>
                <a:spcPct val="200000"/>
              </a:lnSpc>
              <a:spcAft>
                <a:spcPts val="1200"/>
              </a:spcAft>
              <a:defRPr sz="3600" b="1" i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447800"/>
          </a:xfrm>
        </p:spPr>
        <p:txBody>
          <a:bodyPr>
            <a:normAutofit/>
          </a:bodyPr>
          <a:lstStyle>
            <a:lvl1pPr marL="0" indent="0" algn="ctr">
              <a:buNone/>
              <a:defRPr sz="320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pic>
        <p:nvPicPr>
          <p:cNvPr id="1028" name="Picture 4" descr="http://www.cs.washington.edu/images/logo/CSElogo2text_14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52" y="303663"/>
            <a:ext cx="1371600" cy="139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WashingtonColorSeal-21-cli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1504" y="303663"/>
            <a:ext cx="1371600" cy="1371600"/>
          </a:xfrm>
          <a:prstGeom prst="rect">
            <a:avLst/>
          </a:prstGeom>
          <a:noFill/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4075" y="6356350"/>
            <a:ext cx="4895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CSE332: Data Abstractions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0654" y="6356350"/>
            <a:ext cx="784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781ADA0-3BB4-460A-B7EB-C1A8DEAFE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45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39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24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487362"/>
          </a:xfrm>
        </p:spPr>
        <p:txBody>
          <a:bodyPr/>
          <a:lstStyle>
            <a:lvl1pPr>
              <a:lnSpc>
                <a:spcPct val="110000"/>
              </a:lnSpc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5486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68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solidFill>
            <a:schemeClr val="accent6">
              <a:lumMod val="75000"/>
            </a:schemeClr>
          </a:solidFill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30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16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50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23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2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6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48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4582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8458200" cy="556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4075" y="6356350"/>
            <a:ext cx="4895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CSE332: Data Abstractions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0654" y="6356350"/>
            <a:ext cx="784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781ADA0-3BB4-460A-B7EB-C1A8DEAFE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7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600" i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CSE 332 Data Abstractions: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Algorithmic, Asymptotic, </a:t>
            </a:r>
            <a:br>
              <a:rPr lang="en-US" dirty="0" smtClean="0"/>
            </a:br>
            <a:r>
              <a:rPr lang="en-US" dirty="0" smtClean="0"/>
              <a:t>and Amortized Analysis</a:t>
            </a:r>
            <a:endParaRPr lang="en-US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Kate Deibel</a:t>
            </a:r>
          </a:p>
          <a:p>
            <a:r>
              <a:rPr lang="en-US" smtClean="0"/>
              <a:t>Summer 2012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5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Powers of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5486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 bit is 0 or 1</a:t>
            </a:r>
          </a:p>
          <a:p>
            <a:r>
              <a:rPr lang="en-US" sz="2400" dirty="0" smtClean="0"/>
              <a:t>n bits can represent 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distinct things</a:t>
            </a:r>
          </a:p>
          <a:p>
            <a:pPr lvl="1"/>
            <a:r>
              <a:rPr lang="en-US" sz="2400" dirty="0" smtClean="0"/>
              <a:t>For example, the numbers 0 through 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-1</a:t>
            </a:r>
          </a:p>
          <a:p>
            <a:endParaRPr lang="en-US" sz="1200" dirty="0" smtClean="0"/>
          </a:p>
          <a:p>
            <a:pPr marL="0" indent="0">
              <a:buNone/>
            </a:pPr>
            <a:r>
              <a:rPr lang="en-US" sz="2400" dirty="0" smtClean="0"/>
              <a:t>Rules of Thumb:</a:t>
            </a:r>
          </a:p>
          <a:p>
            <a:r>
              <a:rPr lang="en-US" sz="2400" dirty="0" smtClean="0"/>
              <a:t>2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 is 1024 / “about a thousand”, kilo in CSE speak</a:t>
            </a:r>
          </a:p>
          <a:p>
            <a:r>
              <a:rPr lang="en-US" sz="2400" dirty="0" smtClean="0"/>
              <a:t>2</a:t>
            </a:r>
            <a:r>
              <a:rPr lang="en-US" sz="2400" baseline="30000" dirty="0" smtClean="0"/>
              <a:t>20</a:t>
            </a:r>
            <a:r>
              <a:rPr lang="en-US" sz="2400" dirty="0" smtClean="0"/>
              <a:t> is “about a million”, mega in CSE speak</a:t>
            </a:r>
          </a:p>
          <a:p>
            <a:r>
              <a:rPr lang="en-US" sz="2400" dirty="0" smtClean="0"/>
              <a:t>2</a:t>
            </a:r>
            <a:r>
              <a:rPr lang="en-US" sz="2400" baseline="30000" dirty="0" smtClean="0"/>
              <a:t>30</a:t>
            </a:r>
            <a:r>
              <a:rPr lang="en-US" sz="2400" dirty="0" smtClean="0"/>
              <a:t> is “about a billion”, </a:t>
            </a:r>
            <a:r>
              <a:rPr lang="en-US" sz="2400" dirty="0" err="1" smtClean="0"/>
              <a:t>giga</a:t>
            </a:r>
            <a:r>
              <a:rPr lang="en-US" sz="2400" dirty="0" smtClean="0"/>
              <a:t> in CSE speak</a:t>
            </a:r>
          </a:p>
          <a:p>
            <a:endParaRPr lang="en-US" sz="1200" dirty="0" smtClean="0"/>
          </a:p>
          <a:p>
            <a:pPr marL="0" indent="0">
              <a:buNone/>
            </a:pPr>
            <a:r>
              <a:rPr lang="en-US" sz="2400" dirty="0" smtClean="0"/>
              <a:t>In Java: </a:t>
            </a:r>
          </a:p>
          <a:p>
            <a:r>
              <a:rPr lang="en-US" sz="2400" b="1" dirty="0" err="1" smtClean="0"/>
              <a:t>int</a:t>
            </a:r>
            <a:r>
              <a:rPr lang="en-US" sz="2400" dirty="0" smtClean="0"/>
              <a:t> is 32 bits and signed, so “max </a:t>
            </a:r>
            <a:r>
              <a:rPr lang="en-US" sz="2400" dirty="0" err="1" smtClean="0"/>
              <a:t>int</a:t>
            </a:r>
            <a:r>
              <a:rPr lang="en-US" sz="2400" dirty="0" smtClean="0"/>
              <a:t>” </a:t>
            </a:r>
            <a:r>
              <a:rPr lang="en-US" sz="2400" dirty="0"/>
              <a:t>is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31 </a:t>
            </a:r>
            <a:r>
              <a:rPr lang="en-US" sz="2400" dirty="0" smtClean="0"/>
              <a:t>- 1 which is about 2 billion</a:t>
            </a:r>
            <a:endParaRPr lang="en-US" sz="2400" dirty="0"/>
          </a:p>
          <a:p>
            <a:r>
              <a:rPr lang="en-US" sz="2400" b="1" dirty="0" smtClean="0"/>
              <a:t>long </a:t>
            </a:r>
            <a:r>
              <a:rPr lang="en-US" sz="2400" dirty="0" smtClean="0"/>
              <a:t>is 64 bits and signed, so “max long” is 2</a:t>
            </a:r>
            <a:r>
              <a:rPr lang="en-US" sz="2400" baseline="30000" dirty="0" smtClean="0"/>
              <a:t>63 </a:t>
            </a:r>
            <a:r>
              <a:rPr lang="en-US" sz="2400" dirty="0" smtClean="0"/>
              <a:t>- 1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lvl="1"/>
            <a:endParaRPr lang="en-US" sz="2000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600200" cy="365125"/>
          </a:xfrm>
        </p:spPr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4075" y="6356350"/>
            <a:ext cx="4895850" cy="365125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0654" y="6356350"/>
            <a:ext cx="784746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4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Therefore…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One can give a unique id to: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Every person in the U.S. with 29 bits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Every person in the world with 33 bits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Every person to have ever lived with ≈38 bits 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Every atom in the universe with 250-300 bits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So if a password is 128 bits long and randomly generated, do you think you could guess it?</a:t>
            </a:r>
          </a:p>
          <a:p>
            <a:endParaRPr lang="en-US" sz="2600" dirty="0" smtClean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600200" cy="365125"/>
          </a:xfrm>
        </p:spPr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4075" y="6356350"/>
            <a:ext cx="4895850" cy="365125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0654" y="6356350"/>
            <a:ext cx="784746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1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800" dirty="0"/>
              <a:t>Since so much </a:t>
            </a:r>
            <a:r>
              <a:rPr lang="en-US" sz="2800" dirty="0" smtClean="0"/>
              <a:t>in CS is in binary,</a:t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sz="2800" dirty="0"/>
              <a:t>almost always means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800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cs typeface="Courier New" pitchFamily="49" charset="0"/>
              </a:rPr>
              <a:t>Definition: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800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 = y</a:t>
            </a:r>
            <a:r>
              <a:rPr lang="en-US" sz="2800" dirty="0">
                <a:cs typeface="Courier New" pitchFamily="49" charset="0"/>
              </a:rPr>
              <a:t> if 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 = 2</a:t>
            </a:r>
            <a:r>
              <a:rPr lang="en-US" sz="2800" b="1" baseline="30000" dirty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cs typeface="Courier New" pitchFamily="49" charset="0"/>
              </a:rPr>
              <a:t>So,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800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800" dirty="0">
                <a:cs typeface="Courier New" pitchFamily="49" charset="0"/>
              </a:rPr>
              <a:t>1,000,000 = “a little under 20”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cs typeface="Courier New" pitchFamily="49" charset="0"/>
              </a:rPr>
              <a:t>Just as exponents grow </a:t>
            </a:r>
            <a:r>
              <a:rPr lang="en-US" sz="2800" i="1" dirty="0">
                <a:cs typeface="Courier New" pitchFamily="49" charset="0"/>
              </a:rPr>
              <a:t>very</a:t>
            </a:r>
            <a:r>
              <a:rPr lang="en-US" sz="2800" dirty="0">
                <a:cs typeface="Courier New" pitchFamily="49" charset="0"/>
              </a:rPr>
              <a:t> quickly, logarithms grow </a:t>
            </a:r>
            <a:r>
              <a:rPr lang="en-US" sz="2800" i="1" dirty="0">
                <a:cs typeface="Courier New" pitchFamily="49" charset="0"/>
              </a:rPr>
              <a:t>very</a:t>
            </a:r>
            <a:r>
              <a:rPr lang="en-US" sz="2800" dirty="0">
                <a:cs typeface="Courier New" pitchFamily="49" charset="0"/>
              </a:rPr>
              <a:t> slowly</a:t>
            </a:r>
          </a:p>
          <a:p>
            <a:pPr>
              <a:lnSpc>
                <a:spcPct val="110000"/>
              </a:lnSpc>
            </a:pPr>
            <a:endParaRPr lang="en-US" sz="28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63380" y="4506123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1" dirty="0" smtClean="0">
                <a:latin typeface="+mj-lt"/>
              </a:rPr>
              <a:t>See Excel file on course page to play with plot data!</a:t>
            </a:r>
            <a:endParaRPr lang="en-US" sz="2400" b="0" i="1" dirty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990" t="8971" r="1832" b="2170"/>
          <a:stretch/>
        </p:blipFill>
        <p:spPr bwMode="auto">
          <a:xfrm>
            <a:off x="4084114" y="4017364"/>
            <a:ext cx="4467673" cy="2177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600200" cy="365125"/>
          </a:xfrm>
        </p:spPr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4075" y="6356350"/>
            <a:ext cx="4895850" cy="365125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0654" y="6356350"/>
            <a:ext cx="784746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4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Logarithms and 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800" dirty="0"/>
              <a:t>Since so </a:t>
            </a:r>
            <a:r>
              <a:rPr lang="en-US" sz="2800" dirty="0" smtClean="0"/>
              <a:t>much in CS </a:t>
            </a:r>
            <a:r>
              <a:rPr lang="en-US" sz="2800" dirty="0"/>
              <a:t>is in </a:t>
            </a:r>
            <a:r>
              <a:rPr lang="en-US" sz="2800" dirty="0" smtClean="0"/>
              <a:t>binary,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sz="2800" dirty="0"/>
              <a:t>almost always means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800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cs typeface="Courier New" pitchFamily="49" charset="0"/>
              </a:rPr>
              <a:t>Definition: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800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 = y</a:t>
            </a:r>
            <a:r>
              <a:rPr lang="en-US" sz="2800" dirty="0">
                <a:cs typeface="Courier New" pitchFamily="49" charset="0"/>
              </a:rPr>
              <a:t> if 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 = 2</a:t>
            </a:r>
            <a:r>
              <a:rPr lang="en-US" sz="2800" b="1" baseline="30000" dirty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>
              <a:lnSpc>
                <a:spcPct val="110000"/>
              </a:lnSpc>
            </a:pPr>
            <a:r>
              <a:rPr lang="en-US" sz="2800" dirty="0" smtClean="0">
                <a:cs typeface="Courier New" pitchFamily="49" charset="0"/>
              </a:rPr>
              <a:t>So</a:t>
            </a:r>
            <a:r>
              <a:rPr lang="en-US" sz="2800" dirty="0">
                <a:cs typeface="Courier New" pitchFamily="49" charset="0"/>
              </a:rPr>
              <a:t>,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800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800" dirty="0">
                <a:cs typeface="Courier New" pitchFamily="49" charset="0"/>
              </a:rPr>
              <a:t>1,000,000 = “a little under 20”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cs typeface="Courier New" pitchFamily="49" charset="0"/>
              </a:rPr>
              <a:t>Just as exponents grow </a:t>
            </a:r>
            <a:r>
              <a:rPr lang="en-US" sz="2800" i="1" dirty="0">
                <a:cs typeface="Courier New" pitchFamily="49" charset="0"/>
              </a:rPr>
              <a:t>very</a:t>
            </a:r>
            <a:r>
              <a:rPr lang="en-US" sz="2800" dirty="0">
                <a:cs typeface="Courier New" pitchFamily="49" charset="0"/>
              </a:rPr>
              <a:t> quickly, logarithms grow </a:t>
            </a:r>
            <a:r>
              <a:rPr lang="en-US" sz="2800" i="1" dirty="0">
                <a:cs typeface="Courier New" pitchFamily="49" charset="0"/>
              </a:rPr>
              <a:t>very</a:t>
            </a:r>
            <a:r>
              <a:rPr lang="en-US" sz="2800" dirty="0">
                <a:cs typeface="Courier New" pitchFamily="49" charset="0"/>
              </a:rPr>
              <a:t> slowly</a:t>
            </a:r>
          </a:p>
          <a:p>
            <a:endParaRPr lang="en-US" sz="2800" dirty="0" smtClean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600200" cy="365125"/>
          </a:xfrm>
        </p:spPr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4075" y="6356350"/>
            <a:ext cx="4895850" cy="365125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0654" y="6356350"/>
            <a:ext cx="784746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t>13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63380" y="4506123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1" dirty="0" smtClean="0">
                <a:latin typeface="+mj-lt"/>
              </a:rPr>
              <a:t>See Excel file on course page to play with plot data!</a:t>
            </a:r>
            <a:endParaRPr lang="en-US" sz="2400" b="0" i="1" dirty="0">
              <a:latin typeface="+mj-lt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938" t="8569" r="1990" b="4500"/>
          <a:stretch/>
        </p:blipFill>
        <p:spPr bwMode="auto">
          <a:xfrm>
            <a:off x="4087368" y="3902902"/>
            <a:ext cx="4416724" cy="2406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9386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Logarithms and 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800" dirty="0"/>
              <a:t>Since so much </a:t>
            </a:r>
            <a:r>
              <a:rPr lang="en-US" sz="2800" dirty="0" smtClean="0"/>
              <a:t>in CS is </a:t>
            </a:r>
            <a:r>
              <a:rPr lang="en-US" sz="2800" dirty="0"/>
              <a:t>in </a:t>
            </a:r>
            <a:r>
              <a:rPr lang="en-US" sz="2800" dirty="0" smtClean="0"/>
              <a:t>binary,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sz="2800" dirty="0"/>
              <a:t>almost always means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800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cs typeface="Courier New" pitchFamily="49" charset="0"/>
              </a:rPr>
              <a:t>Definition: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800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 = y</a:t>
            </a:r>
            <a:r>
              <a:rPr lang="en-US" sz="2800" dirty="0">
                <a:cs typeface="Courier New" pitchFamily="49" charset="0"/>
              </a:rPr>
              <a:t> if 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 = 2</a:t>
            </a:r>
            <a:r>
              <a:rPr lang="en-US" sz="2800" b="1" baseline="30000" dirty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>
              <a:lnSpc>
                <a:spcPct val="110000"/>
              </a:lnSpc>
            </a:pPr>
            <a:r>
              <a:rPr lang="en-US" sz="2800" dirty="0" smtClean="0">
                <a:cs typeface="Courier New" pitchFamily="49" charset="0"/>
              </a:rPr>
              <a:t>So</a:t>
            </a:r>
            <a:r>
              <a:rPr lang="en-US" sz="2800" dirty="0">
                <a:cs typeface="Courier New" pitchFamily="49" charset="0"/>
              </a:rPr>
              <a:t>,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800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800" dirty="0">
                <a:cs typeface="Courier New" pitchFamily="49" charset="0"/>
              </a:rPr>
              <a:t>1,000,000 = “a little under 20”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cs typeface="Courier New" pitchFamily="49" charset="0"/>
              </a:rPr>
              <a:t>Just as exponents grow </a:t>
            </a:r>
            <a:r>
              <a:rPr lang="en-US" sz="2800" i="1" dirty="0">
                <a:cs typeface="Courier New" pitchFamily="49" charset="0"/>
              </a:rPr>
              <a:t>very</a:t>
            </a:r>
            <a:r>
              <a:rPr lang="en-US" sz="2800" dirty="0">
                <a:cs typeface="Courier New" pitchFamily="49" charset="0"/>
              </a:rPr>
              <a:t> quickly, logarithms grow </a:t>
            </a:r>
            <a:r>
              <a:rPr lang="en-US" sz="2800" i="1" dirty="0">
                <a:cs typeface="Courier New" pitchFamily="49" charset="0"/>
              </a:rPr>
              <a:t>very</a:t>
            </a:r>
            <a:r>
              <a:rPr lang="en-US" sz="2800" dirty="0">
                <a:cs typeface="Courier New" pitchFamily="49" charset="0"/>
              </a:rPr>
              <a:t> slowly</a:t>
            </a:r>
          </a:p>
          <a:p>
            <a:endParaRPr lang="en-US" sz="2800" dirty="0" smtClean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600200" cy="365125"/>
          </a:xfrm>
        </p:spPr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4075" y="6356350"/>
            <a:ext cx="4895850" cy="365125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0654" y="6356350"/>
            <a:ext cx="784746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t>14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63380" y="4506123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1" dirty="0" smtClean="0">
                <a:latin typeface="+mj-lt"/>
              </a:rPr>
              <a:t>See Excel file on course page to play with plot data!</a:t>
            </a:r>
            <a:endParaRPr lang="en-US" sz="2400" b="0" i="1" dirty="0">
              <a:latin typeface="+mj-lt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2116" t="12031" r="1627" b="3531"/>
          <a:stretch/>
        </p:blipFill>
        <p:spPr bwMode="auto">
          <a:xfrm>
            <a:off x="4087368" y="3937407"/>
            <a:ext cx="4425351" cy="23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1130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Logarithms and 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800" dirty="0"/>
              <a:t>Since so much </a:t>
            </a:r>
            <a:r>
              <a:rPr lang="en-US" sz="2800" dirty="0" smtClean="0"/>
              <a:t>in CS is </a:t>
            </a:r>
            <a:r>
              <a:rPr lang="en-US" sz="2800" dirty="0"/>
              <a:t>in </a:t>
            </a:r>
            <a:r>
              <a:rPr lang="en-US" sz="2800" dirty="0" smtClean="0"/>
              <a:t>binary,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sz="2800" dirty="0"/>
              <a:t>almost always means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800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cs typeface="Courier New" pitchFamily="49" charset="0"/>
              </a:rPr>
              <a:t>Definition: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800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 = y</a:t>
            </a:r>
            <a:r>
              <a:rPr lang="en-US" sz="2800" dirty="0">
                <a:cs typeface="Courier New" pitchFamily="49" charset="0"/>
              </a:rPr>
              <a:t> if 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 = 2</a:t>
            </a:r>
            <a:r>
              <a:rPr lang="en-US" sz="2800" b="1" baseline="30000" dirty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>
              <a:lnSpc>
                <a:spcPct val="110000"/>
              </a:lnSpc>
            </a:pPr>
            <a:r>
              <a:rPr lang="en-US" sz="2800" dirty="0" smtClean="0">
                <a:cs typeface="Courier New" pitchFamily="49" charset="0"/>
              </a:rPr>
              <a:t>So</a:t>
            </a:r>
            <a:r>
              <a:rPr lang="en-US" sz="2800" dirty="0">
                <a:cs typeface="Courier New" pitchFamily="49" charset="0"/>
              </a:rPr>
              <a:t>,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800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800" dirty="0">
                <a:cs typeface="Courier New" pitchFamily="49" charset="0"/>
              </a:rPr>
              <a:t>1,000,000 = “a little under 20”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cs typeface="Courier New" pitchFamily="49" charset="0"/>
              </a:rPr>
              <a:t>Just as exponents grow </a:t>
            </a:r>
            <a:r>
              <a:rPr lang="en-US" sz="2800" i="1" dirty="0">
                <a:cs typeface="Courier New" pitchFamily="49" charset="0"/>
              </a:rPr>
              <a:t>very</a:t>
            </a:r>
            <a:r>
              <a:rPr lang="en-US" sz="2800" dirty="0">
                <a:cs typeface="Courier New" pitchFamily="49" charset="0"/>
              </a:rPr>
              <a:t> quickly, logarithms grow </a:t>
            </a:r>
            <a:r>
              <a:rPr lang="en-US" sz="2800" i="1" dirty="0">
                <a:cs typeface="Courier New" pitchFamily="49" charset="0"/>
              </a:rPr>
              <a:t>very</a:t>
            </a:r>
            <a:r>
              <a:rPr lang="en-US" sz="2800" dirty="0">
                <a:cs typeface="Courier New" pitchFamily="49" charset="0"/>
              </a:rPr>
              <a:t> slowly</a:t>
            </a:r>
          </a:p>
          <a:p>
            <a:endParaRPr lang="en-US" sz="2800" dirty="0" smtClean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600200" cy="365125"/>
          </a:xfrm>
        </p:spPr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4075" y="6356350"/>
            <a:ext cx="4895850" cy="365125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0654" y="6356350"/>
            <a:ext cx="784746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t>15</a:t>
            </a:fld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2392" t="10212" r="1780" b="4241"/>
          <a:stretch/>
        </p:blipFill>
        <p:spPr bwMode="auto">
          <a:xfrm>
            <a:off x="4087368" y="3922063"/>
            <a:ext cx="4405597" cy="2368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63380" y="4506123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1" dirty="0" smtClean="0">
                <a:latin typeface="+mj-lt"/>
              </a:rPr>
              <a:t>See Excel file on course page to play with plot data!</a:t>
            </a:r>
            <a:endParaRPr lang="en-US" sz="2400" b="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326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Logarithms and Exponents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400" dirty="0" smtClean="0"/>
                  <a:t>log(A*B) = log A + log B</a:t>
                </a:r>
              </a:p>
              <a:p>
                <a:endParaRPr lang="en-US" sz="1200" dirty="0" smtClean="0"/>
              </a:p>
              <a:p>
                <a:r>
                  <a:rPr lang="en-US" sz="2400" dirty="0" smtClean="0"/>
                  <a:t>log(</a:t>
                </a:r>
                <a:r>
                  <a:rPr lang="en-US" sz="2400" dirty="0" err="1" smtClean="0"/>
                  <a:t>N</a:t>
                </a:r>
                <a:r>
                  <a:rPr lang="en-US" sz="2400" baseline="30000" dirty="0" err="1" smtClean="0"/>
                  <a:t>k</a:t>
                </a:r>
                <a:r>
                  <a:rPr lang="en-US" sz="2400" dirty="0" smtClean="0"/>
                  <a:t>)= k log N</a:t>
                </a:r>
              </a:p>
              <a:p>
                <a:endParaRPr lang="en-US" sz="1200" dirty="0" smtClean="0"/>
              </a:p>
              <a:p>
                <a:r>
                  <a:rPr lang="en-US" sz="2400" dirty="0" smtClean="0"/>
                  <a:t>log(A/B) = log A – log B</a:t>
                </a:r>
              </a:p>
              <a:p>
                <a:endParaRPr lang="en-US" sz="1200" dirty="0" smtClean="0"/>
              </a:p>
              <a:p>
                <a:r>
                  <a:rPr lang="en-US" sz="2400" dirty="0" smtClean="0"/>
                  <a:t>log(log x) is written log </a:t>
                </a:r>
                <a:r>
                  <a:rPr lang="en-US" sz="2400" dirty="0" err="1" smtClean="0"/>
                  <a:t>log</a:t>
                </a:r>
                <a:r>
                  <a:rPr lang="en-US" sz="2400" dirty="0" smtClean="0"/>
                  <a:t> x</a:t>
                </a:r>
              </a:p>
              <a:p>
                <a:pPr lvl="1"/>
                <a:r>
                  <a:rPr lang="en-US" sz="2400" dirty="0" smtClean="0"/>
                  <a:t>Grows as slowly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sz="2400" dirty="0" smtClean="0"/>
                  <a:t>grows fast</a:t>
                </a:r>
              </a:p>
              <a:p>
                <a:endParaRPr lang="en-US" sz="1200" dirty="0" smtClean="0"/>
              </a:p>
              <a:p>
                <a:r>
                  <a:rPr lang="en-US" sz="2400" dirty="0" smtClean="0"/>
                  <a:t>(log x)(log x) is written log</a:t>
                </a:r>
                <a:r>
                  <a:rPr lang="en-US" sz="2400" baseline="30000" dirty="0" smtClean="0"/>
                  <a:t>2 </a:t>
                </a:r>
                <a:r>
                  <a:rPr lang="en-US" sz="2400" dirty="0" smtClean="0"/>
                  <a:t>x</a:t>
                </a:r>
              </a:p>
              <a:p>
                <a:pPr lvl="1"/>
                <a:r>
                  <a:rPr lang="en-US" sz="2400" dirty="0" smtClean="0"/>
                  <a:t>It is greater than log x for all x &gt; 2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37" t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600200" cy="365125"/>
          </a:xfrm>
        </p:spPr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4075" y="6356350"/>
            <a:ext cx="4895850" cy="365125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0654" y="6356350"/>
            <a:ext cx="784746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Logarithms and Exponents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Any base B log is equivalent to base 2 log within a constant factor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800" dirty="0" smtClean="0"/>
              <a:t>In particular,</a:t>
            </a:r>
          </a:p>
          <a:p>
            <a:pPr marL="0" indent="0" algn="ctr">
              <a:buNone/>
            </a:pPr>
            <a:r>
              <a:rPr lang="en-US" sz="2800" dirty="0" smtClean="0"/>
              <a:t>log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x = 3.22 log</a:t>
            </a:r>
            <a:r>
              <a:rPr lang="en-US" sz="2800" baseline="-25000" dirty="0" smtClean="0"/>
              <a:t>10</a:t>
            </a:r>
            <a:r>
              <a:rPr lang="en-US" sz="2800" dirty="0" smtClean="0"/>
              <a:t> x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800" dirty="0" smtClean="0"/>
              <a:t>In general, </a:t>
            </a:r>
          </a:p>
          <a:p>
            <a:pPr marL="0" indent="0" algn="ctr">
              <a:buNone/>
            </a:pPr>
            <a:r>
              <a:rPr lang="en-US" sz="2800" dirty="0" err="1" smtClean="0"/>
              <a:t>log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 x = (</a:t>
            </a:r>
            <a:r>
              <a:rPr lang="en-US" sz="2800" dirty="0" err="1" smtClean="0"/>
              <a:t>log</a:t>
            </a:r>
            <a:r>
              <a:rPr lang="en-US" sz="2800" baseline="-25000" dirty="0" err="1" smtClean="0"/>
              <a:t>A</a:t>
            </a:r>
            <a:r>
              <a:rPr lang="en-US" sz="2800" dirty="0" smtClean="0"/>
              <a:t> x) / (</a:t>
            </a:r>
            <a:r>
              <a:rPr lang="en-US" sz="2800" dirty="0" err="1" smtClean="0"/>
              <a:t>log</a:t>
            </a:r>
            <a:r>
              <a:rPr lang="en-US" sz="2800" baseline="-25000" dirty="0" err="1" smtClean="0"/>
              <a:t>A</a:t>
            </a:r>
            <a:r>
              <a:rPr lang="en-US" sz="2800" dirty="0" smtClean="0"/>
              <a:t> B)</a:t>
            </a:r>
            <a:endParaRPr lang="en-US" sz="2400" dirty="0" smtClean="0"/>
          </a:p>
          <a:p>
            <a:pPr lvl="2"/>
            <a:endParaRPr lang="en-US" sz="2000" dirty="0" smtClean="0"/>
          </a:p>
          <a:p>
            <a:pPr marL="914400" lvl="2" indent="0">
              <a:buNone/>
            </a:pPr>
            <a:r>
              <a:rPr lang="en-US" sz="2000" dirty="0" smtClean="0"/>
              <a:t>              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lvl="1"/>
            <a:endParaRPr lang="en-US" sz="24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600200" cy="365125"/>
          </a:xfrm>
        </p:spPr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4075" y="6356350"/>
            <a:ext cx="4895850" cy="365125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0654" y="6356350"/>
            <a:ext cx="784746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t>17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4711005"/>
            <a:ext cx="822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/>
            <a:r>
              <a:rPr lang="en-US" sz="2800" b="1" dirty="0" smtClean="0">
                <a:solidFill>
                  <a:schemeClr val="accent2"/>
                </a:solidFill>
              </a:rPr>
              <a:t>This matters in doing math but not CS!</a:t>
            </a:r>
          </a:p>
          <a:p>
            <a:pPr lvl="1"/>
            <a:r>
              <a:rPr lang="en-US" sz="2800" dirty="0" smtClean="0">
                <a:solidFill>
                  <a:schemeClr val="accent2"/>
                </a:solidFill>
              </a:rPr>
              <a:t>In algorithm analysis, we tend to not care much about </a:t>
            </a:r>
            <a:r>
              <a:rPr lang="en-US" sz="2800" dirty="0">
                <a:solidFill>
                  <a:schemeClr val="accent2"/>
                </a:solidFill>
              </a:rPr>
              <a:t>constant </a:t>
            </a:r>
            <a:r>
              <a:rPr lang="en-US" sz="2800" dirty="0" smtClean="0">
                <a:solidFill>
                  <a:schemeClr val="accent2"/>
                </a:solidFill>
              </a:rPr>
              <a:t>factors</a:t>
            </a:r>
            <a:endParaRPr 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17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out your stopwatches… or not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7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As the “size” of an algorithm’s input grows  (array length, size of queue, etc.):</a:t>
            </a:r>
          </a:p>
          <a:p>
            <a:r>
              <a:rPr lang="en-US" dirty="0" smtClean="0"/>
              <a:t>Time: How much longer does it run? </a:t>
            </a:r>
          </a:p>
          <a:p>
            <a:r>
              <a:rPr lang="en-US" dirty="0" smtClean="0"/>
              <a:t>Space: How much memory does it use?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How do we answer these questions?</a:t>
            </a:r>
          </a:p>
          <a:p>
            <a:pPr marL="0" indent="0" algn="ctr">
              <a:buNone/>
            </a:pPr>
            <a:r>
              <a:rPr lang="en-US" dirty="0" smtClean="0"/>
              <a:t>For now, we will focus on time only.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600200" cy="365125"/>
          </a:xfrm>
        </p:spPr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4075" y="6356350"/>
            <a:ext cx="4895850" cy="365125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0654" y="6356350"/>
            <a:ext cx="784746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4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Announcements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Project 1 posted</a:t>
            </a:r>
          </a:p>
          <a:p>
            <a:r>
              <a:rPr lang="en-US" smtClean="0"/>
              <a:t>Homework 0 posted</a:t>
            </a:r>
          </a:p>
          <a:p>
            <a:r>
              <a:rPr lang="en-US" smtClean="0"/>
              <a:t>Homework 1 posted this afternoon</a:t>
            </a:r>
          </a:p>
          <a:p>
            <a:r>
              <a:rPr lang="en-US" smtClean="0"/>
              <a:t>Feedback on typos is welcome</a:t>
            </a:r>
          </a:p>
          <a:p>
            <a:pPr lvl="1"/>
            <a:endParaRPr lang="en-US" smtClean="0"/>
          </a:p>
          <a:p>
            <a:r>
              <a:rPr lang="en-US" smtClean="0"/>
              <a:t>New Section Location: CSE 203 </a:t>
            </a:r>
          </a:p>
          <a:p>
            <a:pPr lvl="1"/>
            <a:r>
              <a:rPr lang="en-US" smtClean="0"/>
              <a:t>Comfy chairs! :O</a:t>
            </a:r>
          </a:p>
          <a:p>
            <a:pPr lvl="1"/>
            <a:r>
              <a:rPr lang="en-US" smtClean="0"/>
              <a:t>White board walls! :o</a:t>
            </a:r>
          </a:p>
          <a:p>
            <a:pPr lvl="1"/>
            <a:r>
              <a:rPr lang="en-US" smtClean="0"/>
              <a:t>Reboot coffee 100 yards away :)</a:t>
            </a:r>
          </a:p>
          <a:p>
            <a:pPr lvl="1"/>
            <a:r>
              <a:rPr lang="en-US" smtClean="0"/>
              <a:t>Kate's office is even closer :/</a:t>
            </a:r>
            <a:endParaRPr lang="en-US" dirty="0" smtClean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pPr/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782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One Approach to Algorithm Analysis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Why not just code the algorithm and time it?</a:t>
            </a:r>
          </a:p>
          <a:p>
            <a:r>
              <a:rPr lang="en-US" sz="2800" dirty="0"/>
              <a:t>Hardware: processor(s), memory, etc.</a:t>
            </a:r>
          </a:p>
          <a:p>
            <a:r>
              <a:rPr lang="en-US" sz="2800" dirty="0"/>
              <a:t>OS, version of Java, libraries, drivers</a:t>
            </a:r>
          </a:p>
          <a:p>
            <a:r>
              <a:rPr lang="en-US" sz="2800" dirty="0"/>
              <a:t>Programs running in the background</a:t>
            </a:r>
          </a:p>
          <a:p>
            <a:r>
              <a:rPr lang="en-US" sz="2800" dirty="0"/>
              <a:t>Implementation dependent</a:t>
            </a:r>
          </a:p>
          <a:p>
            <a:r>
              <a:rPr lang="en-US" sz="2800" dirty="0"/>
              <a:t>Choice of </a:t>
            </a:r>
            <a:r>
              <a:rPr lang="en-US" sz="2800" dirty="0" smtClean="0"/>
              <a:t>input</a:t>
            </a:r>
          </a:p>
          <a:p>
            <a:r>
              <a:rPr lang="en-US" sz="2800" dirty="0" smtClean="0"/>
              <a:t>Number of inputs to test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Timing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Timing doesn’t really evaluate the algorithm but merely evaluates a specific implementation </a:t>
            </a:r>
          </a:p>
          <a:p>
            <a:r>
              <a:rPr lang="en-US" sz="2400" dirty="0" smtClean="0"/>
              <a:t>At the core of CS is a backbone of theory &amp; mathematics</a:t>
            </a:r>
          </a:p>
          <a:p>
            <a:pPr lvl="1"/>
            <a:r>
              <a:rPr lang="en-US" sz="2000" dirty="0" smtClean="0"/>
              <a:t>Examine the algorithm itself, </a:t>
            </a:r>
            <a:r>
              <a:rPr lang="en-US" sz="2000" b="1" dirty="0" smtClean="0"/>
              <a:t>not</a:t>
            </a:r>
            <a:r>
              <a:rPr lang="en-US" sz="2000" dirty="0" smtClean="0"/>
              <a:t> the implementation</a:t>
            </a:r>
          </a:p>
          <a:p>
            <a:pPr lvl="1"/>
            <a:r>
              <a:rPr lang="en-US" sz="2000" dirty="0" smtClean="0"/>
              <a:t>Reason about performance as a function of n</a:t>
            </a:r>
          </a:p>
          <a:p>
            <a:pPr lvl="1"/>
            <a:r>
              <a:rPr lang="en-US" sz="2000" dirty="0" smtClean="0"/>
              <a:t>Mathematically prove things about performance</a:t>
            </a:r>
          </a:p>
          <a:p>
            <a:r>
              <a:rPr lang="en-US" sz="2400" dirty="0" smtClean="0"/>
              <a:t>Yet, timing has its place</a:t>
            </a:r>
          </a:p>
          <a:p>
            <a:pPr lvl="1"/>
            <a:r>
              <a:rPr lang="en-US" sz="2000" dirty="0" smtClean="0"/>
              <a:t>In the real world, we do want to know whether implementation A runs faster than implementation B on data set C</a:t>
            </a:r>
          </a:p>
          <a:p>
            <a:pPr lvl="1"/>
            <a:r>
              <a:rPr lang="en-US" sz="2000" dirty="0" smtClean="0"/>
              <a:t>Ex: Benchmarking graphics cards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600200" cy="365125"/>
          </a:xfrm>
        </p:spPr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4075" y="6356350"/>
            <a:ext cx="4895850" cy="365125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0654" y="6356350"/>
            <a:ext cx="784746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6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Evaluating an algorithm? 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Use </a:t>
            </a:r>
            <a:r>
              <a:rPr lang="en-US" sz="3200" dirty="0"/>
              <a:t>asymptotic analysis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Evaluating an implementation?</a:t>
            </a:r>
          </a:p>
          <a:p>
            <a:pPr marL="0" indent="0" algn="ctr">
              <a:buNone/>
            </a:pPr>
            <a:r>
              <a:rPr lang="en-US" sz="3200" dirty="0" smtClean="0"/>
              <a:t>Use timing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8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Goals of Comparing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Many measures for comparing algorithms</a:t>
            </a:r>
          </a:p>
          <a:p>
            <a:r>
              <a:rPr lang="en-US" sz="2400" dirty="0" smtClean="0"/>
              <a:t>Security</a:t>
            </a:r>
          </a:p>
          <a:p>
            <a:r>
              <a:rPr lang="en-US" sz="2400" dirty="0" smtClean="0"/>
              <a:t>Clarity/ Obfuscation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Performance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800" dirty="0" smtClean="0"/>
              <a:t>When comparing performance</a:t>
            </a:r>
          </a:p>
          <a:p>
            <a:r>
              <a:rPr lang="en-US" sz="2400" dirty="0" smtClean="0"/>
              <a:t>Use </a:t>
            </a:r>
            <a:r>
              <a:rPr lang="en-US" sz="2400" dirty="0" smtClean="0">
                <a:solidFill>
                  <a:schemeClr val="accent2"/>
                </a:solidFill>
              </a:rPr>
              <a:t>large inputs </a:t>
            </a:r>
            <a:r>
              <a:rPr lang="en-US" sz="2400" dirty="0" smtClean="0"/>
              <a:t>because probably any algorithm is “plenty good” for small inputs (n &lt; 10 always fast)</a:t>
            </a:r>
          </a:p>
          <a:p>
            <a:r>
              <a:rPr lang="en-US" sz="2400" dirty="0" smtClean="0"/>
              <a:t>Answer should be </a:t>
            </a:r>
            <a:r>
              <a:rPr lang="en-US" sz="2400" dirty="0" smtClean="0">
                <a:solidFill>
                  <a:schemeClr val="accent2"/>
                </a:solidFill>
              </a:rPr>
              <a:t>independent</a:t>
            </a:r>
            <a:r>
              <a:rPr lang="en-US" sz="2400" dirty="0" smtClean="0"/>
              <a:t> of CPU speed, programming language, coding tricks, etc.</a:t>
            </a:r>
          </a:p>
          <a:p>
            <a:r>
              <a:rPr lang="en-US" sz="2400" dirty="0" smtClean="0"/>
              <a:t>Answer is </a:t>
            </a:r>
            <a:r>
              <a:rPr lang="en-US" sz="2400" dirty="0" smtClean="0">
                <a:solidFill>
                  <a:schemeClr val="accent2"/>
                </a:solidFill>
              </a:rPr>
              <a:t>general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chemeClr val="accent2"/>
                </a:solidFill>
              </a:rPr>
              <a:t>rigorous</a:t>
            </a:r>
            <a:r>
              <a:rPr lang="en-US" sz="2400" dirty="0" smtClean="0"/>
              <a:t>, complementary to “coding it up and timing it on some test cases”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600200" cy="365125"/>
          </a:xfrm>
        </p:spPr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4075" y="6356350"/>
            <a:ext cx="4895850" cy="365125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0654" y="6356350"/>
            <a:ext cx="784746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5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Assumptions in Analyzing Code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6868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+mj-lt"/>
              </a:rPr>
              <a:t>Basic operations take </a:t>
            </a:r>
            <a:r>
              <a:rPr lang="en-US" sz="2800" dirty="0" smtClean="0">
                <a:solidFill>
                  <a:schemeClr val="accent2"/>
                </a:solidFill>
                <a:latin typeface="+mj-lt"/>
              </a:rPr>
              <a:t>constant time</a:t>
            </a:r>
          </a:p>
          <a:p>
            <a:r>
              <a:rPr lang="en-US" sz="2400" dirty="0" smtClean="0">
                <a:latin typeface="+mj-lt"/>
              </a:rPr>
              <a:t>Arithmetic (fixed-width)</a:t>
            </a:r>
          </a:p>
          <a:p>
            <a:r>
              <a:rPr lang="en-US" sz="2400" dirty="0" smtClean="0">
                <a:latin typeface="+mj-lt"/>
              </a:rPr>
              <a:t>Assignment</a:t>
            </a:r>
          </a:p>
          <a:p>
            <a:r>
              <a:rPr lang="en-US" sz="2400" dirty="0" smtClean="0">
                <a:latin typeface="+mj-lt"/>
              </a:rPr>
              <a:t>Access one Java field or array index</a:t>
            </a:r>
          </a:p>
          <a:p>
            <a:r>
              <a:rPr lang="en-US" sz="2400" dirty="0" smtClean="0">
                <a:latin typeface="+mj-lt"/>
              </a:rPr>
              <a:t>Comparing two simple values (is x &lt; 3)</a:t>
            </a:r>
          </a:p>
          <a:p>
            <a:endParaRPr lang="en-US" sz="2800" dirty="0" smtClean="0">
              <a:latin typeface="+mj-lt"/>
            </a:endParaRPr>
          </a:p>
          <a:p>
            <a:pPr marL="0" indent="0">
              <a:buNone/>
            </a:pPr>
            <a:r>
              <a:rPr lang="en-US" sz="2800" dirty="0" smtClean="0">
                <a:latin typeface="+mj-lt"/>
              </a:rPr>
              <a:t>Other operations are summations or products</a:t>
            </a:r>
          </a:p>
          <a:p>
            <a:r>
              <a:rPr lang="en-US" sz="2400" dirty="0" smtClean="0">
                <a:latin typeface="+mj-lt"/>
              </a:rPr>
              <a:t>Consecutive statements are summed</a:t>
            </a:r>
          </a:p>
          <a:p>
            <a:r>
              <a:rPr lang="en-US" sz="2400" dirty="0" smtClean="0">
                <a:latin typeface="+mj-lt"/>
              </a:rPr>
              <a:t>Loops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are (cost of loop body)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╳ (</a:t>
            </a:r>
            <a:r>
              <a:rPr lang="en-US" sz="2400" dirty="0" smtClean="0">
                <a:latin typeface="+mj-lt"/>
                <a:ea typeface="Arial Unicode MS"/>
                <a:cs typeface="Arial Unicode MS"/>
              </a:rPr>
              <a:t>number of loops)</a:t>
            </a:r>
          </a:p>
          <a:p>
            <a:endParaRPr lang="en-US" sz="2400" dirty="0">
              <a:latin typeface="+mj-lt"/>
              <a:ea typeface="Arial Unicode MS"/>
              <a:cs typeface="Arial Unicode MS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2"/>
                </a:solidFill>
                <a:latin typeface="+mj-lt"/>
                <a:ea typeface="Arial Unicode MS"/>
                <a:cs typeface="Arial Unicode MS"/>
              </a:rPr>
              <a:t>What about conditionals?</a:t>
            </a:r>
            <a:endParaRPr lang="en-US" sz="2800" dirty="0" smtClean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600200" cy="365125"/>
          </a:xfrm>
        </p:spPr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4075" y="6356350"/>
            <a:ext cx="4895850" cy="365125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0654" y="6356350"/>
            <a:ext cx="784746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pPr/>
              <a:t>24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696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Worst-Case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we are interested in three types of performance</a:t>
            </a:r>
          </a:p>
          <a:p>
            <a:pPr lvl="1"/>
            <a:r>
              <a:rPr lang="en-US" dirty="0" smtClean="0"/>
              <a:t>Best-case / Fastest</a:t>
            </a:r>
          </a:p>
          <a:p>
            <a:pPr lvl="1"/>
            <a:r>
              <a:rPr lang="en-US" dirty="0" smtClean="0"/>
              <a:t>Average-case</a:t>
            </a:r>
          </a:p>
          <a:p>
            <a:pPr lvl="1"/>
            <a:r>
              <a:rPr lang="en-US" dirty="0" smtClean="0"/>
              <a:t>Worst-case / Slowest</a:t>
            </a:r>
          </a:p>
          <a:p>
            <a:r>
              <a:rPr lang="en-US" dirty="0" smtClean="0"/>
              <a:t>When determining worst-case, we tend to be pessimistic</a:t>
            </a:r>
          </a:p>
          <a:p>
            <a:pPr lvl="1"/>
            <a:r>
              <a:rPr lang="en-US" dirty="0" smtClean="0"/>
              <a:t>If there is a conditional, count the branch that will run the slowest</a:t>
            </a:r>
          </a:p>
          <a:p>
            <a:pPr lvl="1"/>
            <a:r>
              <a:rPr lang="en-US" dirty="0" smtClean="0"/>
              <a:t>This will give a loose bound on how slow the algorithm may run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8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Code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5638800" cy="5211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What are the run-times for the following code?</a:t>
            </a:r>
          </a:p>
          <a:p>
            <a:pPr>
              <a:buNone/>
            </a:pPr>
            <a:endParaRPr lang="en-US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n;i</a:t>
            </a:r>
            <a:r>
              <a:rPr lang="en-US" dirty="0" smtClean="0"/>
              <a:t>++) </a:t>
            </a:r>
            <a:br>
              <a:rPr lang="en-US" dirty="0" smtClean="0"/>
            </a:br>
            <a:r>
              <a:rPr lang="en-US" dirty="0" smtClean="0"/>
              <a:t> x = x+1; </a:t>
            </a:r>
          </a:p>
          <a:p>
            <a:pPr marL="514350" indent="-514350">
              <a:buFont typeface="+mj-lt"/>
              <a:buAutoNum type="arabicPeriod"/>
            </a:pP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n;i</a:t>
            </a:r>
            <a:r>
              <a:rPr lang="en-US" dirty="0" smtClean="0"/>
              <a:t>++)</a:t>
            </a:r>
            <a:br>
              <a:rPr lang="en-US" dirty="0" smtClean="0"/>
            </a:br>
            <a:r>
              <a:rPr lang="en-US" dirty="0" smtClean="0"/>
              <a:t>	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j=0;j&lt;</a:t>
            </a:r>
            <a:r>
              <a:rPr lang="en-US" dirty="0" err="1"/>
              <a:t>n;j</a:t>
            </a:r>
            <a:r>
              <a:rPr lang="en-US" dirty="0" smtClean="0"/>
              <a:t>++)</a:t>
            </a:r>
            <a:br>
              <a:rPr lang="en-US" dirty="0" smtClean="0"/>
            </a:br>
            <a:r>
              <a:rPr lang="en-US" dirty="0" smtClean="0"/>
              <a:t>		x = x + 1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n;i</a:t>
            </a:r>
            <a:r>
              <a:rPr lang="en-US" dirty="0" smtClean="0"/>
              <a:t>++) </a:t>
            </a:r>
            <a:br>
              <a:rPr lang="en-US" dirty="0" smtClean="0"/>
            </a:br>
            <a:r>
              <a:rPr lang="en-US" dirty="0" smtClean="0"/>
              <a:t>	for(</a:t>
            </a:r>
            <a:r>
              <a:rPr lang="en-US" dirty="0" err="1" smtClean="0"/>
              <a:t>int</a:t>
            </a:r>
            <a:r>
              <a:rPr lang="en-US" dirty="0" smtClean="0"/>
              <a:t> j=0; j &lt;= </a:t>
            </a:r>
            <a:r>
              <a:rPr lang="en-US" dirty="0" err="1" smtClean="0"/>
              <a:t>i</a:t>
            </a:r>
            <a:r>
              <a:rPr lang="en-US" dirty="0" smtClean="0"/>
              <a:t>); j++)</a:t>
            </a:r>
            <a:br>
              <a:rPr lang="en-US" dirty="0" smtClean="0"/>
            </a:br>
            <a:r>
              <a:rPr lang="en-US" dirty="0" smtClean="0"/>
              <a:t>		x = x + 1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19800" y="914400"/>
            <a:ext cx="2971800" cy="5211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Answers are</a:t>
            </a:r>
            <a:br>
              <a:rPr lang="en-US" dirty="0" smtClean="0"/>
            </a:br>
            <a:endParaRPr lang="en-US" sz="13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≈1+4n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≈4n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3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≈ </a:t>
            </a:r>
            <a:r>
              <a:rPr lang="en-US" dirty="0" smtClean="0"/>
              <a:t>4(1+2+…+n)</a:t>
            </a:r>
          </a:p>
          <a:p>
            <a:pPr marL="0" indent="0">
              <a:buNone/>
            </a:pPr>
            <a:r>
              <a:rPr lang="en-US" dirty="0"/>
              <a:t>≈</a:t>
            </a:r>
            <a:r>
              <a:rPr lang="en-US" dirty="0" smtClean="0"/>
              <a:t> 4n(n+1)/2</a:t>
            </a:r>
          </a:p>
          <a:p>
            <a:pPr marL="0" indent="0">
              <a:buNone/>
            </a:pPr>
            <a:r>
              <a:rPr lang="en-US" dirty="0" smtClean="0"/>
              <a:t>≈ 2n</a:t>
            </a:r>
            <a:r>
              <a:rPr lang="en-US" baseline="30000" dirty="0" smtClean="0"/>
              <a:t>2</a:t>
            </a:r>
            <a:r>
              <a:rPr lang="en-US" dirty="0" smtClean="0"/>
              <a:t>+2n+2</a:t>
            </a:r>
            <a:endParaRPr lang="en-US" baseline="30000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600200" cy="365125"/>
          </a:xfrm>
        </p:spPr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4075" y="6356350"/>
            <a:ext cx="4895850" cy="365125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0654" y="6356350"/>
            <a:ext cx="784746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9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 Need To Be So Exact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Constants do not matter</a:t>
            </a:r>
          </a:p>
          <a:p>
            <a:r>
              <a:rPr lang="en-US" sz="2600" dirty="0" smtClean="0"/>
              <a:t>Consider 6N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and 20N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</a:t>
            </a:r>
          </a:p>
          <a:p>
            <a:r>
              <a:rPr lang="en-US" sz="2600" dirty="0" smtClean="0"/>
              <a:t>When N &gt;&gt; 20, the N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is what is driving the function's increase</a:t>
            </a:r>
          </a:p>
          <a:p>
            <a:pPr marL="0" indent="0">
              <a:buNone/>
            </a:pPr>
            <a:r>
              <a:rPr lang="en-US" sz="2600" dirty="0" smtClean="0"/>
              <a:t>Lower-order terms are also less important</a:t>
            </a:r>
          </a:p>
          <a:p>
            <a:r>
              <a:rPr lang="en-US" sz="2600" dirty="0" smtClean="0"/>
              <a:t>N*(N+1)/2 vs. </a:t>
            </a:r>
            <a:br>
              <a:rPr lang="en-US" sz="2600" dirty="0" smtClean="0"/>
            </a:br>
            <a:r>
              <a:rPr lang="en-US" sz="2600" dirty="0" smtClean="0"/>
              <a:t>just N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/2</a:t>
            </a:r>
          </a:p>
          <a:p>
            <a:r>
              <a:rPr lang="en-US" sz="2600" dirty="0" smtClean="0"/>
              <a:t>The linear term is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>inconsequential</a:t>
            </a:r>
          </a:p>
          <a:p>
            <a:endParaRPr lang="en-US" sz="2600" dirty="0"/>
          </a:p>
          <a:p>
            <a:pPr marL="0" indent="0" algn="ctr">
              <a:buNone/>
            </a:pPr>
            <a:r>
              <a:rPr lang="en-US" sz="2600" dirty="0">
                <a:solidFill>
                  <a:schemeClr val="accent2"/>
                </a:solidFill>
              </a:rPr>
              <a:t>We need a better notation for performance that focuses on the dominant terms only</a:t>
            </a:r>
          </a:p>
          <a:p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048000"/>
            <a:ext cx="3886200" cy="2111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0049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Big-Oh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Given two functions </a:t>
            </a:r>
            <a:r>
              <a:rPr lang="en-US" sz="2600" dirty="0"/>
              <a:t>f(n) &amp; g(n) for input </a:t>
            </a:r>
            <a:r>
              <a:rPr lang="en-US" sz="2600" dirty="0" smtClean="0"/>
              <a:t>n, we say f(n</a:t>
            </a:r>
            <a:r>
              <a:rPr lang="en-US" sz="2600" dirty="0"/>
              <a:t>) </a:t>
            </a:r>
            <a:r>
              <a:rPr lang="en-US" sz="2600" dirty="0">
                <a:sym typeface="Symbol" pitchFamily="18" charset="2"/>
              </a:rPr>
              <a:t>is in O(g(n) ) </a:t>
            </a:r>
            <a:r>
              <a:rPr lang="en-US" sz="2600" dirty="0" err="1">
                <a:sym typeface="Symbol" pitchFamily="18" charset="2"/>
              </a:rPr>
              <a:t>iff</a:t>
            </a:r>
            <a:r>
              <a:rPr lang="en-US" sz="2600" dirty="0">
                <a:sym typeface="Symbol" pitchFamily="18" charset="2"/>
              </a:rPr>
              <a:t> there exist positive constants c and n</a:t>
            </a:r>
            <a:r>
              <a:rPr lang="en-US" sz="2600" baseline="-25000" dirty="0">
                <a:sym typeface="Symbol" pitchFamily="18" charset="2"/>
              </a:rPr>
              <a:t>0</a:t>
            </a:r>
            <a:r>
              <a:rPr lang="en-US" sz="2600" dirty="0">
                <a:sym typeface="Symbol" pitchFamily="18" charset="2"/>
              </a:rPr>
              <a:t> such </a:t>
            </a:r>
            <a:r>
              <a:rPr lang="en-US" sz="2600" dirty="0" smtClean="0">
                <a:sym typeface="Symbol" pitchFamily="18" charset="2"/>
              </a:rPr>
              <a:t>that</a:t>
            </a:r>
            <a:br>
              <a:rPr lang="en-US" sz="2600" dirty="0" smtClean="0">
                <a:sym typeface="Symbol" pitchFamily="18" charset="2"/>
              </a:rPr>
            </a:br>
            <a:r>
              <a:rPr lang="en-US" sz="2600" dirty="0" smtClean="0">
                <a:sym typeface="Symbol" pitchFamily="18" charset="2"/>
              </a:rPr>
              <a:t>	</a:t>
            </a:r>
            <a:br>
              <a:rPr lang="en-US" sz="2600" dirty="0" smtClean="0">
                <a:sym typeface="Symbol" pitchFamily="18" charset="2"/>
              </a:rPr>
            </a:br>
            <a:r>
              <a:rPr lang="en-US" sz="2600" dirty="0" smtClean="0">
                <a:sym typeface="Symbol" pitchFamily="18" charset="2"/>
              </a:rPr>
              <a:t>	f</a:t>
            </a:r>
            <a:r>
              <a:rPr lang="en-US" sz="2600" dirty="0" smtClean="0"/>
              <a:t>(n</a:t>
            </a:r>
            <a:r>
              <a:rPr lang="en-US" sz="2600" dirty="0"/>
              <a:t>)  </a:t>
            </a:r>
            <a:r>
              <a:rPr lang="en-US" sz="2600" dirty="0">
                <a:sym typeface="Symbol" pitchFamily="18" charset="2"/>
              </a:rPr>
              <a:t>  c g(n</a:t>
            </a:r>
            <a:r>
              <a:rPr lang="en-US" sz="2600" dirty="0" smtClean="0">
                <a:sym typeface="Symbol" pitchFamily="18" charset="2"/>
              </a:rPr>
              <a:t>)  </a:t>
            </a:r>
            <a:r>
              <a:rPr lang="en-US" sz="2600" dirty="0">
                <a:sym typeface="Symbol" pitchFamily="18" charset="2"/>
              </a:rPr>
              <a:t>for all n </a:t>
            </a:r>
            <a:r>
              <a:rPr lang="en-US" sz="2600" dirty="0">
                <a:sym typeface="Symbol"/>
              </a:rPr>
              <a:t></a:t>
            </a:r>
            <a:r>
              <a:rPr lang="en-US" sz="2600" dirty="0">
                <a:sym typeface="Symbol" pitchFamily="18" charset="2"/>
              </a:rPr>
              <a:t> </a:t>
            </a:r>
            <a:r>
              <a:rPr lang="en-US" sz="2600" dirty="0" smtClean="0">
                <a:sym typeface="Symbol" pitchFamily="18" charset="2"/>
              </a:rPr>
              <a:t>n</a:t>
            </a:r>
            <a:r>
              <a:rPr lang="en-US" sz="2600" baseline="-25000" dirty="0" smtClean="0">
                <a:sym typeface="Symbol" pitchFamily="18" charset="2"/>
              </a:rPr>
              <a:t>0</a:t>
            </a:r>
            <a:endParaRPr lang="en-US" sz="2600" dirty="0" smtClean="0">
              <a:sym typeface="Symbol" pitchFamily="18" charset="2"/>
            </a:endParaRPr>
          </a:p>
          <a:p>
            <a:pPr marL="0" indent="0">
              <a:buNone/>
            </a:pPr>
            <a:endParaRPr lang="en-US" sz="2600" dirty="0">
              <a:sym typeface="Symbol" pitchFamily="18" charset="2"/>
            </a:endParaRPr>
          </a:p>
          <a:p>
            <a:r>
              <a:rPr lang="en-US" sz="2600" dirty="0" smtClean="0"/>
              <a:t>Basically, we want to find a</a:t>
            </a:r>
            <a:br>
              <a:rPr lang="en-US" sz="2600" dirty="0" smtClean="0"/>
            </a:br>
            <a:r>
              <a:rPr lang="en-US" sz="2600" dirty="0" smtClean="0"/>
              <a:t>function g(n) that is eventually</a:t>
            </a:r>
            <a:br>
              <a:rPr lang="en-US" sz="2600" dirty="0" smtClean="0"/>
            </a:br>
            <a:r>
              <a:rPr lang="en-US" sz="2600" dirty="0" smtClean="0"/>
              <a:t>always bigger than f(n)</a:t>
            </a:r>
          </a:p>
          <a:p>
            <a:endParaRPr lang="en-US" sz="2600" dirty="0" smtClean="0"/>
          </a:p>
          <a:p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238319" y="2565960"/>
            <a:ext cx="2597624" cy="2442865"/>
            <a:chOff x="6165376" y="1828800"/>
            <a:chExt cx="2597624" cy="2442865"/>
          </a:xfrm>
        </p:grpSpPr>
        <p:sp>
          <p:nvSpPr>
            <p:cNvPr id="18" name="Rectangle 17"/>
            <p:cNvSpPr/>
            <p:nvPr/>
          </p:nvSpPr>
          <p:spPr bwMode="auto">
            <a:xfrm>
              <a:off x="7264831" y="1828800"/>
              <a:ext cx="165315" cy="14559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24600" y="38100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613176" y="327660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n</a:t>
              </a:r>
              <a:r>
                <a:rPr lang="en-US" sz="2000" baseline="-25000" dirty="0" smtClean="0"/>
                <a:t>0</a:t>
              </a:r>
              <a:endParaRPr lang="en-US" sz="2000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 rot="5400000">
              <a:off x="5257800" y="2895600"/>
              <a:ext cx="1828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172200" y="3810000"/>
              <a:ext cx="1905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reeform 22"/>
            <p:cNvSpPr/>
            <p:nvPr/>
          </p:nvSpPr>
          <p:spPr>
            <a:xfrm>
              <a:off x="6165376" y="1972101"/>
              <a:ext cx="1514902" cy="1719618"/>
            </a:xfrm>
            <a:custGeom>
              <a:avLst/>
              <a:gdLst>
                <a:gd name="connsiteX0" fmla="*/ 0 w 1514902"/>
                <a:gd name="connsiteY0" fmla="*/ 1719618 h 1719618"/>
                <a:gd name="connsiteX1" fmla="*/ 1228299 w 1514902"/>
                <a:gd name="connsiteY1" fmla="*/ 1433015 h 1719618"/>
                <a:gd name="connsiteX2" fmla="*/ 1514902 w 1514902"/>
                <a:gd name="connsiteY2" fmla="*/ 0 h 1719618"/>
                <a:gd name="connsiteX3" fmla="*/ 1514902 w 1514902"/>
                <a:gd name="connsiteY3" fmla="*/ 0 h 1719618"/>
                <a:gd name="connsiteX4" fmla="*/ 1514902 w 1514902"/>
                <a:gd name="connsiteY4" fmla="*/ 0 h 1719618"/>
                <a:gd name="connsiteX5" fmla="*/ 1514902 w 1514902"/>
                <a:gd name="connsiteY5" fmla="*/ 0 h 1719618"/>
                <a:gd name="connsiteX6" fmla="*/ 1514902 w 1514902"/>
                <a:gd name="connsiteY6" fmla="*/ 0 h 1719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4902" h="1719618">
                  <a:moveTo>
                    <a:pt x="0" y="1719618"/>
                  </a:moveTo>
                  <a:cubicBezTo>
                    <a:pt x="487907" y="1719618"/>
                    <a:pt x="975815" y="1719618"/>
                    <a:pt x="1228299" y="1433015"/>
                  </a:cubicBezTo>
                  <a:cubicBezTo>
                    <a:pt x="1480783" y="1146412"/>
                    <a:pt x="1514902" y="0"/>
                    <a:pt x="1514902" y="0"/>
                  </a:cubicBezTo>
                  <a:lnTo>
                    <a:pt x="1514902" y="0"/>
                  </a:lnTo>
                  <a:lnTo>
                    <a:pt x="1514902" y="0"/>
                  </a:lnTo>
                  <a:lnTo>
                    <a:pt x="1514902" y="0"/>
                  </a:lnTo>
                  <a:lnTo>
                    <a:pt x="1514902" y="0"/>
                  </a:lnTo>
                </a:path>
              </a:pathLst>
            </a:cu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6172200" y="2590800"/>
              <a:ext cx="1828800" cy="83820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7086600" y="3276600"/>
              <a:ext cx="10668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7772400" y="19050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g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400800" y="27432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f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5400000" flipH="1" flipV="1">
              <a:off x="7086600" y="2438400"/>
              <a:ext cx="10668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1509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Gist of Big-Oh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Take functions f(n) &amp; g(n), consider only the most significant term and remove constant multipliers:</a:t>
            </a:r>
          </a:p>
          <a:p>
            <a:pPr lvl="1"/>
            <a:r>
              <a:rPr lang="en-US" dirty="0" smtClean="0"/>
              <a:t>5n+3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/>
              <a:t> n</a:t>
            </a:r>
          </a:p>
          <a:p>
            <a:pPr lvl="1"/>
            <a:r>
              <a:rPr lang="en-US" dirty="0" smtClean="0"/>
              <a:t>7n+.5n</a:t>
            </a:r>
            <a:r>
              <a:rPr lang="en-US" baseline="30000" dirty="0" smtClean="0"/>
              <a:t>2</a:t>
            </a:r>
            <a:r>
              <a:rPr lang="en-US" dirty="0" smtClean="0"/>
              <a:t>+2000 </a:t>
            </a:r>
            <a:r>
              <a:rPr lang="en-US" dirty="0" smtClean="0">
                <a:latin typeface="Times New Roman"/>
                <a:cs typeface="Times New Roman"/>
              </a:rPr>
              <a:t>→ n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</a:p>
          <a:p>
            <a:pPr lvl="1"/>
            <a:r>
              <a:rPr lang="en-US" dirty="0" smtClean="0"/>
              <a:t>300n+12+nlogn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/>
              <a:t> n log n</a:t>
            </a:r>
          </a:p>
          <a:p>
            <a:pPr lvl="1"/>
            <a:r>
              <a:rPr lang="en-US" dirty="0" smtClean="0"/>
              <a:t>–n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/>
              <a:t>  ??? A negative run-time?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Then compare the functions; if f(n) </a:t>
            </a:r>
            <a:r>
              <a:rPr lang="en-US" sz="2800" dirty="0" smtClean="0">
                <a:solidFill>
                  <a:schemeClr val="tx1"/>
                </a:solidFill>
                <a:sym typeface="Symbol" pitchFamily="18" charset="2"/>
              </a:rPr>
              <a:t>≤ g(n), then f(n) is in O(g(n))</a:t>
            </a:r>
          </a:p>
          <a:p>
            <a:pPr lvl="1"/>
            <a:endParaRPr lang="en-US" baseline="30000" dirty="0" smtClean="0">
              <a:solidFill>
                <a:srgbClr val="FF0000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600200" cy="365125"/>
          </a:xfrm>
        </p:spPr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4075" y="6356350"/>
            <a:ext cx="4895850" cy="365125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0654" y="6356350"/>
            <a:ext cx="784746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7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Briefly review math essential to algorithm analysis</a:t>
            </a:r>
          </a:p>
          <a:p>
            <a:pPr lvl="1"/>
            <a:r>
              <a:rPr lang="en-US" smtClean="0"/>
              <a:t>Proof by induction</a:t>
            </a:r>
          </a:p>
          <a:p>
            <a:pPr lvl="1"/>
            <a:r>
              <a:rPr lang="en-US" smtClean="0"/>
              <a:t>Powers of 2</a:t>
            </a:r>
          </a:p>
          <a:p>
            <a:pPr lvl="1"/>
            <a:r>
              <a:rPr lang="en-US" smtClean="0"/>
              <a:t>Exponents and logarithms</a:t>
            </a:r>
          </a:p>
          <a:p>
            <a:pPr lvl="1"/>
            <a:endParaRPr lang="en-US" smtClean="0"/>
          </a:p>
          <a:p>
            <a:r>
              <a:rPr lang="en-US" smtClean="0"/>
              <a:t>Begin analyzing algorithms</a:t>
            </a:r>
          </a:p>
          <a:p>
            <a:pPr lvl="1"/>
            <a:r>
              <a:rPr lang="en-US" smtClean="0"/>
              <a:t>Big-O, Big-</a:t>
            </a:r>
            <a:r>
              <a:rPr lang="el-GR" smtClean="0"/>
              <a:t>Ω</a:t>
            </a:r>
            <a:r>
              <a:rPr lang="en-US" smtClean="0"/>
              <a:t>, and Big-</a:t>
            </a:r>
            <a:r>
              <a:rPr lang="el-GR" smtClean="0"/>
              <a:t>Θ</a:t>
            </a:r>
            <a:r>
              <a:rPr lang="en-US" smtClean="0"/>
              <a:t> notations</a:t>
            </a:r>
          </a:p>
          <a:p>
            <a:pPr lvl="1"/>
            <a:r>
              <a:rPr lang="en-US" smtClean="0"/>
              <a:t>Using asymptotic analysis</a:t>
            </a:r>
          </a:p>
          <a:p>
            <a:pPr lvl="1"/>
            <a:r>
              <a:rPr lang="en-US" smtClean="0"/>
              <a:t>Best-case, worst-case, average case analysis</a:t>
            </a:r>
          </a:p>
          <a:p>
            <a:pPr lvl="1"/>
            <a:r>
              <a:rPr lang="en-US" smtClean="0"/>
              <a:t>Using amortized analysis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3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Big Warning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 NOT ignore constants that are not multipliers:</a:t>
            </a:r>
          </a:p>
          <a:p>
            <a:pPr marL="0" indent="0" algn="ctr">
              <a:buNone/>
            </a:pPr>
            <a:r>
              <a:rPr lang="en-US" dirty="0"/>
              <a:t>n</a:t>
            </a:r>
            <a:r>
              <a:rPr lang="en-US" baseline="30000" dirty="0"/>
              <a:t>3</a:t>
            </a:r>
            <a:r>
              <a:rPr lang="en-US" dirty="0"/>
              <a:t> is O(n</a:t>
            </a:r>
            <a:r>
              <a:rPr lang="en-US" baseline="30000" dirty="0"/>
              <a:t>2</a:t>
            </a:r>
            <a:r>
              <a:rPr lang="en-US" dirty="0"/>
              <a:t>) </a:t>
            </a:r>
            <a:r>
              <a:rPr lang="en-US" dirty="0" smtClean="0"/>
              <a:t>is </a:t>
            </a:r>
            <a:r>
              <a:rPr lang="en-US" dirty="0">
                <a:solidFill>
                  <a:srgbClr val="FF0000"/>
                </a:solidFill>
              </a:rPr>
              <a:t>FALSE</a:t>
            </a:r>
          </a:p>
          <a:p>
            <a:pPr marL="0" indent="0" algn="ctr">
              <a:buNone/>
            </a:pPr>
            <a:r>
              <a:rPr lang="en-US" dirty="0"/>
              <a:t>3</a:t>
            </a:r>
            <a:r>
              <a:rPr lang="en-US" baseline="30000" dirty="0"/>
              <a:t>n</a:t>
            </a:r>
            <a:r>
              <a:rPr lang="en-US" dirty="0"/>
              <a:t> is O(2</a:t>
            </a:r>
            <a:r>
              <a:rPr lang="en-US" baseline="30000" dirty="0"/>
              <a:t>n</a:t>
            </a:r>
            <a:r>
              <a:rPr lang="en-US" dirty="0"/>
              <a:t>)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FALSE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When </a:t>
            </a:r>
            <a:r>
              <a:rPr lang="en-US" dirty="0"/>
              <a:t>in doubt, refer to the </a:t>
            </a:r>
            <a:r>
              <a:rPr lang="en-US" dirty="0" smtClean="0"/>
              <a:t>rigorous definition of Big-Oh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791200" cy="4937760"/>
          </a:xfrm>
        </p:spPr>
        <p:txBody>
          <a:bodyPr/>
          <a:lstStyle/>
          <a:p>
            <a:r>
              <a:rPr lang="en-US" dirty="0" smtClean="0"/>
              <a:t>True or false?</a:t>
            </a:r>
          </a:p>
          <a:p>
            <a:pPr marL="514350" indent="-514350">
              <a:buAutoNum type="arabicPeriod"/>
            </a:pPr>
            <a:r>
              <a:rPr lang="en-US" dirty="0" smtClean="0"/>
              <a:t>4+3n is O(n)</a:t>
            </a:r>
          </a:p>
          <a:p>
            <a:pPr marL="514350" indent="-514350">
              <a:buAutoNum type="arabicPeriod"/>
            </a:pPr>
            <a:r>
              <a:rPr lang="en-US" dirty="0" smtClean="0"/>
              <a:t>n+2 </a:t>
            </a:r>
            <a:r>
              <a:rPr lang="en-US" dirty="0" err="1" smtClean="0"/>
              <a:t>logn</a:t>
            </a:r>
            <a:r>
              <a:rPr lang="en-US" dirty="0" smtClean="0"/>
              <a:t> is O(log n)</a:t>
            </a:r>
          </a:p>
          <a:p>
            <a:pPr marL="514350" indent="-514350">
              <a:buAutoNum type="arabicPeriod"/>
            </a:pPr>
            <a:r>
              <a:rPr lang="en-US" dirty="0" smtClean="0"/>
              <a:t>logn+2 is O(1)</a:t>
            </a:r>
          </a:p>
          <a:p>
            <a:pPr marL="514350" indent="-514350">
              <a:buAutoNum type="arabicPeriod"/>
            </a:pPr>
            <a:r>
              <a:rPr lang="en-US" dirty="0" smtClean="0"/>
              <a:t>n</a:t>
            </a:r>
            <a:r>
              <a:rPr lang="en-US" baseline="30000" dirty="0" smtClean="0"/>
              <a:t>50</a:t>
            </a:r>
            <a:r>
              <a:rPr lang="en-US" dirty="0" smtClean="0"/>
              <a:t> is O(1.1</a:t>
            </a:r>
            <a:r>
              <a:rPr lang="en-US" baseline="30000" dirty="0" smtClean="0"/>
              <a:t>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410200" y="1066800"/>
            <a:ext cx="3505200" cy="49377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False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False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600200" cy="365125"/>
          </a:xfrm>
        </p:spPr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4075" y="6356350"/>
            <a:ext cx="4895850" cy="365125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0654" y="6356350"/>
            <a:ext cx="784746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6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(cont.)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6868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For f(n)=4n &amp; g(n)=n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, prove f(n) is in O(g(n))</a:t>
            </a:r>
          </a:p>
          <a:p>
            <a:pPr marL="0" indent="0">
              <a:buNone/>
            </a:pPr>
            <a:r>
              <a:rPr lang="en-US" sz="2800" dirty="0" smtClean="0"/>
              <a:t>A valid proof is to find valid c and n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 smtClean="0"/>
              <a:t>When n=4, f=16 and g=16, so this is the crossing over point</a:t>
            </a:r>
          </a:p>
          <a:p>
            <a:pPr marL="0" indent="0">
              <a:buNone/>
            </a:pPr>
            <a:r>
              <a:rPr lang="en-US" sz="2800" dirty="0" smtClean="0"/>
              <a:t>We can then chose n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= 4, and c=1</a:t>
            </a: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We also have infinitely many others choices for c </a:t>
            </a:r>
            <a:r>
              <a:rPr lang="en-US" sz="2800" dirty="0"/>
              <a:t>and </a:t>
            </a:r>
            <a:r>
              <a:rPr lang="en-US" sz="2800" dirty="0" smtClean="0"/>
              <a:t>n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 such as n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= 78, and c=42 </a:t>
            </a:r>
            <a:endParaRPr lang="en-US" sz="28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600200" cy="365125"/>
          </a:xfrm>
        </p:spPr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4075" y="6356350"/>
            <a:ext cx="4895850" cy="365125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0654" y="6356350"/>
            <a:ext cx="784746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3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Big Oh: Common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6868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From fastest to slowest</a:t>
            </a:r>
          </a:p>
          <a:p>
            <a:pPr marL="0" indent="0">
              <a:buNone/>
            </a:pPr>
            <a:r>
              <a:rPr lang="en-US" sz="2600" dirty="0" smtClean="0"/>
              <a:t>O(1)		  constant (or O(k) for constant k)</a:t>
            </a:r>
          </a:p>
          <a:p>
            <a:pPr marL="0" indent="0">
              <a:buNone/>
            </a:pPr>
            <a:r>
              <a:rPr lang="en-US" sz="2600" dirty="0" smtClean="0"/>
              <a:t>O(log n)	  logarithmic</a:t>
            </a:r>
          </a:p>
          <a:p>
            <a:pPr marL="0" indent="0">
              <a:buNone/>
            </a:pPr>
            <a:r>
              <a:rPr lang="en-US" sz="2600" dirty="0" smtClean="0"/>
              <a:t>O(n)		  linear</a:t>
            </a:r>
          </a:p>
          <a:p>
            <a:pPr marL="0" indent="0">
              <a:buNone/>
            </a:pPr>
            <a:r>
              <a:rPr lang="en-US" sz="2600" dirty="0" smtClean="0"/>
              <a:t>O(n log n)	  "n log n”</a:t>
            </a:r>
          </a:p>
          <a:p>
            <a:pPr marL="0" indent="0">
              <a:buNone/>
            </a:pPr>
            <a:r>
              <a:rPr lang="en-US" sz="2600" dirty="0" smtClean="0"/>
              <a:t>O(n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)		  quadratic</a:t>
            </a:r>
          </a:p>
          <a:p>
            <a:pPr marL="0" indent="0">
              <a:buNone/>
            </a:pPr>
            <a:r>
              <a:rPr lang="en-US" sz="2600" dirty="0" smtClean="0"/>
              <a:t>O(n</a:t>
            </a:r>
            <a:r>
              <a:rPr lang="en-US" sz="2600" baseline="30000" dirty="0" smtClean="0"/>
              <a:t>3</a:t>
            </a:r>
            <a:r>
              <a:rPr lang="en-US" sz="2600" dirty="0" smtClean="0"/>
              <a:t>)		  cubic</a:t>
            </a:r>
          </a:p>
          <a:p>
            <a:pPr marL="0" indent="0">
              <a:buNone/>
            </a:pPr>
            <a:r>
              <a:rPr lang="en-US" sz="2600" dirty="0" smtClean="0"/>
              <a:t>O(</a:t>
            </a:r>
            <a:r>
              <a:rPr lang="en-US" sz="2600" dirty="0" err="1" smtClean="0"/>
              <a:t>n</a:t>
            </a:r>
            <a:r>
              <a:rPr lang="en-US" sz="2600" baseline="30000" dirty="0" err="1" smtClean="0"/>
              <a:t>k</a:t>
            </a:r>
            <a:r>
              <a:rPr lang="en-US" sz="2600" dirty="0" smtClean="0"/>
              <a:t>)		  polynomial (where is k is constant)</a:t>
            </a:r>
          </a:p>
          <a:p>
            <a:pPr marL="0" indent="0">
              <a:buNone/>
            </a:pPr>
            <a:r>
              <a:rPr lang="en-US" sz="2600" dirty="0" smtClean="0"/>
              <a:t>O(</a:t>
            </a:r>
            <a:r>
              <a:rPr lang="en-US" sz="2600" dirty="0" err="1" smtClean="0"/>
              <a:t>k</a:t>
            </a:r>
            <a:r>
              <a:rPr lang="en-US" sz="2600" baseline="30000" dirty="0" err="1" smtClean="0"/>
              <a:t>n</a:t>
            </a:r>
            <a:r>
              <a:rPr lang="en-US" sz="2600" dirty="0" smtClean="0"/>
              <a:t>)		  exponential (where constant k &gt; 1)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600200" cy="365125"/>
          </a:xfrm>
        </p:spPr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4075" y="6356350"/>
            <a:ext cx="4895850" cy="365125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0654" y="6356350"/>
            <a:ext cx="784746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026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Asymptotic complexity focuses on behavior for large </a:t>
            </a:r>
            <a:r>
              <a:rPr lang="en-US" i="1" dirty="0" smtClean="0"/>
              <a:t>n</a:t>
            </a:r>
            <a:r>
              <a:rPr lang="en-US" dirty="0" smtClean="0"/>
              <a:t> and is independent of any computer/coding trick, but results can be misleading</a:t>
            </a:r>
          </a:p>
          <a:p>
            <a:r>
              <a:rPr lang="en-US" dirty="0" smtClean="0"/>
              <a:t>Example: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r>
              <a:rPr lang="en-US" dirty="0" smtClean="0"/>
              <a:t> vs.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Asymptotically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r>
              <a:rPr lang="en-US" dirty="0" smtClean="0"/>
              <a:t> grows more quickly</a:t>
            </a:r>
          </a:p>
          <a:p>
            <a:pPr lvl="1"/>
            <a:r>
              <a:rPr lang="en-US" dirty="0" smtClean="0"/>
              <a:t>But the “cross-over” point is around 5 * 10</a:t>
            </a:r>
            <a:r>
              <a:rPr lang="en-US" baseline="30000" dirty="0" smtClean="0"/>
              <a:t>17</a:t>
            </a:r>
          </a:p>
          <a:p>
            <a:pPr lvl="1"/>
            <a:r>
              <a:rPr lang="en-US" dirty="0" smtClean="0"/>
              <a:t>So if you have input size less than 2</a:t>
            </a:r>
            <a:r>
              <a:rPr lang="en-US" baseline="30000" dirty="0" smtClean="0"/>
              <a:t>58</a:t>
            </a:r>
            <a:r>
              <a:rPr lang="en-US" dirty="0" smtClean="0"/>
              <a:t>, prefer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</a:p>
          <a:p>
            <a:pPr lvl="1"/>
            <a:r>
              <a:rPr lang="en-US" dirty="0" smtClean="0"/>
              <a:t>Similarly, an O(2</a:t>
            </a:r>
            <a:r>
              <a:rPr lang="en-US" baseline="30000" dirty="0" smtClean="0"/>
              <a:t>n</a:t>
            </a:r>
            <a:r>
              <a:rPr lang="en-US" dirty="0" smtClean="0"/>
              <a:t>) algorithm may be more practical than an O(n</a:t>
            </a:r>
            <a:r>
              <a:rPr lang="en-US" baseline="30000" dirty="0" smtClean="0"/>
              <a:t>7</a:t>
            </a:r>
            <a:r>
              <a:rPr lang="en-US" dirty="0" smtClean="0"/>
              <a:t>) algorithm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600200" cy="365125"/>
          </a:xfrm>
        </p:spPr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4075" y="6356350"/>
            <a:ext cx="4895850" cy="365125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0654" y="6356350"/>
            <a:ext cx="784746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2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Even for more common functions, comparing O() for small n values can be misleading</a:t>
            </a:r>
          </a:p>
          <a:p>
            <a:pPr lvl="1"/>
            <a:r>
              <a:rPr lang="en-US" sz="2400" dirty="0" smtClean="0"/>
              <a:t>Quicksort: O(n log n) (expected)</a:t>
            </a:r>
          </a:p>
          <a:p>
            <a:pPr lvl="1"/>
            <a:r>
              <a:rPr lang="en-US" sz="2400" dirty="0" smtClean="0"/>
              <a:t>Insertion Sort: O(n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)(expected)</a:t>
            </a:r>
          </a:p>
          <a:p>
            <a:pPr lvl="1"/>
            <a:r>
              <a:rPr lang="en-US" sz="2400" dirty="0" smtClean="0"/>
              <a:t>In reality Insertion Sort is faster for small n’s so much so that good </a:t>
            </a:r>
            <a:r>
              <a:rPr lang="en-US" sz="2400" dirty="0" err="1" smtClean="0"/>
              <a:t>QuickSort</a:t>
            </a:r>
            <a:r>
              <a:rPr lang="en-US" sz="2400" dirty="0" smtClean="0"/>
              <a:t> implementations switch to Insertion Sort when n&lt;20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600200" cy="365125"/>
          </a:xfrm>
        </p:spPr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4075" y="6356350"/>
            <a:ext cx="4895850" cy="365125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0654" y="6356350"/>
            <a:ext cx="784746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4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on Notation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say 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</a:t>
            </a:r>
            <a:r>
              <a:rPr lang="en-US" b="1" dirty="0" smtClean="0">
                <a:solidFill>
                  <a:srgbClr val="FF0000"/>
                </a:solidFill>
              </a:rPr>
              <a:t>is in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r>
              <a:rPr lang="en-US" dirty="0" smtClean="0"/>
              <a:t>We may also say/write is as</a:t>
            </a:r>
          </a:p>
          <a:p>
            <a:pPr lvl="1"/>
            <a:r>
              <a:rPr lang="en-US" dirty="0" smtClean="0"/>
              <a:t>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b="1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dirty="0" smtClean="0"/>
              <a:t>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r>
              <a:rPr lang="en-US" dirty="0"/>
              <a:t>(3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+17)  </a:t>
            </a:r>
            <a:r>
              <a:rPr lang="en-US" b="1" dirty="0">
                <a:solidFill>
                  <a:srgbClr val="FF0000"/>
                </a:solidFill>
                <a:latin typeface="Cambria Math"/>
                <a:ea typeface="Cambria Math"/>
              </a:rPr>
              <a:t>∈</a:t>
            </a:r>
            <a:r>
              <a:rPr lang="en-US" dirty="0" smtClean="0"/>
              <a:t> 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)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But it’s not ‘=‘ as in ‘equality’:</a:t>
            </a:r>
          </a:p>
          <a:p>
            <a:pPr lvl="1"/>
            <a:r>
              <a:rPr lang="en-US" dirty="0" smtClean="0"/>
              <a:t>We would never say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=  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600200" cy="365125"/>
          </a:xfrm>
        </p:spPr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4075" y="6356350"/>
            <a:ext cx="4895850" cy="365125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0654" y="6356350"/>
            <a:ext cx="784746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2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Oh’s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Big Oh: Upper bound: </a:t>
            </a:r>
            <a:r>
              <a:rPr lang="en-US" sz="2200" i="1" dirty="0" smtClean="0"/>
              <a:t>O</a:t>
            </a:r>
            <a:r>
              <a:rPr lang="en-US" sz="2200" dirty="0" smtClean="0"/>
              <a:t>( f(</a:t>
            </a:r>
            <a:r>
              <a:rPr lang="en-US" sz="2200" i="1" dirty="0" smtClean="0"/>
              <a:t>n</a:t>
            </a:r>
            <a:r>
              <a:rPr lang="en-US" sz="2200" dirty="0" smtClean="0"/>
              <a:t>) ) is the set of all functions asymptotically less than or equal to f(</a:t>
            </a:r>
            <a:r>
              <a:rPr lang="en-US" sz="2200" i="1" dirty="0" smtClean="0"/>
              <a:t>n</a:t>
            </a:r>
            <a:r>
              <a:rPr lang="en-US" sz="2200" dirty="0" smtClean="0"/>
              <a:t>)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g(</a:t>
            </a:r>
            <a:r>
              <a:rPr lang="en-US" sz="2200" i="1" dirty="0" smtClean="0">
                <a:solidFill>
                  <a:schemeClr val="tx1"/>
                </a:solidFill>
              </a:rPr>
              <a:t>n</a:t>
            </a:r>
            <a:r>
              <a:rPr lang="en-US" sz="2200" dirty="0" smtClean="0">
                <a:solidFill>
                  <a:schemeClr val="tx1"/>
                </a:solidFill>
              </a:rPr>
              <a:t>) </a:t>
            </a:r>
            <a:r>
              <a:rPr lang="en-US" sz="2200" dirty="0" smtClean="0">
                <a:solidFill>
                  <a:schemeClr val="tx1"/>
                </a:solidFill>
                <a:sym typeface="Symbol" pitchFamily="18" charset="2"/>
              </a:rPr>
              <a:t>is in </a:t>
            </a:r>
            <a:r>
              <a:rPr lang="en-US" sz="2200" i="1" dirty="0" smtClean="0">
                <a:solidFill>
                  <a:schemeClr val="tx1"/>
                </a:solidFill>
                <a:sym typeface="Symbol" pitchFamily="18" charset="2"/>
              </a:rPr>
              <a:t>O</a:t>
            </a:r>
            <a:r>
              <a:rPr lang="en-US" sz="2200" dirty="0" smtClean="0">
                <a:solidFill>
                  <a:schemeClr val="tx1"/>
                </a:solidFill>
                <a:sym typeface="Symbol" pitchFamily="18" charset="2"/>
              </a:rPr>
              <a:t>( f(</a:t>
            </a:r>
            <a:r>
              <a:rPr lang="en-US" sz="2200" i="1" dirty="0" smtClean="0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sz="2200" dirty="0" smtClean="0">
                <a:solidFill>
                  <a:schemeClr val="tx1"/>
                </a:solidFill>
                <a:sym typeface="Symbol" pitchFamily="18" charset="2"/>
              </a:rPr>
              <a:t>) ) if there exist  constants </a:t>
            </a:r>
            <a:r>
              <a:rPr lang="en-US" sz="2200" i="1" dirty="0" smtClean="0">
                <a:solidFill>
                  <a:schemeClr val="tx1"/>
                </a:solidFill>
                <a:sym typeface="Symbol" pitchFamily="18" charset="2"/>
              </a:rPr>
              <a:t>c</a:t>
            </a:r>
            <a:r>
              <a:rPr lang="en-US" sz="2200" dirty="0" smtClean="0">
                <a:solidFill>
                  <a:schemeClr val="tx1"/>
                </a:solidFill>
                <a:sym typeface="Symbol" pitchFamily="18" charset="2"/>
              </a:rPr>
              <a:t> and </a:t>
            </a:r>
            <a:r>
              <a:rPr lang="en-US" sz="2200" i="1" dirty="0" smtClean="0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sz="2200" i="1" baseline="-25000" dirty="0" smtClean="0">
                <a:solidFill>
                  <a:schemeClr val="tx1"/>
                </a:solidFill>
                <a:sym typeface="Symbol" pitchFamily="18" charset="2"/>
              </a:rPr>
              <a:t>0</a:t>
            </a:r>
            <a:r>
              <a:rPr lang="en-US" sz="2200" dirty="0" smtClean="0">
                <a:solidFill>
                  <a:schemeClr val="tx1"/>
                </a:solidFill>
                <a:sym typeface="Symbol" pitchFamily="18" charset="2"/>
              </a:rPr>
              <a:t> such that </a:t>
            </a:r>
          </a:p>
          <a:p>
            <a:pPr>
              <a:buNone/>
            </a:pPr>
            <a:r>
              <a:rPr lang="en-US" sz="2200" dirty="0" smtClean="0">
                <a:sym typeface="Symbol" pitchFamily="18" charset="2"/>
              </a:rPr>
              <a:t>		</a:t>
            </a:r>
            <a:r>
              <a:rPr lang="en-US" sz="2200" dirty="0" smtClean="0"/>
              <a:t>g(</a:t>
            </a:r>
            <a:r>
              <a:rPr lang="en-US" sz="2200" i="1" dirty="0" smtClean="0"/>
              <a:t>n</a:t>
            </a:r>
            <a:r>
              <a:rPr lang="en-US" sz="2200" dirty="0" smtClean="0"/>
              <a:t>) </a:t>
            </a:r>
            <a:r>
              <a:rPr lang="en-US" sz="2200" b="1" dirty="0" smtClean="0">
                <a:sym typeface="Symbol" pitchFamily="18" charset="2"/>
              </a:rPr>
              <a:t></a:t>
            </a:r>
            <a:r>
              <a:rPr lang="en-US" sz="2200" dirty="0" smtClean="0">
                <a:sym typeface="Symbol" pitchFamily="18" charset="2"/>
              </a:rPr>
              <a:t>  </a:t>
            </a:r>
            <a:r>
              <a:rPr lang="en-US" sz="2200" i="1" dirty="0" smtClean="0">
                <a:sym typeface="Symbol" pitchFamily="18" charset="2"/>
              </a:rPr>
              <a:t>c</a:t>
            </a:r>
            <a:r>
              <a:rPr lang="en-US" sz="2200" dirty="0" smtClean="0">
                <a:sym typeface="Symbol" pitchFamily="18" charset="2"/>
              </a:rPr>
              <a:t> f(</a:t>
            </a:r>
            <a:r>
              <a:rPr lang="en-US" sz="2200" i="1" dirty="0" smtClean="0">
                <a:sym typeface="Symbol" pitchFamily="18" charset="2"/>
              </a:rPr>
              <a:t>n</a:t>
            </a:r>
            <a:r>
              <a:rPr lang="en-US" sz="2200" dirty="0" smtClean="0">
                <a:sym typeface="Symbol" pitchFamily="18" charset="2"/>
              </a:rPr>
              <a:t>) for all </a:t>
            </a:r>
            <a:r>
              <a:rPr lang="en-US" sz="2200" i="1" dirty="0" smtClean="0">
                <a:sym typeface="Symbol" pitchFamily="18" charset="2"/>
              </a:rPr>
              <a:t>n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b="1" dirty="0" smtClean="0">
                <a:sym typeface="Symbol"/>
              </a:rPr>
              <a:t>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i="1" dirty="0" smtClean="0">
                <a:sym typeface="Symbol" pitchFamily="18" charset="2"/>
              </a:rPr>
              <a:t>n</a:t>
            </a:r>
            <a:r>
              <a:rPr lang="en-US" sz="2200" i="1" baseline="-25000" dirty="0" smtClean="0">
                <a:sym typeface="Symbol" pitchFamily="18" charset="2"/>
              </a:rPr>
              <a:t>0</a:t>
            </a:r>
          </a:p>
          <a:p>
            <a:endParaRPr lang="en-US" sz="1200" dirty="0" smtClean="0">
              <a:sym typeface="Symbol" pitchFamily="18" charset="2"/>
            </a:endParaRPr>
          </a:p>
          <a:p>
            <a:r>
              <a:rPr lang="en-US" sz="2200" dirty="0" smtClean="0">
                <a:sym typeface="Symbol" pitchFamily="18" charset="2"/>
              </a:rPr>
              <a:t>Big Omega: Lower bound: ( f(</a:t>
            </a:r>
            <a:r>
              <a:rPr lang="en-US" sz="2200" i="1" dirty="0" smtClean="0">
                <a:sym typeface="Symbol" pitchFamily="18" charset="2"/>
              </a:rPr>
              <a:t>n</a:t>
            </a:r>
            <a:r>
              <a:rPr lang="en-US" sz="2200" dirty="0" smtClean="0">
                <a:sym typeface="Symbol" pitchFamily="18" charset="2"/>
              </a:rPr>
              <a:t>) ) </a:t>
            </a:r>
            <a:r>
              <a:rPr lang="en-US" sz="2200" dirty="0" smtClean="0"/>
              <a:t>is the set of all functions asymptotically greater than or equal to f(</a:t>
            </a:r>
            <a:r>
              <a:rPr lang="en-US" sz="2200" i="1" dirty="0" smtClean="0"/>
              <a:t>n</a:t>
            </a:r>
            <a:r>
              <a:rPr lang="en-US" sz="2200" dirty="0" smtClean="0"/>
              <a:t>)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g(</a:t>
            </a:r>
            <a:r>
              <a:rPr lang="en-US" sz="2200" i="1" dirty="0" smtClean="0">
                <a:solidFill>
                  <a:schemeClr val="tx1"/>
                </a:solidFill>
              </a:rPr>
              <a:t>n</a:t>
            </a:r>
            <a:r>
              <a:rPr lang="en-US" sz="2200" dirty="0" smtClean="0">
                <a:solidFill>
                  <a:schemeClr val="tx1"/>
                </a:solidFill>
              </a:rPr>
              <a:t>) </a:t>
            </a:r>
            <a:r>
              <a:rPr lang="en-US" sz="2200" dirty="0" smtClean="0">
                <a:solidFill>
                  <a:schemeClr val="tx1"/>
                </a:solidFill>
                <a:sym typeface="Symbol" pitchFamily="18" charset="2"/>
              </a:rPr>
              <a:t>is in ( f(</a:t>
            </a:r>
            <a:r>
              <a:rPr lang="en-US" sz="2200" i="1" dirty="0" smtClean="0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sz="2200" dirty="0" smtClean="0">
                <a:solidFill>
                  <a:schemeClr val="tx1"/>
                </a:solidFill>
                <a:sym typeface="Symbol" pitchFamily="18" charset="2"/>
              </a:rPr>
              <a:t>) ) if there exist  constants </a:t>
            </a:r>
            <a:r>
              <a:rPr lang="en-US" sz="2200" i="1" dirty="0" smtClean="0">
                <a:solidFill>
                  <a:schemeClr val="tx1"/>
                </a:solidFill>
                <a:sym typeface="Symbol" pitchFamily="18" charset="2"/>
              </a:rPr>
              <a:t>c</a:t>
            </a:r>
            <a:r>
              <a:rPr lang="en-US" sz="2200" dirty="0" smtClean="0">
                <a:solidFill>
                  <a:schemeClr val="tx1"/>
                </a:solidFill>
                <a:sym typeface="Symbol" pitchFamily="18" charset="2"/>
              </a:rPr>
              <a:t> and </a:t>
            </a:r>
            <a:r>
              <a:rPr lang="en-US" sz="2200" i="1" dirty="0" smtClean="0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sz="2200" i="1" baseline="-25000" dirty="0" smtClean="0">
                <a:solidFill>
                  <a:schemeClr val="tx1"/>
                </a:solidFill>
                <a:sym typeface="Symbol" pitchFamily="18" charset="2"/>
              </a:rPr>
              <a:t>0</a:t>
            </a:r>
            <a:r>
              <a:rPr lang="en-US" sz="2200" dirty="0" smtClean="0">
                <a:solidFill>
                  <a:schemeClr val="tx1"/>
                </a:solidFill>
                <a:sym typeface="Symbol" pitchFamily="18" charset="2"/>
              </a:rPr>
              <a:t> such that </a:t>
            </a:r>
          </a:p>
          <a:p>
            <a:pPr>
              <a:buNone/>
            </a:pPr>
            <a:r>
              <a:rPr lang="en-US" sz="2200" dirty="0" smtClean="0">
                <a:sym typeface="Symbol" pitchFamily="18" charset="2"/>
              </a:rPr>
              <a:t>		</a:t>
            </a:r>
            <a:r>
              <a:rPr lang="en-US" sz="2200" dirty="0" smtClean="0"/>
              <a:t>g(</a:t>
            </a:r>
            <a:r>
              <a:rPr lang="en-US" sz="2200" i="1" dirty="0" smtClean="0"/>
              <a:t>n</a:t>
            </a:r>
            <a:r>
              <a:rPr lang="en-US" sz="2200" dirty="0" smtClean="0"/>
              <a:t>) </a:t>
            </a:r>
            <a:r>
              <a:rPr lang="en-US" sz="2200" b="1" dirty="0" smtClean="0">
                <a:sym typeface="Symbol"/>
              </a:rPr>
              <a:t></a:t>
            </a:r>
            <a:r>
              <a:rPr lang="en-US" sz="2200" dirty="0" smtClean="0">
                <a:sym typeface="Symbol" pitchFamily="18" charset="2"/>
              </a:rPr>
              <a:t>  </a:t>
            </a:r>
            <a:r>
              <a:rPr lang="en-US" sz="2200" i="1" dirty="0" smtClean="0">
                <a:sym typeface="Symbol" pitchFamily="18" charset="2"/>
              </a:rPr>
              <a:t>c</a:t>
            </a:r>
            <a:r>
              <a:rPr lang="en-US" sz="2200" dirty="0" smtClean="0">
                <a:sym typeface="Symbol" pitchFamily="18" charset="2"/>
              </a:rPr>
              <a:t> f(</a:t>
            </a:r>
            <a:r>
              <a:rPr lang="en-US" sz="2200" i="1" dirty="0" smtClean="0">
                <a:sym typeface="Symbol" pitchFamily="18" charset="2"/>
              </a:rPr>
              <a:t>n</a:t>
            </a:r>
            <a:r>
              <a:rPr lang="en-US" sz="2200" dirty="0" smtClean="0">
                <a:sym typeface="Symbol" pitchFamily="18" charset="2"/>
              </a:rPr>
              <a:t>) for all </a:t>
            </a:r>
            <a:r>
              <a:rPr lang="en-US" sz="2200" i="1" dirty="0" smtClean="0">
                <a:sym typeface="Symbol" pitchFamily="18" charset="2"/>
              </a:rPr>
              <a:t>n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b="1" dirty="0" smtClean="0">
                <a:sym typeface="Symbol"/>
              </a:rPr>
              <a:t>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i="1" dirty="0" smtClean="0">
                <a:sym typeface="Symbol" pitchFamily="18" charset="2"/>
              </a:rPr>
              <a:t>n</a:t>
            </a:r>
            <a:r>
              <a:rPr lang="en-US" sz="2200" i="1" baseline="-25000" dirty="0" smtClean="0">
                <a:sym typeface="Symbol" pitchFamily="18" charset="2"/>
              </a:rPr>
              <a:t>0</a:t>
            </a:r>
            <a:endParaRPr lang="en-US" sz="2200" dirty="0" smtClean="0"/>
          </a:p>
          <a:p>
            <a:endParaRPr lang="en-US" sz="1200" dirty="0" smtClean="0">
              <a:sym typeface="Symbol" pitchFamily="18" charset="2"/>
            </a:endParaRPr>
          </a:p>
          <a:p>
            <a:r>
              <a:rPr lang="en-US" sz="2200" dirty="0" smtClean="0">
                <a:sym typeface="Symbol" pitchFamily="18" charset="2"/>
              </a:rPr>
              <a:t>Big Theta: Tight bound: </a:t>
            </a:r>
            <a:r>
              <a:rPr lang="el-GR" sz="2200" dirty="0" smtClean="0">
                <a:latin typeface="Arial Unicode MS"/>
                <a:ea typeface="Arial Unicode MS"/>
                <a:cs typeface="Arial Unicode MS"/>
                <a:sym typeface="Symbol" pitchFamily="18" charset="2"/>
              </a:rPr>
              <a:t>Θ</a:t>
            </a:r>
            <a:r>
              <a:rPr lang="en-US" sz="2200" dirty="0" smtClean="0"/>
              <a:t>( f(</a:t>
            </a:r>
            <a:r>
              <a:rPr lang="en-US" sz="2200" i="1" dirty="0" smtClean="0"/>
              <a:t>n</a:t>
            </a:r>
            <a:r>
              <a:rPr lang="en-US" sz="2200" dirty="0" smtClean="0"/>
              <a:t>) ) is the set of all functions asymptotically equal to f(</a:t>
            </a:r>
            <a:r>
              <a:rPr lang="en-US" sz="2200" i="1" dirty="0" smtClean="0"/>
              <a:t>n</a:t>
            </a:r>
            <a:r>
              <a:rPr lang="en-US" sz="2200" dirty="0" smtClean="0"/>
              <a:t>)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Intersection of </a:t>
            </a:r>
            <a:r>
              <a:rPr lang="en-US" sz="2200" i="1" dirty="0" smtClean="0">
                <a:solidFill>
                  <a:schemeClr val="tx1"/>
                </a:solidFill>
              </a:rPr>
              <a:t>O</a:t>
            </a:r>
            <a:r>
              <a:rPr lang="en-US" sz="2200" dirty="0" smtClean="0">
                <a:solidFill>
                  <a:schemeClr val="tx1"/>
                </a:solidFill>
              </a:rPr>
              <a:t>( f(</a:t>
            </a:r>
            <a:r>
              <a:rPr lang="en-US" sz="2200" i="1" dirty="0" smtClean="0">
                <a:solidFill>
                  <a:schemeClr val="tx1"/>
                </a:solidFill>
              </a:rPr>
              <a:t>n</a:t>
            </a:r>
            <a:r>
              <a:rPr lang="en-US" sz="2200" dirty="0" smtClean="0">
                <a:solidFill>
                  <a:schemeClr val="tx1"/>
                </a:solidFill>
              </a:rPr>
              <a:t>) ) and </a:t>
            </a:r>
            <a:r>
              <a:rPr lang="en-US" sz="2200" dirty="0" smtClean="0">
                <a:solidFill>
                  <a:schemeClr val="tx1"/>
                </a:solidFill>
                <a:sym typeface="Symbol" pitchFamily="18" charset="2"/>
              </a:rPr>
              <a:t>( f(</a:t>
            </a:r>
            <a:r>
              <a:rPr lang="en-US" sz="2200" i="1" dirty="0" smtClean="0">
                <a:solidFill>
                  <a:schemeClr val="tx1"/>
                </a:solidFill>
                <a:sym typeface="Symbol" pitchFamily="18" charset="2"/>
              </a:rPr>
              <a:t>n</a:t>
            </a:r>
            <a:r>
              <a:rPr lang="en-US" sz="2200" dirty="0" smtClean="0">
                <a:solidFill>
                  <a:schemeClr val="tx1"/>
                </a:solidFill>
                <a:sym typeface="Symbol" pitchFamily="18" charset="2"/>
              </a:rPr>
              <a:t>) )</a:t>
            </a:r>
            <a:endParaRPr lang="en-US" sz="2200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600200" cy="365125"/>
          </a:xfrm>
        </p:spPr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4075" y="6356350"/>
            <a:ext cx="4895850" cy="365125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0654" y="6356350"/>
            <a:ext cx="784746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93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Regarding use of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Common error is to say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))</a:t>
            </a:r>
            <a:r>
              <a:rPr lang="en-US" dirty="0" smtClean="0"/>
              <a:t> when you mean </a:t>
            </a:r>
            <a:r>
              <a:rPr lang="el-GR" dirty="0" smtClean="0">
                <a:solidFill>
                  <a:schemeClr val="accent2"/>
                </a:solidFill>
                <a:latin typeface="Arial Unicode MS"/>
                <a:ea typeface="Arial Unicode MS"/>
                <a:cs typeface="Arial Unicode MS"/>
                <a:sym typeface="Symbol" pitchFamily="18" charset="2"/>
              </a:rPr>
              <a:t>Θ</a:t>
            </a:r>
            <a:r>
              <a:rPr lang="en-US" dirty="0" smtClean="0">
                <a:solidFill>
                  <a:schemeClr val="accent2"/>
                </a:solidFill>
              </a:rPr>
              <a:t>(f(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))</a:t>
            </a:r>
          </a:p>
          <a:p>
            <a:pPr lvl="1"/>
            <a:r>
              <a:rPr lang="en-US" dirty="0" smtClean="0"/>
              <a:t>People often say O() to mean a tight bound</a:t>
            </a:r>
          </a:p>
          <a:p>
            <a:pPr lvl="1"/>
            <a:r>
              <a:rPr lang="en-US" dirty="0" smtClean="0"/>
              <a:t>Say we have f(n)=n; we could say f(n) is in O(n), which is true, but only conveys the upper-bound</a:t>
            </a:r>
          </a:p>
          <a:p>
            <a:pPr lvl="1"/>
            <a:r>
              <a:rPr lang="en-US" dirty="0" smtClean="0"/>
              <a:t>Somewhat incomplete; instead say it is </a:t>
            </a:r>
            <a:r>
              <a:rPr lang="el-GR" dirty="0" smtClean="0">
                <a:latin typeface="Arial Unicode MS"/>
                <a:ea typeface="Arial Unicode MS"/>
                <a:cs typeface="Arial Unicode MS"/>
                <a:sym typeface="Symbol" pitchFamily="18" charset="2"/>
              </a:rPr>
              <a:t>Θ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That means that it is not, for example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Less common notation:</a:t>
            </a:r>
          </a:p>
          <a:p>
            <a:pPr lvl="1"/>
            <a:r>
              <a:rPr lang="en-US" dirty="0" smtClean="0"/>
              <a:t>“little-oh”: like “big-Oh” but strictly less than</a:t>
            </a:r>
          </a:p>
          <a:p>
            <a:pPr lvl="2"/>
            <a:r>
              <a:rPr lang="en-US" dirty="0" smtClean="0"/>
              <a:t>Example: sum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but not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“little-omega”: like “big-Omega” but strictly greater than</a:t>
            </a:r>
          </a:p>
          <a:p>
            <a:pPr lvl="2"/>
            <a:r>
              <a:rPr lang="en-US" dirty="0" smtClean="0"/>
              <a:t>Example: sum is </a:t>
            </a:r>
            <a:r>
              <a:rPr lang="en-US" dirty="0" smtClean="0">
                <a:sym typeface="Symbol" pitchFamily="18" charset="2"/>
              </a:rPr>
              <a:t>(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>
                <a:sym typeface="Symbol" pitchFamily="18" charset="2"/>
              </a:rPr>
              <a:t>) but not 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600200" cy="365125"/>
          </a:xfrm>
        </p:spPr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4075" y="6356350"/>
            <a:ext cx="4895850" cy="365125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0654" y="6356350"/>
            <a:ext cx="784746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210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them in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>
                <a:sym typeface="Symbol" pitchFamily="18" charset="2"/>
              </a:rPr>
              <a:t>(…) &lt; </a:t>
            </a:r>
            <a:r>
              <a:rPr lang="en-US" sz="3200" dirty="0" smtClean="0">
                <a:sym typeface="Symbol" pitchFamily="18" charset="2"/>
              </a:rPr>
              <a:t>(…) ≤ f(n) </a:t>
            </a:r>
            <a:r>
              <a:rPr lang="en-US" sz="2800" dirty="0">
                <a:sym typeface="Symbol" pitchFamily="18" charset="2"/>
              </a:rPr>
              <a:t>≤ </a:t>
            </a:r>
            <a:r>
              <a:rPr lang="en-US" sz="2800" dirty="0" smtClean="0">
                <a:sym typeface="Symbol" pitchFamily="18" charset="2"/>
              </a:rPr>
              <a:t>O(…) &lt; </a:t>
            </a:r>
            <a:r>
              <a:rPr lang="en-US" dirty="0" smtClean="0"/>
              <a:t>o(...)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5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Review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understand the first n slides, </a:t>
            </a:r>
            <a:br>
              <a:rPr lang="en-US" dirty="0" smtClean="0"/>
            </a:br>
            <a:r>
              <a:rPr lang="en-US" dirty="0" smtClean="0"/>
              <a:t>you will understand the n+1 slide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7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 Be Confused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+mj-lt"/>
              </a:rPr>
              <a:t>Best-Case does not imply </a:t>
            </a:r>
            <a:r>
              <a:rPr lang="en-US" sz="2800" dirty="0">
                <a:latin typeface="+mj-lt"/>
                <a:sym typeface="Symbol" pitchFamily="18" charset="2"/>
              </a:rPr>
              <a:t>(f(</a:t>
            </a:r>
            <a:r>
              <a:rPr lang="en-US" sz="2800" i="1" dirty="0">
                <a:latin typeface="+mj-lt"/>
                <a:sym typeface="Symbol" pitchFamily="18" charset="2"/>
              </a:rPr>
              <a:t>n</a:t>
            </a:r>
            <a:r>
              <a:rPr lang="en-US" sz="2800" dirty="0" smtClean="0">
                <a:latin typeface="+mj-lt"/>
                <a:sym typeface="Symbol" pitchFamily="18" charset="2"/>
              </a:rPr>
              <a:t>))</a:t>
            </a:r>
          </a:p>
          <a:p>
            <a:r>
              <a:rPr lang="en-US" sz="2800" dirty="0" smtClean="0">
                <a:latin typeface="+mj-lt"/>
              </a:rPr>
              <a:t>Average-Case does not imply </a:t>
            </a:r>
            <a:r>
              <a:rPr lang="el-GR" sz="2800" dirty="0" smtClean="0">
                <a:latin typeface="+mj-lt"/>
                <a:ea typeface="Arial Unicode MS"/>
                <a:cs typeface="Arial Unicode MS"/>
                <a:sym typeface="Symbol" pitchFamily="18" charset="2"/>
              </a:rPr>
              <a:t>Θ</a:t>
            </a:r>
            <a:r>
              <a:rPr lang="en-US" sz="2800" dirty="0" smtClean="0">
                <a:latin typeface="+mj-lt"/>
                <a:ea typeface="Arial Unicode MS"/>
                <a:cs typeface="Arial Unicode MS"/>
                <a:sym typeface="Symbol" pitchFamily="18" charset="2"/>
              </a:rPr>
              <a:t>(f(n))</a:t>
            </a:r>
          </a:p>
          <a:p>
            <a:r>
              <a:rPr lang="en-US" sz="2800" dirty="0" smtClean="0">
                <a:latin typeface="+mj-lt"/>
                <a:ea typeface="Arial Unicode MS"/>
                <a:cs typeface="Arial Unicode MS"/>
                <a:sym typeface="Symbol" pitchFamily="18" charset="2"/>
              </a:rPr>
              <a:t>Worst-Case does not imply O(f(n))</a:t>
            </a:r>
          </a:p>
          <a:p>
            <a:endParaRPr lang="en-US" sz="1000" dirty="0">
              <a:latin typeface="+mj-lt"/>
              <a:ea typeface="Arial Unicode MS"/>
              <a:cs typeface="Arial Unicode MS"/>
              <a:sym typeface="Symbol" pitchFamily="18" charset="2"/>
            </a:endParaRPr>
          </a:p>
          <a:p>
            <a:r>
              <a:rPr lang="en-US" sz="2800" dirty="0" smtClean="0">
                <a:latin typeface="+mj-lt"/>
                <a:ea typeface="Arial Unicode MS"/>
                <a:cs typeface="Arial Unicode MS"/>
                <a:sym typeface="Symbol" pitchFamily="18" charset="2"/>
              </a:rPr>
              <a:t>Best-, Average-, and Worst- are specific to the algorithm</a:t>
            </a:r>
          </a:p>
          <a:p>
            <a:r>
              <a:rPr lang="en-US" sz="2800" dirty="0">
                <a:latin typeface="+mj-lt"/>
                <a:sym typeface="Symbol" pitchFamily="18" charset="2"/>
              </a:rPr>
              <a:t>(f(</a:t>
            </a:r>
            <a:r>
              <a:rPr lang="en-US" sz="2800" i="1" dirty="0">
                <a:latin typeface="+mj-lt"/>
                <a:sym typeface="Symbol" pitchFamily="18" charset="2"/>
              </a:rPr>
              <a:t>n</a:t>
            </a:r>
            <a:r>
              <a:rPr lang="en-US" sz="2800" dirty="0" smtClean="0">
                <a:latin typeface="+mj-lt"/>
                <a:sym typeface="Symbol" pitchFamily="18" charset="2"/>
              </a:rPr>
              <a:t>)), </a:t>
            </a:r>
            <a:r>
              <a:rPr lang="el-GR" sz="2800" dirty="0">
                <a:latin typeface="+mj-lt"/>
                <a:ea typeface="Arial Unicode MS"/>
                <a:cs typeface="Arial Unicode MS"/>
                <a:sym typeface="Symbol" pitchFamily="18" charset="2"/>
              </a:rPr>
              <a:t>Θ</a:t>
            </a:r>
            <a:r>
              <a:rPr lang="en-US" sz="2800" dirty="0">
                <a:latin typeface="+mj-lt"/>
                <a:ea typeface="Arial Unicode MS"/>
                <a:cs typeface="Arial Unicode MS"/>
                <a:sym typeface="Symbol" pitchFamily="18" charset="2"/>
              </a:rPr>
              <a:t>(f(n</a:t>
            </a:r>
            <a:r>
              <a:rPr lang="en-US" sz="2800" dirty="0" smtClean="0">
                <a:latin typeface="+mj-lt"/>
                <a:ea typeface="Arial Unicode MS"/>
                <a:cs typeface="Arial Unicode MS"/>
                <a:sym typeface="Symbol" pitchFamily="18" charset="2"/>
              </a:rPr>
              <a:t>)), O(f(n)) describe functions</a:t>
            </a:r>
          </a:p>
          <a:p>
            <a:pPr lvl="1"/>
            <a:r>
              <a:rPr lang="en-US" dirty="0" smtClean="0">
                <a:latin typeface="+mj-lt"/>
                <a:ea typeface="Arial Unicode MS"/>
                <a:cs typeface="Arial Unicode MS"/>
                <a:sym typeface="Symbol" pitchFamily="18" charset="2"/>
              </a:rPr>
              <a:t>One can have an </a:t>
            </a:r>
            <a:r>
              <a:rPr lang="en-US" dirty="0">
                <a:latin typeface="+mj-lt"/>
                <a:sym typeface="Symbol" pitchFamily="18" charset="2"/>
              </a:rPr>
              <a:t>(f(</a:t>
            </a:r>
            <a:r>
              <a:rPr lang="en-US" i="1" dirty="0">
                <a:latin typeface="+mj-lt"/>
                <a:sym typeface="Symbol" pitchFamily="18" charset="2"/>
              </a:rPr>
              <a:t>n</a:t>
            </a:r>
            <a:r>
              <a:rPr lang="en-US" dirty="0" smtClean="0">
                <a:latin typeface="+mj-lt"/>
                <a:sym typeface="Symbol" pitchFamily="18" charset="2"/>
              </a:rPr>
              <a:t>)) bound of the worst-case performance (worst is at least f(n))</a:t>
            </a:r>
          </a:p>
          <a:p>
            <a:pPr lvl="1"/>
            <a:r>
              <a:rPr lang="en-US" dirty="0" smtClean="0">
                <a:latin typeface="+mj-lt"/>
                <a:sym typeface="Symbol" pitchFamily="18" charset="2"/>
              </a:rPr>
              <a:t>Once can have a </a:t>
            </a:r>
            <a:r>
              <a:rPr lang="el-GR" dirty="0">
                <a:latin typeface="+mj-lt"/>
                <a:ea typeface="Arial Unicode MS"/>
                <a:cs typeface="Arial Unicode MS"/>
                <a:sym typeface="Symbol" pitchFamily="18" charset="2"/>
              </a:rPr>
              <a:t>Θ</a:t>
            </a:r>
            <a:r>
              <a:rPr lang="en-US" dirty="0">
                <a:latin typeface="+mj-lt"/>
                <a:ea typeface="Arial Unicode MS"/>
                <a:cs typeface="Arial Unicode MS"/>
                <a:sym typeface="Symbol" pitchFamily="18" charset="2"/>
              </a:rPr>
              <a:t>(f(n</a:t>
            </a:r>
            <a:r>
              <a:rPr lang="en-US" dirty="0" smtClean="0">
                <a:latin typeface="+mj-lt"/>
                <a:ea typeface="Arial Unicode MS"/>
                <a:cs typeface="Arial Unicode MS"/>
                <a:sym typeface="Symbol" pitchFamily="18" charset="2"/>
              </a:rPr>
              <a:t>)) of best-case (best is exactly f(n))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9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to the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What happens when we have a costly operation that only occurs some of the time?</a:t>
            </a:r>
          </a:p>
          <a:p>
            <a:endParaRPr lang="en-US" sz="2400" dirty="0"/>
          </a:p>
          <a:p>
            <a:r>
              <a:rPr lang="en-US" sz="2400" dirty="0" smtClean="0"/>
              <a:t>Example: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My array is too small. Let's enlarge it.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Option 1: 	Increase array size by 10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Copy old array into new one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Option 2: 	Double the array size</a:t>
            </a:r>
          </a:p>
          <a:p>
            <a:pPr marL="0" indent="0">
              <a:buNone/>
            </a:pPr>
            <a:r>
              <a:rPr lang="en-US" sz="2400" dirty="0"/>
              <a:t>			Copy old array into new </a:t>
            </a:r>
            <a:r>
              <a:rPr lang="en-US" sz="2400" dirty="0" smtClean="0"/>
              <a:t>one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We will now explore amortized analysis!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2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Stretchy Array (version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 err="1" smtClean="0"/>
              <a:t>StretchyArray</a:t>
            </a:r>
            <a:r>
              <a:rPr lang="en-US" sz="2600" dirty="0" smtClean="0"/>
              <a:t>: </a:t>
            </a:r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/>
              <a:t>	</a:t>
            </a:r>
            <a:r>
              <a:rPr lang="en-US" sz="2600" dirty="0" err="1" smtClean="0"/>
              <a:t>maxSize</a:t>
            </a:r>
            <a:r>
              <a:rPr lang="en-US" sz="2600" dirty="0" smtClean="0"/>
              <a:t>: positive integer (starts at 1)</a:t>
            </a:r>
            <a:endParaRPr lang="en-US" sz="2600" dirty="0"/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/>
              <a:t>	array: an array of size </a:t>
            </a:r>
            <a:r>
              <a:rPr lang="en-US" sz="2600" dirty="0" err="1" smtClean="0"/>
              <a:t>maxSize</a:t>
            </a:r>
            <a:endParaRPr lang="en-US" sz="2600" dirty="0" smtClean="0"/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 smtClean="0"/>
              <a:t>	count: number of elements in array</a:t>
            </a:r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endParaRPr lang="en-US" sz="2600" dirty="0"/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 smtClean="0"/>
              <a:t>	put(x): add x to the end of the array</a:t>
            </a:r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/>
              <a:t>	</a:t>
            </a:r>
            <a:r>
              <a:rPr lang="en-US" sz="2600" dirty="0" smtClean="0"/>
              <a:t>	if </a:t>
            </a:r>
            <a:r>
              <a:rPr lang="en-US" sz="2600" dirty="0" err="1" smtClean="0"/>
              <a:t>maxSize</a:t>
            </a:r>
            <a:r>
              <a:rPr lang="en-US" sz="2600" dirty="0" smtClean="0"/>
              <a:t> == count</a:t>
            </a:r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/>
              <a:t>	</a:t>
            </a:r>
            <a:r>
              <a:rPr lang="en-US" sz="2600" dirty="0" smtClean="0"/>
              <a:t>		make new array of size (</a:t>
            </a:r>
            <a:r>
              <a:rPr lang="en-US" sz="2600" dirty="0" err="1" smtClean="0"/>
              <a:t>maxSize</a:t>
            </a:r>
            <a:r>
              <a:rPr lang="en-US" sz="2600" dirty="0" smtClean="0"/>
              <a:t> + 5)</a:t>
            </a:r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/>
              <a:t>	</a:t>
            </a:r>
            <a:r>
              <a:rPr lang="en-US" sz="2600" dirty="0" smtClean="0"/>
              <a:t>		copy old array contents to new array</a:t>
            </a:r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/>
              <a:t>	</a:t>
            </a:r>
            <a:r>
              <a:rPr lang="en-US" sz="2600" dirty="0" smtClean="0"/>
              <a:t>		</a:t>
            </a:r>
            <a:r>
              <a:rPr lang="en-US" sz="2600" dirty="0" err="1" smtClean="0"/>
              <a:t>maxSize</a:t>
            </a:r>
            <a:r>
              <a:rPr lang="en-US" sz="2600" dirty="0" smtClean="0"/>
              <a:t> = </a:t>
            </a:r>
            <a:r>
              <a:rPr lang="en-US" sz="2600" dirty="0" err="1" smtClean="0"/>
              <a:t>maxSize</a:t>
            </a:r>
            <a:r>
              <a:rPr lang="en-US" sz="2600" dirty="0" smtClean="0"/>
              <a:t> + 5</a:t>
            </a:r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/>
              <a:t>	</a:t>
            </a:r>
            <a:r>
              <a:rPr lang="en-US" sz="2600" dirty="0" smtClean="0"/>
              <a:t>	array[count] = x</a:t>
            </a:r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/>
              <a:t>	</a:t>
            </a:r>
            <a:r>
              <a:rPr lang="en-US" sz="2600" dirty="0" smtClean="0"/>
              <a:t>	count = count + 1</a:t>
            </a:r>
            <a:r>
              <a:rPr lang="en-US" sz="2600" dirty="0"/>
              <a:t>	</a:t>
            </a:r>
            <a:r>
              <a:rPr lang="en-US" sz="2600" dirty="0" smtClean="0"/>
              <a:t>	</a:t>
            </a: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5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Stretchy Array (version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 err="1" smtClean="0"/>
              <a:t>StretchyArray</a:t>
            </a:r>
            <a:r>
              <a:rPr lang="en-US" sz="2600" dirty="0" smtClean="0"/>
              <a:t>: </a:t>
            </a:r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/>
              <a:t>	</a:t>
            </a:r>
            <a:r>
              <a:rPr lang="en-US" sz="2600" dirty="0" err="1" smtClean="0"/>
              <a:t>maxSize</a:t>
            </a:r>
            <a:r>
              <a:rPr lang="en-US" sz="2600" dirty="0" smtClean="0"/>
              <a:t>: positive integer (starts at 0)</a:t>
            </a:r>
            <a:endParaRPr lang="en-US" sz="2600" dirty="0"/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/>
              <a:t>	array: an array of size </a:t>
            </a:r>
            <a:r>
              <a:rPr lang="en-US" sz="2600" dirty="0" err="1" smtClean="0"/>
              <a:t>maxSize</a:t>
            </a:r>
            <a:endParaRPr lang="en-US" sz="2600" dirty="0" smtClean="0"/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 smtClean="0"/>
              <a:t>	count: number of elements in array</a:t>
            </a:r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endParaRPr lang="en-US" sz="2600" dirty="0"/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 smtClean="0"/>
              <a:t>	put(x): add x to the end of the array</a:t>
            </a:r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/>
              <a:t>	</a:t>
            </a:r>
            <a:r>
              <a:rPr lang="en-US" sz="2600" dirty="0" smtClean="0"/>
              <a:t>	if </a:t>
            </a:r>
            <a:r>
              <a:rPr lang="en-US" sz="2600" dirty="0" err="1" smtClean="0"/>
              <a:t>maxSize</a:t>
            </a:r>
            <a:r>
              <a:rPr lang="en-US" sz="2600" dirty="0" smtClean="0"/>
              <a:t> == count</a:t>
            </a:r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/>
              <a:t>	</a:t>
            </a:r>
            <a:r>
              <a:rPr lang="en-US" sz="2600" dirty="0" smtClean="0"/>
              <a:t>		make new array of size (</a:t>
            </a:r>
            <a:r>
              <a:rPr lang="en-US" sz="2600" dirty="0" err="1" smtClean="0"/>
              <a:t>maxSize</a:t>
            </a:r>
            <a:r>
              <a:rPr lang="en-US" sz="2600" dirty="0" smtClean="0"/>
              <a:t> * 2)</a:t>
            </a:r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/>
              <a:t>	</a:t>
            </a:r>
            <a:r>
              <a:rPr lang="en-US" sz="2600" dirty="0" smtClean="0"/>
              <a:t>		copy old array contents to new array</a:t>
            </a:r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/>
              <a:t>	</a:t>
            </a:r>
            <a:r>
              <a:rPr lang="en-US" sz="2600" dirty="0" smtClean="0"/>
              <a:t>		</a:t>
            </a:r>
            <a:r>
              <a:rPr lang="en-US" sz="2600" dirty="0" err="1" smtClean="0"/>
              <a:t>maxSize</a:t>
            </a:r>
            <a:r>
              <a:rPr lang="en-US" sz="2600" dirty="0" smtClean="0"/>
              <a:t> = </a:t>
            </a:r>
            <a:r>
              <a:rPr lang="en-US" sz="2600" dirty="0" err="1" smtClean="0"/>
              <a:t>maxSize</a:t>
            </a:r>
            <a:r>
              <a:rPr lang="en-US" sz="2600" dirty="0" smtClean="0"/>
              <a:t> * 2</a:t>
            </a:r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/>
              <a:t>	</a:t>
            </a:r>
            <a:r>
              <a:rPr lang="en-US" sz="2600" dirty="0" smtClean="0"/>
              <a:t>	array[count] = x</a:t>
            </a:r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/>
              <a:t>	</a:t>
            </a:r>
            <a:r>
              <a:rPr lang="en-US" sz="2600" dirty="0" smtClean="0"/>
              <a:t>	count = count + 1</a:t>
            </a:r>
            <a:r>
              <a:rPr lang="en-US" sz="2600" dirty="0"/>
              <a:t>	</a:t>
            </a:r>
            <a:r>
              <a:rPr lang="en-US" sz="2600" dirty="0" smtClean="0"/>
              <a:t>	</a:t>
            </a: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8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Cost of put(x)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3200" dirty="0" smtClean="0"/>
              <a:t>In both stretchy array implementations, put(x)is defined as essentially: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/>
              <a:t>	</a:t>
            </a:r>
            <a:r>
              <a:rPr lang="en-US" sz="2600" dirty="0" smtClean="0"/>
              <a:t>if </a:t>
            </a:r>
            <a:r>
              <a:rPr lang="en-US" sz="2600" dirty="0" err="1"/>
              <a:t>maxSize</a:t>
            </a:r>
            <a:r>
              <a:rPr lang="en-US" sz="2600" dirty="0"/>
              <a:t> == count</a:t>
            </a:r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/>
              <a:t>		</a:t>
            </a:r>
            <a:r>
              <a:rPr lang="en-US" sz="2600" dirty="0" smtClean="0"/>
              <a:t>make </a:t>
            </a:r>
            <a:r>
              <a:rPr lang="en-US" sz="2600" dirty="0"/>
              <a:t>new array of </a:t>
            </a:r>
            <a:r>
              <a:rPr lang="en-US" sz="2600" dirty="0" smtClean="0"/>
              <a:t>bigger size</a:t>
            </a:r>
            <a:endParaRPr lang="en-US" sz="2600" dirty="0"/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/>
              <a:t>		</a:t>
            </a:r>
            <a:r>
              <a:rPr lang="en-US" sz="2600" dirty="0" smtClean="0"/>
              <a:t>copy </a:t>
            </a:r>
            <a:r>
              <a:rPr lang="en-US" sz="2600" dirty="0"/>
              <a:t>old array contents to new array</a:t>
            </a:r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/>
              <a:t>		</a:t>
            </a:r>
            <a:r>
              <a:rPr lang="en-US" sz="2600" dirty="0" smtClean="0"/>
              <a:t>update </a:t>
            </a:r>
            <a:r>
              <a:rPr lang="en-US" sz="2600" dirty="0" err="1" smtClean="0"/>
              <a:t>maxSize</a:t>
            </a:r>
            <a:endParaRPr lang="en-US" sz="2600" dirty="0"/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/>
              <a:t>	array[count] = x</a:t>
            </a:r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/>
              <a:t>	count = count + 1	</a:t>
            </a:r>
            <a:endParaRPr lang="en-US" sz="2600" dirty="0" smtClean="0"/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endParaRPr lang="en-US" sz="2600" dirty="0"/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800" dirty="0" smtClean="0"/>
              <a:t>What f(n) is put(x) in O( f(n) )?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2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Cost of put(x)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3200" dirty="0" smtClean="0"/>
              <a:t>In both stretchy array implementations, put(x)is defined as essentially: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/>
              <a:t>	</a:t>
            </a:r>
            <a:r>
              <a:rPr lang="en-US" sz="2600" dirty="0" smtClean="0"/>
              <a:t>if </a:t>
            </a:r>
            <a:r>
              <a:rPr lang="en-US" sz="2600" dirty="0" err="1"/>
              <a:t>maxSize</a:t>
            </a:r>
            <a:r>
              <a:rPr lang="en-US" sz="2600" dirty="0"/>
              <a:t> == </a:t>
            </a:r>
            <a:r>
              <a:rPr lang="en-US" sz="2600" dirty="0" smtClean="0"/>
              <a:t>count				</a:t>
            </a:r>
            <a:r>
              <a:rPr lang="en-US" sz="2600" dirty="0" smtClean="0">
                <a:solidFill>
                  <a:schemeClr val="accent2"/>
                </a:solidFill>
              </a:rPr>
              <a:t>O(1)</a:t>
            </a:r>
            <a:endParaRPr lang="en-US" sz="2600" dirty="0">
              <a:solidFill>
                <a:schemeClr val="accent2"/>
              </a:solidFill>
            </a:endParaRPr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/>
              <a:t>		</a:t>
            </a:r>
            <a:r>
              <a:rPr lang="en-US" sz="2600" dirty="0" smtClean="0"/>
              <a:t>make </a:t>
            </a:r>
            <a:r>
              <a:rPr lang="en-US" sz="2600" dirty="0"/>
              <a:t>new array of </a:t>
            </a:r>
            <a:r>
              <a:rPr lang="en-US" sz="2600" dirty="0" smtClean="0"/>
              <a:t>bigger size		</a:t>
            </a:r>
            <a:r>
              <a:rPr lang="en-US" sz="2600" dirty="0" smtClean="0">
                <a:solidFill>
                  <a:schemeClr val="accent2"/>
                </a:solidFill>
              </a:rPr>
              <a:t>O(1</a:t>
            </a:r>
            <a:r>
              <a:rPr lang="en-US" sz="2600" dirty="0">
                <a:solidFill>
                  <a:schemeClr val="accent2"/>
                </a:solidFill>
              </a:rPr>
              <a:t>)</a:t>
            </a:r>
            <a:endParaRPr lang="en-US" sz="2600" dirty="0"/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/>
              <a:t>		</a:t>
            </a:r>
            <a:r>
              <a:rPr lang="en-US" sz="2600" dirty="0" smtClean="0"/>
              <a:t>copy </a:t>
            </a:r>
            <a:r>
              <a:rPr lang="en-US" sz="2600" dirty="0"/>
              <a:t>old array contents to new </a:t>
            </a:r>
            <a:r>
              <a:rPr lang="en-US" sz="2600" dirty="0" smtClean="0"/>
              <a:t>array	</a:t>
            </a:r>
            <a:r>
              <a:rPr lang="en-US" sz="2600" dirty="0" smtClean="0">
                <a:solidFill>
                  <a:schemeClr val="accent2"/>
                </a:solidFill>
              </a:rPr>
              <a:t>O(n)</a:t>
            </a:r>
            <a:endParaRPr lang="en-US" sz="2600" dirty="0"/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/>
              <a:t>		</a:t>
            </a:r>
            <a:r>
              <a:rPr lang="en-US" sz="2600" dirty="0" smtClean="0"/>
              <a:t>update </a:t>
            </a:r>
            <a:r>
              <a:rPr lang="en-US" sz="2600" dirty="0" err="1" smtClean="0"/>
              <a:t>maxSize</a:t>
            </a:r>
            <a:r>
              <a:rPr lang="en-US" sz="2600" dirty="0" smtClean="0"/>
              <a:t>					</a:t>
            </a:r>
            <a:r>
              <a:rPr lang="en-US" sz="2600" dirty="0" smtClean="0">
                <a:solidFill>
                  <a:schemeClr val="accent2"/>
                </a:solidFill>
              </a:rPr>
              <a:t>O(1</a:t>
            </a:r>
            <a:r>
              <a:rPr lang="en-US" sz="2600" dirty="0">
                <a:solidFill>
                  <a:schemeClr val="accent2"/>
                </a:solidFill>
              </a:rPr>
              <a:t>)</a:t>
            </a:r>
            <a:endParaRPr lang="en-US" sz="2600" dirty="0"/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/>
              <a:t>	array[count] = </a:t>
            </a:r>
            <a:r>
              <a:rPr lang="en-US" sz="2600" dirty="0" smtClean="0"/>
              <a:t>x					</a:t>
            </a:r>
            <a:r>
              <a:rPr lang="en-US" sz="2600" dirty="0" smtClean="0">
                <a:solidFill>
                  <a:schemeClr val="accent2"/>
                </a:solidFill>
              </a:rPr>
              <a:t>O(1</a:t>
            </a:r>
            <a:r>
              <a:rPr lang="en-US" sz="2600" dirty="0">
                <a:solidFill>
                  <a:schemeClr val="accent2"/>
                </a:solidFill>
              </a:rPr>
              <a:t>)</a:t>
            </a:r>
            <a:endParaRPr lang="en-US" sz="2600" dirty="0"/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/>
              <a:t>	count = count + 1	</a:t>
            </a:r>
            <a:r>
              <a:rPr lang="en-US" sz="2600" dirty="0" smtClean="0"/>
              <a:t>				</a:t>
            </a:r>
            <a:r>
              <a:rPr lang="en-US" sz="2600" dirty="0" smtClean="0">
                <a:solidFill>
                  <a:schemeClr val="accent2"/>
                </a:solidFill>
              </a:rPr>
              <a:t>O(1</a:t>
            </a:r>
            <a:r>
              <a:rPr lang="en-US" sz="2600" dirty="0">
                <a:solidFill>
                  <a:schemeClr val="accent2"/>
                </a:solidFill>
              </a:rPr>
              <a:t>)</a:t>
            </a:r>
            <a:endParaRPr lang="en-US" sz="2600" dirty="0" smtClean="0"/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endParaRPr lang="en-US" sz="1800" dirty="0"/>
          </a:p>
          <a:p>
            <a:pPr marL="0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600" dirty="0" smtClean="0">
                <a:solidFill>
                  <a:schemeClr val="accent2"/>
                </a:solidFill>
              </a:rPr>
              <a:t>In the worst-case, put(x) is O(n) where n is the current size of the array!!</a:t>
            </a:r>
            <a:endParaRPr lang="en-US" sz="2600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5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We do not have to enlarge the array each time we call put(x)</a:t>
                </a:r>
              </a:p>
              <a:p>
                <a:r>
                  <a:rPr lang="en-US" dirty="0" smtClean="0"/>
                  <a:t>What will be the average performance if we put n items into the array?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3200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sz="3200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3200" i="1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3200">
                                <a:latin typeface="Cambria Math"/>
                              </a:rPr>
                              <m:t>cost</m:t>
                            </m:r>
                            <m:r>
                              <m:rPr>
                                <m:nor/>
                              </m:rPr>
                              <a:rPr lang="en-US" sz="320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3200">
                                <a:latin typeface="Cambria Math"/>
                              </a:rPr>
                              <m:t>of</m:t>
                            </m:r>
                            <m:r>
                              <m:rPr>
                                <m:nor/>
                              </m:rPr>
                              <a:rPr lang="en-US" sz="320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3200">
                                <a:latin typeface="Cambria Math"/>
                              </a:rPr>
                              <m:t>calling</m:t>
                            </m:r>
                            <m:r>
                              <m:rPr>
                                <m:nor/>
                              </m:rPr>
                              <a:rPr lang="en-US" sz="320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3200">
                                <a:latin typeface="Cambria Math"/>
                              </a:rPr>
                              <m:t>put</m:t>
                            </m:r>
                            <m:r>
                              <m:rPr>
                                <m:nor/>
                              </m:rPr>
                              <a:rPr lang="en-US" sz="320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3200">
                                <a:latin typeface="Cambria Math"/>
                              </a:rPr>
                              <m:t>for</m:t>
                            </m:r>
                            <m:r>
                              <m:rPr>
                                <m:nor/>
                              </m:rPr>
                              <a:rPr lang="en-US" sz="320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3200">
                                <a:latin typeface="Cambria Math"/>
                              </a:rPr>
                              <m:t>the</m:t>
                            </m:r>
                            <m:r>
                              <m:rPr>
                                <m:nor/>
                              </m:rPr>
                              <a:rPr lang="en-US" sz="320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3200">
                                <a:latin typeface="Cambria Math"/>
                              </a:rPr>
                              <m:t>ith</m:t>
                            </m:r>
                            <m:r>
                              <m:rPr>
                                <m:nor/>
                              </m:rPr>
                              <a:rPr lang="en-US" sz="320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3200">
                                <a:latin typeface="Cambria Math"/>
                              </a:rPr>
                              <m:t>time</m:t>
                            </m:r>
                            <m:r>
                              <m:rPr>
                                <m:nor/>
                              </m:rPr>
                              <a:rPr lang="en-US" sz="3200">
                                <a:latin typeface="Cambria Math"/>
                              </a:rPr>
                              <m:t>  </m:t>
                            </m:r>
                          </m:e>
                        </m:nary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3200" dirty="0" smtClean="0"/>
                  <a:t> O(?)</a:t>
                </a:r>
                <a:endParaRPr lang="en-US" sz="3200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C</a:t>
                </a:r>
                <a:r>
                  <a:rPr lang="en-US" dirty="0" smtClean="0"/>
                  <a:t>alculating the average cost for multiple calls is known as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amortized analysis</a:t>
                </a:r>
                <a:endParaRPr lang="en-US" i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41" t="-1444" r="-1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6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Amortized Analysis of </a:t>
            </a:r>
            <a:r>
              <a:rPr lang="en-US" sz="2800" dirty="0" err="1" smtClean="0"/>
              <a:t>StretchyArray</a:t>
            </a:r>
            <a:r>
              <a:rPr lang="en-US" sz="2800" dirty="0" smtClean="0"/>
              <a:t> Version 1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433465"/>
              </p:ext>
            </p:extLst>
          </p:nvPr>
        </p:nvGraphicFramePr>
        <p:xfrm>
          <a:off x="457200" y="762000"/>
          <a:ext cx="8229600" cy="46939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09600"/>
                <a:gridCol w="1371600"/>
                <a:gridCol w="1295400"/>
                <a:gridCol w="1219200"/>
                <a:gridCol w="3733800"/>
              </a:tblGrid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err="1" smtClean="0"/>
                        <a:t>i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maxSize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count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cost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dirty="0" smtClean="0"/>
                        <a:t>comments</a:t>
                      </a:r>
                      <a:endParaRPr lang="en-US" sz="1600" i="1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Initial state</a:t>
                      </a:r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 + 1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Copy array of size 0</a:t>
                      </a:r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 + 1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Copy</a:t>
                      </a:r>
                      <a:r>
                        <a:rPr lang="en-US" sz="1600" baseline="0" dirty="0" smtClean="0"/>
                        <a:t> array of size 5</a:t>
                      </a:r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 + 1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Copy array of size 10</a:t>
                      </a:r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mbria Math"/>
                          <a:ea typeface="Cambria Math"/>
                        </a:rPr>
                        <a:t>⁞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Cambria Math"/>
                          <a:ea typeface="Cambria Math"/>
                        </a:rPr>
                        <a:t>⁞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Cambria Math"/>
                          <a:ea typeface="Cambria Math"/>
                        </a:rPr>
                        <a:t>⁞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Cambria Math"/>
                          <a:ea typeface="Cambria Math"/>
                        </a:rPr>
                        <a:t>⁞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Cambria Math"/>
                          <a:ea typeface="Cambria Math"/>
                        </a:rPr>
                        <a:t>⁞</a:t>
                      </a:r>
                      <a:endParaRPr lang="en-US" sz="1600" b="1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422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Amortized Analysis of </a:t>
            </a:r>
            <a:r>
              <a:rPr lang="en-US" sz="2800" dirty="0" err="1" smtClean="0"/>
              <a:t>StretchyArray</a:t>
            </a:r>
            <a:r>
              <a:rPr lang="en-US" sz="2800" dirty="0" smtClean="0"/>
              <a:t> Version 1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4509042"/>
              </p:ext>
            </p:extLst>
          </p:nvPr>
        </p:nvGraphicFramePr>
        <p:xfrm>
          <a:off x="457200" y="762000"/>
          <a:ext cx="8229600" cy="46939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09600"/>
                <a:gridCol w="1371600"/>
                <a:gridCol w="1295400"/>
                <a:gridCol w="1219200"/>
                <a:gridCol w="3733800"/>
              </a:tblGrid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err="1" smtClean="0"/>
                        <a:t>i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maxSize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count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cost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dirty="0" smtClean="0"/>
                        <a:t>comments</a:t>
                      </a:r>
                      <a:endParaRPr lang="en-US" sz="1600" i="1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Initial state</a:t>
                      </a:r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 + 1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Copy array of size 0</a:t>
                      </a:r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 + 1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Copy</a:t>
                      </a:r>
                      <a:r>
                        <a:rPr lang="en-US" sz="1600" baseline="0" dirty="0" smtClean="0"/>
                        <a:t> array of size 5</a:t>
                      </a:r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 + 1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Copy array of size 10</a:t>
                      </a:r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mbria Math"/>
                          <a:ea typeface="Cambria Math"/>
                        </a:rPr>
                        <a:t>⁞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Cambria Math"/>
                          <a:ea typeface="Cambria Math"/>
                        </a:rPr>
                        <a:t>⁞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Cambria Math"/>
                          <a:ea typeface="Cambria Math"/>
                        </a:rPr>
                        <a:t>⁞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Cambria Math"/>
                          <a:ea typeface="Cambria Math"/>
                        </a:rPr>
                        <a:t>⁞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Cambria Math"/>
                          <a:ea typeface="Cambria Math"/>
                        </a:rPr>
                        <a:t>⁞</a:t>
                      </a:r>
                      <a:endParaRPr lang="en-US" sz="1600" b="1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2057400"/>
            <a:ext cx="3505200" cy="17526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Every five steps, we have to do a multiple of five more work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657600" y="1752600"/>
            <a:ext cx="457200" cy="1181100"/>
          </a:xfrm>
          <a:prstGeom prst="straightConnector1">
            <a:avLst/>
          </a:prstGeom>
          <a:ln w="38100">
            <a:solidFill>
              <a:schemeClr val="accent2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" idx="3"/>
          </p:cNvCxnSpPr>
          <p:nvPr/>
        </p:nvCxnSpPr>
        <p:spPr>
          <a:xfrm>
            <a:off x="3657600" y="2933700"/>
            <a:ext cx="304800" cy="266700"/>
          </a:xfrm>
          <a:prstGeom prst="straightConnector1">
            <a:avLst/>
          </a:prstGeom>
          <a:ln w="38100">
            <a:solidFill>
              <a:schemeClr val="accent2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3"/>
          </p:cNvCxnSpPr>
          <p:nvPr/>
        </p:nvCxnSpPr>
        <p:spPr>
          <a:xfrm>
            <a:off x="3657600" y="2933700"/>
            <a:ext cx="457200" cy="1866900"/>
          </a:xfrm>
          <a:prstGeom prst="straightConnector1">
            <a:avLst/>
          </a:prstGeom>
          <a:ln w="38100">
            <a:solidFill>
              <a:schemeClr val="accent2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76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475A8D">
                    <a:lumMod val="75000"/>
                  </a:srgbClr>
                </a:solidFill>
              </a:rPr>
              <a:t>Amortized Analysis of </a:t>
            </a:r>
            <a:r>
              <a:rPr lang="en-US" sz="2800" dirty="0" err="1">
                <a:solidFill>
                  <a:srgbClr val="475A8D">
                    <a:lumMod val="75000"/>
                  </a:srgbClr>
                </a:solidFill>
              </a:rPr>
              <a:t>StretchyArray</a:t>
            </a:r>
            <a:r>
              <a:rPr lang="en-US" sz="2800" dirty="0">
                <a:solidFill>
                  <a:srgbClr val="475A8D">
                    <a:lumMod val="75000"/>
                  </a:srgbClr>
                </a:solidFill>
              </a:rPr>
              <a:t> Version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Assume the number of puts is n=5k</a:t>
            </a:r>
          </a:p>
          <a:p>
            <a:r>
              <a:rPr lang="en-US" sz="2600" dirty="0" smtClean="0"/>
              <a:t>We will make </a:t>
            </a:r>
            <a:r>
              <a:rPr lang="en-US" sz="2600" dirty="0" smtClean="0">
                <a:solidFill>
                  <a:schemeClr val="accent2"/>
                </a:solidFill>
              </a:rPr>
              <a:t>n</a:t>
            </a:r>
            <a:r>
              <a:rPr lang="en-US" sz="2600" dirty="0" smtClean="0"/>
              <a:t> calls to </a:t>
            </a:r>
            <a:r>
              <a:rPr lang="en-US" sz="2600" dirty="0"/>
              <a:t>array[count</a:t>
            </a:r>
            <a:r>
              <a:rPr lang="en-US" sz="2600" dirty="0" smtClean="0"/>
              <a:t>]=x</a:t>
            </a:r>
          </a:p>
          <a:p>
            <a:r>
              <a:rPr lang="en-US" sz="2600" dirty="0" smtClean="0"/>
              <a:t>We will stretch the array </a:t>
            </a:r>
            <a:r>
              <a:rPr lang="en-US" sz="2600" dirty="0" smtClean="0">
                <a:solidFill>
                  <a:schemeClr val="accent2"/>
                </a:solidFill>
              </a:rPr>
              <a:t>k</a:t>
            </a:r>
            <a:r>
              <a:rPr lang="en-US" sz="2600" dirty="0" smtClean="0"/>
              <a:t> times and will cost:</a:t>
            </a:r>
          </a:p>
          <a:p>
            <a:pPr marL="0" indent="0" algn="ctr">
              <a:buNone/>
            </a:pPr>
            <a:r>
              <a:rPr lang="en-US" sz="2600" dirty="0" smtClean="0"/>
              <a:t>0 + 5 + 10 + … + 5(k-1)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Total cost is then:</a:t>
            </a:r>
          </a:p>
          <a:p>
            <a:pPr marL="0" indent="0">
              <a:buNone/>
            </a:pPr>
            <a:r>
              <a:rPr lang="en-US" sz="2600" dirty="0" smtClean="0"/>
              <a:t>n + (0 + 5 + 10 + … + 5(k-1))</a:t>
            </a:r>
          </a:p>
          <a:p>
            <a:pPr marL="0" indent="0">
              <a:buNone/>
            </a:pPr>
            <a:r>
              <a:rPr lang="en-US" sz="2600" dirty="0" smtClean="0"/>
              <a:t>= n + 5(1 + 2 + … +(k-1))</a:t>
            </a:r>
          </a:p>
          <a:p>
            <a:pPr marL="0" indent="0">
              <a:buNone/>
            </a:pPr>
            <a:r>
              <a:rPr lang="en-US" sz="2600" dirty="0" smtClean="0"/>
              <a:t>= n + 5(k-1)(k-1+1)/2</a:t>
            </a:r>
          </a:p>
          <a:p>
            <a:pPr marL="0" indent="0">
              <a:buNone/>
            </a:pPr>
            <a:r>
              <a:rPr lang="en-US" sz="2600" dirty="0" smtClean="0"/>
              <a:t>= n + 5k(k-1)/2</a:t>
            </a:r>
          </a:p>
          <a:p>
            <a:pPr marL="0" indent="0">
              <a:buNone/>
            </a:pPr>
            <a:r>
              <a:rPr lang="en-US" sz="2600" dirty="0" smtClean="0"/>
              <a:t>≈ n + n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/10</a:t>
            </a:r>
            <a:r>
              <a:rPr lang="en-US" sz="2600" dirty="0"/>
              <a:t/>
            </a:r>
            <a:br>
              <a:rPr lang="en-US" sz="2600" dirty="0"/>
            </a:br>
            <a:endParaRPr lang="en-US" sz="26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43399" y="4800600"/>
                <a:ext cx="4676931" cy="1546129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txBody>
              <a:bodyPr wrap="square" tIns="91440" bIns="91440" rtlCol="0">
                <a:spAutoFit/>
              </a:bodyPr>
              <a:lstStyle/>
              <a:p>
                <a:pPr/>
                <a:r>
                  <a:rPr lang="en-US" sz="2400" dirty="0" smtClean="0"/>
                  <a:t>Amortized cost for put(x) is</a:t>
                </a:r>
                <a:br>
                  <a:rPr lang="en-US" sz="240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 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10</m:t>
                              </m:r>
                            </m:den>
                          </m:f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=1+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𝑂</m:t>
                      </m:r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𝑛</m:t>
                      </m:r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399" y="4800600"/>
                <a:ext cx="4676931" cy="1546129"/>
              </a:xfrm>
              <a:prstGeom prst="rect">
                <a:avLst/>
              </a:prstGeom>
              <a:blipFill rotWithShape="1">
                <a:blip r:embed="rId2"/>
                <a:stretch>
                  <a:fillRect l="-1550"/>
                </a:stretch>
              </a:blipFill>
              <a:ln w="3810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710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Recurrence Relations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Functions that are defined using themselves (think recursion but mathematically):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(n) = n ∙ F(n-1), F(0) = 1</a:t>
            </a:r>
          </a:p>
          <a:p>
            <a:r>
              <a:rPr lang="en-US" sz="2800" dirty="0"/>
              <a:t>G</a:t>
            </a:r>
            <a:r>
              <a:rPr lang="en-US" sz="2800" dirty="0" smtClean="0"/>
              <a:t>(n) = G(n-1) + G(n-2), G(1)=G(2) = 1</a:t>
            </a:r>
          </a:p>
          <a:p>
            <a:r>
              <a:rPr lang="en-US" sz="2800" dirty="0"/>
              <a:t>H</a:t>
            </a:r>
            <a:r>
              <a:rPr lang="en-US" sz="2800" dirty="0" smtClean="0"/>
              <a:t>(n) = 1 + H( </a:t>
            </a:r>
            <a:r>
              <a:rPr lang="en-US" sz="2800" dirty="0" smtClean="0">
                <a:latin typeface="Cambria Math"/>
                <a:ea typeface="Cambria Math"/>
              </a:rPr>
              <a:t>⌊ </a:t>
            </a:r>
            <a:r>
              <a:rPr lang="en-US" sz="2800" dirty="0" smtClean="0">
                <a:latin typeface="+mj-lt"/>
                <a:ea typeface="Cambria Math"/>
              </a:rPr>
              <a:t>n/2</a:t>
            </a:r>
            <a:r>
              <a:rPr lang="en-US" sz="2800" dirty="0" smtClean="0">
                <a:latin typeface="Cambria Math"/>
                <a:ea typeface="Cambria Math"/>
              </a:rPr>
              <a:t> ⌋</a:t>
            </a:r>
            <a:r>
              <a:rPr lang="en-US" sz="2800" dirty="0" smtClean="0"/>
              <a:t> ), H(1)=1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800" dirty="0" smtClean="0"/>
              <a:t>Some recurrence relations can be written more simply in closed form (non-recursive)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1027" y="4648200"/>
            <a:ext cx="846194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 algn="ctr">
              <a:lnSpc>
                <a:spcPct val="150000"/>
              </a:lnSpc>
            </a:pPr>
            <a:r>
              <a:rPr lang="en-US" sz="2800" dirty="0" smtClean="0">
                <a:solidFill>
                  <a:schemeClr val="accent2"/>
                </a:solidFill>
                <a:latin typeface="Cambria Math"/>
                <a:ea typeface="Cambria Math"/>
              </a:rPr>
              <a:t>⌊ </a:t>
            </a:r>
            <a:r>
              <a:rPr lang="en-US" sz="2800" dirty="0" smtClean="0">
                <a:solidFill>
                  <a:schemeClr val="accent2"/>
                </a:solidFill>
                <a:latin typeface="+mj-lt"/>
                <a:ea typeface="Cambria Math"/>
              </a:rPr>
              <a:t>x</a:t>
            </a:r>
            <a:r>
              <a:rPr lang="en-US" sz="2800" dirty="0" smtClean="0">
                <a:solidFill>
                  <a:schemeClr val="accent2"/>
                </a:solidFill>
                <a:latin typeface="Cambria Math"/>
                <a:ea typeface="Cambria Math"/>
              </a:rPr>
              <a:t> ⌋ </a:t>
            </a:r>
            <a:r>
              <a:rPr lang="en-US" sz="2800" dirty="0" smtClean="0">
                <a:solidFill>
                  <a:schemeClr val="accent2"/>
                </a:solidFill>
                <a:latin typeface="+mj-lt"/>
                <a:ea typeface="Cambria Math"/>
                <a:sym typeface="Wingdings" pitchFamily="2" charset="2"/>
              </a:rPr>
              <a:t>is the floor function (first integer ≤x)</a:t>
            </a:r>
          </a:p>
          <a:p>
            <a:pPr marL="6350" lvl="1" algn="ctr">
              <a:lnSpc>
                <a:spcPct val="150000"/>
              </a:lnSpc>
            </a:pPr>
            <a:r>
              <a:rPr lang="en-US" sz="2800" dirty="0" smtClean="0">
                <a:solidFill>
                  <a:schemeClr val="accent2"/>
                </a:solidFill>
                <a:latin typeface="Cambria Math"/>
                <a:ea typeface="Cambria Math"/>
              </a:rPr>
              <a:t>⌈ </a:t>
            </a:r>
            <a:r>
              <a:rPr lang="en-US" sz="2800" dirty="0" smtClean="0">
                <a:solidFill>
                  <a:schemeClr val="accent2"/>
                </a:solidFill>
                <a:latin typeface="+mj-lt"/>
                <a:ea typeface="Cambria Math"/>
              </a:rPr>
              <a:t>x</a:t>
            </a:r>
            <a:r>
              <a:rPr lang="en-US" sz="2800" dirty="0" smtClean="0">
                <a:solidFill>
                  <a:schemeClr val="accent2"/>
                </a:solidFill>
                <a:latin typeface="Cambria Math"/>
                <a:ea typeface="Cambria Math"/>
              </a:rPr>
              <a:t> ⌉ </a:t>
            </a:r>
            <a:r>
              <a:rPr lang="en-US" sz="2800" dirty="0" smtClean="0">
                <a:solidFill>
                  <a:schemeClr val="accent2"/>
                </a:solidFill>
                <a:ea typeface="Cambria Math"/>
                <a:sym typeface="Wingdings" pitchFamily="2" charset="2"/>
              </a:rPr>
              <a:t>is </a:t>
            </a:r>
            <a:r>
              <a:rPr lang="en-US" sz="2800" dirty="0">
                <a:solidFill>
                  <a:schemeClr val="accent2"/>
                </a:solidFill>
                <a:ea typeface="Cambria Math"/>
                <a:sym typeface="Wingdings" pitchFamily="2" charset="2"/>
              </a:rPr>
              <a:t>the </a:t>
            </a:r>
            <a:r>
              <a:rPr lang="en-US" sz="2800" dirty="0" smtClean="0">
                <a:solidFill>
                  <a:schemeClr val="accent2"/>
                </a:solidFill>
                <a:ea typeface="Cambria Math"/>
                <a:sym typeface="Wingdings" pitchFamily="2" charset="2"/>
              </a:rPr>
              <a:t>ceiling </a:t>
            </a:r>
            <a:r>
              <a:rPr lang="en-US" sz="2800" dirty="0">
                <a:solidFill>
                  <a:schemeClr val="accent2"/>
                </a:solidFill>
                <a:ea typeface="Cambria Math"/>
                <a:sym typeface="Wingdings" pitchFamily="2" charset="2"/>
              </a:rPr>
              <a:t>function (first integer </a:t>
            </a:r>
            <a:r>
              <a:rPr lang="en-US" sz="2800" dirty="0" smtClean="0">
                <a:solidFill>
                  <a:schemeClr val="accent2"/>
                </a:solidFill>
                <a:ea typeface="Cambria Math"/>
                <a:sym typeface="Wingdings" pitchFamily="2" charset="2"/>
              </a:rPr>
              <a:t>≥x)</a:t>
            </a:r>
            <a:endParaRPr lang="en-US" sz="2800" dirty="0">
              <a:solidFill>
                <a:schemeClr val="accent2"/>
              </a:solidFill>
              <a:ea typeface="Cambria Math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3937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Amortized Analysis of </a:t>
            </a:r>
            <a:r>
              <a:rPr lang="en-US" sz="2800" dirty="0" err="1" smtClean="0"/>
              <a:t>StretchyArray</a:t>
            </a:r>
            <a:r>
              <a:rPr lang="en-US" sz="2800" dirty="0" smtClean="0"/>
              <a:t> Version 2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712230"/>
              </p:ext>
            </p:extLst>
          </p:nvPr>
        </p:nvGraphicFramePr>
        <p:xfrm>
          <a:off x="457200" y="762000"/>
          <a:ext cx="8229600" cy="46939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09600"/>
                <a:gridCol w="1371600"/>
                <a:gridCol w="1295400"/>
                <a:gridCol w="1219200"/>
                <a:gridCol w="3733800"/>
              </a:tblGrid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err="1" smtClean="0"/>
                        <a:t>i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maxSize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count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cost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dirty="0" smtClean="0"/>
                        <a:t>comments</a:t>
                      </a:r>
                      <a:endParaRPr lang="en-US" sz="1600" i="1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Initial state</a:t>
                      </a:r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+ 1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Copy array of size 1</a:t>
                      </a:r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 + 1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Copy array of size 2</a:t>
                      </a:r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+ 1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Copy array of size 4</a:t>
                      </a:r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r>
                        <a:rPr lang="en-US" sz="1600" baseline="0" dirty="0" smtClean="0"/>
                        <a:t> + 1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Copy array of size 8</a:t>
                      </a:r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mbria Math"/>
                          <a:ea typeface="Cambria Math"/>
                        </a:rPr>
                        <a:t>⁞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Cambria Math"/>
                          <a:ea typeface="Cambria Math"/>
                        </a:rPr>
                        <a:t>⁞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Cambria Math"/>
                          <a:ea typeface="Cambria Math"/>
                        </a:rPr>
                        <a:t>⁞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Cambria Math"/>
                          <a:ea typeface="Cambria Math"/>
                        </a:rPr>
                        <a:t>⁞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Cambria Math"/>
                          <a:ea typeface="Cambria Math"/>
                        </a:rPr>
                        <a:t>⁞</a:t>
                      </a:r>
                      <a:endParaRPr lang="en-US" sz="1600" b="1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0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Amortized Analysis of </a:t>
            </a:r>
            <a:r>
              <a:rPr lang="en-US" sz="2800" dirty="0" err="1" smtClean="0"/>
              <a:t>StretchyArray</a:t>
            </a:r>
            <a:r>
              <a:rPr lang="en-US" sz="2800" dirty="0" smtClean="0"/>
              <a:t> Version 2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8769235"/>
              </p:ext>
            </p:extLst>
          </p:nvPr>
        </p:nvGraphicFramePr>
        <p:xfrm>
          <a:off x="457200" y="762000"/>
          <a:ext cx="8229600" cy="46939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09600"/>
                <a:gridCol w="1371600"/>
                <a:gridCol w="1295400"/>
                <a:gridCol w="1219200"/>
                <a:gridCol w="3733800"/>
              </a:tblGrid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err="1" smtClean="0"/>
                        <a:t>i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maxSize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count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cost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dirty="0" smtClean="0"/>
                        <a:t>comments</a:t>
                      </a:r>
                      <a:endParaRPr lang="en-US" sz="1600" i="1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Initial state</a:t>
                      </a:r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+ 1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Copy array of size 1</a:t>
                      </a:r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 + 1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Copy array of size 2</a:t>
                      </a:r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+ 1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Copy array of size 4</a:t>
                      </a:r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r>
                        <a:rPr lang="en-US" sz="1600" baseline="0" dirty="0" smtClean="0"/>
                        <a:t> + 1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Copy array of size 8</a:t>
                      </a:r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/>
                </a:tc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mbria Math"/>
                          <a:ea typeface="Cambria Math"/>
                        </a:rPr>
                        <a:t>⁞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Cambria Math"/>
                          <a:ea typeface="Cambria Math"/>
                        </a:rPr>
                        <a:t>⁞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Cambria Math"/>
                          <a:ea typeface="Cambria Math"/>
                        </a:rPr>
                        <a:t>⁞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Cambria Math"/>
                          <a:ea typeface="Cambria Math"/>
                        </a:rPr>
                        <a:t>⁞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Cambria Math"/>
                          <a:ea typeface="Cambria Math"/>
                        </a:rPr>
                        <a:t>⁞</a:t>
                      </a:r>
                      <a:endParaRPr lang="en-US" sz="1600" b="1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20587" y="2057400"/>
            <a:ext cx="3505200" cy="17526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Enlarge steps happen basically when </a:t>
            </a:r>
            <a:r>
              <a:rPr lang="en-US" sz="2400" dirty="0" err="1" smtClean="0"/>
              <a:t>i</a:t>
            </a:r>
            <a:r>
              <a:rPr lang="en-US" sz="2400" dirty="0" smtClean="0"/>
              <a:t> is a power of 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639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475A8D">
                    <a:lumMod val="75000"/>
                  </a:srgbClr>
                </a:solidFill>
              </a:rPr>
              <a:t>Amortized Analysis of </a:t>
            </a:r>
            <a:r>
              <a:rPr lang="en-US" sz="2800" dirty="0" err="1">
                <a:solidFill>
                  <a:srgbClr val="475A8D">
                    <a:lumMod val="75000"/>
                  </a:srgbClr>
                </a:solidFill>
              </a:rPr>
              <a:t>StretchyArray</a:t>
            </a:r>
            <a:r>
              <a:rPr lang="en-US" sz="2800" dirty="0">
                <a:solidFill>
                  <a:srgbClr val="475A8D">
                    <a:lumMod val="75000"/>
                  </a:srgbClr>
                </a:solidFill>
              </a:rPr>
              <a:t> Version </a:t>
            </a:r>
            <a:r>
              <a:rPr lang="en-US" sz="2800" dirty="0" smtClean="0">
                <a:solidFill>
                  <a:srgbClr val="475A8D">
                    <a:lumMod val="75000"/>
                  </a:srgbClr>
                </a:solidFill>
              </a:rPr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Assume the number of puts is n=2</a:t>
            </a:r>
            <a:r>
              <a:rPr lang="en-US" baseline="30000" dirty="0" smtClean="0"/>
              <a:t>k</a:t>
            </a:r>
          </a:p>
          <a:p>
            <a:r>
              <a:rPr lang="en-US" sz="2600" dirty="0" smtClean="0"/>
              <a:t>We will make </a:t>
            </a:r>
            <a:r>
              <a:rPr lang="en-US" sz="2600" dirty="0" smtClean="0">
                <a:solidFill>
                  <a:schemeClr val="accent2"/>
                </a:solidFill>
              </a:rPr>
              <a:t>n</a:t>
            </a:r>
            <a:r>
              <a:rPr lang="en-US" sz="2600" dirty="0" smtClean="0"/>
              <a:t> calls to </a:t>
            </a:r>
            <a:r>
              <a:rPr lang="en-US" sz="2600" dirty="0"/>
              <a:t>array[count</a:t>
            </a:r>
            <a:r>
              <a:rPr lang="en-US" sz="2600" dirty="0" smtClean="0"/>
              <a:t>]=x</a:t>
            </a:r>
          </a:p>
          <a:p>
            <a:r>
              <a:rPr lang="en-US" sz="2600" dirty="0" smtClean="0"/>
              <a:t>We will stretch the array </a:t>
            </a:r>
            <a:r>
              <a:rPr lang="en-US" sz="2600" dirty="0" smtClean="0">
                <a:solidFill>
                  <a:schemeClr val="accent2"/>
                </a:solidFill>
              </a:rPr>
              <a:t>k</a:t>
            </a:r>
            <a:r>
              <a:rPr lang="en-US" sz="2600" dirty="0" smtClean="0"/>
              <a:t> times and will cost:</a:t>
            </a:r>
          </a:p>
          <a:p>
            <a:pPr marL="0" indent="0" algn="ctr">
              <a:buNone/>
            </a:pPr>
            <a:r>
              <a:rPr lang="en-US" sz="2600" dirty="0" smtClean="0"/>
              <a:t>≈1 + 2 + 4 + … + 2</a:t>
            </a:r>
            <a:r>
              <a:rPr lang="en-US" sz="2600" baseline="30000" dirty="0" smtClean="0"/>
              <a:t>k-1</a:t>
            </a:r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Total cost is then:</a:t>
            </a:r>
          </a:p>
          <a:p>
            <a:pPr marL="0" indent="0">
              <a:buNone/>
            </a:pPr>
            <a:r>
              <a:rPr lang="en-US" sz="2600" dirty="0"/>
              <a:t>≈ </a:t>
            </a:r>
            <a:r>
              <a:rPr lang="en-US" sz="2600" dirty="0" smtClean="0"/>
              <a:t>n + (1 + 2 + 4 + … + 2</a:t>
            </a:r>
            <a:r>
              <a:rPr lang="en-US" sz="2600" baseline="30000" dirty="0" smtClean="0"/>
              <a:t>k-1</a:t>
            </a:r>
            <a:r>
              <a:rPr lang="en-US" sz="2600" dirty="0" smtClean="0"/>
              <a:t>)</a:t>
            </a:r>
          </a:p>
          <a:p>
            <a:pPr marL="0" indent="0">
              <a:buNone/>
            </a:pPr>
            <a:r>
              <a:rPr lang="en-US" sz="2600" dirty="0"/>
              <a:t>≈</a:t>
            </a:r>
            <a:r>
              <a:rPr lang="en-US" sz="2600" dirty="0" smtClean="0"/>
              <a:t> n + 2</a:t>
            </a:r>
            <a:r>
              <a:rPr lang="en-US" sz="2600" baseline="30000" dirty="0" smtClean="0"/>
              <a:t>k </a:t>
            </a:r>
            <a:r>
              <a:rPr lang="en-US" sz="2600" dirty="0" smtClean="0"/>
              <a:t>– 1</a:t>
            </a:r>
          </a:p>
          <a:p>
            <a:pPr marL="0" indent="0">
              <a:buNone/>
            </a:pPr>
            <a:r>
              <a:rPr lang="en-US" sz="2600" dirty="0" smtClean="0"/>
              <a:t>≈ 2n - 1</a:t>
            </a:r>
            <a:r>
              <a:rPr lang="en-US" sz="2600" dirty="0"/>
              <a:t/>
            </a:r>
            <a:br>
              <a:rPr lang="en-US" sz="2600" dirty="0"/>
            </a:br>
            <a:endParaRPr lang="en-US" sz="26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52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343399" y="4800600"/>
                <a:ext cx="4676931" cy="1279774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txBody>
              <a:bodyPr wrap="square" tIns="91440" bIns="91440" rtlCol="0">
                <a:spAutoFit/>
              </a:bodyPr>
              <a:lstStyle/>
              <a:p>
                <a:pPr/>
                <a:r>
                  <a:rPr lang="en-US" sz="2400" dirty="0" smtClean="0"/>
                  <a:t>Amortized cost for put(x) is</a:t>
                </a:r>
                <a:br>
                  <a:rPr lang="en-US" sz="240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𝑂</m:t>
                      </m:r>
                      <m:r>
                        <a:rPr lang="en-US" sz="2400" b="0" i="1" smtClean="0">
                          <a:latin typeface="Cambria Math"/>
                        </a:rPr>
                        <m:t>(1)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399" y="4800600"/>
                <a:ext cx="4676931" cy="1279774"/>
              </a:xfrm>
              <a:prstGeom prst="rect">
                <a:avLst/>
              </a:prstGeom>
              <a:blipFill rotWithShape="1">
                <a:blip r:embed="rId2"/>
                <a:stretch>
                  <a:fillRect l="-1550"/>
                </a:stretch>
              </a:blipFill>
              <a:ln w="3810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096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 amortized analysis, we know that over the long run (on average):</a:t>
            </a:r>
          </a:p>
          <a:p>
            <a:r>
              <a:rPr lang="en-US" sz="2800" dirty="0" smtClean="0"/>
              <a:t>If we stretch an array by a constant amount, each put(x) call is O(n) time</a:t>
            </a:r>
          </a:p>
          <a:p>
            <a:r>
              <a:rPr lang="en-US" sz="2800" dirty="0" smtClean="0"/>
              <a:t>If we double the size of the array each time, each put(x) call is O(1</a:t>
            </a:r>
            <a:r>
              <a:rPr lang="en-US" dirty="0" smtClean="0"/>
              <a:t>) time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54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Closed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H(n) = 1 + H( </a:t>
            </a:r>
            <a:r>
              <a:rPr lang="en-US" sz="3200" dirty="0">
                <a:latin typeface="Cambria Math"/>
                <a:ea typeface="Cambria Math"/>
              </a:rPr>
              <a:t>⌊ </a:t>
            </a:r>
            <a:r>
              <a:rPr lang="en-US" sz="3200" dirty="0">
                <a:ea typeface="Cambria Math"/>
              </a:rPr>
              <a:t>n/2</a:t>
            </a:r>
            <a:r>
              <a:rPr lang="en-US" sz="3200" dirty="0">
                <a:latin typeface="Cambria Math"/>
                <a:ea typeface="Cambria Math"/>
              </a:rPr>
              <a:t> ⌋</a:t>
            </a:r>
            <a:r>
              <a:rPr lang="en-US" sz="3200" dirty="0"/>
              <a:t> ), H(1)=1</a:t>
            </a:r>
          </a:p>
          <a:p>
            <a:pPr>
              <a:tabLst>
                <a:tab pos="1319213" algn="l"/>
              </a:tabLst>
            </a:pPr>
            <a:r>
              <a:rPr lang="en-US" dirty="0" smtClean="0"/>
              <a:t>H(1)	= 1</a:t>
            </a:r>
          </a:p>
          <a:p>
            <a:pPr>
              <a:tabLst>
                <a:tab pos="1319213" algn="l"/>
              </a:tabLst>
            </a:pPr>
            <a:r>
              <a:rPr lang="en-US" dirty="0" smtClean="0"/>
              <a:t>H(2)	= 1 + H(</a:t>
            </a:r>
            <a:r>
              <a:rPr lang="en-US" sz="2800" dirty="0">
                <a:latin typeface="Cambria Math"/>
                <a:ea typeface="Cambria Math"/>
              </a:rPr>
              <a:t>⌊ </a:t>
            </a:r>
            <a:r>
              <a:rPr lang="en-US" sz="2800" dirty="0" smtClean="0">
                <a:ea typeface="Cambria Math"/>
              </a:rPr>
              <a:t>2/2</a:t>
            </a:r>
            <a:r>
              <a:rPr lang="en-US" sz="2800" dirty="0" smtClean="0">
                <a:latin typeface="Cambria Math"/>
                <a:ea typeface="Cambria Math"/>
              </a:rPr>
              <a:t> </a:t>
            </a:r>
            <a:r>
              <a:rPr lang="en-US" sz="2800" dirty="0">
                <a:latin typeface="Cambria Math"/>
                <a:ea typeface="Cambria Math"/>
              </a:rPr>
              <a:t>⌋</a:t>
            </a:r>
            <a:r>
              <a:rPr lang="en-US" sz="2800" dirty="0"/>
              <a:t> </a:t>
            </a:r>
            <a:r>
              <a:rPr lang="en-US" dirty="0" smtClean="0"/>
              <a:t>) = 1 + H(1) = 2</a:t>
            </a:r>
          </a:p>
          <a:p>
            <a:pPr>
              <a:tabLst>
                <a:tab pos="1319213" algn="l"/>
              </a:tabLst>
            </a:pPr>
            <a:r>
              <a:rPr lang="en-US" dirty="0" smtClean="0"/>
              <a:t>H(3)	= </a:t>
            </a:r>
            <a:r>
              <a:rPr lang="en-US" dirty="0"/>
              <a:t>1 + H(</a:t>
            </a:r>
            <a:r>
              <a:rPr lang="en-US" sz="2800" dirty="0">
                <a:latin typeface="Cambria Math"/>
                <a:ea typeface="Cambria Math"/>
              </a:rPr>
              <a:t>⌊ </a:t>
            </a:r>
            <a:r>
              <a:rPr lang="en-US" sz="2800" dirty="0" smtClean="0">
                <a:ea typeface="Cambria Math"/>
              </a:rPr>
              <a:t>3/2</a:t>
            </a:r>
            <a:r>
              <a:rPr lang="en-US" sz="2800" dirty="0" smtClean="0">
                <a:latin typeface="Cambria Math"/>
                <a:ea typeface="Cambria Math"/>
              </a:rPr>
              <a:t> </a:t>
            </a:r>
            <a:r>
              <a:rPr lang="en-US" sz="2800" dirty="0">
                <a:latin typeface="Cambria Math"/>
                <a:ea typeface="Cambria Math"/>
              </a:rPr>
              <a:t>⌋</a:t>
            </a:r>
            <a:r>
              <a:rPr lang="en-US" sz="2800" dirty="0"/>
              <a:t> </a:t>
            </a:r>
            <a:r>
              <a:rPr lang="en-US" dirty="0"/>
              <a:t>) = 1 + H(1) = </a:t>
            </a:r>
            <a:r>
              <a:rPr lang="en-US" dirty="0" smtClean="0"/>
              <a:t>2</a:t>
            </a:r>
          </a:p>
          <a:p>
            <a:pPr>
              <a:tabLst>
                <a:tab pos="1319213" algn="l"/>
              </a:tabLst>
            </a:pPr>
            <a:r>
              <a:rPr lang="en-US" dirty="0" smtClean="0"/>
              <a:t>H(4)	= 1 + H(</a:t>
            </a:r>
            <a:r>
              <a:rPr lang="en-US" sz="2800" dirty="0" smtClean="0">
                <a:latin typeface="Cambria Math"/>
                <a:ea typeface="Cambria Math"/>
              </a:rPr>
              <a:t>⌊ </a:t>
            </a:r>
            <a:r>
              <a:rPr lang="en-US" sz="2800" dirty="0" smtClean="0">
                <a:latin typeface="+mj-lt"/>
                <a:ea typeface="Cambria Math"/>
              </a:rPr>
              <a:t>4</a:t>
            </a:r>
            <a:r>
              <a:rPr lang="en-US" sz="2800" dirty="0" smtClean="0">
                <a:ea typeface="Cambria Math"/>
              </a:rPr>
              <a:t>/2</a:t>
            </a:r>
            <a:r>
              <a:rPr lang="en-US" sz="2800" dirty="0" smtClean="0">
                <a:latin typeface="Cambria Math"/>
                <a:ea typeface="Cambria Math"/>
              </a:rPr>
              <a:t> ⌋</a:t>
            </a:r>
            <a:r>
              <a:rPr lang="en-US" sz="2800" dirty="0" smtClean="0"/>
              <a:t> </a:t>
            </a:r>
            <a:r>
              <a:rPr lang="en-US" dirty="0" smtClean="0"/>
              <a:t>) = 1 + H(2) = 3</a:t>
            </a:r>
          </a:p>
          <a:p>
            <a:pPr marL="0" indent="0">
              <a:buNone/>
              <a:tabLst>
                <a:tab pos="1319213" algn="l"/>
              </a:tabLst>
            </a:pPr>
            <a:r>
              <a:rPr lang="en-US" dirty="0" smtClean="0"/>
              <a:t>...</a:t>
            </a:r>
          </a:p>
          <a:p>
            <a:pPr>
              <a:tabLst>
                <a:tab pos="1319213" algn="l"/>
              </a:tabLst>
            </a:pPr>
            <a:r>
              <a:rPr lang="en-US" dirty="0" smtClean="0"/>
              <a:t>H(8)</a:t>
            </a:r>
            <a:r>
              <a:rPr lang="en-US" dirty="0"/>
              <a:t>	= 1 + H(</a:t>
            </a:r>
            <a:r>
              <a:rPr lang="en-US" sz="2800" dirty="0">
                <a:latin typeface="Cambria Math"/>
                <a:ea typeface="Cambria Math"/>
              </a:rPr>
              <a:t>⌊ </a:t>
            </a:r>
            <a:r>
              <a:rPr lang="en-US" sz="2800" dirty="0">
                <a:ea typeface="Cambria Math"/>
              </a:rPr>
              <a:t>8</a:t>
            </a:r>
            <a:r>
              <a:rPr lang="en-US" sz="2800" dirty="0" smtClean="0">
                <a:ea typeface="Cambria Math"/>
              </a:rPr>
              <a:t>/2</a:t>
            </a:r>
            <a:r>
              <a:rPr lang="en-US" sz="2800" dirty="0" smtClean="0">
                <a:latin typeface="Cambria Math"/>
                <a:ea typeface="Cambria Math"/>
              </a:rPr>
              <a:t> </a:t>
            </a:r>
            <a:r>
              <a:rPr lang="en-US" sz="2800" dirty="0">
                <a:latin typeface="Cambria Math"/>
                <a:ea typeface="Cambria Math"/>
              </a:rPr>
              <a:t>⌋</a:t>
            </a:r>
            <a:r>
              <a:rPr lang="en-US" sz="2800" dirty="0"/>
              <a:t> </a:t>
            </a:r>
            <a:r>
              <a:rPr lang="en-US" dirty="0"/>
              <a:t>) = 1 + </a:t>
            </a:r>
            <a:r>
              <a:rPr lang="en-US" dirty="0" smtClean="0"/>
              <a:t>H(4) </a:t>
            </a:r>
            <a:r>
              <a:rPr lang="en-US" dirty="0"/>
              <a:t>= </a:t>
            </a:r>
            <a:r>
              <a:rPr lang="en-US" dirty="0" smtClean="0"/>
              <a:t>4</a:t>
            </a:r>
          </a:p>
          <a:p>
            <a:pPr marL="0" indent="0">
              <a:buNone/>
              <a:tabLst>
                <a:tab pos="1319213" algn="l"/>
              </a:tabLst>
            </a:pP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  <a:tabLst>
                <a:tab pos="1319213" algn="l"/>
              </a:tabLst>
            </a:pPr>
            <a:r>
              <a:rPr lang="en-US" dirty="0" smtClean="0"/>
              <a:t>H(n) = 1 + </a:t>
            </a:r>
            <a:r>
              <a:rPr lang="en-US" sz="3200" dirty="0">
                <a:latin typeface="Cambria Math"/>
                <a:ea typeface="Cambria Math"/>
              </a:rPr>
              <a:t>⌊ </a:t>
            </a:r>
            <a:r>
              <a:rPr lang="en-US" dirty="0" smtClean="0"/>
              <a:t>log</a:t>
            </a:r>
            <a:r>
              <a:rPr lang="en-US" baseline="-25000" dirty="0" smtClean="0"/>
              <a:t>2</a:t>
            </a:r>
            <a:r>
              <a:rPr lang="en-US" sz="1200" dirty="0" smtClean="0"/>
              <a:t> </a:t>
            </a:r>
            <a:r>
              <a:rPr lang="en-US" dirty="0" smtClean="0"/>
              <a:t>n</a:t>
            </a:r>
            <a:r>
              <a:rPr lang="en-US" sz="3200" dirty="0">
                <a:latin typeface="Cambria Math"/>
                <a:ea typeface="Cambria Math"/>
              </a:rPr>
              <a:t> ⌋</a:t>
            </a:r>
            <a:endParaRPr lang="en-US" dirty="0"/>
          </a:p>
          <a:p>
            <a:pPr>
              <a:tabLst>
                <a:tab pos="1319213" algn="l"/>
              </a:tabLst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Suppose P(n) is some predicate (with integer n)</a:t>
            </a:r>
          </a:p>
          <a:p>
            <a:pPr lvl="1"/>
            <a:r>
              <a:rPr lang="en-US" sz="2400" dirty="0" smtClean="0"/>
              <a:t>Example: n ≥ n/2 + 1</a:t>
            </a:r>
          </a:p>
          <a:p>
            <a:pPr lvl="1"/>
            <a:endParaRPr lang="en-US" sz="1800" dirty="0" smtClean="0"/>
          </a:p>
          <a:p>
            <a:pPr marL="0" indent="0">
              <a:buNone/>
            </a:pPr>
            <a:r>
              <a:rPr lang="en-US" sz="2400" dirty="0" smtClean="0"/>
              <a:t>To prove P(n) for all n ≥ c, it suffices to prove</a:t>
            </a:r>
          </a:p>
          <a:p>
            <a:pPr marL="51435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P(c) – called the “basis” or “base case”</a:t>
            </a:r>
          </a:p>
          <a:p>
            <a:pPr marL="51435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If P(k) then P(k+1) – called the “induction step” or “inductive case”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2400" dirty="0" smtClean="0"/>
              <a:t>When we will use induction:</a:t>
            </a:r>
          </a:p>
          <a:p>
            <a:r>
              <a:rPr lang="en-US" sz="2400" dirty="0" smtClean="0"/>
              <a:t>To show an algorithm is correct or has a certain running time no matter how big a data structure or input value is </a:t>
            </a:r>
          </a:p>
          <a:p>
            <a:r>
              <a:rPr lang="en-US" sz="2400" dirty="0" smtClean="0"/>
              <a:t>Our “n” will be the data structure or input size.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600200" cy="365125"/>
          </a:xfrm>
        </p:spPr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4075" y="6356350"/>
            <a:ext cx="4895850" cy="365125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0654" y="6356350"/>
            <a:ext cx="784746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1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The sum of the first n powers of 2 (starting with zero) is given the by formula: 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 smtClean="0"/>
              <a:t>P(n) = 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-1</a:t>
            </a:r>
          </a:p>
          <a:p>
            <a:endParaRPr lang="en-US" sz="1200" dirty="0" smtClean="0"/>
          </a:p>
          <a:p>
            <a:pPr marL="0" indent="0">
              <a:buNone/>
            </a:pPr>
            <a:r>
              <a:rPr lang="en-US" sz="2400" dirty="0" smtClean="0"/>
              <a:t>Theorem:  P(n) holds for all n ≥ 1</a:t>
            </a:r>
          </a:p>
          <a:p>
            <a:pPr marL="0" indent="0">
              <a:buNone/>
            </a:pPr>
            <a:r>
              <a:rPr lang="en-US" sz="2400" dirty="0" smtClean="0"/>
              <a:t>Proof:  By induction on n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400" dirty="0" smtClean="0"/>
              <a:t>Base case: n=1.  </a:t>
            </a:r>
          </a:p>
          <a:p>
            <a:r>
              <a:rPr lang="en-US" sz="2400" dirty="0" smtClean="0"/>
              <a:t>Sum of first power of 2 is 2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 , which equals 1.</a:t>
            </a:r>
          </a:p>
          <a:p>
            <a:r>
              <a:rPr lang="en-US" sz="2400" dirty="0" smtClean="0"/>
              <a:t>And for n=1, </a:t>
            </a:r>
          </a:p>
          <a:p>
            <a:pPr marL="0" indent="0" algn="ctr">
              <a:buNone/>
            </a:pPr>
            <a:r>
              <a:rPr lang="en-US" sz="2400" dirty="0" smtClean="0"/>
              <a:t>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-1 = 2</a:t>
            </a:r>
            <a:r>
              <a:rPr lang="en-US" sz="2400" baseline="30000" dirty="0" smtClean="0"/>
              <a:t>1</a:t>
            </a:r>
            <a:r>
              <a:rPr lang="en-US" sz="2400" dirty="0"/>
              <a:t>-</a:t>
            </a:r>
            <a:r>
              <a:rPr lang="en-US" sz="2400" dirty="0" smtClean="0"/>
              <a:t>1 = 2-1 = 1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600200" cy="365125"/>
          </a:xfrm>
        </p:spPr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4075" y="6356350"/>
            <a:ext cx="4895850" cy="365125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0654" y="6356350"/>
            <a:ext cx="784746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5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The sum of the first n powers of 2 (starting with zero) is given the by formula: </a:t>
            </a:r>
          </a:p>
          <a:p>
            <a:pPr marL="0" indent="0" algn="ctr">
              <a:buNone/>
            </a:pPr>
            <a:r>
              <a:rPr lang="en-US" sz="2400" dirty="0"/>
              <a:t>P(n) = 2</a:t>
            </a:r>
            <a:r>
              <a:rPr lang="en-US" sz="2400" baseline="30000" dirty="0"/>
              <a:t>n</a:t>
            </a:r>
            <a:r>
              <a:rPr lang="en-US" sz="2400" dirty="0"/>
              <a:t>-1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sz="2400" dirty="0" smtClean="0"/>
              <a:t>Inductive case:</a:t>
            </a:r>
          </a:p>
          <a:p>
            <a:r>
              <a:rPr lang="en-US" sz="2400" dirty="0" smtClean="0"/>
              <a:t>Assume: sum of the first k powers of 2 is 2</a:t>
            </a:r>
            <a:r>
              <a:rPr lang="en-US" sz="2400" baseline="30000" dirty="0" smtClean="0"/>
              <a:t>k</a:t>
            </a:r>
            <a:r>
              <a:rPr lang="en-US" sz="2400" dirty="0" smtClean="0"/>
              <a:t>-1</a:t>
            </a:r>
          </a:p>
          <a:p>
            <a:r>
              <a:rPr lang="en-US" sz="2400" dirty="0" smtClean="0"/>
              <a:t>Show: sum of the first (k+1) powers is 2</a:t>
            </a:r>
            <a:r>
              <a:rPr lang="en-US" sz="2400" baseline="30000" dirty="0" smtClean="0"/>
              <a:t>k+1</a:t>
            </a:r>
            <a:r>
              <a:rPr lang="en-US" sz="2400" dirty="0" smtClean="0"/>
              <a:t>-1</a:t>
            </a:r>
          </a:p>
          <a:p>
            <a:pPr>
              <a:lnSpc>
                <a:spcPct val="120000"/>
              </a:lnSpc>
              <a:tabLst>
                <a:tab pos="1079500" algn="l"/>
              </a:tabLst>
            </a:pPr>
            <a:r>
              <a:rPr lang="en-US" sz="2400" dirty="0" smtClean="0"/>
              <a:t>P(k+1) = 2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+2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+…+2</a:t>
            </a:r>
            <a:r>
              <a:rPr lang="en-US" sz="2400" baseline="30000" dirty="0" smtClean="0"/>
              <a:t>k+1-2</a:t>
            </a:r>
            <a:r>
              <a:rPr lang="en-US" sz="2400" dirty="0" smtClean="0"/>
              <a:t>+2</a:t>
            </a:r>
            <a:r>
              <a:rPr lang="en-US" sz="2400" baseline="30000" dirty="0" smtClean="0"/>
              <a:t>k+1-1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= (</a:t>
            </a:r>
            <a:r>
              <a:rPr lang="en-US" sz="2400" dirty="0"/>
              <a:t>2</a:t>
            </a:r>
            <a:r>
              <a:rPr lang="en-US" sz="2400" baseline="30000" dirty="0"/>
              <a:t>0</a:t>
            </a:r>
            <a:r>
              <a:rPr lang="en-US" sz="2400" dirty="0"/>
              <a:t>+2</a:t>
            </a:r>
            <a:r>
              <a:rPr lang="en-US" sz="2400" baseline="30000" dirty="0"/>
              <a:t>1</a:t>
            </a:r>
            <a:r>
              <a:rPr lang="en-US" sz="2400" dirty="0"/>
              <a:t>+…+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k-1</a:t>
            </a:r>
            <a:r>
              <a:rPr lang="en-US" sz="2400" dirty="0" smtClean="0"/>
              <a:t>)+2</a:t>
            </a:r>
            <a:r>
              <a:rPr lang="en-US" sz="2400" baseline="30000" dirty="0" smtClean="0"/>
              <a:t>k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= (2</a:t>
            </a:r>
            <a:r>
              <a:rPr lang="en-US" sz="2400" baseline="30000" dirty="0" smtClean="0"/>
              <a:t>k</a:t>
            </a:r>
            <a:r>
              <a:rPr lang="en-US" sz="2400" dirty="0" smtClean="0"/>
              <a:t>-1)+2</a:t>
            </a:r>
            <a:r>
              <a:rPr lang="en-US" sz="2400" baseline="30000" dirty="0" smtClean="0"/>
              <a:t>k     </a:t>
            </a:r>
            <a:r>
              <a:rPr lang="en-US" sz="2400" dirty="0" smtClean="0"/>
              <a:t>since P(k)=2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+2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+…+2</a:t>
            </a:r>
            <a:r>
              <a:rPr lang="en-US" sz="2400" baseline="30000" dirty="0" smtClean="0"/>
              <a:t>k-1</a:t>
            </a:r>
            <a:r>
              <a:rPr lang="en-US" sz="2400" dirty="0" smtClean="0"/>
              <a:t>= </a:t>
            </a:r>
            <a:r>
              <a:rPr lang="en-US" sz="2400" dirty="0"/>
              <a:t>2</a:t>
            </a:r>
            <a:r>
              <a:rPr lang="en-US" sz="2400" baseline="30000" dirty="0"/>
              <a:t>k</a:t>
            </a:r>
            <a:r>
              <a:rPr lang="en-US" sz="2400" dirty="0"/>
              <a:t>-1</a:t>
            </a:r>
            <a:r>
              <a:rPr lang="en-US" sz="2400" baseline="30000" dirty="0" smtClean="0"/>
              <a:t/>
            </a:r>
            <a:br>
              <a:rPr lang="en-US" sz="2400" baseline="30000" dirty="0" smtClean="0"/>
            </a:br>
            <a:r>
              <a:rPr lang="en-US" sz="2400" baseline="30000" dirty="0" smtClean="0"/>
              <a:t>	</a:t>
            </a:r>
            <a:r>
              <a:rPr lang="en-US" sz="2400" dirty="0" smtClean="0"/>
              <a:t>= 2∙2</a:t>
            </a:r>
            <a:r>
              <a:rPr lang="en-US" sz="2400" baseline="30000" dirty="0" smtClean="0"/>
              <a:t>k</a:t>
            </a:r>
            <a:r>
              <a:rPr lang="en-US" sz="2400" dirty="0" smtClean="0"/>
              <a:t>-1</a:t>
            </a:r>
            <a:br>
              <a:rPr lang="en-US" sz="2400" dirty="0" smtClean="0"/>
            </a:br>
            <a:r>
              <a:rPr lang="en-US" sz="2400" dirty="0" smtClean="0"/>
              <a:t>	= 2</a:t>
            </a:r>
            <a:r>
              <a:rPr lang="en-US" sz="2400" baseline="30000" dirty="0" smtClean="0"/>
              <a:t>k+1</a:t>
            </a:r>
            <a:r>
              <a:rPr lang="en-US" sz="2400" dirty="0" smtClean="0"/>
              <a:t>-1</a:t>
            </a:r>
            <a:endParaRPr lang="en-US" sz="24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600200" cy="365125"/>
          </a:xfrm>
        </p:spPr>
        <p:txBody>
          <a:bodyPr/>
          <a:lstStyle/>
          <a:p>
            <a:r>
              <a:rPr lang="en-US" smtClean="0"/>
              <a:t>June 20,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4075" y="6356350"/>
            <a:ext cx="4895850" cy="365125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0654" y="6356350"/>
            <a:ext cx="784746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8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|15.1|16|6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|15.1|16|6.1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2F1343"/>
      </a:dk2>
      <a:lt2>
        <a:srgbClr val="F9FDEF"/>
      </a:lt2>
      <a:accent1>
        <a:srgbClr val="53AFC5"/>
      </a:accent1>
      <a:accent2>
        <a:srgbClr val="D62D31"/>
      </a:accent2>
      <a:accent3>
        <a:srgbClr val="FEB80A"/>
      </a:accent3>
      <a:accent4>
        <a:srgbClr val="4F271C"/>
      </a:accent4>
      <a:accent5>
        <a:srgbClr val="72E540"/>
      </a:accent5>
      <a:accent6>
        <a:srgbClr val="475A8D"/>
      </a:accent6>
      <a:hlink>
        <a:srgbClr val="8DC765"/>
      </a:hlink>
      <a:folHlink>
        <a:srgbClr val="CB5B07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pptED83.tmp</Template>
  <TotalTime>2041</TotalTime>
  <Words>3241</Words>
  <Application>Microsoft Office PowerPoint</Application>
  <PresentationFormat>On-screen Show (4:3)</PresentationFormat>
  <Paragraphs>862</Paragraphs>
  <Slides>53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CSE 332 Data Abstractions:  Algorithmic, Asymptotic,  and Amortized Analysis</vt:lpstr>
      <vt:lpstr>Announcements</vt:lpstr>
      <vt:lpstr>Today</vt:lpstr>
      <vt:lpstr>Math Review</vt:lpstr>
      <vt:lpstr>Recurrence Relations</vt:lpstr>
      <vt:lpstr>Example Closed Form</vt:lpstr>
      <vt:lpstr>Mathematical Induction</vt:lpstr>
      <vt:lpstr>Induction Example</vt:lpstr>
      <vt:lpstr>Induction Example</vt:lpstr>
      <vt:lpstr>Powers of 2</vt:lpstr>
      <vt:lpstr>Therefore…</vt:lpstr>
      <vt:lpstr>Logarithms and Exponents</vt:lpstr>
      <vt:lpstr>Logarithms and Exponents</vt:lpstr>
      <vt:lpstr>Logarithms and Exponents</vt:lpstr>
      <vt:lpstr>Logarithms and Exponents</vt:lpstr>
      <vt:lpstr>Logarithms and Exponents</vt:lpstr>
      <vt:lpstr>Logarithms and Exponents</vt:lpstr>
      <vt:lpstr>Algorithm Analysis</vt:lpstr>
      <vt:lpstr>Algorithm Analysis</vt:lpstr>
      <vt:lpstr>One Approach to Algorithm Analysis</vt:lpstr>
      <vt:lpstr>The Problem with Timing</vt:lpstr>
      <vt:lpstr>Basic Lesson</vt:lpstr>
      <vt:lpstr>Goals of Comparing Algorithms</vt:lpstr>
      <vt:lpstr>Assumptions in Analyzing Code</vt:lpstr>
      <vt:lpstr>Worst-Case Analysis</vt:lpstr>
      <vt:lpstr>Analyzing Code</vt:lpstr>
      <vt:lpstr>No Need To Be So Exact</vt:lpstr>
      <vt:lpstr>Big-Oh Notation</vt:lpstr>
      <vt:lpstr>The Gist of Big-Oh</vt:lpstr>
      <vt:lpstr>A Big Warning</vt:lpstr>
      <vt:lpstr>Examples</vt:lpstr>
      <vt:lpstr>Examples (cont.)</vt:lpstr>
      <vt:lpstr>Big Oh: Common Categories</vt:lpstr>
      <vt:lpstr>Caveats</vt:lpstr>
      <vt:lpstr>Caveats</vt:lpstr>
      <vt:lpstr>Comment on Notation</vt:lpstr>
      <vt:lpstr>Big Oh’s Family</vt:lpstr>
      <vt:lpstr>Regarding use of terms</vt:lpstr>
      <vt:lpstr>Putting them in order</vt:lpstr>
      <vt:lpstr>Do Not Be Confused</vt:lpstr>
      <vt:lpstr>Now to the Board</vt:lpstr>
      <vt:lpstr>Stretchy Array (version 1)</vt:lpstr>
      <vt:lpstr>Stretchy Array (version 2)</vt:lpstr>
      <vt:lpstr>Performance Cost of put(x)</vt:lpstr>
      <vt:lpstr>Performance Cost of put(x)</vt:lpstr>
      <vt:lpstr>But…</vt:lpstr>
      <vt:lpstr>Amortized Analysis of StretchyArray Version 1</vt:lpstr>
      <vt:lpstr>Amortized Analysis of StretchyArray Version 1</vt:lpstr>
      <vt:lpstr>Amortized Analysis of StretchyArray Version 1</vt:lpstr>
      <vt:lpstr>Amortized Analysis of StretchyArray Version 2</vt:lpstr>
      <vt:lpstr>Amortized Analysis of StretchyArray Version 2</vt:lpstr>
      <vt:lpstr>Amortized Analysis of StretchyArray Version 2</vt:lpstr>
      <vt:lpstr>The Lesson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deibel</dc:creator>
  <cp:lastModifiedBy>deibel</cp:lastModifiedBy>
  <cp:revision>62</cp:revision>
  <dcterms:created xsi:type="dcterms:W3CDTF">2012-06-18T04:45:26Z</dcterms:created>
  <dcterms:modified xsi:type="dcterms:W3CDTF">2012-06-25T21:38:06Z</dcterms:modified>
</cp:coreProperties>
</file>