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7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8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notesSlides/notesSlide11.xml" ContentType="application/vnd.openxmlformats-officedocument.presentationml.notesSlid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12.xml" ContentType="application/vnd.openxmlformats-officedocument.presentationml.notesSlid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13.xml" ContentType="application/vnd.openxmlformats-officedocument.presentationml.notesSlide+xml"/>
  <Override PartName="/ppt/tags/tag126.xml" ContentType="application/vnd.openxmlformats-officedocument.presentationml.tags+xml"/>
  <Override PartName="/ppt/notesSlides/notesSlide14.xml" ContentType="application/vnd.openxmlformats-officedocument.presentationml.notesSlide+xml"/>
  <Override PartName="/ppt/tags/tag127.xml" ContentType="application/vnd.openxmlformats-officedocument.presentationml.tags+xml"/>
  <Override PartName="/ppt/notesSlides/notesSlide15.xml" ContentType="application/vnd.openxmlformats-officedocument.presentationml.notesSlide+xml"/>
  <Override PartName="/ppt/tags/tag128.xml" ContentType="application/vnd.openxmlformats-officedocument.presentationml.tags+xml"/>
  <Override PartName="/ppt/notesSlides/notesSlide16.xml" ContentType="application/vnd.openxmlformats-officedocument.presentationml.notesSlide+xml"/>
  <Override PartName="/ppt/tags/tag129.xml" ContentType="application/vnd.openxmlformats-officedocument.presentationml.tags+xml"/>
  <Override PartName="/ppt/notesSlides/notesSlide17.xml" ContentType="application/vnd.openxmlformats-officedocument.presentationml.notesSlide+xml"/>
  <Override PartName="/ppt/tags/tag130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notesSlides/notesSlide22.xml" ContentType="application/vnd.openxmlformats-officedocument.presentationml.notesSlide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26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notesSlides/notesSlide27.xml" ContentType="application/vnd.openxmlformats-officedocument.presentationml.notesSlide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notesSlides/notesSlide28.xml" ContentType="application/vnd.openxmlformats-officedocument.presentationml.notesSlide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notesSlides/notesSlide29.xml" ContentType="application/vnd.openxmlformats-officedocument.presentationml.notesSlide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notesSlides/notesSlide30.xml" ContentType="application/vnd.openxmlformats-officedocument.presentationml.notesSlide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notesSlides/notesSlide31.xml" ContentType="application/vnd.openxmlformats-officedocument.presentationml.notesSlide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notesSlides/notesSlide32.xml" ContentType="application/vnd.openxmlformats-officedocument.presentationml.notesSlide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notesSlides/notesSlide33.xml" ContentType="application/vnd.openxmlformats-officedocument.presentationml.notesSlide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notesSlides/notesSlide34.xml" ContentType="application/vnd.openxmlformats-officedocument.presentationml.notesSlide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notesSlides/notesSlide35.xml" ContentType="application/vnd.openxmlformats-officedocument.presentationml.notesSlide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notesSlides/notesSlide36.xml" ContentType="application/vnd.openxmlformats-officedocument.presentationml.notesSlide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notesSlides/notesSlide37.xml" ContentType="application/vnd.openxmlformats-officedocument.presentationml.notesSlide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tags/tag176.xml" ContentType="application/vnd.openxmlformats-officedocument.presentationml.tags+xml"/>
  <Override PartName="/ppt/notesSlides/notesSlide47.xml" ContentType="application/vnd.openxmlformats-officedocument.presentationml.notesSlide+xml"/>
  <Override PartName="/ppt/tags/tag177.xml" ContentType="application/vnd.openxmlformats-officedocument.presentationml.tags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tags/tag178.xml" ContentType="application/vnd.openxmlformats-officedocument.presentationml.tags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5"/>
  </p:notesMasterIdLst>
  <p:handoutMasterIdLst>
    <p:handoutMasterId r:id="rId56"/>
  </p:handoutMasterIdLst>
  <p:sldIdLst>
    <p:sldId id="256" r:id="rId2"/>
    <p:sldId id="303" r:id="rId3"/>
    <p:sldId id="318" r:id="rId4"/>
    <p:sldId id="324" r:id="rId5"/>
    <p:sldId id="323" r:id="rId6"/>
    <p:sldId id="319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41" r:id="rId21"/>
    <p:sldId id="340" r:id="rId22"/>
    <p:sldId id="342" r:id="rId23"/>
    <p:sldId id="343" r:id="rId24"/>
    <p:sldId id="344" r:id="rId25"/>
    <p:sldId id="345" r:id="rId26"/>
    <p:sldId id="346" r:id="rId27"/>
    <p:sldId id="347" r:id="rId28"/>
    <p:sldId id="348" r:id="rId29"/>
    <p:sldId id="349" r:id="rId30"/>
    <p:sldId id="350" r:id="rId31"/>
    <p:sldId id="351" r:id="rId32"/>
    <p:sldId id="352" r:id="rId33"/>
    <p:sldId id="353" r:id="rId34"/>
    <p:sldId id="354" r:id="rId35"/>
    <p:sldId id="355" r:id="rId36"/>
    <p:sldId id="356" r:id="rId37"/>
    <p:sldId id="357" r:id="rId38"/>
    <p:sldId id="358" r:id="rId39"/>
    <p:sldId id="359" r:id="rId40"/>
    <p:sldId id="360" r:id="rId41"/>
    <p:sldId id="361" r:id="rId42"/>
    <p:sldId id="362" r:id="rId43"/>
    <p:sldId id="363" r:id="rId44"/>
    <p:sldId id="364" r:id="rId45"/>
    <p:sldId id="365" r:id="rId46"/>
    <p:sldId id="366" r:id="rId47"/>
    <p:sldId id="367" r:id="rId48"/>
    <p:sldId id="368" r:id="rId49"/>
    <p:sldId id="369" r:id="rId50"/>
    <p:sldId id="370" r:id="rId51"/>
    <p:sldId id="371" r:id="rId52"/>
    <p:sldId id="373" r:id="rId53"/>
    <p:sldId id="372" r:id="rId5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36" autoAdjust="0"/>
    <p:restoredTop sz="99416" autoAdjust="0"/>
  </p:normalViewPr>
  <p:slideViewPr>
    <p:cSldViewPr>
      <p:cViewPr>
        <p:scale>
          <a:sx n="73" d="100"/>
          <a:sy n="73" d="100"/>
        </p:scale>
        <p:origin x="-7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96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05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92.xml"/><Relationship Id="rId13" Type="http://schemas.openxmlformats.org/officeDocument/2006/relationships/tags" Target="../tags/tag97.xml"/><Relationship Id="rId18" Type="http://schemas.openxmlformats.org/officeDocument/2006/relationships/tags" Target="../tags/tag102.xml"/><Relationship Id="rId26" Type="http://schemas.openxmlformats.org/officeDocument/2006/relationships/tags" Target="../tags/tag110.xml"/><Relationship Id="rId39" Type="http://schemas.openxmlformats.org/officeDocument/2006/relationships/notesSlide" Target="../notesSlides/notesSlide11.xml"/><Relationship Id="rId3" Type="http://schemas.openxmlformats.org/officeDocument/2006/relationships/tags" Target="../tags/tag87.xml"/><Relationship Id="rId21" Type="http://schemas.openxmlformats.org/officeDocument/2006/relationships/tags" Target="../tags/tag105.xml"/><Relationship Id="rId34" Type="http://schemas.openxmlformats.org/officeDocument/2006/relationships/tags" Target="../tags/tag118.xml"/><Relationship Id="rId7" Type="http://schemas.openxmlformats.org/officeDocument/2006/relationships/tags" Target="../tags/tag91.xml"/><Relationship Id="rId12" Type="http://schemas.openxmlformats.org/officeDocument/2006/relationships/tags" Target="../tags/tag96.xml"/><Relationship Id="rId17" Type="http://schemas.openxmlformats.org/officeDocument/2006/relationships/tags" Target="../tags/tag101.xml"/><Relationship Id="rId25" Type="http://schemas.openxmlformats.org/officeDocument/2006/relationships/tags" Target="../tags/tag109.xml"/><Relationship Id="rId33" Type="http://schemas.openxmlformats.org/officeDocument/2006/relationships/tags" Target="../tags/tag117.xml"/><Relationship Id="rId38" Type="http://schemas.openxmlformats.org/officeDocument/2006/relationships/slideLayout" Target="../slideLayouts/slideLayout2.xml"/><Relationship Id="rId2" Type="http://schemas.openxmlformats.org/officeDocument/2006/relationships/tags" Target="../tags/tag86.xml"/><Relationship Id="rId16" Type="http://schemas.openxmlformats.org/officeDocument/2006/relationships/tags" Target="../tags/tag100.xml"/><Relationship Id="rId20" Type="http://schemas.openxmlformats.org/officeDocument/2006/relationships/tags" Target="../tags/tag104.xml"/><Relationship Id="rId29" Type="http://schemas.openxmlformats.org/officeDocument/2006/relationships/tags" Target="../tags/tag113.xml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11" Type="http://schemas.openxmlformats.org/officeDocument/2006/relationships/tags" Target="../tags/tag95.xml"/><Relationship Id="rId24" Type="http://schemas.openxmlformats.org/officeDocument/2006/relationships/tags" Target="../tags/tag108.xml"/><Relationship Id="rId32" Type="http://schemas.openxmlformats.org/officeDocument/2006/relationships/tags" Target="../tags/tag116.xml"/><Relationship Id="rId37" Type="http://schemas.openxmlformats.org/officeDocument/2006/relationships/tags" Target="../tags/tag121.xml"/><Relationship Id="rId5" Type="http://schemas.openxmlformats.org/officeDocument/2006/relationships/tags" Target="../tags/tag89.xml"/><Relationship Id="rId15" Type="http://schemas.openxmlformats.org/officeDocument/2006/relationships/tags" Target="../tags/tag99.xml"/><Relationship Id="rId23" Type="http://schemas.openxmlformats.org/officeDocument/2006/relationships/tags" Target="../tags/tag107.xml"/><Relationship Id="rId28" Type="http://schemas.openxmlformats.org/officeDocument/2006/relationships/tags" Target="../tags/tag112.xml"/><Relationship Id="rId36" Type="http://schemas.openxmlformats.org/officeDocument/2006/relationships/tags" Target="../tags/tag120.xml"/><Relationship Id="rId10" Type="http://schemas.openxmlformats.org/officeDocument/2006/relationships/tags" Target="../tags/tag94.xml"/><Relationship Id="rId19" Type="http://schemas.openxmlformats.org/officeDocument/2006/relationships/tags" Target="../tags/tag103.xml"/><Relationship Id="rId31" Type="http://schemas.openxmlformats.org/officeDocument/2006/relationships/tags" Target="../tags/tag115.xml"/><Relationship Id="rId4" Type="http://schemas.openxmlformats.org/officeDocument/2006/relationships/tags" Target="../tags/tag88.xml"/><Relationship Id="rId9" Type="http://schemas.openxmlformats.org/officeDocument/2006/relationships/tags" Target="../tags/tag93.xml"/><Relationship Id="rId14" Type="http://schemas.openxmlformats.org/officeDocument/2006/relationships/tags" Target="../tags/tag98.xml"/><Relationship Id="rId22" Type="http://schemas.openxmlformats.org/officeDocument/2006/relationships/tags" Target="../tags/tag106.xml"/><Relationship Id="rId27" Type="http://schemas.openxmlformats.org/officeDocument/2006/relationships/tags" Target="../tags/tag111.xml"/><Relationship Id="rId30" Type="http://schemas.openxmlformats.org/officeDocument/2006/relationships/tags" Target="../tags/tag114.xml"/><Relationship Id="rId35" Type="http://schemas.openxmlformats.org/officeDocument/2006/relationships/tags" Target="../tags/tag1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7" Type="http://schemas.openxmlformats.org/officeDocument/2006/relationships/image" Target="../media/image3.wmf"/><Relationship Id="rId2" Type="http://schemas.openxmlformats.org/officeDocument/2006/relationships/tags" Target="../tags/tag12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7" Type="http://schemas.openxmlformats.org/officeDocument/2006/relationships/image" Target="../media/image3.wmf"/><Relationship Id="rId2" Type="http://schemas.openxmlformats.org/officeDocument/2006/relationships/tags" Target="../tags/tag12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38.xml"/><Relationship Id="rId13" Type="http://schemas.openxmlformats.org/officeDocument/2006/relationships/tags" Target="../tags/tag143.xml"/><Relationship Id="rId3" Type="http://schemas.openxmlformats.org/officeDocument/2006/relationships/tags" Target="../tags/tag133.xml"/><Relationship Id="rId7" Type="http://schemas.openxmlformats.org/officeDocument/2006/relationships/tags" Target="../tags/tag137.xml"/><Relationship Id="rId12" Type="http://schemas.openxmlformats.org/officeDocument/2006/relationships/tags" Target="../tags/tag142.xml"/><Relationship Id="rId2" Type="http://schemas.openxmlformats.org/officeDocument/2006/relationships/tags" Target="../tags/tag132.xml"/><Relationship Id="rId16" Type="http://schemas.openxmlformats.org/officeDocument/2006/relationships/image" Target="../media/image4.png"/><Relationship Id="rId1" Type="http://schemas.openxmlformats.org/officeDocument/2006/relationships/tags" Target="../tags/tag131.xml"/><Relationship Id="rId6" Type="http://schemas.openxmlformats.org/officeDocument/2006/relationships/tags" Target="../tags/tag136.xml"/><Relationship Id="rId11" Type="http://schemas.openxmlformats.org/officeDocument/2006/relationships/tags" Target="../tags/tag141.xml"/><Relationship Id="rId5" Type="http://schemas.openxmlformats.org/officeDocument/2006/relationships/tags" Target="../tags/tag135.xml"/><Relationship Id="rId15" Type="http://schemas.openxmlformats.org/officeDocument/2006/relationships/notesSlide" Target="../notesSlides/notesSlide20.xml"/><Relationship Id="rId10" Type="http://schemas.openxmlformats.org/officeDocument/2006/relationships/tags" Target="../tags/tag140.xml"/><Relationship Id="rId4" Type="http://schemas.openxmlformats.org/officeDocument/2006/relationships/tags" Target="../tags/tag134.xml"/><Relationship Id="rId9" Type="http://schemas.openxmlformats.org/officeDocument/2006/relationships/tags" Target="../tags/tag139.xml"/><Relationship Id="rId1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147.xml"/><Relationship Id="rId7" Type="http://schemas.openxmlformats.org/officeDocument/2006/relationships/image" Target="../media/image6.wmf"/><Relationship Id="rId2" Type="http://schemas.openxmlformats.org/officeDocument/2006/relationships/tags" Target="../tags/tag14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4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4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3.xml"/><Relationship Id="rId1" Type="http://schemas.openxmlformats.org/officeDocument/2006/relationships/tags" Target="../tags/tag152.xml"/><Relationship Id="rId4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4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4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4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1.xml"/><Relationship Id="rId1" Type="http://schemas.openxmlformats.org/officeDocument/2006/relationships/tags" Target="../tags/tag160.xml"/><Relationship Id="rId4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3.xml"/><Relationship Id="rId1" Type="http://schemas.openxmlformats.org/officeDocument/2006/relationships/tags" Target="../tags/tag162.xml"/><Relationship Id="rId4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4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7.xml"/><Relationship Id="rId1" Type="http://schemas.openxmlformats.org/officeDocument/2006/relationships/tags" Target="../tags/tag166.xml"/><Relationship Id="rId4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4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1.xml"/><Relationship Id="rId1" Type="http://schemas.openxmlformats.org/officeDocument/2006/relationships/tags" Target="../tags/tag170.xml"/><Relationship Id="rId4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4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tags" Target="../tags/tag175.xml"/><Relationship Id="rId7" Type="http://schemas.openxmlformats.org/officeDocument/2006/relationships/image" Target="../media/image10.wmf"/><Relationship Id="rId2" Type="http://schemas.openxmlformats.org/officeDocument/2006/relationships/tags" Target="../tags/tag17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notesSlide" Target="../notesSlides/notesSlide43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1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notesSlide" Target="../notesSlides/notesSlide6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5" Type="http://schemas.openxmlformats.org/officeDocument/2006/relationships/tags" Target="../tags/tag15.xml"/><Relationship Id="rId10" Type="http://schemas.openxmlformats.org/officeDocument/2006/relationships/tags" Target="../tags/tag20.xml"/><Relationship Id="rId4" Type="http://schemas.openxmlformats.org/officeDocument/2006/relationships/tags" Target="../tags/tag14.xml"/><Relationship Id="rId9" Type="http://schemas.openxmlformats.org/officeDocument/2006/relationships/tags" Target="../tags/tag1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tags" Target="../tags/tag34.xml"/><Relationship Id="rId18" Type="http://schemas.openxmlformats.org/officeDocument/2006/relationships/notesSlide" Target="../notesSlides/notesSlide7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6" Type="http://schemas.openxmlformats.org/officeDocument/2006/relationships/tags" Target="../tags/tag37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5" Type="http://schemas.openxmlformats.org/officeDocument/2006/relationships/tags" Target="../tags/tag26.xml"/><Relationship Id="rId15" Type="http://schemas.openxmlformats.org/officeDocument/2006/relationships/tags" Target="../tags/tag36.xml"/><Relationship Id="rId10" Type="http://schemas.openxmlformats.org/officeDocument/2006/relationships/tags" Target="../tags/tag31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tags" Target="../tags/tag3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tags" Target="../tags/tag55.xml"/><Relationship Id="rId3" Type="http://schemas.openxmlformats.org/officeDocument/2006/relationships/tags" Target="../tags/tag40.xml"/><Relationship Id="rId21" Type="http://schemas.openxmlformats.org/officeDocument/2006/relationships/tags" Target="../tags/tag58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tags" Target="../tags/tag54.xml"/><Relationship Id="rId2" Type="http://schemas.openxmlformats.org/officeDocument/2006/relationships/tags" Target="../tags/tag39.xml"/><Relationship Id="rId16" Type="http://schemas.openxmlformats.org/officeDocument/2006/relationships/tags" Target="../tags/tag53.xml"/><Relationship Id="rId20" Type="http://schemas.openxmlformats.org/officeDocument/2006/relationships/tags" Target="../tags/tag57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23" Type="http://schemas.openxmlformats.org/officeDocument/2006/relationships/notesSlide" Target="../notesSlides/notesSlide8.xml"/><Relationship Id="rId10" Type="http://schemas.openxmlformats.org/officeDocument/2006/relationships/tags" Target="../tags/tag47.xml"/><Relationship Id="rId19" Type="http://schemas.openxmlformats.org/officeDocument/2006/relationships/tags" Target="../tags/tag56.xml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13" Type="http://schemas.openxmlformats.org/officeDocument/2006/relationships/tags" Target="../tags/tag71.xml"/><Relationship Id="rId18" Type="http://schemas.openxmlformats.org/officeDocument/2006/relationships/tags" Target="../tags/tag76.xml"/><Relationship Id="rId26" Type="http://schemas.openxmlformats.org/officeDocument/2006/relationships/tags" Target="../tags/tag84.xml"/><Relationship Id="rId3" Type="http://schemas.openxmlformats.org/officeDocument/2006/relationships/tags" Target="../tags/tag61.xml"/><Relationship Id="rId21" Type="http://schemas.openxmlformats.org/officeDocument/2006/relationships/tags" Target="../tags/tag79.xml"/><Relationship Id="rId7" Type="http://schemas.openxmlformats.org/officeDocument/2006/relationships/tags" Target="../tags/tag65.xml"/><Relationship Id="rId12" Type="http://schemas.openxmlformats.org/officeDocument/2006/relationships/tags" Target="../tags/tag70.xml"/><Relationship Id="rId17" Type="http://schemas.openxmlformats.org/officeDocument/2006/relationships/tags" Target="../tags/tag75.xml"/><Relationship Id="rId25" Type="http://schemas.openxmlformats.org/officeDocument/2006/relationships/tags" Target="../tags/tag83.xml"/><Relationship Id="rId2" Type="http://schemas.openxmlformats.org/officeDocument/2006/relationships/tags" Target="../tags/tag60.xml"/><Relationship Id="rId16" Type="http://schemas.openxmlformats.org/officeDocument/2006/relationships/tags" Target="../tags/tag74.xml"/><Relationship Id="rId20" Type="http://schemas.openxmlformats.org/officeDocument/2006/relationships/tags" Target="../tags/tag78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tags" Target="../tags/tag69.xml"/><Relationship Id="rId24" Type="http://schemas.openxmlformats.org/officeDocument/2006/relationships/tags" Target="../tags/tag82.xml"/><Relationship Id="rId5" Type="http://schemas.openxmlformats.org/officeDocument/2006/relationships/tags" Target="../tags/tag63.xml"/><Relationship Id="rId15" Type="http://schemas.openxmlformats.org/officeDocument/2006/relationships/tags" Target="../tags/tag73.xml"/><Relationship Id="rId23" Type="http://schemas.openxmlformats.org/officeDocument/2006/relationships/tags" Target="../tags/tag81.xml"/><Relationship Id="rId28" Type="http://schemas.openxmlformats.org/officeDocument/2006/relationships/notesSlide" Target="../notesSlides/notesSlide9.xml"/><Relationship Id="rId10" Type="http://schemas.openxmlformats.org/officeDocument/2006/relationships/tags" Target="../tags/tag68.xml"/><Relationship Id="rId19" Type="http://schemas.openxmlformats.org/officeDocument/2006/relationships/tags" Target="../tags/tag77.xml"/><Relationship Id="rId4" Type="http://schemas.openxmlformats.org/officeDocument/2006/relationships/tags" Target="../tags/tag62.xml"/><Relationship Id="rId9" Type="http://schemas.openxmlformats.org/officeDocument/2006/relationships/tags" Target="../tags/tag67.xml"/><Relationship Id="rId14" Type="http://schemas.openxmlformats.org/officeDocument/2006/relationships/tags" Target="../tags/tag72.xml"/><Relationship Id="rId22" Type="http://schemas.openxmlformats.org/officeDocument/2006/relationships/tags" Target="../tags/tag80.xml"/><Relationship Id="rId27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11: Hash Tables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2012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Worst-case time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?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Linear</a:t>
            </a:r>
          </a:p>
          <a:p>
            <a:pPr lvl="1"/>
            <a:r>
              <a:rPr lang="en-US" dirty="0" smtClean="0"/>
              <a:t>But only with really bad luck or bad hash function</a:t>
            </a:r>
          </a:p>
          <a:p>
            <a:pPr lvl="1"/>
            <a:r>
              <a:rPr lang="en-US" dirty="0" smtClean="0"/>
              <a:t>So not worth avoiding (e.g., with balanced trees at each bucket)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Beyond asymptotic complexity, some “data-structure engineering” may be warranted</a:t>
            </a:r>
          </a:p>
          <a:p>
            <a:pPr lvl="1"/>
            <a:r>
              <a:rPr lang="en-US" dirty="0" smtClean="0"/>
              <a:t>Linked list vs. array vs. chunked list (lists should be short!)</a:t>
            </a:r>
          </a:p>
          <a:p>
            <a:pPr lvl="1"/>
            <a:r>
              <a:rPr lang="en-US" dirty="0" smtClean="0"/>
              <a:t>Move-to-front (cf. Project 2)</a:t>
            </a:r>
          </a:p>
          <a:p>
            <a:pPr lvl="1"/>
            <a:r>
              <a:rPr lang="en-US" dirty="0" smtClean="0"/>
              <a:t>Better idea: Leave room for 1 element (or 2?) in the table itself, to optimize constant factors for the common case</a:t>
            </a:r>
          </a:p>
          <a:p>
            <a:pPr lvl="2"/>
            <a:r>
              <a:rPr lang="en-US" dirty="0" smtClean="0"/>
              <a:t>A time-space trade-off…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r>
              <a:rPr lang="en-US" dirty="0" smtClean="0"/>
              <a:t>Time vs. space (constant factors only here)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4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8" name="Rectangle 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9" name="Rectangle 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2672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" name="AutoShape 9"/>
          <p:cNvCxnSpPr>
            <a:cxnSpLocks noChangeShapeType="1"/>
          </p:cNvCxnSpPr>
          <p:nvPr>
            <p:custDataLst>
              <p:tags r:id="rId25"/>
            </p:custDataLst>
          </p:nvPr>
        </p:nvCxnSpPr>
        <p:spPr bwMode="auto">
          <a:xfrm>
            <a:off x="35814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Rectangle 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33" name="Group 64"/>
          <p:cNvGraphicFramePr>
            <a:graphicFrameLocks noGrp="1"/>
          </p:cNvGraphicFramePr>
          <p:nvPr>
            <p:custDataLst>
              <p:tags r:id="rId27"/>
            </p:custDataLst>
          </p:nvPr>
        </p:nvGraphicFramePr>
        <p:xfrm>
          <a:off x="5029200" y="1371600"/>
          <a:ext cx="1676400" cy="3962400"/>
        </p:xfrm>
        <a:graphic>
          <a:graphicData uri="http://schemas.openxmlformats.org/drawingml/2006/table">
            <a:tbl>
              <a:tblPr/>
              <a:tblGrid>
                <a:gridCol w="594852"/>
                <a:gridCol w="624348"/>
                <a:gridCol w="457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" name="Rectangle 3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0104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0" name="Rectangle 4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3152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5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162800" y="220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2" name="AutoShape 9"/>
          <p:cNvCxnSpPr>
            <a:cxnSpLocks noChangeShapeType="1"/>
          </p:cNvCxnSpPr>
          <p:nvPr>
            <p:custDataLst>
              <p:tags r:id="rId31"/>
            </p:custDataLst>
          </p:nvPr>
        </p:nvCxnSpPr>
        <p:spPr bwMode="auto">
          <a:xfrm>
            <a:off x="6477000" y="23622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3" name="Rectangle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3152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4" name="Rectangle 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0010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5" name="Rectangle 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83058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153400" y="220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" name="AutoShape 9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>
            <a:off x="7467600" y="23622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" name="Rectangle 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3058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Rigorous Chaining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Definition: The </a:t>
            </a:r>
            <a:r>
              <a:rPr lang="en-US" dirty="0" smtClean="0">
                <a:solidFill>
                  <a:schemeClr val="accent2"/>
                </a:solidFill>
              </a:rPr>
              <a:t>load factor</a:t>
            </a:r>
            <a:r>
              <a:rPr lang="en-US" dirty="0" smtClean="0"/>
              <a:t>, </a:t>
            </a:r>
            <a:r>
              <a:rPr lang="en-US" b="1" i="1" dirty="0" smtClean="0">
                <a:sym typeface="Symbol" pitchFamily="18" charset="2"/>
              </a:rPr>
              <a:t></a:t>
            </a:r>
            <a:r>
              <a:rPr lang="en-US" i="1" dirty="0" smtClean="0">
                <a:sym typeface="Symbol" pitchFamily="18" charset="2"/>
              </a:rPr>
              <a:t>, </a:t>
            </a:r>
            <a:r>
              <a:rPr lang="en-US" dirty="0" smtClean="0"/>
              <a:t>of a hash table is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743200" y="2171700"/>
          <a:ext cx="18827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6" imgW="927000" imgH="393480" progId="">
                  <p:embed/>
                </p:oleObj>
              </mc:Choice>
              <mc:Fallback>
                <p:oleObj name="Equation" r:id="rId6" imgW="927000" imgH="3934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71700"/>
                        <a:ext cx="18827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10125" y="2171700"/>
            <a:ext cx="315907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 </a:t>
            </a:r>
            <a:r>
              <a:rPr lang="en-US" dirty="0" smtClean="0"/>
              <a:t>number </a:t>
            </a:r>
            <a:r>
              <a:rPr lang="en-US" dirty="0"/>
              <a:t>of elements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32004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 chaining, the average number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elements per bucket is </a:t>
            </a:r>
            <a:r>
              <a:rPr lang="en-US" sz="2000" dirty="0">
                <a:sym typeface="Symbol" pitchFamily="18" charset="2"/>
              </a:rPr>
              <a:t>____</a:t>
            </a:r>
            <a:endParaRPr kumimoji="0" lang="en-US" sz="20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lvl="0" indent="-342900">
              <a:spcBef>
                <a:spcPct val="20000"/>
              </a:spcBef>
            </a:pPr>
            <a:endParaRPr lang="en-US" sz="2000" i="1" dirty="0" smtClean="0">
              <a:sym typeface="Symbol" pitchFamily="18" charset="2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if some inserts are followed by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random</a:t>
            </a:r>
            <a:r>
              <a:rPr lang="en-US" sz="2000" b="0" dirty="0" smtClean="0">
                <a:latin typeface="+mj-lt"/>
                <a:sym typeface="Symbol" pitchFamily="18" charset="2"/>
              </a:rPr>
              <a:t> finds, then on average: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unsuccessful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____ items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_____ items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rigorous chaining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Definition: The </a:t>
            </a:r>
            <a:r>
              <a:rPr lang="en-US" dirty="0" smtClean="0">
                <a:solidFill>
                  <a:schemeClr val="accent2"/>
                </a:solidFill>
              </a:rPr>
              <a:t>load factor</a:t>
            </a:r>
            <a:r>
              <a:rPr lang="en-US" dirty="0" smtClean="0"/>
              <a:t>, </a:t>
            </a:r>
            <a:r>
              <a:rPr lang="en-US" b="1" i="1" dirty="0" smtClean="0">
                <a:sym typeface="Symbol" pitchFamily="18" charset="2"/>
              </a:rPr>
              <a:t></a:t>
            </a:r>
            <a:r>
              <a:rPr lang="en-US" i="1" dirty="0" smtClean="0">
                <a:sym typeface="Symbol" pitchFamily="18" charset="2"/>
              </a:rPr>
              <a:t>, </a:t>
            </a:r>
            <a:r>
              <a:rPr lang="en-US" dirty="0" smtClean="0"/>
              <a:t>of a hash table is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743200" y="2171700"/>
          <a:ext cx="18827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6" imgW="927000" imgH="393480" progId="">
                  <p:embed/>
                </p:oleObj>
              </mc:Choice>
              <mc:Fallback>
                <p:oleObj name="Equation" r:id="rId6" imgW="927000" imgH="3934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71700"/>
                        <a:ext cx="18827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10125" y="2171700"/>
            <a:ext cx="315907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 </a:t>
            </a:r>
            <a:r>
              <a:rPr lang="en-US" dirty="0" smtClean="0"/>
              <a:t>number </a:t>
            </a:r>
            <a:r>
              <a:rPr lang="en-US" dirty="0"/>
              <a:t>of elements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32004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 chaining, the average number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elements per bucket is </a:t>
            </a:r>
            <a:r>
              <a:rPr lang="en-US" sz="2000" i="1" dirty="0" smtClean="0">
                <a:sym typeface="Symbol" pitchFamily="18" charset="2"/>
              </a:rPr>
              <a:t></a:t>
            </a:r>
          </a:p>
          <a:p>
            <a:pPr marL="342900" lvl="0" indent="-342900">
              <a:spcBef>
                <a:spcPct val="20000"/>
              </a:spcBef>
            </a:pPr>
            <a:endParaRPr lang="en-US" sz="2000" i="1" dirty="0" smtClean="0">
              <a:sym typeface="Symbol" pitchFamily="18" charset="2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if some inserts are followed by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random</a:t>
            </a:r>
            <a:r>
              <a:rPr lang="en-US" sz="2000" b="0" dirty="0" smtClean="0">
                <a:latin typeface="+mj-lt"/>
                <a:sym typeface="Symbol" pitchFamily="18" charset="2"/>
              </a:rPr>
              <a:t> finds, then on average: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unsuccessful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</a:t>
            </a:r>
            <a:r>
              <a:rPr lang="en-US" sz="2000" i="1" dirty="0" smtClean="0">
                <a:solidFill>
                  <a:schemeClr val="accent2"/>
                </a:solidFill>
                <a:sym typeface="Symbol" pitchFamily="18" charset="2"/>
              </a:rPr>
              <a:t></a:t>
            </a:r>
            <a:r>
              <a:rPr lang="en-US" sz="2000" b="0" dirty="0" smtClean="0">
                <a:latin typeface="+mj-lt"/>
                <a:sym typeface="Symbol" pitchFamily="18" charset="2"/>
              </a:rPr>
              <a:t> items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successful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</a:t>
            </a:r>
            <a:r>
              <a:rPr lang="en-US" sz="2000" i="1" dirty="0" smtClean="0">
                <a:solidFill>
                  <a:schemeClr val="accent2"/>
                </a:solidFill>
                <a:sym typeface="Symbol" pitchFamily="18" charset="2"/>
              </a:rPr>
              <a:t> / 2</a:t>
            </a:r>
            <a:r>
              <a:rPr lang="en-US" sz="2000" b="0" dirty="0" smtClean="0">
                <a:latin typeface="+mj-lt"/>
                <a:sym typeface="Symbol" pitchFamily="18" charset="2"/>
              </a:rPr>
              <a:t> items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dirty="0">
              <a:latin typeface="+mj-lt"/>
              <a:sym typeface="Symbol" pitchFamily="18" charset="2"/>
            </a:endParaRPr>
          </a:p>
          <a:p>
            <a:pPr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we like to keep </a:t>
            </a:r>
            <a:r>
              <a:rPr lang="en-US" sz="2000" i="1" dirty="0" smtClean="0">
                <a:sym typeface="Symbol" pitchFamily="18" charset="2"/>
              </a:rPr>
              <a:t>  </a:t>
            </a:r>
            <a:r>
              <a:rPr lang="en-US" sz="2000" b="0" dirty="0" smtClean="0">
                <a:latin typeface="+mj-lt"/>
                <a:sym typeface="Symbol" pitchFamily="18" charset="2"/>
              </a:rPr>
              <a:t>fairly low (e.g., 1 or 1.5 or 2) for chaining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simple idea: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dirty="0" smtClean="0"/>
              <a:t> is already full, 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insert 38, 19, 8, 109, 10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Another simple idea: If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h(key)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already full,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(h(key) + 1)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  If full,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(h(key) + 2)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  If full,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(h(key) + 3)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  If full…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insert 38, 19, 8, 109, 10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Another simple idea: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dirty="0" smtClean="0"/>
              <a:t> is already full, 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insert 38, 19, 8, 109, 10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Another simple idea: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dirty="0" smtClean="0"/>
              <a:t> is already full, 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insert 38, 19, 8, 109, 10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Use empty space in the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705600" y="1600200"/>
          <a:ext cx="1600200" cy="3962400"/>
        </p:xfrm>
        <a:graphic>
          <a:graphicData uri="http://schemas.openxmlformats.org/drawingml/2006/table">
            <a:tbl>
              <a:tblPr/>
              <a:tblGrid>
                <a:gridCol w="838200"/>
                <a:gridCol w="762000"/>
              </a:tblGrid>
              <a:tr h="396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Another simple idea: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</a:t>
            </a:r>
            <a:r>
              <a:rPr lang="en-US" dirty="0" smtClean="0"/>
              <a:t> is already full, 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full,</a:t>
            </a:r>
          </a:p>
          <a:p>
            <a:pPr lvl="1"/>
            <a:r>
              <a:rPr lang="en-US" dirty="0" smtClean="0"/>
              <a:t>try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.  If full…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insert 38, 19, 8, 109, 10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is </a:t>
            </a:r>
            <a:r>
              <a:rPr lang="en-US" i="1" dirty="0" smtClean="0"/>
              <a:t>one example</a:t>
            </a:r>
            <a:r>
              <a:rPr lang="en-US" dirty="0" smtClean="0"/>
              <a:t> of open addressing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 general, </a:t>
            </a:r>
            <a:r>
              <a:rPr lang="en-US" dirty="0" smtClean="0">
                <a:solidFill>
                  <a:schemeClr val="accent2"/>
                </a:solidFill>
              </a:rPr>
              <a:t>open addressing</a:t>
            </a:r>
            <a:r>
              <a:rPr lang="en-US" dirty="0" smtClean="0"/>
              <a:t> means resolving collisions by trying a sequence of other positions in the table.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Trying the next spot is called </a:t>
            </a:r>
            <a:r>
              <a:rPr lang="en-US" dirty="0" smtClean="0">
                <a:solidFill>
                  <a:schemeClr val="accent2"/>
                </a:solidFill>
              </a:rPr>
              <a:t>probing</a:t>
            </a:r>
            <a:endParaRPr lang="en-US" dirty="0" smtClean="0"/>
          </a:p>
          <a:p>
            <a:pPr lvl="1"/>
            <a:r>
              <a:rPr lang="en-US" dirty="0" smtClean="0"/>
              <a:t>We just did </a:t>
            </a:r>
            <a:r>
              <a:rPr lang="en-US" dirty="0">
                <a:solidFill>
                  <a:schemeClr val="accent2"/>
                </a:solidFill>
              </a:rPr>
              <a:t>linear probing</a:t>
            </a:r>
          </a:p>
          <a:p>
            <a:pPr lvl="2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probe was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In general have some </a:t>
            </a:r>
            <a:r>
              <a:rPr lang="en-US" dirty="0" smtClean="0">
                <a:solidFill>
                  <a:schemeClr val="accent2"/>
                </a:solidFill>
              </a:rPr>
              <a:t>probe function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and use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+ 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Open addressing does poorly with high load factor </a:t>
            </a:r>
            <a:r>
              <a:rPr lang="en-US" b="1" i="1" dirty="0" smtClean="0">
                <a:sym typeface="Symbol" pitchFamily="18" charset="2"/>
              </a:rPr>
              <a:t>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want larger tables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Too many probes means no more </a:t>
            </a:r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(1)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Tables: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467600" cy="1828800"/>
          </a:xfrm>
        </p:spPr>
        <p:txBody>
          <a:bodyPr/>
          <a:lstStyle/>
          <a:p>
            <a:r>
              <a:rPr lang="en-US" dirty="0" smtClean="0"/>
              <a:t>Aim for constant-time (i.e., </a:t>
            </a:r>
            <a:r>
              <a:rPr lang="en-US" i="1" dirty="0" smtClean="0"/>
              <a:t>O</a:t>
            </a:r>
            <a:r>
              <a:rPr lang="en-US" dirty="0" smtClean="0"/>
              <a:t>(1))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dirty="0" smtClean="0"/>
          </a:p>
          <a:p>
            <a:pPr lvl="1"/>
            <a:r>
              <a:rPr lang="en-US" dirty="0" smtClean="0"/>
              <a:t>“On average” under some reasonable </a:t>
            </a:r>
            <a:r>
              <a:rPr lang="en-US" dirty="0" smtClean="0">
                <a:solidFill>
                  <a:schemeClr val="accent2"/>
                </a:solidFill>
              </a:rPr>
              <a:t>assumptions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hash table is an array of some fixed size</a:t>
            </a:r>
          </a:p>
          <a:p>
            <a:pPr lvl="1"/>
            <a:r>
              <a:rPr lang="en-US" dirty="0" smtClean="0"/>
              <a:t>But </a:t>
            </a:r>
            <a:r>
              <a:rPr lang="en-US" dirty="0" err="1" smtClean="0"/>
              <a:t>growable</a:t>
            </a:r>
            <a:r>
              <a:rPr lang="en-US" dirty="0" smtClean="0"/>
              <a:t> as we’ll see</a:t>
            </a:r>
          </a:p>
          <a:p>
            <a:endParaRPr lang="en-US" sz="10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304800" y="3886200"/>
            <a:ext cx="7162800" cy="1295400"/>
            <a:chOff x="1143000" y="3962400"/>
            <a:chExt cx="7162800" cy="129540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1143000" y="4038600"/>
              <a:ext cx="2057400" cy="1219200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3000" y="46290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E</a:t>
              </a:r>
            </a:p>
          </p:txBody>
        </p:sp>
        <p:sp>
          <p:nvSpPr>
            <p:cNvPr id="17" name="Right Arrow 16"/>
            <p:cNvSpPr/>
            <p:nvPr/>
          </p:nvSpPr>
          <p:spPr bwMode="auto">
            <a:xfrm>
              <a:off x="1600200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0" y="460998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>
                  <a:cs typeface="Times New Roman" pitchFamily="18" charset="0"/>
                </a:rPr>
                <a:t>int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79378" y="460998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table-index</a:t>
              </a:r>
            </a:p>
          </p:txBody>
        </p:sp>
        <p:sp>
          <p:nvSpPr>
            <p:cNvPr id="20" name="Right Arrow 19"/>
            <p:cNvSpPr/>
            <p:nvPr/>
          </p:nvSpPr>
          <p:spPr bwMode="auto">
            <a:xfrm>
              <a:off x="3288792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ight Arrow 20"/>
            <p:cNvSpPr/>
            <p:nvPr/>
          </p:nvSpPr>
          <p:spPr bwMode="auto">
            <a:xfrm>
              <a:off x="5727192" y="4705290"/>
              <a:ext cx="11308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15000" y="4400490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collision?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022218" y="4473714"/>
              <a:ext cx="1207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</a:t>
              </a:r>
            </a:p>
            <a:p>
              <a:r>
                <a:rPr lang="en-US" sz="2000" b="0" dirty="0" smtClean="0">
                  <a:cs typeface="Times New Roman" pitchFamily="18" charset="0"/>
                </a:rPr>
                <a:t>resolution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52600" y="4019490"/>
              <a:ext cx="752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client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819400" y="4038600"/>
              <a:ext cx="5486400" cy="1219200"/>
            </a:xfrm>
            <a:prstGeom prst="rect">
              <a:avLst/>
            </a:prstGeom>
            <a:solidFill>
              <a:srgbClr val="00B0F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05400" y="3962400"/>
              <a:ext cx="1960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hash table library</a:t>
              </a:r>
            </a:p>
          </p:txBody>
        </p:sp>
      </p:grpSp>
      <p:graphicFrame>
        <p:nvGraphicFramePr>
          <p:cNvPr id="27" name="Group 8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315200" y="29419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Text Box 8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48400" y="5786735"/>
            <a:ext cx="1857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/>
              <a:t>TableSize</a:t>
            </a:r>
            <a:r>
              <a:rPr lang="en-US" dirty="0"/>
              <a:t> –1 </a:t>
            </a:r>
          </a:p>
        </p:txBody>
      </p:sp>
      <p:sp>
        <p:nvSpPr>
          <p:cNvPr id="29" name="Text Box 8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05700" y="243393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hash table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and the book use the terms</a:t>
            </a:r>
          </a:p>
          <a:p>
            <a:pPr lvl="1"/>
            <a:r>
              <a:rPr lang="en-US" dirty="0" smtClean="0"/>
              <a:t>“chaining” or “separate chaining”</a:t>
            </a:r>
          </a:p>
          <a:p>
            <a:pPr lvl="1"/>
            <a:r>
              <a:rPr lang="en-US" dirty="0" smtClean="0"/>
              <a:t>“open addressing”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Very confusingly,</a:t>
            </a:r>
          </a:p>
          <a:p>
            <a:pPr lvl="1"/>
            <a:r>
              <a:rPr lang="en-US" dirty="0" smtClean="0"/>
              <a:t>“open hashing” is a synonym for “chaining”</a:t>
            </a:r>
          </a:p>
          <a:p>
            <a:pPr lvl="1"/>
            <a:r>
              <a:rPr lang="en-US" dirty="0" smtClean="0"/>
              <a:t>“closed hashing” is a synonym for “open addressing”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(If it makes you feel any better, </a:t>
            </a:r>
          </a:p>
          <a:p>
            <a:pPr>
              <a:buNone/>
            </a:pPr>
            <a:r>
              <a:rPr lang="en-US" dirty="0" smtClean="0"/>
              <a:t>most trees in CS grow upside-down </a:t>
            </a:r>
            <a:r>
              <a:rPr lang="en-US" dirty="0" smtClean="0">
                <a:sym typeface="Wingdings" pitchFamily="2" charset="2"/>
              </a:rPr>
              <a:t>)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412" y="4572000"/>
            <a:ext cx="1881188" cy="1905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5516578" y="5113944"/>
            <a:ext cx="1417622" cy="1162330"/>
            <a:chOff x="2700950" y="5266344"/>
            <a:chExt cx="1417622" cy="1162330"/>
          </a:xfrm>
        </p:grpSpPr>
        <p:sp>
          <p:nvSpPr>
            <p:cNvPr id="9" name="Oval 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086477" y="6207638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0" name="Oval 6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656845" y="573699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896354" y="573699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sp>
          <p:nvSpPr>
            <p:cNvPr id="12" name="Oval 9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276600" y="5266344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13" name="AutoShape 15"/>
            <p:cNvCxnSpPr>
              <a:cxnSpLocks noChangeShapeType="1"/>
              <a:stCxn id="12" idx="3"/>
              <a:endCxn id="11" idx="0"/>
            </p:cNvCxnSpPr>
            <p:nvPr>
              <p:custDataLst>
                <p:tags r:id="rId5"/>
              </p:custDataLst>
            </p:nvPr>
          </p:nvCxnSpPr>
          <p:spPr bwMode="auto">
            <a:xfrm flipH="1">
              <a:off x="3032156" y="5448720"/>
              <a:ext cx="284053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" name="AutoShape 16"/>
            <p:cNvCxnSpPr>
              <a:cxnSpLocks noChangeShapeType="1"/>
              <a:stCxn id="12" idx="5"/>
              <a:endCxn id="10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3508595" y="5448720"/>
              <a:ext cx="284052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7"/>
            <p:cNvCxnSpPr>
              <a:cxnSpLocks noChangeShapeType="1"/>
              <a:stCxn id="11" idx="5"/>
              <a:endCxn id="9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3128349" y="5919367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6" name="Oval 20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846968" y="6207638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17" name="AutoShape 21"/>
            <p:cNvCxnSpPr>
              <a:cxnSpLocks noChangeShapeType="1"/>
              <a:stCxn id="10" idx="5"/>
              <a:endCxn id="16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3888840" y="5919367"/>
              <a:ext cx="93929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8" name="Oval 22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700950" y="6226968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19" name="AutoShape 23"/>
            <p:cNvCxnSpPr>
              <a:cxnSpLocks noChangeShapeType="1"/>
              <a:endCxn id="18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2836752" y="5938697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" name="Oval 22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462950" y="6194191"/>
              <a:ext cx="271604" cy="2017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dirty="0"/>
            </a:p>
          </p:txBody>
        </p:sp>
        <p:cxnSp>
          <p:nvCxnSpPr>
            <p:cNvPr id="21" name="AutoShape 23"/>
            <p:cNvCxnSpPr>
              <a:cxnSpLocks noChangeShapeType="1"/>
              <a:endCxn id="20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3598752" y="5905920"/>
              <a:ext cx="93930" cy="2781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finds an open table position using a probe function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about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Must use same probe function to “retrace the trail” for the data</a:t>
            </a:r>
          </a:p>
          <a:p>
            <a:pPr lvl="1"/>
            <a:r>
              <a:rPr lang="en-US" dirty="0" smtClean="0"/>
              <a:t>Unsuccessful search when reach empty position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What about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?</a:t>
            </a:r>
          </a:p>
          <a:p>
            <a:pPr lvl="1"/>
            <a:r>
              <a:rPr lang="en-US" b="1" i="1" dirty="0" smtClean="0"/>
              <a:t>Must</a:t>
            </a:r>
            <a:r>
              <a:rPr lang="en-US" dirty="0" smtClean="0"/>
              <a:t> use “lazy” deletion.  Why?</a:t>
            </a:r>
          </a:p>
          <a:p>
            <a:pPr lvl="2"/>
            <a:r>
              <a:rPr lang="en-US" dirty="0" smtClean="0"/>
              <a:t>Marker indicates “no data here, but don’t stop probing”</a:t>
            </a:r>
          </a:p>
          <a:p>
            <a:pPr lvl="1"/>
            <a:r>
              <a:rPr lang="en-US" dirty="0" smtClean="0"/>
              <a:t>Note: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with chaining is plain-old list-remove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(Primary)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It turns out linear probing is a </a:t>
            </a:r>
            <a:r>
              <a:rPr lang="en-US" i="1" dirty="0" smtClean="0"/>
              <a:t>bad idea</a:t>
            </a:r>
            <a:r>
              <a:rPr lang="en-US" dirty="0" smtClean="0"/>
              <a:t>, even though the probe function is quick to compute (which is a good thing)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pic>
        <p:nvPicPr>
          <p:cNvPr id="7" name="Picture 3" descr="lpclus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58189" y="2438400"/>
            <a:ext cx="4619011" cy="3890904"/>
          </a:xfrm>
          <a:prstGeom prst="rect">
            <a:avLst/>
          </a:prstGeom>
          <a:noFill/>
        </p:spPr>
      </p:pic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10400" y="5943600"/>
            <a:ext cx="1422400" cy="36671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45717" rIns="0" bIns="45717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[R. </a:t>
            </a:r>
            <a:r>
              <a:rPr lang="en-US" sz="1800" dirty="0" err="1"/>
              <a:t>Sedgewick</a:t>
            </a:r>
            <a:r>
              <a:rPr lang="en-US" sz="1800" dirty="0"/>
              <a:t>]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7199" y="2667000"/>
            <a:ext cx="3000989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Tends to produce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clusters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which lead to</a:t>
            </a:r>
            <a:endParaRPr lang="en-US" sz="2000" b="0" kern="0" dirty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 probing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sequences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noProof="0" dirty="0" smtClean="0">
                <a:latin typeface="+mn-lt"/>
              </a:rPr>
              <a:t>Called </a:t>
            </a:r>
            <a:r>
              <a:rPr lang="en-US" sz="2000" b="0" kern="0" noProof="0" dirty="0" smtClean="0">
                <a:solidFill>
                  <a:schemeClr val="accent2"/>
                </a:solidFill>
                <a:latin typeface="+mn-lt"/>
              </a:rPr>
              <a:t>primary clustering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Saw</a:t>
            </a:r>
            <a:r>
              <a:rPr kumimoji="0" lang="en-US" sz="20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this starting in our example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Linear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/>
              <a:t>Trivial fact: For any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i="1" dirty="0" smtClean="0">
                <a:sym typeface="Symbol" pitchFamily="18" charset="2"/>
              </a:rPr>
              <a:t>&lt; 1, </a:t>
            </a:r>
            <a:r>
              <a:rPr lang="en-US" dirty="0" smtClean="0">
                <a:sym typeface="Symbol" pitchFamily="18" charset="2"/>
              </a:rPr>
              <a:t>linear probing will find an empty slot</a:t>
            </a:r>
          </a:p>
          <a:p>
            <a:pPr lvl="1"/>
            <a:r>
              <a:rPr lang="en-US" dirty="0" smtClean="0">
                <a:sym typeface="Symbol" pitchFamily="18" charset="2"/>
              </a:rPr>
              <a:t>It is “safe” in this sense: no infinite loop unless table is full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Non-trivial facts we won’t prove: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Average # of probes given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(in the limit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TableSize</a:t>
            </a:r>
            <a:r>
              <a:rPr lang="en-US" b="1" i="1" dirty="0" smtClean="0">
                <a:sym typeface="Symbol" pitchFamily="18" charset="2"/>
              </a:rPr>
              <a:t> →</a:t>
            </a:r>
            <a:r>
              <a:rPr lang="en-US" b="1" i="1" dirty="0" smtClean="0">
                <a:sym typeface="Symbol"/>
              </a:rPr>
              <a:t></a:t>
            </a:r>
            <a:r>
              <a:rPr lang="en-US" dirty="0" smtClean="0">
                <a:sym typeface="Symbol" pitchFamily="18" charset="2"/>
              </a:rPr>
              <a:t> )</a:t>
            </a:r>
            <a:endParaRPr lang="en-US" b="1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Unsuccessful search: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Successful search:  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This is pretty bad: need to leave sufficient empty space in the table to get decent performance (see chart)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4038600" y="3505200"/>
          <a:ext cx="17526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name="Equation" r:id="rId6" imgW="965160" imgH="482400" progId="Equation.3">
                  <p:embed/>
                </p:oleObj>
              </mc:Choice>
              <mc:Fallback>
                <p:oleObj name="Equation" r:id="rId6" imgW="96516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505200"/>
                        <a:ext cx="1752600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038600" y="4521200"/>
          <a:ext cx="1752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Equation" r:id="rId8" imgW="901440" imgH="457200" progId="Equation.3">
                  <p:embed/>
                </p:oleObj>
              </mc:Choice>
              <mc:Fallback>
                <p:oleObj name="Equation" r:id="rId8" imgW="90144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521200"/>
                        <a:ext cx="17526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000" y="26416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Linear-probing performance degrades rapidly as table gets full</a:t>
            </a:r>
          </a:p>
          <a:p>
            <a:pPr lvl="1"/>
            <a:r>
              <a:rPr lang="en-US" dirty="0" smtClean="0"/>
              <a:t>(Formula assumes “large table” but point remains)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By comparison, chaining performance is linear in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and has no trouble with </a:t>
            </a:r>
            <a:r>
              <a:rPr lang="en-US" b="1" i="1" dirty="0" smtClean="0">
                <a:sym typeface="Symbol" pitchFamily="18" charset="2"/>
              </a:rPr>
              <a:t>&gt;1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94200" y="26416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 smtClean="0"/>
              <a:t>We can avoid primary clustering by changing the probe function</a:t>
            </a:r>
          </a:p>
          <a:p>
            <a:pPr marL="0" indent="0">
              <a:buNone/>
            </a:pPr>
            <a:r>
              <a:rPr lang="en-US" dirty="0" smtClean="0"/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+ f(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 common technique is quadratic probing: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 = i</a:t>
            </a:r>
            <a:r>
              <a:rPr lang="en-US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 lvl="1"/>
            <a:r>
              <a:rPr lang="en-US" dirty="0" smtClean="0"/>
              <a:t>So probe sequence is:</a:t>
            </a:r>
          </a:p>
          <a:p>
            <a:pPr lvl="2"/>
            <a:r>
              <a:rPr lang="en-US" dirty="0" smtClean="0"/>
              <a:t>0</a:t>
            </a:r>
            <a:r>
              <a:rPr lang="en-US" baseline="30000" dirty="0" smtClean="0"/>
              <a:t>th</a:t>
            </a:r>
            <a:r>
              <a:rPr lang="en-US" dirty="0" smtClean="0"/>
              <a:t> probe: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+ 1)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+ 4)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+ 9)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dirty="0" err="1" smtClean="0">
                <a:solidFill>
                  <a:schemeClr val="accent2"/>
                </a:solidFill>
              </a:rPr>
              <a:t>i</a:t>
            </a:r>
            <a:r>
              <a:rPr lang="en-US" baseline="30000" dirty="0" err="1" smtClean="0">
                <a:solidFill>
                  <a:schemeClr val="accent2"/>
                </a:solidFill>
              </a:rPr>
              <a:t>th</a:t>
            </a:r>
            <a:r>
              <a:rPr lang="en-US" dirty="0" smtClean="0">
                <a:solidFill>
                  <a:schemeClr val="accent2"/>
                </a:solidFill>
              </a:rPr>
              <a:t> probe: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(h(key) + i</a:t>
            </a:r>
            <a:r>
              <a:rPr lang="en-US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sz="1000" dirty="0" smtClean="0"/>
          </a:p>
          <a:p>
            <a:r>
              <a:rPr lang="en-US" dirty="0" smtClean="0"/>
              <a:t>Intuition: Probes quickly “leave the neighborhood”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Collision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	When two keys map to the same location in the hash table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try to avoid it, but number-of-keys exceeds table size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hash tables should support </a:t>
            </a:r>
            <a:r>
              <a:rPr lang="en-US" dirty="0" smtClean="0">
                <a:solidFill>
                  <a:schemeClr val="accent2"/>
                </a:solidFill>
              </a:rPr>
              <a:t>collision resolution</a:t>
            </a:r>
          </a:p>
          <a:p>
            <a:pPr lvl="1"/>
            <a:r>
              <a:rPr lang="en-US" dirty="0" smtClean="0"/>
              <a:t>Ideas?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20800" y="13716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1447800"/>
            <a:ext cx="220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TableSize</a:t>
            </a:r>
            <a:r>
              <a:rPr lang="en-US" dirty="0" smtClean="0"/>
              <a:t>=10</a:t>
            </a:r>
          </a:p>
          <a:p>
            <a:r>
              <a:rPr lang="en-US" dirty="0" smtClean="0"/>
              <a:t>Insert</a:t>
            </a:r>
            <a:r>
              <a:rPr lang="en-US" dirty="0"/>
              <a:t>: </a:t>
            </a:r>
          </a:p>
          <a:p>
            <a:r>
              <a:rPr lang="en-US" dirty="0"/>
              <a:t>89</a:t>
            </a:r>
          </a:p>
          <a:p>
            <a:r>
              <a:rPr lang="en-US" dirty="0"/>
              <a:t>18</a:t>
            </a:r>
          </a:p>
          <a:p>
            <a:r>
              <a:rPr lang="en-US" dirty="0"/>
              <a:t>49</a:t>
            </a:r>
          </a:p>
          <a:p>
            <a:r>
              <a:rPr lang="en-US" dirty="0"/>
              <a:t>58</a:t>
            </a:r>
          </a:p>
          <a:p>
            <a:r>
              <a:rPr lang="en-US" dirty="0"/>
              <a:t>79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0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Quadratic Probing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1752601"/>
            <a:ext cx="3124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/>
              <a:t>TableSize</a:t>
            </a:r>
            <a:r>
              <a:rPr lang="en-US" sz="2000" dirty="0"/>
              <a:t> = 7</a:t>
            </a:r>
          </a:p>
          <a:p>
            <a:pPr eaLnBrk="0" hangingPunct="0"/>
            <a:endParaRPr lang="en-US" sz="2000" dirty="0" smtClean="0"/>
          </a:p>
          <a:p>
            <a:pPr eaLnBrk="0" hangingPunct="0"/>
            <a:r>
              <a:rPr lang="en-US" sz="2000" dirty="0" smtClean="0"/>
              <a:t>Insert:</a:t>
            </a:r>
            <a:endParaRPr lang="en-US" sz="2000" dirty="0"/>
          </a:p>
          <a:p>
            <a:pPr marL="457200" indent="-457200" eaLnBrk="0" hangingPunct="0">
              <a:buAutoNum type="arabicPlain" startAt="76"/>
            </a:pPr>
            <a:r>
              <a:rPr lang="en-US" sz="2000" dirty="0" smtClean="0"/>
              <a:t>                (76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pPr marL="457200" indent="-457200">
              <a:buAutoNum type="arabicPlain" startAt="40"/>
            </a:pPr>
            <a:r>
              <a:rPr lang="en-US" sz="2000" dirty="0" smtClean="0"/>
              <a:t>                (40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pPr marL="457200" indent="-457200"/>
            <a:r>
              <a:rPr lang="en-US" sz="2000" dirty="0" smtClean="0"/>
              <a:t>48                   (48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5                     (  5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r>
              <a:rPr lang="en-US" sz="2000" dirty="0" smtClean="0"/>
              <a:t>55                   (55 </a:t>
            </a:r>
            <a:r>
              <a:rPr lang="en-US" sz="2000" dirty="0"/>
              <a:t>% 7 </a:t>
            </a:r>
            <a:r>
              <a:rPr lang="en-US" sz="2000" dirty="0" smtClean="0"/>
              <a:t>= 6)</a:t>
            </a:r>
            <a:endParaRPr lang="en-US" sz="2000" dirty="0"/>
          </a:p>
          <a:p>
            <a:r>
              <a:rPr lang="en-US" sz="2000" dirty="0" smtClean="0"/>
              <a:t>47                   (47 </a:t>
            </a:r>
            <a:r>
              <a:rPr lang="en-US" sz="2000" dirty="0"/>
              <a:t>% 7 </a:t>
            </a:r>
            <a:r>
              <a:rPr lang="en-US" sz="2000" dirty="0" smtClean="0"/>
              <a:t>= 5)</a:t>
            </a:r>
            <a:endParaRPr lang="en-US" sz="2000" dirty="0"/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aphicFrame>
        <p:nvGraphicFramePr>
          <p:cNvPr id="11" name="Group 68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219200" y="1981200"/>
          <a:ext cx="1600200" cy="277368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9200" y="50292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err="1" smtClean="0">
                <a:solidFill>
                  <a:srgbClr val="C00000"/>
                </a:solidFill>
                <a:latin typeface="+mn-lt"/>
              </a:rPr>
              <a:t>Doh</a:t>
            </a:r>
            <a:r>
              <a:rPr lang="en-US" sz="2000" b="0" dirty="0" smtClean="0">
                <a:solidFill>
                  <a:srgbClr val="C00000"/>
                </a:solidFill>
                <a:latin typeface="+mn-lt"/>
              </a:rPr>
              <a:t>!: For all </a:t>
            </a:r>
            <a:r>
              <a:rPr lang="en-US" sz="2000" b="0" i="1" dirty="0" smtClean="0">
                <a:solidFill>
                  <a:srgbClr val="C00000"/>
                </a:solidFill>
                <a:latin typeface="+mn-lt"/>
              </a:rPr>
              <a:t>n</a:t>
            </a:r>
            <a:r>
              <a:rPr lang="en-US" sz="2000" b="0" dirty="0" smtClean="0">
                <a:solidFill>
                  <a:srgbClr val="C00000"/>
                </a:solidFill>
                <a:latin typeface="+mn-lt"/>
              </a:rPr>
              <a:t>, </a:t>
            </a:r>
            <a:r>
              <a:rPr lang="en-US" sz="20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((n*n) +5) % 7 is 0, 2, 5, or 6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Excel shows takes “at least” 50 probes and a pattern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Proof uses induction and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+5) % 7 = ((n-7)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+5) % 7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In fact, for all </a:t>
            </a:r>
            <a:r>
              <a:rPr lang="en-US" sz="2000" b="0" i="1" dirty="0" smtClean="0">
                <a:latin typeface="+mn-lt"/>
              </a:rPr>
              <a:t>c</a:t>
            </a:r>
            <a:r>
              <a:rPr lang="en-US" sz="2000" b="0" dirty="0" smtClean="0">
                <a:latin typeface="+mn-lt"/>
              </a:rPr>
              <a:t> and </a:t>
            </a:r>
            <a:r>
              <a:rPr lang="en-US" sz="2000" b="0" i="1" dirty="0" smtClean="0">
                <a:latin typeface="+mn-lt"/>
              </a:rPr>
              <a:t>k</a:t>
            </a:r>
            <a:r>
              <a:rPr lang="en-US" sz="2000" b="0" dirty="0" smtClean="0">
                <a:latin typeface="+mn-lt"/>
              </a:rPr>
              <a:t>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+c) % k = ((n-k)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+c) % 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Bad News to Good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724400"/>
          </a:xfrm>
        </p:spPr>
        <p:txBody>
          <a:bodyPr/>
          <a:lstStyle/>
          <a:p>
            <a:r>
              <a:rPr lang="en-US" dirty="0" smtClean="0"/>
              <a:t>Bad news: </a:t>
            </a:r>
          </a:p>
          <a:p>
            <a:pPr lvl="1"/>
            <a:r>
              <a:rPr lang="en-US" dirty="0" smtClean="0"/>
              <a:t>Quadratic probing can cycle through the same full indices, never terminating despite table not being full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Good news: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If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>
                <a:solidFill>
                  <a:schemeClr val="accent2"/>
                </a:solidFill>
              </a:rPr>
              <a:t> is </a:t>
            </a:r>
            <a:r>
              <a:rPr lang="en-US" i="1" dirty="0" smtClean="0">
                <a:solidFill>
                  <a:schemeClr val="accent2"/>
                </a:solidFill>
              </a:rPr>
              <a:t>prime</a:t>
            </a:r>
            <a:r>
              <a:rPr lang="en-US" dirty="0" smtClean="0">
                <a:solidFill>
                  <a:schemeClr val="accent2"/>
                </a:solidFill>
              </a:rPr>
              <a:t> and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 </a:t>
            </a:r>
            <a:r>
              <a:rPr lang="en-US" dirty="0" smtClean="0">
                <a:solidFill>
                  <a:schemeClr val="accent2"/>
                </a:solidFill>
              </a:rPr>
              <a:t>&lt; ½</a:t>
            </a:r>
            <a:r>
              <a:rPr lang="en-US" dirty="0" smtClean="0"/>
              <a:t>, then quadratic probing will find an empty slot in at most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/2 </a:t>
            </a:r>
            <a:r>
              <a:rPr lang="en-US" dirty="0" smtClean="0"/>
              <a:t>probes</a:t>
            </a:r>
          </a:p>
          <a:p>
            <a:pPr lvl="1"/>
            <a:r>
              <a:rPr lang="en-US" dirty="0" smtClean="0">
                <a:sym typeface="Symbol" pitchFamily="18" charset="2"/>
              </a:rPr>
              <a:t>So</a:t>
            </a:r>
            <a:r>
              <a:rPr lang="en-US" dirty="0">
                <a:sym typeface="Symbol" pitchFamily="18" charset="2"/>
              </a:rPr>
              <a:t>: If you keep  </a:t>
            </a:r>
            <a:r>
              <a:rPr lang="en-US" dirty="0"/>
              <a:t>&lt; </a:t>
            </a:r>
            <a:r>
              <a:rPr lang="en-US" dirty="0" smtClean="0"/>
              <a:t>½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/>
              <a:t> is </a:t>
            </a:r>
            <a:r>
              <a:rPr lang="en-US" i="1" dirty="0"/>
              <a:t>prime</a:t>
            </a:r>
            <a:r>
              <a:rPr lang="en-US" dirty="0" smtClean="0"/>
              <a:t>, </a:t>
            </a:r>
            <a:r>
              <a:rPr lang="en-US" dirty="0"/>
              <a:t>no need to detect cycles</a:t>
            </a:r>
            <a:endParaRPr lang="en-US" dirty="0">
              <a:sym typeface="Symbol" pitchFamily="18" charset="2"/>
            </a:endParaRP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Proof is posted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lecture11.txt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Also, slightly less detailed proof in textbook</a:t>
            </a:r>
          </a:p>
          <a:p>
            <a:pPr lvl="2"/>
            <a:r>
              <a:rPr lang="en-US" dirty="0" smtClean="0"/>
              <a:t>Key fact: For prime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0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&lt; </a:t>
            </a:r>
            <a:r>
              <a:rPr lang="en-US" b="1" dirty="0" err="1" smtClean="0">
                <a:latin typeface="Courier New" pitchFamily="49" charset="0"/>
                <a:sym typeface="Symbol" pitchFamily="18" charset="2"/>
              </a:rPr>
              <a:t>i,j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 &lt; T/2</a:t>
            </a:r>
            <a:r>
              <a:rPr lang="en-US" dirty="0" smtClean="0">
                <a:sym typeface="Symbol" pitchFamily="18" charset="2"/>
              </a:rPr>
              <a:t> where </a:t>
            </a:r>
            <a:r>
              <a:rPr lang="en-US" b="1" dirty="0" err="1" smtClean="0">
                <a:latin typeface="Courier New" pitchFamily="49" charset="0"/>
                <a:sym typeface="Symbol" pitchFamily="18" charset="2"/>
              </a:rPr>
              <a:t>i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  j</a:t>
            </a:r>
            <a:r>
              <a:rPr lang="en-US" b="1" dirty="0" smtClean="0">
                <a:sym typeface="Symbol" pitchFamily="18" charset="2"/>
              </a:rPr>
              <a:t>,</a:t>
            </a:r>
            <a:endParaRPr lang="en-US" dirty="0" smtClean="0">
              <a:sym typeface="Bookshelf Symbol 2" pitchFamily="2" charset="2"/>
            </a:endParaRP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sym typeface="Symbol" pitchFamily="18" charset="2"/>
              </a:rPr>
              <a:t> 		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 (k + i</a:t>
            </a:r>
            <a:r>
              <a:rPr lang="en-US" b="1" baseline="30000" dirty="0" smtClean="0">
                <a:latin typeface="Courier New" pitchFamily="49" charset="0"/>
                <a:sym typeface="Bookshelf Symbol 2" pitchFamily="2" charset="2"/>
              </a:rPr>
              <a:t>2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) %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T</a:t>
            </a:r>
            <a:r>
              <a:rPr lang="en-US" b="1" dirty="0" smtClean="0">
                <a:latin typeface="Courier New" pitchFamily="49" charset="0"/>
                <a:sym typeface="Bookshelf Symbol 2" pitchFamily="2" charset="2"/>
              </a:rPr>
              <a:t> 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 (k + j</a:t>
            </a:r>
            <a:r>
              <a:rPr lang="en-US" b="1" baseline="30000" dirty="0" smtClean="0">
                <a:latin typeface="Courier New" pitchFamily="49" charset="0"/>
                <a:sym typeface="Symbol" pitchFamily="18" charset="2"/>
              </a:rPr>
              <a:t>2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) % T </a:t>
            </a:r>
            <a:r>
              <a:rPr lang="en-US" dirty="0" smtClean="0">
                <a:latin typeface="+mj-lt"/>
                <a:sym typeface="Symbol" pitchFamily="18" charset="2"/>
              </a:rPr>
              <a:t>(i.e., no index repeat)</a:t>
            </a:r>
          </a:p>
          <a:p>
            <a:pPr marL="457200" lvl="1" indent="0">
              <a:buNone/>
            </a:pPr>
            <a:endParaRPr lang="en-US" sz="1000" dirty="0" smtClean="0">
              <a:latin typeface="+mj-lt"/>
              <a:sym typeface="Symbol" pitchFamily="18" charset="2"/>
            </a:endParaRPr>
          </a:p>
          <a:p>
            <a:pPr lvl="1"/>
            <a:endParaRPr lang="en-US" sz="1000" dirty="0" smtClean="0">
              <a:latin typeface="+mj-lt"/>
              <a:sym typeface="Symbol" pitchFamily="18" charset="2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reconsidered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Quadratic probing does not suffer from primary clustering:       no problem with keys initially hashing to the same neighborhood</a:t>
            </a:r>
          </a:p>
          <a:p>
            <a:endParaRPr lang="en-US" dirty="0" smtClean="0"/>
          </a:p>
          <a:p>
            <a:r>
              <a:rPr lang="en-US" dirty="0" smtClean="0"/>
              <a:t>But it’s no help if keys initially hash to the same index</a:t>
            </a:r>
          </a:p>
          <a:p>
            <a:pPr lvl="1"/>
            <a:r>
              <a:rPr lang="en-US" dirty="0" smtClean="0"/>
              <a:t>Called </a:t>
            </a:r>
            <a:r>
              <a:rPr lang="en-US" dirty="0" smtClean="0">
                <a:solidFill>
                  <a:schemeClr val="accent2"/>
                </a:solidFill>
              </a:rPr>
              <a:t>secondary clustering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avoid secondary clustering with a probe function that depends on the key: </a:t>
            </a:r>
            <a:r>
              <a:rPr lang="en-US" dirty="0" smtClean="0">
                <a:solidFill>
                  <a:schemeClr val="accent2"/>
                </a:solidFill>
              </a:rPr>
              <a:t>double hashing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Idea: </a:t>
            </a:r>
          </a:p>
          <a:p>
            <a:pPr lvl="1"/>
            <a:r>
              <a:rPr lang="en-US" dirty="0" smtClean="0"/>
              <a:t>Given two good hash functions </a:t>
            </a:r>
            <a:r>
              <a:rPr lang="en-US" i="1" dirty="0" smtClean="0"/>
              <a:t>h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, it is very unlikely that for some </a:t>
            </a:r>
            <a:r>
              <a:rPr lang="en-US" i="1" dirty="0" smtClean="0"/>
              <a:t>key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== g(key)</a:t>
            </a:r>
          </a:p>
          <a:p>
            <a:pPr lvl="1"/>
            <a:r>
              <a:rPr lang="en-US" dirty="0" smtClean="0"/>
              <a:t>So make the probe function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*g(key)</a:t>
            </a: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Probe sequence:</a:t>
            </a:r>
          </a:p>
          <a:p>
            <a:pPr lvl="2"/>
            <a:r>
              <a:rPr lang="en-US" dirty="0" smtClean="0"/>
              <a:t>0</a:t>
            </a:r>
            <a:r>
              <a:rPr lang="en-US" baseline="30000" dirty="0" smtClean="0"/>
              <a:t>th</a:t>
            </a:r>
            <a:r>
              <a:rPr lang="en-US" dirty="0" smtClean="0"/>
              <a:t> probe: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probe: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g(key))  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+ 2*g(key))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probe: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(h(key) + 3*g(key))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…</a:t>
            </a:r>
          </a:p>
          <a:p>
            <a:pPr lvl="2"/>
            <a:r>
              <a:rPr lang="en-US" dirty="0" err="1" smtClean="0">
                <a:solidFill>
                  <a:schemeClr val="accent2"/>
                </a:solidFill>
              </a:rPr>
              <a:t>i</a:t>
            </a:r>
            <a:r>
              <a:rPr lang="en-US" baseline="30000" dirty="0" err="1" smtClean="0">
                <a:solidFill>
                  <a:schemeClr val="accent2"/>
                </a:solidFill>
              </a:rPr>
              <a:t>th</a:t>
            </a:r>
            <a:r>
              <a:rPr lang="en-US" dirty="0" smtClean="0">
                <a:solidFill>
                  <a:schemeClr val="accent2"/>
                </a:solidFill>
              </a:rPr>
              <a:t> probe: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(h(key) +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*g(key))</a:t>
            </a:r>
            <a:r>
              <a:rPr lang="en-US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Detail: Make sure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g(key)</a:t>
            </a:r>
            <a:r>
              <a:rPr lang="en-US" dirty="0" smtClean="0">
                <a:latin typeface="+mj-lt"/>
                <a:cs typeface="Courier New" pitchFamily="49" charset="0"/>
              </a:rPr>
              <a:t> cannot 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Double-hashing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Intuition: Because each probe is “jumping”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g(key)</a:t>
            </a:r>
            <a:r>
              <a:rPr lang="en-US" dirty="0" smtClean="0"/>
              <a:t> each time, we “leave the neighborhood” </a:t>
            </a:r>
            <a:r>
              <a:rPr lang="en-US" i="1" dirty="0" smtClean="0"/>
              <a:t>and</a:t>
            </a:r>
            <a:r>
              <a:rPr lang="en-US" dirty="0" smtClean="0"/>
              <a:t> “go different places from other initial collisions”</a:t>
            </a:r>
          </a:p>
          <a:p>
            <a:endParaRPr lang="en-US" dirty="0" smtClean="0"/>
          </a:p>
          <a:p>
            <a:r>
              <a:rPr lang="en-US" dirty="0" smtClean="0"/>
              <a:t>But we could still have a problem like in quadratic probing where we are not “safe” (infinite loop despite room in table)</a:t>
            </a:r>
          </a:p>
          <a:p>
            <a:pPr lvl="1"/>
            <a:r>
              <a:rPr lang="en-US" dirty="0" smtClean="0"/>
              <a:t>It is known that this cannot happen in at least one case: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= key % p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g(key) = q – (key % q)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 &lt; q &lt; p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/>
              <a:t> are prime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double-hashing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Assume “uniform hashing” </a:t>
            </a:r>
          </a:p>
          <a:p>
            <a:pPr lvl="1"/>
            <a:r>
              <a:rPr lang="en-US" dirty="0" smtClean="0"/>
              <a:t>Means probability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g(key1) % p == g(key2) % p </a:t>
            </a:r>
            <a:r>
              <a:rPr lang="en-US" dirty="0" smtClean="0"/>
              <a:t>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1/p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ym typeface="Symbol" pitchFamily="18" charset="2"/>
              </a:rPr>
              <a:t>Non-trivial facts we won’t prove: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Average # of probes given </a:t>
            </a:r>
            <a:r>
              <a:rPr lang="en-US" b="1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(in the limit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TableSize</a:t>
            </a:r>
            <a:r>
              <a:rPr lang="en-US" b="1" i="1" dirty="0" smtClean="0">
                <a:sym typeface="Symbol" pitchFamily="18" charset="2"/>
              </a:rPr>
              <a:t> →</a:t>
            </a:r>
            <a:r>
              <a:rPr lang="en-US" b="1" i="1" dirty="0" smtClean="0">
                <a:sym typeface="Symbol"/>
              </a:rPr>
              <a:t></a:t>
            </a:r>
            <a:r>
              <a:rPr lang="en-US" dirty="0" smtClean="0">
                <a:sym typeface="Symbol" pitchFamily="18" charset="2"/>
              </a:rPr>
              <a:t> )</a:t>
            </a:r>
            <a:endParaRPr lang="en-US" b="1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Unsuccessful search (intuitive):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Successful search (less intuitive):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sz="1000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Bottom line: unsuccessful bad (but not as bad as </a:t>
            </a:r>
            <a:r>
              <a:rPr lang="en-US" dirty="0" smtClean="0"/>
              <a:t>linear probing), but successful is not nearly as bad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5486400" y="3429000"/>
          <a:ext cx="7985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tion" r:id="rId6" imgW="342720" imgH="393480" progId="">
                  <p:embed/>
                </p:oleObj>
              </mc:Choice>
              <mc:Fallback>
                <p:oleObj name="Equation" r:id="rId6" imgW="342720" imgH="39348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429000"/>
                        <a:ext cx="79851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5486400" y="4572000"/>
          <a:ext cx="1865313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8" imgW="901440" imgH="431640" progId="">
                  <p:embed/>
                </p:oleObj>
              </mc:Choice>
              <mc:Fallback>
                <p:oleObj name="Equation" r:id="rId8" imgW="901440" imgH="43164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572000"/>
                        <a:ext cx="1865313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000" y="11430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8608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38608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70400" y="11430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i="1" dirty="0" smtClean="0"/>
              <a:t>Chaining</a:t>
            </a:r>
            <a:r>
              <a:rPr lang="en-US" dirty="0" smtClean="0"/>
              <a:t> is easy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proportional to load factor on average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 can be constant if just push on front of </a:t>
            </a:r>
            <a:r>
              <a:rPr lang="en-US" dirty="0" smtClean="0"/>
              <a:t>list</a:t>
            </a:r>
          </a:p>
          <a:p>
            <a:endParaRPr lang="en-US" dirty="0" smtClean="0"/>
          </a:p>
          <a:p>
            <a:r>
              <a:rPr lang="en-US" i="1" dirty="0" smtClean="0"/>
              <a:t>Open addressing</a:t>
            </a:r>
            <a:r>
              <a:rPr lang="en-US" dirty="0" smtClean="0"/>
              <a:t>  uses probing, has clustering issues as table fills</a:t>
            </a:r>
          </a:p>
          <a:p>
            <a:pPr lvl="1"/>
            <a:r>
              <a:rPr lang="en-US" dirty="0" smtClean="0"/>
              <a:t>Why use it:</a:t>
            </a:r>
          </a:p>
          <a:p>
            <a:pPr lvl="2"/>
            <a:r>
              <a:rPr lang="en-US" dirty="0" smtClean="0"/>
              <a:t>Less memory allocation? </a:t>
            </a:r>
          </a:p>
          <a:p>
            <a:pPr lvl="2"/>
            <a:r>
              <a:rPr lang="en-US" dirty="0" smtClean="0"/>
              <a:t>Easier data representation?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Now: </a:t>
            </a:r>
          </a:p>
          <a:p>
            <a:pPr lvl="1"/>
            <a:r>
              <a:rPr lang="en-US" dirty="0" smtClean="0"/>
              <a:t>Growing the table when it gets too full (“rehashing”)</a:t>
            </a:r>
          </a:p>
          <a:p>
            <a:pPr lvl="1"/>
            <a:r>
              <a:rPr lang="en-US" dirty="0" smtClean="0"/>
              <a:t>Relation between hashing/comparing and connection to Java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r>
              <a:rPr lang="en-US" dirty="0" smtClean="0"/>
              <a:t>As with array-based stacks/queues/lists, if table gets too full, create a bigger table and copy everything</a:t>
            </a:r>
          </a:p>
          <a:p>
            <a:endParaRPr lang="en-US" sz="1000" dirty="0" smtClean="0"/>
          </a:p>
          <a:p>
            <a:r>
              <a:rPr lang="en-US" dirty="0" smtClean="0"/>
              <a:t>With chaining, we get to decide what “too full” means</a:t>
            </a:r>
          </a:p>
          <a:p>
            <a:pPr lvl="1"/>
            <a:r>
              <a:rPr lang="en-US" dirty="0" smtClean="0"/>
              <a:t>Keep load factor reasonable (e.g., &lt; 1)?</a:t>
            </a:r>
          </a:p>
          <a:p>
            <a:pPr lvl="1"/>
            <a:r>
              <a:rPr lang="en-US" dirty="0" smtClean="0"/>
              <a:t>Consider average or max size of non-empty chains?</a:t>
            </a:r>
          </a:p>
          <a:p>
            <a:endParaRPr lang="en-US" dirty="0" smtClean="0"/>
          </a:p>
          <a:p>
            <a:r>
              <a:rPr lang="en-US" dirty="0" smtClean="0"/>
              <a:t>For open addressing, half-full is a good rule of thumb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New table size</a:t>
            </a:r>
          </a:p>
          <a:p>
            <a:pPr lvl="1"/>
            <a:r>
              <a:rPr lang="en-US" dirty="0" smtClean="0"/>
              <a:t>Twice-as-big is a good idea, except, </a:t>
            </a:r>
            <a:r>
              <a:rPr lang="en-US" dirty="0" err="1" smtClean="0"/>
              <a:t>uhm</a:t>
            </a:r>
            <a:r>
              <a:rPr lang="en-US" dirty="0" smtClean="0"/>
              <a:t>, that won’t be prime!</a:t>
            </a:r>
          </a:p>
          <a:p>
            <a:pPr lvl="1"/>
            <a:r>
              <a:rPr lang="en-US" dirty="0" smtClean="0"/>
              <a:t>So go </a:t>
            </a:r>
            <a:r>
              <a:rPr lang="en-US" i="1" dirty="0" smtClean="0"/>
              <a:t>about</a:t>
            </a:r>
            <a:r>
              <a:rPr lang="en-US" dirty="0" smtClean="0"/>
              <a:t> twice-as-big </a:t>
            </a:r>
          </a:p>
          <a:p>
            <a:pPr lvl="1"/>
            <a:r>
              <a:rPr lang="en-US" dirty="0" smtClean="0"/>
              <a:t>Can have a list of prime numbers in your code since you won’t grow more than 20-30 times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rehashing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85800" y="1676400"/>
            <a:ext cx="8001000" cy="39624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What if we copy all data to the same indices in the new table?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Will not work; we calculated the index based 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endParaRPr lang="en-US" sz="1000" dirty="0" smtClean="0">
              <a:sym typeface="Wingdings" pitchFamily="2" charset="2"/>
            </a:endParaRPr>
          </a:p>
          <a:p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Go through table, do standard insert for each into new table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Run-time?</a:t>
            </a:r>
          </a:p>
          <a:p>
            <a:pPr lvl="1"/>
            <a:r>
              <a:rPr lang="en-US" i="1" dirty="0">
                <a:sym typeface="Wingdings" pitchFamily="2" charset="2"/>
              </a:rPr>
              <a:t>O</a:t>
            </a:r>
            <a:r>
              <a:rPr lang="en-US" dirty="0">
                <a:sym typeface="Wingdings" pitchFamily="2" charset="2"/>
              </a:rPr>
              <a:t>(n):  Iterate through </a:t>
            </a:r>
            <a:r>
              <a:rPr lang="en-US" dirty="0" smtClean="0">
                <a:sym typeface="Wingdings" pitchFamily="2" charset="2"/>
              </a:rPr>
              <a:t>old table</a:t>
            </a:r>
            <a:endParaRPr lang="en-US" dirty="0">
              <a:sym typeface="Wingdings" pitchFamily="2" charset="2"/>
            </a:endParaRPr>
          </a:p>
          <a:p>
            <a:pPr lvl="1"/>
            <a:endParaRPr lang="en-US" sz="1000" dirty="0" smtClean="0">
              <a:sym typeface="Wingdings" pitchFamily="2" charset="2"/>
            </a:endParaRPr>
          </a:p>
          <a:p>
            <a:pPr lvl="1"/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Resize is an </a:t>
            </a:r>
            <a:r>
              <a:rPr lang="en-US" i="1" dirty="0" smtClean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) operation, involving </a:t>
            </a:r>
            <a:r>
              <a:rPr lang="en-US" i="1" dirty="0" smtClean="0"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 calls to the hash function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Is there some way to avoid all those hash function calls?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Space/time tradeoff: Could store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h(key)</a:t>
            </a:r>
            <a:r>
              <a:rPr lang="en-US" dirty="0" smtClean="0">
                <a:sym typeface="Wingdings" pitchFamily="2" charset="2"/>
              </a:rPr>
              <a:t> with each data item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Growing the table is still </a:t>
            </a:r>
            <a:r>
              <a:rPr lang="en-US" i="1" dirty="0" smtClean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); only helps by a constant factor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and comparing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3200400"/>
          </a:xfrm>
        </p:spPr>
        <p:txBody>
          <a:bodyPr/>
          <a:lstStyle/>
          <a:p>
            <a:r>
              <a:rPr lang="en-US" dirty="0" smtClean="0"/>
              <a:t>Need to emphasize a critical detail:</a:t>
            </a:r>
          </a:p>
          <a:p>
            <a:pPr lvl="1"/>
            <a:r>
              <a:rPr lang="en-US" dirty="0" smtClean="0"/>
              <a:t>We initially </a:t>
            </a:r>
            <a:r>
              <a:rPr lang="en-US" i="1" dirty="0" smtClean="0"/>
              <a:t>hash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get a table index</a:t>
            </a:r>
          </a:p>
          <a:p>
            <a:pPr lvl="1"/>
            <a:r>
              <a:rPr lang="en-US" dirty="0" smtClean="0"/>
              <a:t>While chaining or probing we </a:t>
            </a:r>
            <a:r>
              <a:rPr lang="en-US" i="1" dirty="0" smtClean="0"/>
              <a:t>compare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endParaRPr lang="en-US" dirty="0">
              <a:cs typeface="Courier New" pitchFamily="49" charset="0"/>
            </a:endParaRPr>
          </a:p>
          <a:p>
            <a:pPr lvl="2"/>
            <a:r>
              <a:rPr lang="en-US" dirty="0" smtClean="0">
                <a:cs typeface="Courier New" pitchFamily="49" charset="0"/>
              </a:rPr>
              <a:t>Just need equality testing (i.e., “is it what I want”)</a:t>
            </a:r>
            <a:endParaRPr lang="en-US" dirty="0">
              <a:cs typeface="Courier New" pitchFamily="49" charset="0"/>
            </a:endParaRPr>
          </a:p>
          <a:p>
            <a:pPr lvl="2"/>
            <a:endParaRPr lang="en-US" sz="1000" dirty="0" smtClean="0"/>
          </a:p>
          <a:p>
            <a:r>
              <a:rPr lang="en-US" dirty="0" smtClean="0"/>
              <a:t>So a hash table needs a hash function and a comparator</a:t>
            </a:r>
          </a:p>
          <a:p>
            <a:pPr lvl="1"/>
            <a:r>
              <a:rPr lang="en-US" dirty="0" smtClean="0"/>
              <a:t>In Project 2, you will use two function objects</a:t>
            </a:r>
          </a:p>
          <a:p>
            <a:pPr lvl="1"/>
            <a:r>
              <a:rPr lang="en-US" dirty="0" smtClean="0"/>
              <a:t>The Java library uses a more object-oriented approach:     each object has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dirty="0" smtClean="0"/>
              <a:t> method and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dirty="0" smtClean="0"/>
              <a:t> method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4724400"/>
            <a:ext cx="4953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2"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 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{…}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{…}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 Objects Must Hash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Java library (and your project hash table) make a very important assumption that clients must satisfy…</a:t>
            </a:r>
          </a:p>
          <a:p>
            <a:endParaRPr lang="en-US" sz="1000" dirty="0" smtClean="0"/>
          </a:p>
          <a:p>
            <a:r>
              <a:rPr lang="en-US" dirty="0" smtClean="0"/>
              <a:t>Object-oriented way of saying it: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2"/>
                </a:solidFill>
              </a:rPr>
              <a:t>If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a.equals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(b)</a:t>
            </a:r>
            <a:r>
              <a:rPr lang="en-US" dirty="0" smtClean="0">
                <a:solidFill>
                  <a:schemeClr val="accent2"/>
                </a:solidFill>
              </a:rPr>
              <a:t>, then we must require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()==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b.hashCode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Function-object way of saying it:</a:t>
            </a: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      If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c.compare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 == 0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, then we must require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          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h.hash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(a) ==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h.hash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(b)</a:t>
            </a: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Why is this essential?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bottom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895600"/>
          </a:xfrm>
        </p:spPr>
        <p:txBody>
          <a:bodyPr/>
          <a:lstStyle/>
          <a:p>
            <a:r>
              <a:rPr lang="en-US" dirty="0" smtClean="0"/>
              <a:t>Lots of Java libraries use hash tables, perhaps without your knowledge</a:t>
            </a:r>
          </a:p>
          <a:p>
            <a:endParaRPr lang="en-US" sz="1000" dirty="0" smtClean="0"/>
          </a:p>
          <a:p>
            <a:r>
              <a:rPr lang="en-US" dirty="0" smtClean="0"/>
              <a:t>So: If you ever override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dirty="0" smtClean="0"/>
              <a:t>, you need to override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dirty="0" smtClean="0"/>
              <a:t> also in a consistent way</a:t>
            </a:r>
          </a:p>
          <a:p>
            <a:pPr lvl="1"/>
            <a:r>
              <a:rPr lang="en-US" dirty="0" smtClean="0"/>
              <a:t>See </a:t>
            </a:r>
            <a:r>
              <a:rPr lang="en-US" dirty="0" err="1" smtClean="0"/>
              <a:t>CoreJava</a:t>
            </a:r>
            <a:r>
              <a:rPr lang="en-US" dirty="0" smtClean="0"/>
              <a:t> book, Chapter 5 for other “</a:t>
            </a:r>
            <a:r>
              <a:rPr lang="en-US" dirty="0" err="1" smtClean="0"/>
              <a:t>gotchas</a:t>
            </a:r>
            <a:r>
              <a:rPr lang="en-US" dirty="0" smtClean="0"/>
              <a:t>”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</a:t>
            </a:r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752600"/>
            <a:ext cx="8077200" cy="4648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PolarPoint</a:t>
            </a:r>
            <a:r>
              <a:rPr lang="en-US" sz="2000" kern="0" dirty="0" smtClean="0">
                <a:latin typeface="Courier New" pitchFamily="49" charset="0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double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 </a:t>
            </a:r>
            <a:r>
              <a:rPr lang="en-US" sz="2000" kern="0" dirty="0" smtClean="0">
                <a:latin typeface="Courier New" pitchFamily="49" charset="0"/>
              </a:rPr>
              <a:t>= 0.0;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double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theta </a:t>
            </a:r>
            <a:r>
              <a:rPr lang="en-US" sz="2000" kern="0" dirty="0" smtClean="0">
                <a:latin typeface="Courier New" pitchFamily="49" charset="0"/>
              </a:rPr>
              <a:t>= 0.0;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addToAngle</a:t>
            </a:r>
            <a:r>
              <a:rPr lang="en-US" sz="2000" kern="0" dirty="0" smtClean="0">
                <a:latin typeface="Courier New" pitchFamily="49" charset="0"/>
              </a:rPr>
              <a:t>(double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theta2</a:t>
            </a:r>
            <a:r>
              <a:rPr lang="en-US" sz="2000" kern="0" dirty="0" smtClean="0">
                <a:latin typeface="Courier New" pitchFamily="49" charset="0"/>
              </a:rPr>
              <a:t>) { theta+=theta2; }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equals</a:t>
            </a:r>
            <a:r>
              <a:rPr lang="en-US" sz="2000" kern="0" dirty="0" smtClean="0">
                <a:latin typeface="Courier New" pitchFamily="49" charset="0"/>
              </a:rPr>
              <a:t>(Object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(this==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	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==null)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getClass</a:t>
            </a:r>
            <a:r>
              <a:rPr lang="en-US" sz="2000" kern="0" dirty="0" smtClean="0">
                <a:latin typeface="Courier New" pitchFamily="49" charset="0"/>
              </a:rPr>
              <a:t>()!=</a:t>
            </a:r>
            <a:r>
              <a:rPr lang="en-US" sz="2000" kern="0" dirty="0" err="1" smtClean="0">
                <a:latin typeface="Courier New" pitchFamily="49" charset="0"/>
              </a:rPr>
              <a:t>other.getClass</a:t>
            </a:r>
            <a:r>
              <a:rPr lang="en-US" sz="2000" kern="0" dirty="0" smtClean="0">
                <a:latin typeface="Courier New" pitchFamily="49" charset="0"/>
              </a:rPr>
              <a:t>())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err="1" smtClean="0">
                <a:latin typeface="Courier New" pitchFamily="49" charset="0"/>
              </a:rPr>
              <a:t>PolarPoint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other</a:t>
            </a:r>
            <a:r>
              <a:rPr lang="en-US" sz="2000" kern="0" dirty="0" smtClean="0">
                <a:latin typeface="Courier New" pitchFamily="49" charset="0"/>
              </a:rPr>
              <a:t> = (</a:t>
            </a:r>
            <a:r>
              <a:rPr lang="en-US" sz="2000" kern="0" dirty="0" err="1" smtClean="0">
                <a:latin typeface="Courier New" pitchFamily="49" charset="0"/>
              </a:rPr>
              <a:t>PolarPoint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double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angleDiff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(theta – </a:t>
            </a:r>
            <a:r>
              <a:rPr lang="en-US" sz="2000" kern="0" dirty="0" err="1" smtClean="0">
                <a:latin typeface="Courier New" pitchFamily="49" charset="0"/>
              </a:rPr>
              <a:t>other.theta</a:t>
            </a:r>
            <a:r>
              <a:rPr lang="en-US" sz="2000" kern="0" dirty="0" smtClean="0">
                <a:latin typeface="Courier New" pitchFamily="49" charset="0"/>
              </a:rPr>
              <a:t>) % (2*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double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rDiff</a:t>
            </a:r>
            <a:r>
              <a:rPr lang="en-US" sz="2000" kern="0" dirty="0" smtClean="0">
                <a:latin typeface="Courier New" pitchFamily="49" charset="0"/>
              </a:rPr>
              <a:t> = r – </a:t>
            </a:r>
            <a:r>
              <a:rPr lang="en-US" sz="2000" kern="0" dirty="0" err="1" smtClean="0">
                <a:latin typeface="Courier New" pitchFamily="49" charset="0"/>
              </a:rPr>
              <a:t>other.r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Math.abs(</a:t>
            </a:r>
            <a:r>
              <a:rPr lang="en-US" sz="2000" kern="0" dirty="0" err="1" smtClean="0">
                <a:latin typeface="Courier New" pitchFamily="49" charset="0"/>
              </a:rPr>
              <a:t>angleDiff</a:t>
            </a:r>
            <a:r>
              <a:rPr lang="en-US" sz="2000" kern="0" dirty="0" smtClean="0">
                <a:latin typeface="Courier New" pitchFamily="49" charset="0"/>
              </a:rPr>
              <a:t>) &lt; 0.0001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&amp;&amp;</a:t>
            </a:r>
            <a:r>
              <a:rPr lang="en-US" sz="2000" kern="0" dirty="0" smtClean="0">
                <a:latin typeface="Courier New" pitchFamily="49" charset="0"/>
              </a:rPr>
              <a:t> Math.abs(</a:t>
            </a:r>
            <a:r>
              <a:rPr lang="en-US" sz="2000" kern="0" dirty="0" err="1" smtClean="0">
                <a:latin typeface="Courier New" pitchFamily="49" charset="0"/>
              </a:rPr>
              <a:t>rDiff</a:t>
            </a:r>
            <a:r>
              <a:rPr lang="en-US" sz="2000" kern="0" dirty="0" smtClean="0">
                <a:latin typeface="Courier New" pitchFamily="49" charset="0"/>
              </a:rPr>
              <a:t>) &lt; 0.0001;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// wrong: must override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hashCode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!</a:t>
            </a:r>
          </a:p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33400"/>
          </a:xfrm>
        </p:spPr>
        <p:txBody>
          <a:bodyPr/>
          <a:lstStyle/>
          <a:p>
            <a:r>
              <a:rPr lang="en-US" dirty="0" smtClean="0"/>
              <a:t>Think about using a hash table holding points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the way: comparison has rules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have not </a:t>
            </a:r>
            <a:r>
              <a:rPr lang="en-US" dirty="0" err="1" smtClean="0"/>
              <a:t>empahsized</a:t>
            </a:r>
            <a:r>
              <a:rPr lang="en-US" dirty="0" smtClean="0"/>
              <a:t> important “rules” about comparison for:</a:t>
            </a:r>
          </a:p>
          <a:p>
            <a:pPr lvl="1"/>
            <a:r>
              <a:rPr lang="en-US" dirty="0" smtClean="0"/>
              <a:t>All our dictionaries</a:t>
            </a:r>
          </a:p>
          <a:p>
            <a:pPr lvl="1"/>
            <a:r>
              <a:rPr lang="en-US" dirty="0" smtClean="0"/>
              <a:t>Sorting (next major topic)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Comparison must impose a consistent, total ordering: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compare(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&lt; 0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compare(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b,a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&gt; 0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compare(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== 0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compare(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b,a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== 0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compare(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&lt; 0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compare(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&lt; 0</a:t>
            </a:r>
            <a:r>
              <a:rPr lang="en-US" dirty="0" smtClean="0"/>
              <a:t>,                       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compare(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&lt; 0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word on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hash table is one of the most important data structures</a:t>
            </a:r>
          </a:p>
          <a:p>
            <a:pPr lvl="1"/>
            <a:r>
              <a:rPr lang="en-US" dirty="0" smtClean="0"/>
              <a:t>Supports only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efficiently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Important to use a good hash function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Important to keep hash table at a good size</a:t>
            </a:r>
          </a:p>
          <a:p>
            <a:endParaRPr lang="en-US" dirty="0" smtClean="0"/>
          </a:p>
          <a:p>
            <a:r>
              <a:rPr lang="en-US" dirty="0" smtClean="0"/>
              <a:t>What we skipped: Perfect hashing, universal hash functions, hopscotch hashing, cuckoo hashing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Side-comment: hash functions have uses beyond hash tables</a:t>
            </a:r>
          </a:p>
          <a:p>
            <a:pPr lvl="1"/>
            <a:r>
              <a:rPr lang="en-US" dirty="0" smtClean="0"/>
              <a:t>Examples: Cryptography, check-sums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4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8" name="Rectangle 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9" name="Rectangle 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2672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" name="AutoShape 9"/>
          <p:cNvCxnSpPr>
            <a:cxnSpLocks noChangeShapeType="1"/>
          </p:cNvCxnSpPr>
          <p:nvPr>
            <p:custDataLst>
              <p:tags r:id="rId25"/>
            </p:custDataLst>
          </p:nvPr>
        </p:nvCxnSpPr>
        <p:spPr bwMode="auto">
          <a:xfrm>
            <a:off x="35814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Rectangle 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4495800" y="1371600"/>
            <a:ext cx="4267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43319</TotalTime>
  <Words>3490</Words>
  <Application>Microsoft Office PowerPoint</Application>
  <PresentationFormat>On-screen Show (4:3)</PresentationFormat>
  <Paragraphs>1189</Paragraphs>
  <Slides>53</Slides>
  <Notes>53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dan_design_template</vt:lpstr>
      <vt:lpstr>Equation</vt:lpstr>
      <vt:lpstr>CSE332: Data Abstractions  Lecture 11: Hash Tables</vt:lpstr>
      <vt:lpstr>Hash Tables: Review</vt:lpstr>
      <vt:lpstr>Collision resolution</vt:lpstr>
      <vt:lpstr>Separate Chaining</vt:lpstr>
      <vt:lpstr>Separate Chaining</vt:lpstr>
      <vt:lpstr>Separate Chaining</vt:lpstr>
      <vt:lpstr>Separate Chaining</vt:lpstr>
      <vt:lpstr>Separate Chaining</vt:lpstr>
      <vt:lpstr>Separate Chaining</vt:lpstr>
      <vt:lpstr>Thoughts on chaining</vt:lpstr>
      <vt:lpstr>Time vs. space (constant factors only here)</vt:lpstr>
      <vt:lpstr>More Rigorous Chaining Analysis</vt:lpstr>
      <vt:lpstr>More rigorous chaining analysis</vt:lpstr>
      <vt:lpstr>Alternative: Use empty space in the table</vt:lpstr>
      <vt:lpstr>Alternative: Use empty space in the table</vt:lpstr>
      <vt:lpstr>Alternative: Use empty space in the table</vt:lpstr>
      <vt:lpstr>Alternative: Use empty space in the table</vt:lpstr>
      <vt:lpstr>Alternative: Use empty space in the table</vt:lpstr>
      <vt:lpstr>Open addressing</vt:lpstr>
      <vt:lpstr>Terminology</vt:lpstr>
      <vt:lpstr>Other operations</vt:lpstr>
      <vt:lpstr>(Primary) Clustering</vt:lpstr>
      <vt:lpstr>Analysis of Linear Probing</vt:lpstr>
      <vt:lpstr>In a chart</vt:lpstr>
      <vt:lpstr>Quadratic probing</vt:lpstr>
      <vt:lpstr>Quadratic Probing Example</vt:lpstr>
      <vt:lpstr>Quadratic Probing Example</vt:lpstr>
      <vt:lpstr>Quadratic Probing Example</vt:lpstr>
      <vt:lpstr>Quadratic Probing Example</vt:lpstr>
      <vt:lpstr>Quadratic Probing Example</vt:lpstr>
      <vt:lpstr>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Another Quadratic Probing Example</vt:lpstr>
      <vt:lpstr>From Bad News to Good News</vt:lpstr>
      <vt:lpstr>Clustering reconsidered</vt:lpstr>
      <vt:lpstr>Double hashing</vt:lpstr>
      <vt:lpstr>Double-hashing analysis</vt:lpstr>
      <vt:lpstr>More double-hashing facts</vt:lpstr>
      <vt:lpstr>Charts</vt:lpstr>
      <vt:lpstr>Where are we?</vt:lpstr>
      <vt:lpstr>Rehashing</vt:lpstr>
      <vt:lpstr>More on rehashing</vt:lpstr>
      <vt:lpstr>Hashing and comparing</vt:lpstr>
      <vt:lpstr>Equal Objects Must Hash the Same</vt:lpstr>
      <vt:lpstr>Java bottom line</vt:lpstr>
      <vt:lpstr>Bad Example</vt:lpstr>
      <vt:lpstr>By the way: comparison has rules too</vt:lpstr>
      <vt:lpstr>Final word on hashing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1923</cp:revision>
  <dcterms:created xsi:type="dcterms:W3CDTF">2009-03-13T20:43:19Z</dcterms:created>
  <dcterms:modified xsi:type="dcterms:W3CDTF">2012-04-20T17:13:20Z</dcterms:modified>
</cp:coreProperties>
</file>