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22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7"/>
  </p:notesMasterIdLst>
  <p:sldIdLst>
    <p:sldId id="256" r:id="rId2"/>
    <p:sldId id="257" r:id="rId3"/>
    <p:sldId id="267" r:id="rId4"/>
    <p:sldId id="266" r:id="rId5"/>
    <p:sldId id="271" r:id="rId6"/>
    <p:sldId id="268" r:id="rId7"/>
    <p:sldId id="269" r:id="rId8"/>
    <p:sldId id="270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11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b="0">
                <a:latin typeface="Arial" pitchFamily="34" charset="0"/>
              </a:defRPr>
            </a:lvl1pPr>
          </a:lstStyle>
          <a:p>
            <a:fld id="{C142CCA2-2949-4325-A78A-A7C3B63D73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7789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C47610-A579-4DD1-AA62-8EA40B23FA17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6237E7-6AFD-47D9-A01F-F634E91D81A0}" type="slidenum">
              <a:rPr lang="en-US"/>
              <a:pPr/>
              <a:t>2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CSE332: Data Abstractions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115C0-909B-4E1C-9E6E-04B3E91035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CSE332: Data Abstractions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2AAE3-B489-4A15-89C7-18993943A3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CSE332: Data Abstractions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CSE332: Data Abstractions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83048-0376-4A94-A445-C2F5CD3FC3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CSE332: Data Abstractions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A12F5-03B5-4BEE-BF40-7EC1D15EBE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CSE332: Data Abstractions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7FCB40-9664-45B5-BAA8-170CAD3533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CSE332: Data Abstractions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D69B1-7287-44D7-BAC9-82A718B312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CSE332: Data Abstractions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3CE0B5-4587-46C9-88FF-288BD15E32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CSE332: Data Abstractions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7DB5F-D2ED-41DB-B30F-B019AB82D7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CSE332: Data Abstractions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279E5-AC96-4A1A-8381-1C3686D400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r>
              <a:rPr lang="en-US" smtClean="0"/>
              <a:t>Spring 2012</a:t>
            </a: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4008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r>
              <a:rPr lang="en-US" smtClean="0"/>
              <a:t>CSE332: Data Abstractions</a:t>
            </a: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3B048AC8-D41E-4C7B-8EE3-A52489AA1F0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/>
  <p:hf hdr="0"/>
  <p:txStyles>
    <p:titleStyle>
      <a:lvl1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9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tags" Target="../tags/tag21.xml"/><Relationship Id="rId18" Type="http://schemas.openxmlformats.org/officeDocument/2006/relationships/tags" Target="../tags/tag26.xml"/><Relationship Id="rId26" Type="http://schemas.openxmlformats.org/officeDocument/2006/relationships/tags" Target="../tags/tag34.xml"/><Relationship Id="rId3" Type="http://schemas.openxmlformats.org/officeDocument/2006/relationships/tags" Target="../tags/tag11.xml"/><Relationship Id="rId21" Type="http://schemas.openxmlformats.org/officeDocument/2006/relationships/tags" Target="../tags/tag29.xml"/><Relationship Id="rId7" Type="http://schemas.openxmlformats.org/officeDocument/2006/relationships/tags" Target="../tags/tag15.xml"/><Relationship Id="rId12" Type="http://schemas.openxmlformats.org/officeDocument/2006/relationships/tags" Target="../tags/tag20.xml"/><Relationship Id="rId17" Type="http://schemas.openxmlformats.org/officeDocument/2006/relationships/tags" Target="../tags/tag25.xml"/><Relationship Id="rId25" Type="http://schemas.openxmlformats.org/officeDocument/2006/relationships/tags" Target="../tags/tag33.xml"/><Relationship Id="rId2" Type="http://schemas.openxmlformats.org/officeDocument/2006/relationships/tags" Target="../tags/tag10.xml"/><Relationship Id="rId16" Type="http://schemas.openxmlformats.org/officeDocument/2006/relationships/tags" Target="../tags/tag24.xml"/><Relationship Id="rId20" Type="http://schemas.openxmlformats.org/officeDocument/2006/relationships/tags" Target="../tags/tag28.xml"/><Relationship Id="rId29" Type="http://schemas.openxmlformats.org/officeDocument/2006/relationships/tags" Target="../tags/tag37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tags" Target="../tags/tag19.xml"/><Relationship Id="rId24" Type="http://schemas.openxmlformats.org/officeDocument/2006/relationships/tags" Target="../tags/tag32.xml"/><Relationship Id="rId5" Type="http://schemas.openxmlformats.org/officeDocument/2006/relationships/tags" Target="../tags/tag13.xml"/><Relationship Id="rId15" Type="http://schemas.openxmlformats.org/officeDocument/2006/relationships/tags" Target="../tags/tag23.xml"/><Relationship Id="rId23" Type="http://schemas.openxmlformats.org/officeDocument/2006/relationships/tags" Target="../tags/tag31.xml"/><Relationship Id="rId28" Type="http://schemas.openxmlformats.org/officeDocument/2006/relationships/tags" Target="../tags/tag36.xml"/><Relationship Id="rId10" Type="http://schemas.openxmlformats.org/officeDocument/2006/relationships/tags" Target="../tags/tag18.xml"/><Relationship Id="rId19" Type="http://schemas.openxmlformats.org/officeDocument/2006/relationships/tags" Target="../tags/tag27.xml"/><Relationship Id="rId31" Type="http://schemas.openxmlformats.org/officeDocument/2006/relationships/notesSlide" Target="../notesSlides/notesSlide22.xml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tags" Target="../tags/tag22.xml"/><Relationship Id="rId22" Type="http://schemas.openxmlformats.org/officeDocument/2006/relationships/tags" Target="../tags/tag30.xml"/><Relationship Id="rId27" Type="http://schemas.openxmlformats.org/officeDocument/2006/relationships/tags" Target="../tags/tag35.xml"/><Relationship Id="rId30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tags" Target="../tags/tag50.xml"/><Relationship Id="rId18" Type="http://schemas.openxmlformats.org/officeDocument/2006/relationships/tags" Target="../tags/tag55.xml"/><Relationship Id="rId26" Type="http://schemas.openxmlformats.org/officeDocument/2006/relationships/tags" Target="../tags/tag63.xml"/><Relationship Id="rId3" Type="http://schemas.openxmlformats.org/officeDocument/2006/relationships/tags" Target="../tags/tag40.xml"/><Relationship Id="rId21" Type="http://schemas.openxmlformats.org/officeDocument/2006/relationships/tags" Target="../tags/tag58.xml"/><Relationship Id="rId7" Type="http://schemas.openxmlformats.org/officeDocument/2006/relationships/tags" Target="../tags/tag44.xml"/><Relationship Id="rId12" Type="http://schemas.openxmlformats.org/officeDocument/2006/relationships/tags" Target="../tags/tag49.xml"/><Relationship Id="rId17" Type="http://schemas.openxmlformats.org/officeDocument/2006/relationships/tags" Target="../tags/tag54.xml"/><Relationship Id="rId25" Type="http://schemas.openxmlformats.org/officeDocument/2006/relationships/tags" Target="../tags/tag62.xml"/><Relationship Id="rId2" Type="http://schemas.openxmlformats.org/officeDocument/2006/relationships/tags" Target="../tags/tag39.xml"/><Relationship Id="rId16" Type="http://schemas.openxmlformats.org/officeDocument/2006/relationships/tags" Target="../tags/tag53.xml"/><Relationship Id="rId20" Type="http://schemas.openxmlformats.org/officeDocument/2006/relationships/tags" Target="../tags/tag57.xml"/><Relationship Id="rId29" Type="http://schemas.openxmlformats.org/officeDocument/2006/relationships/notesSlide" Target="../notesSlides/notesSlide23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tags" Target="../tags/tag48.xml"/><Relationship Id="rId24" Type="http://schemas.openxmlformats.org/officeDocument/2006/relationships/tags" Target="../tags/tag61.xml"/><Relationship Id="rId5" Type="http://schemas.openxmlformats.org/officeDocument/2006/relationships/tags" Target="../tags/tag42.xml"/><Relationship Id="rId15" Type="http://schemas.openxmlformats.org/officeDocument/2006/relationships/tags" Target="../tags/tag52.xml"/><Relationship Id="rId23" Type="http://schemas.openxmlformats.org/officeDocument/2006/relationships/tags" Target="../tags/tag60.xml"/><Relationship Id="rId28" Type="http://schemas.openxmlformats.org/officeDocument/2006/relationships/slideLayout" Target="../slideLayouts/slideLayout2.xml"/><Relationship Id="rId10" Type="http://schemas.openxmlformats.org/officeDocument/2006/relationships/tags" Target="../tags/tag47.xml"/><Relationship Id="rId19" Type="http://schemas.openxmlformats.org/officeDocument/2006/relationships/tags" Target="../tags/tag56.xml"/><Relationship Id="rId4" Type="http://schemas.openxmlformats.org/officeDocument/2006/relationships/tags" Target="../tags/tag41.xml"/><Relationship Id="rId9" Type="http://schemas.openxmlformats.org/officeDocument/2006/relationships/tags" Target="../tags/tag46.xml"/><Relationship Id="rId14" Type="http://schemas.openxmlformats.org/officeDocument/2006/relationships/tags" Target="../tags/tag51.xml"/><Relationship Id="rId22" Type="http://schemas.openxmlformats.org/officeDocument/2006/relationships/tags" Target="../tags/tag59.xml"/><Relationship Id="rId27" Type="http://schemas.openxmlformats.org/officeDocument/2006/relationships/tags" Target="../tags/tag6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tags" Target="../tags/tag77.xm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tags" Target="../tags/tag76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tags" Target="../tags/tag75.xml"/><Relationship Id="rId5" Type="http://schemas.openxmlformats.org/officeDocument/2006/relationships/tags" Target="../tags/tag69.xml"/><Relationship Id="rId15" Type="http://schemas.openxmlformats.org/officeDocument/2006/relationships/notesSlide" Target="../notesSlides/notesSlide25.xml"/><Relationship Id="rId10" Type="http://schemas.openxmlformats.org/officeDocument/2006/relationships/tags" Target="../tags/tag74.xml"/><Relationship Id="rId4" Type="http://schemas.openxmlformats.org/officeDocument/2006/relationships/tags" Target="../tags/tag68.xml"/><Relationship Id="rId9" Type="http://schemas.openxmlformats.org/officeDocument/2006/relationships/tags" Target="../tags/tag73.xml"/><Relationship Id="rId1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590800"/>
            <a:ext cx="8229600" cy="1143000"/>
          </a:xfrm>
        </p:spPr>
        <p:txBody>
          <a:bodyPr/>
          <a:lstStyle/>
          <a:p>
            <a:pPr algn="ctr"/>
            <a:r>
              <a:rPr lang="en-US" sz="3000" i="0" dirty="0" smtClean="0"/>
              <a:t>CSE332: Data Abstractions</a:t>
            </a:r>
            <a:br>
              <a:rPr lang="en-US" sz="3000" i="0" dirty="0" smtClean="0"/>
            </a:br>
            <a:r>
              <a:rPr lang="en-US" sz="1400" i="0" dirty="0" smtClean="0"/>
              <a:t/>
            </a:r>
            <a:br>
              <a:rPr lang="en-US" sz="1400" i="0" dirty="0" smtClean="0"/>
            </a:br>
            <a:r>
              <a:rPr lang="en-US" sz="3000" i="0" dirty="0" smtClean="0"/>
              <a:t>Lecture 1: Introduction; </a:t>
            </a:r>
            <a:r>
              <a:rPr lang="en-US" sz="3000" i="0" dirty="0" smtClean="0"/>
              <a:t>ADTs; Stacks/Queues</a:t>
            </a:r>
            <a:endParaRPr lang="en-US" sz="3000" i="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572000"/>
            <a:ext cx="6629400" cy="1219200"/>
          </a:xfrm>
        </p:spPr>
        <p:txBody>
          <a:bodyPr/>
          <a:lstStyle/>
          <a:p>
            <a:r>
              <a:rPr lang="en-US" sz="2400" dirty="0" smtClean="0"/>
              <a:t>Dan Grossman</a:t>
            </a:r>
          </a:p>
          <a:p>
            <a:r>
              <a:rPr lang="en-US" sz="2400" dirty="0" smtClean="0"/>
              <a:t>Spring 2012</a:t>
            </a:r>
            <a:endParaRPr lang="en-US" sz="2400" dirty="0"/>
          </a:p>
        </p:txBody>
      </p:sp>
      <p:pic>
        <p:nvPicPr>
          <p:cNvPr id="2052" name="Picture 4" descr="cse_logo_80x1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838200"/>
            <a:ext cx="1905000" cy="1146175"/>
          </a:xfrm>
          <a:prstGeom prst="rect">
            <a:avLst/>
          </a:prstGeom>
          <a:noFill/>
        </p:spPr>
      </p:pic>
      <p:pic>
        <p:nvPicPr>
          <p:cNvPr id="2062" name="Picture 14" descr="WashingtonColorSeal-21-cli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762000"/>
            <a:ext cx="1371600" cy="1371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Unsolicited advice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Get to class on time!</a:t>
            </a:r>
          </a:p>
          <a:p>
            <a:pPr lvl="1"/>
            <a:r>
              <a:rPr lang="en-US" dirty="0" smtClean="0"/>
              <a:t>Instructor pet peeve (I will start and end promptly)</a:t>
            </a:r>
          </a:p>
          <a:p>
            <a:pPr lvl="1"/>
            <a:r>
              <a:rPr lang="en-US" dirty="0" smtClean="0"/>
              <a:t>First 2 minutes are </a:t>
            </a:r>
            <a:r>
              <a:rPr lang="en-US" i="1" dirty="0" smtClean="0"/>
              <a:t>much</a:t>
            </a:r>
            <a:r>
              <a:rPr lang="en-US" dirty="0" smtClean="0"/>
              <a:t> more important than last 2!</a:t>
            </a:r>
          </a:p>
          <a:p>
            <a:pPr lvl="1"/>
            <a:r>
              <a:rPr lang="en-US" dirty="0" smtClean="0"/>
              <a:t>April 27 will prove beyond any doubt you are capable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Learn this stuff</a:t>
            </a:r>
          </a:p>
          <a:p>
            <a:pPr lvl="1"/>
            <a:r>
              <a:rPr lang="en-US" dirty="0" smtClean="0"/>
              <a:t>You need it for so many later classes/jobs anyway</a:t>
            </a:r>
          </a:p>
          <a:p>
            <a:pPr lvl="1"/>
            <a:r>
              <a:rPr lang="en-US" dirty="0" smtClean="0"/>
              <a:t>Falling behind only makes more work for you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Have fun</a:t>
            </a:r>
          </a:p>
          <a:p>
            <a:pPr lvl="1"/>
            <a:r>
              <a:rPr lang="en-US" dirty="0" smtClean="0"/>
              <a:t>So much easier to be motivated and learn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CSE332: Data Abstractions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 in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Course </a:t>
            </a:r>
            <a:r>
              <a:rPr lang="en-US" dirty="0" smtClean="0"/>
              <a:t>mechanics:  </a:t>
            </a:r>
            <a:r>
              <a:rPr lang="en-US" dirty="0" smtClean="0"/>
              <a:t>Did I forget anything?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2"/>
                </a:solidFill>
              </a:rPr>
              <a:t>What this course is about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And how it fits into the CSE </a:t>
            </a:r>
            <a:r>
              <a:rPr lang="en-US" dirty="0" smtClean="0">
                <a:solidFill>
                  <a:schemeClr val="accent2"/>
                </a:solidFill>
              </a:rPr>
              <a:t>curriculum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Start (finish?) ADTs, stacks, and queues</a:t>
            </a:r>
          </a:p>
          <a:p>
            <a:pPr lvl="1"/>
            <a:r>
              <a:rPr lang="en-US" dirty="0"/>
              <a:t>Largely review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CSE332: Data Abstractions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Structures + Threads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77200" cy="4495800"/>
          </a:xfrm>
        </p:spPr>
        <p:txBody>
          <a:bodyPr/>
          <a:lstStyle/>
          <a:p>
            <a:r>
              <a:rPr lang="en-US" dirty="0" smtClean="0"/>
              <a:t>About 70% of the course </a:t>
            </a:r>
            <a:r>
              <a:rPr lang="en-US" dirty="0" smtClean="0"/>
              <a:t>is </a:t>
            </a:r>
            <a:r>
              <a:rPr lang="en-US" dirty="0" smtClean="0"/>
              <a:t>a “classic </a:t>
            </a:r>
            <a:r>
              <a:rPr lang="en-US" dirty="0" smtClean="0"/>
              <a:t>data-structures </a:t>
            </a:r>
            <a:r>
              <a:rPr lang="en-US" dirty="0" smtClean="0"/>
              <a:t>course”</a:t>
            </a:r>
            <a:endParaRPr lang="en-US" dirty="0" smtClean="0"/>
          </a:p>
          <a:p>
            <a:pPr lvl="1"/>
            <a:r>
              <a:rPr lang="en-US" dirty="0" smtClean="0"/>
              <a:t>Timeless, essential </a:t>
            </a:r>
            <a:r>
              <a:rPr lang="en-US" dirty="0" smtClean="0"/>
              <a:t>stuff</a:t>
            </a:r>
          </a:p>
          <a:p>
            <a:pPr lvl="1"/>
            <a:r>
              <a:rPr lang="en-US" dirty="0" smtClean="0"/>
              <a:t>Core data structures and algorithms that underlie most software</a:t>
            </a:r>
          </a:p>
          <a:p>
            <a:pPr lvl="1"/>
            <a:r>
              <a:rPr lang="en-US" dirty="0" smtClean="0"/>
              <a:t>How to analyze algorithms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Plus </a:t>
            </a:r>
            <a:r>
              <a:rPr lang="en-US" dirty="0" smtClean="0"/>
              <a:t>a serious first treatment of programming with </a:t>
            </a:r>
            <a:r>
              <a:rPr lang="en-US" i="1" dirty="0" smtClean="0">
                <a:solidFill>
                  <a:schemeClr val="accent2"/>
                </a:solidFill>
              </a:rPr>
              <a:t>multiple threads</a:t>
            </a:r>
          </a:p>
          <a:p>
            <a:pPr lvl="1"/>
            <a:r>
              <a:rPr lang="en-US" dirty="0" smtClean="0"/>
              <a:t>For </a:t>
            </a:r>
            <a:r>
              <a:rPr lang="en-US" i="1" dirty="0" smtClean="0">
                <a:solidFill>
                  <a:schemeClr val="accent2"/>
                </a:solidFill>
              </a:rPr>
              <a:t>parallelism</a:t>
            </a:r>
            <a:r>
              <a:rPr lang="en-US" dirty="0" smtClean="0"/>
              <a:t>: </a:t>
            </a:r>
            <a:r>
              <a:rPr lang="en-US" dirty="0" smtClean="0"/>
              <a:t> Use </a:t>
            </a:r>
            <a:r>
              <a:rPr lang="en-US" dirty="0" smtClean="0"/>
              <a:t>multiple processors to finish sooner</a:t>
            </a:r>
          </a:p>
          <a:p>
            <a:pPr lvl="1"/>
            <a:r>
              <a:rPr lang="en-US" dirty="0" smtClean="0"/>
              <a:t>For </a:t>
            </a:r>
            <a:r>
              <a:rPr lang="en-US" i="1" dirty="0" smtClean="0">
                <a:solidFill>
                  <a:schemeClr val="accent2"/>
                </a:solidFill>
              </a:rPr>
              <a:t>concurrency</a:t>
            </a:r>
            <a:r>
              <a:rPr lang="en-US" dirty="0" smtClean="0"/>
              <a:t>: </a:t>
            </a:r>
            <a:r>
              <a:rPr lang="en-US" dirty="0" smtClean="0"/>
              <a:t> Correct </a:t>
            </a:r>
            <a:r>
              <a:rPr lang="en-US" dirty="0" smtClean="0"/>
              <a:t>access to shared </a:t>
            </a:r>
            <a:r>
              <a:rPr lang="en-US" dirty="0" smtClean="0"/>
              <a:t>resources</a:t>
            </a:r>
          </a:p>
          <a:p>
            <a:pPr lvl="1"/>
            <a:r>
              <a:rPr lang="en-US" dirty="0" smtClean="0"/>
              <a:t>Will make many connections to the classic material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CSE332: Data Abstractions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772400" cy="1143000"/>
          </a:xfrm>
        </p:spPr>
        <p:txBody>
          <a:bodyPr/>
          <a:lstStyle/>
          <a:p>
            <a:r>
              <a:rPr lang="en-US" dirty="0" smtClean="0"/>
              <a:t>Where 332 fits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CSE332: Data Abstractions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3400" y="5562600"/>
            <a:ext cx="7772400" cy="838200"/>
          </a:xfrm>
        </p:spPr>
        <p:txBody>
          <a:bodyPr/>
          <a:lstStyle/>
          <a:p>
            <a:r>
              <a:rPr lang="en-US" dirty="0" smtClean="0"/>
              <a:t>Also the most common pre-</a:t>
            </a:r>
            <a:r>
              <a:rPr lang="en-US" dirty="0" err="1" smtClean="0"/>
              <a:t>req</a:t>
            </a:r>
            <a:r>
              <a:rPr lang="en-US" dirty="0" smtClean="0"/>
              <a:t> among 400-level courses</a:t>
            </a:r>
          </a:p>
          <a:p>
            <a:pPr lvl="1"/>
            <a:r>
              <a:rPr lang="en-US" dirty="0" smtClean="0"/>
              <a:t>And essential stuff for many internships</a:t>
            </a:r>
            <a:endParaRPr lang="en-US" dirty="0"/>
          </a:p>
        </p:txBody>
      </p:sp>
      <p:sp>
        <p:nvSpPr>
          <p:cNvPr id="11" name="Oval 2"/>
          <p:cNvSpPr>
            <a:spLocks noChangeArrowheads="1"/>
          </p:cNvSpPr>
          <p:nvPr/>
        </p:nvSpPr>
        <p:spPr bwMode="auto">
          <a:xfrm>
            <a:off x="5946013" y="2135996"/>
            <a:ext cx="1216694" cy="1069043"/>
          </a:xfrm>
          <a:prstGeom prst="ellipse">
            <a:avLst/>
          </a:prstGeom>
          <a:solidFill>
            <a:srgbClr val="00CCFF"/>
          </a:solidFill>
          <a:ln w="666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Arial" charset="0"/>
              </a:rPr>
              <a:t>312</a:t>
            </a:r>
          </a:p>
          <a:p>
            <a:pPr algn="ctr"/>
            <a:r>
              <a:rPr lang="en-US" sz="1400" dirty="0">
                <a:latin typeface="Arial" charset="0"/>
              </a:rPr>
              <a:t>Foundations</a:t>
            </a:r>
          </a:p>
          <a:p>
            <a:pPr algn="ctr"/>
            <a:r>
              <a:rPr lang="en-US" sz="1400" dirty="0">
                <a:latin typeface="Arial" charset="0"/>
              </a:rPr>
              <a:t>II</a:t>
            </a:r>
          </a:p>
        </p:txBody>
      </p:sp>
      <p:sp>
        <p:nvSpPr>
          <p:cNvPr id="12" name="Oval 3"/>
          <p:cNvSpPr>
            <a:spLocks noChangeArrowheads="1"/>
          </p:cNvSpPr>
          <p:nvPr/>
        </p:nvSpPr>
        <p:spPr bwMode="auto">
          <a:xfrm>
            <a:off x="5161190" y="839054"/>
            <a:ext cx="1216694" cy="1069043"/>
          </a:xfrm>
          <a:prstGeom prst="ellipse">
            <a:avLst/>
          </a:prstGeom>
          <a:solidFill>
            <a:srgbClr val="00CCFF"/>
          </a:solidFill>
          <a:ln w="666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Arial" charset="0"/>
              </a:rPr>
              <a:t>332</a:t>
            </a:r>
          </a:p>
          <a:p>
            <a:pPr algn="ctr"/>
            <a:r>
              <a:rPr lang="en-US" sz="1400" dirty="0" smtClean="0">
                <a:latin typeface="Arial" charset="0"/>
              </a:rPr>
              <a:t>Data</a:t>
            </a:r>
            <a:endParaRPr lang="en-US" sz="1400" dirty="0">
              <a:latin typeface="Arial" charset="0"/>
            </a:endParaRPr>
          </a:p>
          <a:p>
            <a:pPr algn="ctr"/>
            <a:r>
              <a:rPr lang="en-US" sz="1400" dirty="0" smtClean="0">
                <a:latin typeface="Arial" charset="0"/>
              </a:rPr>
              <a:t>Abstractions</a:t>
            </a:r>
          </a:p>
          <a:p>
            <a:pPr algn="ctr"/>
            <a:endParaRPr lang="en-US" sz="1400" dirty="0">
              <a:latin typeface="Arial" charset="0"/>
            </a:endParaRPr>
          </a:p>
        </p:txBody>
      </p:sp>
      <p:sp>
        <p:nvSpPr>
          <p:cNvPr id="13" name="Oval 4"/>
          <p:cNvSpPr>
            <a:spLocks noChangeArrowheads="1"/>
          </p:cNvSpPr>
          <p:nvPr/>
        </p:nvSpPr>
        <p:spPr bwMode="auto">
          <a:xfrm>
            <a:off x="3432204" y="1967488"/>
            <a:ext cx="1216694" cy="1069043"/>
          </a:xfrm>
          <a:prstGeom prst="ellipse">
            <a:avLst/>
          </a:prstGeom>
          <a:solidFill>
            <a:srgbClr val="00CCFF"/>
          </a:solidFill>
          <a:ln w="666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Arial" charset="0"/>
              </a:rPr>
              <a:t>311</a:t>
            </a:r>
          </a:p>
          <a:p>
            <a:pPr algn="ctr"/>
            <a:r>
              <a:rPr lang="en-US" sz="1400">
                <a:latin typeface="Arial" charset="0"/>
              </a:rPr>
              <a:t>Foundations</a:t>
            </a:r>
          </a:p>
          <a:p>
            <a:pPr algn="ctr"/>
            <a:r>
              <a:rPr lang="en-US" sz="1400">
                <a:latin typeface="Arial" charset="0"/>
              </a:rPr>
              <a:t>I</a:t>
            </a:r>
          </a:p>
        </p:txBody>
      </p:sp>
      <p:sp>
        <p:nvSpPr>
          <p:cNvPr id="14" name="Oval 5"/>
          <p:cNvSpPr>
            <a:spLocks noChangeArrowheads="1"/>
          </p:cNvSpPr>
          <p:nvPr/>
        </p:nvSpPr>
        <p:spPr bwMode="auto">
          <a:xfrm>
            <a:off x="3432204" y="3214705"/>
            <a:ext cx="1216694" cy="1069043"/>
          </a:xfrm>
          <a:prstGeom prst="ellipse">
            <a:avLst/>
          </a:prstGeom>
          <a:solidFill>
            <a:srgbClr val="00CCFF"/>
          </a:solidFill>
          <a:ln w="666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Arial" charset="0"/>
              </a:rPr>
              <a:t>351</a:t>
            </a:r>
          </a:p>
          <a:p>
            <a:pPr algn="ctr"/>
            <a:r>
              <a:rPr lang="en-US" sz="1400">
                <a:latin typeface="Arial" charset="0"/>
              </a:rPr>
              <a:t>Hw/Sw</a:t>
            </a:r>
          </a:p>
          <a:p>
            <a:pPr algn="ctr"/>
            <a:r>
              <a:rPr lang="en-US" sz="1400">
                <a:latin typeface="Arial" charset="0"/>
              </a:rPr>
              <a:t>Interface</a:t>
            </a:r>
          </a:p>
        </p:txBody>
      </p:sp>
      <p:sp>
        <p:nvSpPr>
          <p:cNvPr id="15" name="Oval 6"/>
          <p:cNvSpPr>
            <a:spLocks noChangeArrowheads="1"/>
          </p:cNvSpPr>
          <p:nvPr/>
        </p:nvSpPr>
        <p:spPr bwMode="auto">
          <a:xfrm>
            <a:off x="5225226" y="3214705"/>
            <a:ext cx="1216694" cy="1069043"/>
          </a:xfrm>
          <a:prstGeom prst="ellipse">
            <a:avLst/>
          </a:prstGeom>
          <a:solidFill>
            <a:srgbClr val="FF9900"/>
          </a:solidFill>
          <a:ln w="666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Arial" charset="0"/>
              </a:rPr>
              <a:t>352</a:t>
            </a:r>
          </a:p>
          <a:p>
            <a:pPr algn="ctr"/>
            <a:r>
              <a:rPr lang="en-US" sz="1400" dirty="0" err="1">
                <a:latin typeface="Arial" charset="0"/>
              </a:rPr>
              <a:t>Hw</a:t>
            </a:r>
            <a:r>
              <a:rPr lang="en-US" sz="1400" dirty="0">
                <a:latin typeface="Arial" charset="0"/>
              </a:rPr>
              <a:t> Design /</a:t>
            </a:r>
          </a:p>
          <a:p>
            <a:pPr algn="ctr"/>
            <a:r>
              <a:rPr lang="en-US" sz="1400" dirty="0" err="1">
                <a:latin typeface="Arial" charset="0"/>
              </a:rPr>
              <a:t>Impl</a:t>
            </a:r>
            <a:endParaRPr lang="en-US" sz="1400" dirty="0">
              <a:latin typeface="Arial" charset="0"/>
            </a:endParaRPr>
          </a:p>
        </p:txBody>
      </p:sp>
      <p:sp>
        <p:nvSpPr>
          <p:cNvPr id="16" name="Oval 7"/>
          <p:cNvSpPr>
            <a:spLocks noChangeArrowheads="1"/>
          </p:cNvSpPr>
          <p:nvPr/>
        </p:nvSpPr>
        <p:spPr bwMode="auto">
          <a:xfrm>
            <a:off x="4395636" y="4359980"/>
            <a:ext cx="1216694" cy="1069043"/>
          </a:xfrm>
          <a:prstGeom prst="ellipse">
            <a:avLst/>
          </a:prstGeom>
          <a:solidFill>
            <a:srgbClr val="FF9900"/>
          </a:solidFill>
          <a:ln w="666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smtClean="0">
                <a:latin typeface="Arial" charset="0"/>
              </a:rPr>
              <a:t>EE205</a:t>
            </a:r>
          </a:p>
          <a:p>
            <a:pPr algn="ctr"/>
            <a:r>
              <a:rPr lang="en-US" sz="1400" dirty="0" smtClean="0">
                <a:latin typeface="Arial" charset="0"/>
              </a:rPr>
              <a:t>Signal</a:t>
            </a:r>
            <a:endParaRPr lang="en-US" sz="1400" dirty="0">
              <a:latin typeface="Arial" charset="0"/>
            </a:endParaRPr>
          </a:p>
          <a:p>
            <a:pPr algn="ctr"/>
            <a:r>
              <a:rPr lang="en-US" sz="1400" dirty="0">
                <a:latin typeface="Arial" charset="0"/>
              </a:rPr>
              <a:t>Conditioning</a:t>
            </a:r>
          </a:p>
          <a:p>
            <a:pPr algn="ctr"/>
            <a:r>
              <a:rPr lang="en-US" sz="1400" dirty="0" smtClean="0">
                <a:latin typeface="Arial" charset="0"/>
              </a:rPr>
              <a:t>(or EE215)</a:t>
            </a:r>
            <a:endParaRPr lang="en-US" sz="1400" dirty="0">
              <a:latin typeface="Arial" charset="0"/>
            </a:endParaRPr>
          </a:p>
        </p:txBody>
      </p:sp>
      <p:sp>
        <p:nvSpPr>
          <p:cNvPr id="17" name="Oval 8"/>
          <p:cNvSpPr>
            <a:spLocks noChangeArrowheads="1"/>
          </p:cNvSpPr>
          <p:nvPr/>
        </p:nvSpPr>
        <p:spPr bwMode="auto">
          <a:xfrm>
            <a:off x="7305038" y="811575"/>
            <a:ext cx="1216694" cy="1069043"/>
          </a:xfrm>
          <a:prstGeom prst="ellipse">
            <a:avLst/>
          </a:prstGeom>
          <a:solidFill>
            <a:srgbClr val="CC99FF"/>
          </a:solidFill>
          <a:ln w="666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Arial" charset="0"/>
              </a:rPr>
              <a:t>344</a:t>
            </a:r>
          </a:p>
          <a:p>
            <a:pPr algn="ctr"/>
            <a:r>
              <a:rPr lang="en-US" sz="1400" dirty="0">
                <a:latin typeface="Arial" charset="0"/>
              </a:rPr>
              <a:t>Data </a:t>
            </a:r>
          </a:p>
          <a:p>
            <a:pPr algn="ctr"/>
            <a:r>
              <a:rPr lang="en-US" sz="1400" dirty="0" smtClean="0">
                <a:latin typeface="Arial" charset="0"/>
              </a:rPr>
              <a:t>Management</a:t>
            </a:r>
          </a:p>
          <a:p>
            <a:pPr algn="ctr"/>
            <a:endParaRPr lang="en-US" sz="1400" dirty="0">
              <a:latin typeface="Arial" charset="0"/>
            </a:endParaRPr>
          </a:p>
        </p:txBody>
      </p:sp>
      <p:sp>
        <p:nvSpPr>
          <p:cNvPr id="18" name="Oval 9"/>
          <p:cNvSpPr>
            <a:spLocks noChangeArrowheads="1"/>
          </p:cNvSpPr>
          <p:nvPr/>
        </p:nvSpPr>
        <p:spPr bwMode="auto">
          <a:xfrm>
            <a:off x="7299970" y="1967488"/>
            <a:ext cx="1216694" cy="1069043"/>
          </a:xfrm>
          <a:prstGeom prst="ellipse">
            <a:avLst/>
          </a:prstGeom>
          <a:solidFill>
            <a:srgbClr val="CC99FF"/>
          </a:solidFill>
          <a:ln w="666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Arial" charset="0"/>
              </a:rPr>
              <a:t>341</a:t>
            </a:r>
          </a:p>
          <a:p>
            <a:pPr algn="ctr"/>
            <a:r>
              <a:rPr lang="en-US" sz="1400" dirty="0">
                <a:latin typeface="Arial" charset="0"/>
              </a:rPr>
              <a:t>Programming</a:t>
            </a:r>
          </a:p>
          <a:p>
            <a:pPr algn="ctr"/>
            <a:r>
              <a:rPr lang="en-US" sz="1400" dirty="0" smtClean="0">
                <a:latin typeface="Arial" charset="0"/>
              </a:rPr>
              <a:t>Languages</a:t>
            </a:r>
            <a:endParaRPr lang="en-US" sz="1400" dirty="0">
              <a:latin typeface="Arial" charset="0"/>
            </a:endParaRP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>
            <a:off x="4648898" y="3749226"/>
            <a:ext cx="576329" cy="0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 sz="1400"/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>
            <a:off x="4648897" y="2561401"/>
            <a:ext cx="1297115" cy="0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 sz="1400"/>
          </a:p>
        </p:txBody>
      </p:sp>
      <p:sp>
        <p:nvSpPr>
          <p:cNvPr id="21" name="Line 12"/>
          <p:cNvSpPr>
            <a:spLocks noChangeShapeType="1"/>
          </p:cNvSpPr>
          <p:nvPr/>
        </p:nvSpPr>
        <p:spPr bwMode="auto">
          <a:xfrm flipV="1">
            <a:off x="4648898" y="1729923"/>
            <a:ext cx="640365" cy="831478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 sz="1400"/>
          </a:p>
        </p:txBody>
      </p:sp>
      <p:sp>
        <p:nvSpPr>
          <p:cNvPr id="22" name="Line 13"/>
          <p:cNvSpPr>
            <a:spLocks noChangeShapeType="1"/>
          </p:cNvSpPr>
          <p:nvPr/>
        </p:nvSpPr>
        <p:spPr bwMode="auto">
          <a:xfrm>
            <a:off x="4648898" y="2561401"/>
            <a:ext cx="704402" cy="831478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 sz="1400"/>
          </a:p>
        </p:txBody>
      </p:sp>
      <p:sp>
        <p:nvSpPr>
          <p:cNvPr id="23" name="Line 14"/>
          <p:cNvSpPr>
            <a:spLocks noChangeShapeType="1"/>
          </p:cNvSpPr>
          <p:nvPr/>
        </p:nvSpPr>
        <p:spPr bwMode="auto">
          <a:xfrm>
            <a:off x="4584861" y="4008066"/>
            <a:ext cx="2715109" cy="843019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 sz="1400"/>
          </a:p>
        </p:txBody>
      </p:sp>
      <p:sp>
        <p:nvSpPr>
          <p:cNvPr id="24" name="Line 15"/>
          <p:cNvSpPr>
            <a:spLocks noChangeShapeType="1"/>
          </p:cNvSpPr>
          <p:nvPr/>
        </p:nvSpPr>
        <p:spPr bwMode="auto">
          <a:xfrm>
            <a:off x="6313847" y="1670532"/>
            <a:ext cx="357413" cy="465464"/>
          </a:xfrm>
          <a:prstGeom prst="line">
            <a:avLst/>
          </a:prstGeom>
          <a:noFill/>
          <a:ln w="60325">
            <a:solidFill>
              <a:schemeClr val="tx1"/>
            </a:solidFill>
            <a:prstDash val="sysDot"/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 sz="1400"/>
          </a:p>
        </p:txBody>
      </p:sp>
      <p:sp>
        <p:nvSpPr>
          <p:cNvPr id="37" name="Oval 28"/>
          <p:cNvSpPr>
            <a:spLocks noChangeArrowheads="1"/>
          </p:cNvSpPr>
          <p:nvPr/>
        </p:nvSpPr>
        <p:spPr bwMode="auto">
          <a:xfrm>
            <a:off x="7317706" y="3155313"/>
            <a:ext cx="1216694" cy="1069043"/>
          </a:xfrm>
          <a:prstGeom prst="ellipse">
            <a:avLst/>
          </a:prstGeom>
          <a:solidFill>
            <a:srgbClr val="CC99FF"/>
          </a:solidFill>
          <a:ln w="666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Arial" charset="0"/>
              </a:rPr>
              <a:t>STAT391</a:t>
            </a:r>
          </a:p>
        </p:txBody>
      </p:sp>
      <p:sp>
        <p:nvSpPr>
          <p:cNvPr id="38" name="Oval 29" descr="Solid diamond"/>
          <p:cNvSpPr>
            <a:spLocks noChangeArrowheads="1"/>
          </p:cNvSpPr>
          <p:nvPr/>
        </p:nvSpPr>
        <p:spPr bwMode="auto">
          <a:xfrm>
            <a:off x="3432204" y="779663"/>
            <a:ext cx="1216694" cy="1069043"/>
          </a:xfrm>
          <a:prstGeom prst="ellipse">
            <a:avLst/>
          </a:prstGeom>
          <a:solidFill>
            <a:srgbClr val="5CE455"/>
          </a:solidFill>
          <a:ln w="666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Arial" charset="0"/>
              </a:rPr>
              <a:t>331</a:t>
            </a:r>
          </a:p>
          <a:p>
            <a:pPr algn="ctr"/>
            <a:r>
              <a:rPr lang="en-US" sz="1400" dirty="0" err="1">
                <a:latin typeface="Arial" charset="0"/>
              </a:rPr>
              <a:t>Sw</a:t>
            </a:r>
            <a:r>
              <a:rPr lang="en-US" sz="1400" dirty="0">
                <a:latin typeface="Arial" charset="0"/>
              </a:rPr>
              <a:t> Design /</a:t>
            </a:r>
          </a:p>
          <a:p>
            <a:pPr algn="ctr"/>
            <a:r>
              <a:rPr lang="en-US" sz="1400" dirty="0" err="1">
                <a:latin typeface="Arial" charset="0"/>
              </a:rPr>
              <a:t>Impl</a:t>
            </a:r>
            <a:endParaRPr lang="en-US" sz="1400" dirty="0">
              <a:latin typeface="Arial" charset="0"/>
            </a:endParaRPr>
          </a:p>
        </p:txBody>
      </p:sp>
      <p:sp>
        <p:nvSpPr>
          <p:cNvPr id="39" name="Line 11"/>
          <p:cNvSpPr>
            <a:spLocks noChangeShapeType="1"/>
          </p:cNvSpPr>
          <p:nvPr/>
        </p:nvSpPr>
        <p:spPr bwMode="auto">
          <a:xfrm flipV="1">
            <a:off x="4648898" y="1346097"/>
            <a:ext cx="2656140" cy="1215304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 sz="1400"/>
          </a:p>
        </p:txBody>
      </p:sp>
      <p:sp>
        <p:nvSpPr>
          <p:cNvPr id="40" name="Oval 28"/>
          <p:cNvSpPr>
            <a:spLocks noChangeArrowheads="1"/>
          </p:cNvSpPr>
          <p:nvPr/>
        </p:nvSpPr>
        <p:spPr bwMode="auto">
          <a:xfrm>
            <a:off x="7308281" y="4316564"/>
            <a:ext cx="1216694" cy="1069043"/>
          </a:xfrm>
          <a:prstGeom prst="ellipse">
            <a:avLst/>
          </a:prstGeom>
          <a:solidFill>
            <a:srgbClr val="CC99FF"/>
          </a:solidFill>
          <a:ln w="666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smtClean="0">
                <a:latin typeface="Arial" charset="0"/>
              </a:rPr>
              <a:t>333 </a:t>
            </a:r>
          </a:p>
          <a:p>
            <a:pPr algn="ctr"/>
            <a:r>
              <a:rPr lang="en-US" sz="1400" dirty="0" smtClean="0">
                <a:latin typeface="Arial" charset="0"/>
              </a:rPr>
              <a:t>Systems</a:t>
            </a:r>
          </a:p>
          <a:p>
            <a:pPr algn="ctr"/>
            <a:r>
              <a:rPr lang="en-US" sz="1400" dirty="0" smtClean="0">
                <a:latin typeface="Arial" charset="0"/>
              </a:rPr>
              <a:t>Programming</a:t>
            </a:r>
          </a:p>
          <a:p>
            <a:pPr algn="ctr"/>
            <a:endParaRPr lang="en-US" sz="1400" dirty="0">
              <a:latin typeface="Arial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953089" y="4241422"/>
            <a:ext cx="1731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i="1" dirty="0" smtClean="0">
              <a:latin typeface="Calibri" pitchFamily="34" charset="0"/>
            </a:endParaRPr>
          </a:p>
        </p:txBody>
      </p:sp>
      <p:sp>
        <p:nvSpPr>
          <p:cNvPr id="42" name="Oval 28"/>
          <p:cNvSpPr>
            <a:spLocks noChangeArrowheads="1"/>
          </p:cNvSpPr>
          <p:nvPr/>
        </p:nvSpPr>
        <p:spPr bwMode="auto">
          <a:xfrm>
            <a:off x="3572628" y="4403434"/>
            <a:ext cx="676689" cy="583257"/>
          </a:xfrm>
          <a:prstGeom prst="ellipse">
            <a:avLst/>
          </a:prstGeom>
          <a:solidFill>
            <a:srgbClr val="CC99FF"/>
          </a:solidFill>
          <a:ln w="666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smtClean="0">
                <a:latin typeface="Arial" charset="0"/>
              </a:rPr>
              <a:t>390A</a:t>
            </a:r>
          </a:p>
          <a:p>
            <a:pPr algn="ctr"/>
            <a:r>
              <a:rPr lang="en-US" sz="1400" dirty="0" smtClean="0">
                <a:latin typeface="Arial" charset="0"/>
              </a:rPr>
              <a:t>Tools </a:t>
            </a:r>
          </a:p>
        </p:txBody>
      </p:sp>
      <p:sp>
        <p:nvSpPr>
          <p:cNvPr id="43" name="Rectangle 16"/>
          <p:cNvSpPr>
            <a:spLocks noChangeArrowheads="1"/>
          </p:cNvSpPr>
          <p:nvPr/>
        </p:nvSpPr>
        <p:spPr bwMode="auto">
          <a:xfrm>
            <a:off x="899541" y="1819809"/>
            <a:ext cx="256146" cy="178174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44" name="Text Box 17"/>
          <p:cNvSpPr txBox="1">
            <a:spLocks noChangeArrowheads="1"/>
          </p:cNvSpPr>
          <p:nvPr/>
        </p:nvSpPr>
        <p:spPr bwMode="auto">
          <a:xfrm>
            <a:off x="1155687" y="1778977"/>
            <a:ext cx="8445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</a:rPr>
              <a:t>required</a:t>
            </a:r>
          </a:p>
        </p:txBody>
      </p:sp>
      <p:sp>
        <p:nvSpPr>
          <p:cNvPr id="45" name="Rectangle 18" descr="Solid diamond"/>
          <p:cNvSpPr>
            <a:spLocks noChangeArrowheads="1"/>
          </p:cNvSpPr>
          <p:nvPr/>
        </p:nvSpPr>
        <p:spPr bwMode="auto">
          <a:xfrm>
            <a:off x="899541" y="2140274"/>
            <a:ext cx="256146" cy="178174"/>
          </a:xfrm>
          <a:prstGeom prst="rect">
            <a:avLst/>
          </a:prstGeom>
          <a:solidFill>
            <a:srgbClr val="5CE45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46" name="Text Box 19"/>
          <p:cNvSpPr txBox="1">
            <a:spLocks noChangeArrowheads="1"/>
          </p:cNvSpPr>
          <p:nvPr/>
        </p:nvSpPr>
        <p:spPr bwMode="auto">
          <a:xfrm>
            <a:off x="1155687" y="2099443"/>
            <a:ext cx="11253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>
                <a:latin typeface="Arial" charset="0"/>
              </a:rPr>
              <a:t>CS </a:t>
            </a:r>
            <a:r>
              <a:rPr lang="en-US" sz="1400" dirty="0" smtClean="0">
                <a:latin typeface="Arial" charset="0"/>
              </a:rPr>
              <a:t>required</a:t>
            </a:r>
            <a:endParaRPr lang="en-US" sz="1400" dirty="0">
              <a:latin typeface="Arial" charset="0"/>
            </a:endParaRPr>
          </a:p>
        </p:txBody>
      </p:sp>
      <p:sp>
        <p:nvSpPr>
          <p:cNvPr id="47" name="Rectangle 20"/>
          <p:cNvSpPr>
            <a:spLocks noChangeArrowheads="1"/>
          </p:cNvSpPr>
          <p:nvPr/>
        </p:nvSpPr>
        <p:spPr bwMode="auto">
          <a:xfrm>
            <a:off x="899541" y="2456324"/>
            <a:ext cx="256146" cy="178174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48" name="Text Box 21"/>
          <p:cNvSpPr txBox="1">
            <a:spLocks noChangeArrowheads="1"/>
          </p:cNvSpPr>
          <p:nvPr/>
        </p:nvSpPr>
        <p:spPr bwMode="auto">
          <a:xfrm>
            <a:off x="1155687" y="2415493"/>
            <a:ext cx="14799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</a:rPr>
              <a:t>CompE required</a:t>
            </a:r>
          </a:p>
        </p:txBody>
      </p:sp>
      <p:sp>
        <p:nvSpPr>
          <p:cNvPr id="49" name="Rectangle 22"/>
          <p:cNvSpPr>
            <a:spLocks noChangeArrowheads="1"/>
          </p:cNvSpPr>
          <p:nvPr/>
        </p:nvSpPr>
        <p:spPr bwMode="auto">
          <a:xfrm>
            <a:off x="899541" y="2794991"/>
            <a:ext cx="256146" cy="178174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50" name="Text Box 23"/>
          <p:cNvSpPr txBox="1">
            <a:spLocks noChangeArrowheads="1"/>
          </p:cNvSpPr>
          <p:nvPr/>
        </p:nvSpPr>
        <p:spPr bwMode="auto">
          <a:xfrm>
            <a:off x="1155687" y="2754159"/>
            <a:ext cx="115093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</a:rPr>
              <a:t>not required</a:t>
            </a:r>
          </a:p>
        </p:txBody>
      </p:sp>
      <p:sp>
        <p:nvSpPr>
          <p:cNvPr id="51" name="Line 24"/>
          <p:cNvSpPr>
            <a:spLocks noChangeShapeType="1"/>
          </p:cNvSpPr>
          <p:nvPr/>
        </p:nvSpPr>
        <p:spPr bwMode="auto">
          <a:xfrm>
            <a:off x="899541" y="3246612"/>
            <a:ext cx="384219" cy="0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en-US" sz="1400"/>
          </a:p>
        </p:txBody>
      </p:sp>
      <p:sp>
        <p:nvSpPr>
          <p:cNvPr id="52" name="Text Box 25"/>
          <p:cNvSpPr txBox="1">
            <a:spLocks noChangeArrowheads="1"/>
          </p:cNvSpPr>
          <p:nvPr/>
        </p:nvSpPr>
        <p:spPr bwMode="auto">
          <a:xfrm>
            <a:off x="1294433" y="3110507"/>
            <a:ext cx="7513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</a:rPr>
              <a:t>pre-req</a:t>
            </a:r>
          </a:p>
        </p:txBody>
      </p:sp>
      <p:sp>
        <p:nvSpPr>
          <p:cNvPr id="53" name="Line 26"/>
          <p:cNvSpPr>
            <a:spLocks noChangeShapeType="1"/>
          </p:cNvSpPr>
          <p:nvPr/>
        </p:nvSpPr>
        <p:spPr bwMode="auto">
          <a:xfrm>
            <a:off x="899541" y="3543568"/>
            <a:ext cx="384219" cy="0"/>
          </a:xfrm>
          <a:prstGeom prst="line">
            <a:avLst/>
          </a:prstGeom>
          <a:noFill/>
          <a:ln w="60325">
            <a:solidFill>
              <a:schemeClr val="tx1"/>
            </a:solidFill>
            <a:prstDash val="sysDot"/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en-US" sz="1400"/>
          </a:p>
        </p:txBody>
      </p:sp>
      <p:sp>
        <p:nvSpPr>
          <p:cNvPr id="54" name="Text Box 27"/>
          <p:cNvSpPr txBox="1">
            <a:spLocks noChangeArrowheads="1"/>
          </p:cNvSpPr>
          <p:nvPr/>
        </p:nvSpPr>
        <p:spPr bwMode="auto">
          <a:xfrm>
            <a:off x="1294433" y="3426023"/>
            <a:ext cx="152496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</a:rPr>
              <a:t>co-req or pre-req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 smtClean="0"/>
              <a:t>is 332 </a:t>
            </a:r>
            <a:r>
              <a:rPr lang="en-US" dirty="0" smtClean="0"/>
              <a:t>is about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Deeply understand the basic structures used in all software</a:t>
            </a:r>
            <a:endParaRPr lang="en-US" dirty="0" smtClean="0"/>
          </a:p>
          <a:p>
            <a:pPr lvl="1"/>
            <a:r>
              <a:rPr lang="en-US" dirty="0" smtClean="0"/>
              <a:t>Understand the data structures and </a:t>
            </a:r>
            <a:r>
              <a:rPr lang="en-US" dirty="0" smtClean="0"/>
              <a:t>their trade-offs</a:t>
            </a:r>
            <a:endParaRPr lang="en-US" dirty="0" smtClean="0"/>
          </a:p>
          <a:p>
            <a:pPr lvl="1"/>
            <a:r>
              <a:rPr lang="en-US" dirty="0" smtClean="0"/>
              <a:t>Rigorously analyze the algorithms that use them </a:t>
            </a:r>
            <a:r>
              <a:rPr lang="en-US" dirty="0" smtClean="0"/>
              <a:t>(math!)</a:t>
            </a:r>
          </a:p>
          <a:p>
            <a:pPr lvl="1"/>
            <a:r>
              <a:rPr lang="en-US" dirty="0" smtClean="0"/>
              <a:t>Learn </a:t>
            </a:r>
            <a:r>
              <a:rPr lang="en-US" dirty="0" smtClean="0"/>
              <a:t>how to pick “the right thing for the job</a:t>
            </a:r>
            <a:r>
              <a:rPr lang="en-US" dirty="0" smtClean="0"/>
              <a:t>”</a:t>
            </a:r>
            <a:endParaRPr lang="en-US" sz="1000" dirty="0" smtClean="0"/>
          </a:p>
          <a:p>
            <a:endParaRPr lang="en-US" dirty="0" smtClean="0"/>
          </a:p>
          <a:p>
            <a:r>
              <a:rPr lang="en-US" dirty="0" smtClean="0"/>
              <a:t>Experience </a:t>
            </a:r>
            <a:r>
              <a:rPr lang="en-US" dirty="0"/>
              <a:t>the purposes and headaches of </a:t>
            </a:r>
            <a:r>
              <a:rPr lang="en-US" dirty="0" smtClean="0"/>
              <a:t>multithreading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Practice design, analysis, and implementation</a:t>
            </a:r>
          </a:p>
          <a:p>
            <a:pPr lvl="1"/>
            <a:r>
              <a:rPr lang="en-US" dirty="0" smtClean="0"/>
              <a:t>The elegant interplay of “theory” and “engineering” at the core of computer science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CSE332: Data Abstractions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</a:t>
            </a:r>
            <a:r>
              <a:rPr lang="en-US" dirty="0" smtClean="0"/>
              <a:t>able to </a:t>
            </a:r>
            <a:r>
              <a:rPr lang="en-US" dirty="0" smtClean="0">
                <a:solidFill>
                  <a:schemeClr val="accent2"/>
                </a:solidFill>
              </a:rPr>
              <a:t>make good design choices</a:t>
            </a:r>
            <a:r>
              <a:rPr lang="en-US" dirty="0" smtClean="0"/>
              <a:t> as a developer, project manager, etc.</a:t>
            </a:r>
          </a:p>
          <a:p>
            <a:pPr lvl="1"/>
            <a:r>
              <a:rPr lang="en-US" dirty="0" smtClean="0"/>
              <a:t>Reason in terms of the general abstractions that come up in all non-trivial software (and many non-software) systems</a:t>
            </a:r>
          </a:p>
          <a:p>
            <a:r>
              <a:rPr lang="en-US" dirty="0" smtClean="0"/>
              <a:t>Be </a:t>
            </a:r>
            <a:r>
              <a:rPr lang="en-US" dirty="0" smtClean="0"/>
              <a:t>able to </a:t>
            </a:r>
            <a:r>
              <a:rPr lang="en-US" dirty="0" smtClean="0">
                <a:solidFill>
                  <a:schemeClr val="accent2"/>
                </a:solidFill>
              </a:rPr>
              <a:t>justify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2"/>
                </a:solidFill>
              </a:rPr>
              <a:t>communicate</a:t>
            </a:r>
            <a:r>
              <a:rPr lang="en-US" dirty="0" smtClean="0"/>
              <a:t> your design </a:t>
            </a:r>
            <a:r>
              <a:rPr lang="en-US" dirty="0" smtClean="0"/>
              <a:t>decisions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Dan’s take: </a:t>
            </a:r>
          </a:p>
          <a:p>
            <a:pPr>
              <a:buNone/>
            </a:pPr>
            <a:r>
              <a:rPr lang="en-US" dirty="0" smtClean="0"/>
              <a:t>	3 years from now this course will seem like it was a waste of your time because you can’t imagine not “just knowing” every main concept in it</a:t>
            </a:r>
          </a:p>
          <a:p>
            <a:pPr lvl="1"/>
            <a:r>
              <a:rPr lang="en-US" dirty="0" smtClean="0"/>
              <a:t>Key abstractions computer scientists and engineers use almost </a:t>
            </a:r>
            <a:r>
              <a:rPr lang="en-US" dirty="0" smtClean="0">
                <a:solidFill>
                  <a:schemeClr val="accent2"/>
                </a:solidFill>
              </a:rPr>
              <a:t>every day</a:t>
            </a:r>
          </a:p>
          <a:p>
            <a:pPr lvl="1"/>
            <a:r>
              <a:rPr lang="en-US" dirty="0" smtClean="0"/>
              <a:t>A big piece of what separates us from others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CSE332: Data Abstractions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(Often highly </a:t>
            </a:r>
            <a:r>
              <a:rPr lang="en-US" i="1" dirty="0" smtClean="0"/>
              <a:t>non-obvious</a:t>
            </a:r>
            <a:r>
              <a:rPr lang="en-US" dirty="0" smtClean="0"/>
              <a:t>) ways to organize information </a:t>
            </a:r>
            <a:r>
              <a:rPr lang="en-US" dirty="0" smtClean="0"/>
              <a:t>to </a:t>
            </a:r>
            <a:r>
              <a:rPr lang="en-US" dirty="0" smtClean="0"/>
              <a:t>enable </a:t>
            </a:r>
            <a:r>
              <a:rPr lang="en-US" i="1" dirty="0" smtClean="0">
                <a:solidFill>
                  <a:schemeClr val="accent2"/>
                </a:solidFill>
              </a:rPr>
              <a:t>efficient</a:t>
            </a:r>
            <a:r>
              <a:rPr lang="en-US" dirty="0" smtClean="0"/>
              <a:t> computation over that information</a:t>
            </a:r>
          </a:p>
          <a:p>
            <a:pPr>
              <a:buNone/>
            </a:pPr>
            <a:endParaRPr lang="en-US" sz="1000" dirty="0" smtClean="0"/>
          </a:p>
          <a:p>
            <a:pPr lvl="1"/>
            <a:r>
              <a:rPr lang="en-US" dirty="0" smtClean="0"/>
              <a:t>Key goal over the next week is introducing </a:t>
            </a:r>
            <a:r>
              <a:rPr lang="en-US" dirty="0" smtClean="0">
                <a:solidFill>
                  <a:schemeClr val="accent2"/>
                </a:solidFill>
              </a:rPr>
              <a:t>asymptotic analysis</a:t>
            </a:r>
            <a:r>
              <a:rPr lang="en-US" dirty="0" smtClean="0"/>
              <a:t> to </a:t>
            </a:r>
            <a:r>
              <a:rPr lang="en-US" i="1" dirty="0" smtClean="0"/>
              <a:t>precisely</a:t>
            </a:r>
            <a:r>
              <a:rPr lang="en-US" dirty="0" smtClean="0"/>
              <a:t> and </a:t>
            </a:r>
            <a:r>
              <a:rPr lang="en-US" i="1" dirty="0" smtClean="0"/>
              <a:t>generally</a:t>
            </a:r>
            <a:r>
              <a:rPr lang="en-US" dirty="0" smtClean="0"/>
              <a:t> describe efficient use of time and space</a:t>
            </a:r>
          </a:p>
          <a:p>
            <a:pPr lvl="1"/>
            <a:endParaRPr lang="en-US" sz="1000" dirty="0" smtClean="0"/>
          </a:p>
          <a:p>
            <a:pPr>
              <a:buNone/>
            </a:pPr>
            <a:r>
              <a:rPr lang="en-US" dirty="0" smtClean="0"/>
              <a:t>A data structure supports certain </a:t>
            </a:r>
            <a:r>
              <a:rPr lang="en-US" i="1" dirty="0" smtClean="0"/>
              <a:t>operations</a:t>
            </a:r>
            <a:r>
              <a:rPr lang="en-US" dirty="0" smtClean="0"/>
              <a:t>, each with a:</a:t>
            </a:r>
          </a:p>
          <a:p>
            <a:pPr lvl="1"/>
            <a:r>
              <a:rPr lang="en-US" dirty="0" smtClean="0"/>
              <a:t>Meaning: what does the operation do/return</a:t>
            </a:r>
          </a:p>
          <a:p>
            <a:pPr lvl="1"/>
            <a:r>
              <a:rPr lang="en-US" dirty="0" smtClean="0"/>
              <a:t>Performance: how efficient is the operation</a:t>
            </a:r>
          </a:p>
          <a:p>
            <a:pPr lvl="1"/>
            <a:endParaRPr lang="en-US" sz="1000" dirty="0" smtClean="0"/>
          </a:p>
          <a:p>
            <a:pPr>
              <a:buNone/>
            </a:pPr>
            <a:r>
              <a:rPr lang="en-US" dirty="0" smtClean="0"/>
              <a:t>Examples:</a:t>
            </a:r>
          </a:p>
          <a:p>
            <a:pPr lvl="1"/>
            <a:r>
              <a:rPr lang="en-US" b="1" i="1" dirty="0" smtClean="0"/>
              <a:t>List</a:t>
            </a:r>
            <a:r>
              <a:rPr lang="en-US" dirty="0" smtClean="0"/>
              <a:t> </a:t>
            </a:r>
            <a:r>
              <a:rPr lang="en-US" dirty="0" smtClean="0"/>
              <a:t> with </a:t>
            </a:r>
            <a:r>
              <a:rPr lang="en-US" dirty="0" smtClean="0"/>
              <a:t>operations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insert</a:t>
            </a:r>
            <a:r>
              <a:rPr lang="en-US" dirty="0" smtClean="0"/>
              <a:t> and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delete</a:t>
            </a:r>
          </a:p>
          <a:p>
            <a:pPr lvl="1"/>
            <a:r>
              <a:rPr lang="en-US" b="1" i="1" dirty="0" smtClean="0"/>
              <a:t>Stack</a:t>
            </a:r>
            <a:r>
              <a:rPr lang="en-US" dirty="0" smtClean="0"/>
              <a:t> </a:t>
            </a:r>
            <a:r>
              <a:rPr lang="en-US" dirty="0" smtClean="0"/>
              <a:t> with </a:t>
            </a:r>
            <a:r>
              <a:rPr lang="en-US" dirty="0" smtClean="0"/>
              <a:t>operations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push</a:t>
            </a:r>
            <a:r>
              <a:rPr lang="en-US" dirty="0" smtClean="0"/>
              <a:t> and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pop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CSE332: Data Abstractions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Trade-offs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848600" cy="4495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 data structure strives to provide many useful, efficient operations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But there are unavoidable trade-offs:</a:t>
            </a:r>
          </a:p>
          <a:p>
            <a:pPr lvl="1"/>
            <a:r>
              <a:rPr lang="en-US" dirty="0" smtClean="0"/>
              <a:t>Time vs. space</a:t>
            </a:r>
          </a:p>
          <a:p>
            <a:pPr lvl="1"/>
            <a:r>
              <a:rPr lang="en-US" dirty="0" smtClean="0"/>
              <a:t>One operation more efficient if another less efficient</a:t>
            </a:r>
          </a:p>
          <a:p>
            <a:pPr lvl="1"/>
            <a:r>
              <a:rPr lang="en-US" dirty="0" smtClean="0"/>
              <a:t>Generality vs. simplicity vs. performance</a:t>
            </a:r>
          </a:p>
          <a:p>
            <a:pPr lvl="1"/>
            <a:endParaRPr lang="en-US" dirty="0" smtClean="0"/>
          </a:p>
          <a:p>
            <a:pPr>
              <a:buNone/>
            </a:pPr>
            <a:r>
              <a:rPr lang="en-US" dirty="0" smtClean="0"/>
              <a:t>That is why there are many data structures and educated </a:t>
            </a:r>
            <a:r>
              <a:rPr lang="en-US" dirty="0" err="1" smtClean="0"/>
              <a:t>CSEers</a:t>
            </a:r>
            <a:r>
              <a:rPr lang="en-US" dirty="0" smtClean="0"/>
              <a:t> internalize their main trade-offs and techniques</a:t>
            </a:r>
          </a:p>
          <a:p>
            <a:pPr lvl="1"/>
            <a:r>
              <a:rPr lang="en-US" dirty="0" smtClean="0"/>
              <a:t>And recognize logarithmic &lt; linear &lt; quadratic &lt; exponential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CSE332: Data Abstractions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Abstract Data Type (ADT)</a:t>
            </a:r>
          </a:p>
          <a:p>
            <a:pPr lvl="1"/>
            <a:r>
              <a:rPr lang="en-US" dirty="0" smtClean="0"/>
              <a:t>Mathematical description of a “thing” with set of </a:t>
            </a:r>
            <a:r>
              <a:rPr lang="en-US" dirty="0" smtClean="0"/>
              <a:t>operations</a:t>
            </a:r>
            <a:endParaRPr lang="en-US" dirty="0" smtClean="0"/>
          </a:p>
          <a:p>
            <a:pPr lvl="1"/>
            <a:endParaRPr lang="en-US" sz="1000" dirty="0" smtClean="0"/>
          </a:p>
          <a:p>
            <a:r>
              <a:rPr lang="en-US" dirty="0" smtClean="0">
                <a:solidFill>
                  <a:schemeClr val="accent6"/>
                </a:solidFill>
              </a:rPr>
              <a:t>Algorithm</a:t>
            </a:r>
          </a:p>
          <a:p>
            <a:pPr lvl="1"/>
            <a:r>
              <a:rPr lang="en-US" dirty="0" smtClean="0"/>
              <a:t>A high level, language-independent description of a step-by-step process</a:t>
            </a:r>
          </a:p>
          <a:p>
            <a:pPr lvl="1"/>
            <a:endParaRPr lang="en-US" sz="1000" dirty="0" smtClean="0"/>
          </a:p>
          <a:p>
            <a:r>
              <a:rPr lang="en-US" dirty="0" smtClean="0">
                <a:solidFill>
                  <a:schemeClr val="accent6"/>
                </a:solidFill>
              </a:rPr>
              <a:t>Data structure</a:t>
            </a:r>
          </a:p>
          <a:p>
            <a:pPr lvl="1"/>
            <a:r>
              <a:rPr lang="en-US" dirty="0" smtClean="0"/>
              <a:t>A specific family of algorithms for implementing an ADT</a:t>
            </a:r>
          </a:p>
          <a:p>
            <a:pPr lvl="1"/>
            <a:endParaRPr lang="en-US" sz="1000" dirty="0" smtClean="0"/>
          </a:p>
          <a:p>
            <a:r>
              <a:rPr lang="en-US" dirty="0" smtClean="0">
                <a:solidFill>
                  <a:schemeClr val="accent6"/>
                </a:solidFill>
              </a:rPr>
              <a:t>Implementation</a:t>
            </a:r>
            <a:r>
              <a:rPr lang="en-US" dirty="0" smtClean="0"/>
              <a:t> of a data structure</a:t>
            </a:r>
          </a:p>
          <a:p>
            <a:pPr lvl="1"/>
            <a:r>
              <a:rPr lang="en-US" dirty="0" smtClean="0"/>
              <a:t>A specific implementation in a specific language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CSE332: Data Abstractions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i="1" dirty="0" smtClean="0"/>
              <a:t>Stack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2"/>
                </a:solidFill>
              </a:rPr>
              <a:t>ADT</a:t>
            </a:r>
            <a:r>
              <a:rPr lang="en-US" dirty="0" smtClean="0"/>
              <a:t> supports operations:</a:t>
            </a:r>
          </a:p>
          <a:p>
            <a:pPr lvl="1"/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isEmpty</a:t>
            </a:r>
            <a:r>
              <a:rPr lang="en-US" dirty="0" smtClean="0"/>
              <a:t>: </a:t>
            </a:r>
            <a:r>
              <a:rPr lang="en-US" dirty="0" smtClean="0"/>
              <a:t>have </a:t>
            </a:r>
            <a:r>
              <a:rPr lang="en-US" dirty="0" smtClean="0"/>
              <a:t>there been same number of pops as pushes</a:t>
            </a:r>
          </a:p>
          <a:p>
            <a:pPr lvl="1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push</a:t>
            </a:r>
            <a:r>
              <a:rPr lang="en-US" dirty="0" smtClean="0"/>
              <a:t>: takes an item</a:t>
            </a:r>
          </a:p>
          <a:p>
            <a:pPr lvl="1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pop</a:t>
            </a:r>
            <a:r>
              <a:rPr lang="en-US" dirty="0" smtClean="0"/>
              <a:t>: raises an error if </a:t>
            </a:r>
            <a:r>
              <a:rPr lang="en-US" dirty="0" err="1" smtClean="0"/>
              <a:t>isEmpty</a:t>
            </a:r>
            <a:r>
              <a:rPr lang="en-US" dirty="0" smtClean="0"/>
              <a:t>, else returns most-recently pushed item not yet returned by a pop</a:t>
            </a:r>
          </a:p>
          <a:p>
            <a:pPr lvl="1"/>
            <a:r>
              <a:rPr lang="en-US" dirty="0" smtClean="0">
                <a:latin typeface="Courier New" pitchFamily="49" charset="0"/>
                <a:cs typeface="Courier New" pitchFamily="49" charset="0"/>
              </a:rPr>
              <a:t>… </a:t>
            </a:r>
            <a:r>
              <a:rPr lang="en-US" dirty="0" smtClean="0">
                <a:cs typeface="Courier New" pitchFamily="49" charset="0"/>
              </a:rPr>
              <a:t>(possibly </a:t>
            </a:r>
            <a:r>
              <a:rPr lang="en-US" dirty="0" smtClean="0">
                <a:cs typeface="Courier New" pitchFamily="49" charset="0"/>
              </a:rPr>
              <a:t>more operations)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 Stack </a:t>
            </a:r>
            <a:r>
              <a:rPr lang="en-US" dirty="0" smtClean="0">
                <a:solidFill>
                  <a:schemeClr val="accent2"/>
                </a:solidFill>
              </a:rPr>
              <a:t>data structure</a:t>
            </a:r>
            <a:r>
              <a:rPr lang="en-US" dirty="0" smtClean="0"/>
              <a:t> could use a linked-list or an array or something else, and associated </a:t>
            </a:r>
            <a:r>
              <a:rPr lang="en-US" dirty="0" smtClean="0">
                <a:solidFill>
                  <a:schemeClr val="accent2"/>
                </a:solidFill>
              </a:rPr>
              <a:t>algorithms</a:t>
            </a:r>
            <a:r>
              <a:rPr lang="en-US" dirty="0" smtClean="0"/>
              <a:t> for the operations</a:t>
            </a:r>
          </a:p>
          <a:p>
            <a:endParaRPr lang="en-US" dirty="0" smtClean="0"/>
          </a:p>
          <a:p>
            <a:r>
              <a:rPr lang="en-US" dirty="0" smtClean="0"/>
              <a:t>One </a:t>
            </a:r>
            <a:r>
              <a:rPr lang="en-US" dirty="0" smtClean="0">
                <a:solidFill>
                  <a:schemeClr val="accent2"/>
                </a:solidFill>
              </a:rPr>
              <a:t>implementation</a:t>
            </a:r>
            <a:r>
              <a:rPr lang="en-US" dirty="0" smtClean="0"/>
              <a:t> is in the library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java.util.Stack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CSE332: Data Abstractions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Welcome!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7772400" cy="49530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We have 10 weeks to learn </a:t>
            </a:r>
            <a:r>
              <a:rPr lang="en-US" i="1" dirty="0" smtClean="0"/>
              <a:t>fundamental data structures and algorithms for organizing and processing information</a:t>
            </a:r>
          </a:p>
          <a:p>
            <a:pPr lvl="1"/>
            <a:r>
              <a:rPr lang="en-US" dirty="0" smtClean="0"/>
              <a:t>“Classic” data structures / algorithms and how to analyze rigorously their efficiency and when to use them</a:t>
            </a:r>
          </a:p>
          <a:p>
            <a:pPr lvl="1"/>
            <a:r>
              <a:rPr lang="en-US" dirty="0" smtClean="0"/>
              <a:t>Queues, dictionaries, graphs, sorting, etc.</a:t>
            </a:r>
          </a:p>
          <a:p>
            <a:pPr lvl="1"/>
            <a:r>
              <a:rPr lang="en-US" dirty="0" smtClean="0"/>
              <a:t>Parallelism and concurrency (!)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Today in class:</a:t>
            </a:r>
          </a:p>
          <a:p>
            <a:r>
              <a:rPr lang="en-US" dirty="0" smtClean="0"/>
              <a:t>Course mechanics</a:t>
            </a:r>
          </a:p>
          <a:p>
            <a:r>
              <a:rPr lang="en-US" dirty="0" smtClean="0"/>
              <a:t>What this course is about</a:t>
            </a:r>
          </a:p>
          <a:p>
            <a:pPr lvl="1"/>
            <a:r>
              <a:rPr lang="en-US" dirty="0" smtClean="0"/>
              <a:t>And how it fits into the CSE curriculum</a:t>
            </a:r>
          </a:p>
          <a:p>
            <a:r>
              <a:rPr lang="en-US" dirty="0" smtClean="0"/>
              <a:t>Start (finish?) </a:t>
            </a:r>
            <a:r>
              <a:rPr lang="en-US" dirty="0" smtClean="0"/>
              <a:t>ADTs, stacks, </a:t>
            </a:r>
            <a:r>
              <a:rPr lang="en-US" dirty="0" smtClean="0"/>
              <a:t>and </a:t>
            </a:r>
            <a:r>
              <a:rPr lang="en-US" dirty="0" smtClean="0"/>
              <a:t>queues</a:t>
            </a:r>
          </a:p>
          <a:p>
            <a:pPr lvl="1"/>
            <a:r>
              <a:rPr lang="en-US" dirty="0" smtClean="0"/>
              <a:t>Largely review</a:t>
            </a:r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CSE332: Data Abstractions</a:t>
            </a:r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useful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Stack ADT is a useful abstraction because:</a:t>
            </a:r>
          </a:p>
          <a:p>
            <a:r>
              <a:rPr lang="en-US" dirty="0" smtClean="0"/>
              <a:t>It arises </a:t>
            </a:r>
            <a:r>
              <a:rPr lang="en-US" dirty="0" smtClean="0">
                <a:solidFill>
                  <a:schemeClr val="accent2"/>
                </a:solidFill>
              </a:rPr>
              <a:t>all the time</a:t>
            </a:r>
            <a:r>
              <a:rPr lang="en-US" dirty="0" smtClean="0"/>
              <a:t> in programming </a:t>
            </a:r>
            <a:r>
              <a:rPr lang="en-US" dirty="0" smtClean="0"/>
              <a:t>(e.g., see Weiss 3.6.3)</a:t>
            </a:r>
            <a:endParaRPr lang="en-US" dirty="0" smtClean="0"/>
          </a:p>
          <a:p>
            <a:pPr lvl="1"/>
            <a:r>
              <a:rPr lang="en-US" dirty="0" smtClean="0"/>
              <a:t>Recursive function calls</a:t>
            </a:r>
          </a:p>
          <a:p>
            <a:pPr lvl="1"/>
            <a:r>
              <a:rPr lang="en-US" dirty="0" smtClean="0"/>
              <a:t>Balancing symbols (parentheses)</a:t>
            </a:r>
          </a:p>
          <a:p>
            <a:pPr lvl="1"/>
            <a:r>
              <a:rPr lang="en-US" dirty="0" smtClean="0"/>
              <a:t>Evaluating postfix notation: 3 4 + 5 * </a:t>
            </a:r>
          </a:p>
          <a:p>
            <a:pPr lvl="1"/>
            <a:r>
              <a:rPr lang="en-US" dirty="0" smtClean="0"/>
              <a:t>Clever: Infix ((3+4) * 5) to postfix conversion (see text)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We can code up a </a:t>
            </a:r>
            <a:r>
              <a:rPr lang="en-US" dirty="0" smtClean="0">
                <a:solidFill>
                  <a:schemeClr val="accent2"/>
                </a:solidFill>
              </a:rPr>
              <a:t>reusable library</a:t>
            </a:r>
          </a:p>
          <a:p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/>
              <a:t>We can </a:t>
            </a:r>
            <a:r>
              <a:rPr lang="en-US" dirty="0" smtClean="0">
                <a:solidFill>
                  <a:schemeClr val="accent2"/>
                </a:solidFill>
              </a:rPr>
              <a:t>communicate</a:t>
            </a:r>
            <a:r>
              <a:rPr lang="en-US" dirty="0" smtClean="0"/>
              <a:t> in high-level terms</a:t>
            </a:r>
          </a:p>
          <a:p>
            <a:pPr lvl="1"/>
            <a:r>
              <a:rPr lang="en-US" dirty="0" smtClean="0"/>
              <a:t>“Use a stack and push numbers, popping for operators…”</a:t>
            </a:r>
          </a:p>
          <a:p>
            <a:pPr lvl="1"/>
            <a:r>
              <a:rPr lang="en-US" dirty="0" smtClean="0"/>
              <a:t>Rather than, “create a linked list and add a node when…”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CSE332: Data Abstractions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Queue ADT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Operations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	create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	destroy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enqueue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dequeue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is_empty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endParaRPr lang="en-US" dirty="0" smtClean="0"/>
          </a:p>
          <a:p>
            <a:r>
              <a:rPr lang="en-US" dirty="0" smtClean="0"/>
              <a:t>Just like a stack except:</a:t>
            </a:r>
          </a:p>
          <a:p>
            <a:pPr lvl="1"/>
            <a:r>
              <a:rPr lang="en-US" dirty="0" smtClean="0"/>
              <a:t>Stack: LIFO (last-in-first-out)</a:t>
            </a:r>
          </a:p>
          <a:p>
            <a:pPr lvl="1"/>
            <a:r>
              <a:rPr lang="en-US" dirty="0" smtClean="0"/>
              <a:t>Queue: FIFO (first-in-first-out)</a:t>
            </a:r>
          </a:p>
          <a:p>
            <a:endParaRPr lang="en-US" sz="1000" dirty="0" smtClean="0"/>
          </a:p>
          <a:p>
            <a:r>
              <a:rPr lang="en-US" dirty="0" smtClean="0"/>
              <a:t>Just as useful and ubiquitous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CSE332: Data Abstractions</a:t>
            </a:r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3276600" y="2362200"/>
            <a:ext cx="5038725" cy="1143000"/>
            <a:chOff x="3190875" y="2362200"/>
            <a:chExt cx="5038725" cy="1143000"/>
          </a:xfrm>
        </p:grpSpPr>
        <p:sp>
          <p:nvSpPr>
            <p:cNvPr id="7" name="Rectangle 4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4714875" y="2362200"/>
              <a:ext cx="1981200" cy="114300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dirty="0">
                  <a:solidFill>
                    <a:schemeClr val="accent2"/>
                  </a:solidFill>
                </a:rPr>
                <a:t>F E D C B</a:t>
              </a:r>
            </a:p>
          </p:txBody>
        </p:sp>
        <p:sp>
          <p:nvSpPr>
            <p:cNvPr id="8" name="Line 5"/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>
              <a:off x="3648075" y="2933700"/>
              <a:ext cx="106680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Text Box 6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571875" y="2605088"/>
              <a:ext cx="103028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dirty="0" err="1">
                  <a:solidFill>
                    <a:schemeClr val="accent2"/>
                  </a:solidFill>
                </a:rPr>
                <a:t>enqueue</a:t>
              </a:r>
              <a:endParaRPr lang="en-US" sz="2000" dirty="0">
                <a:solidFill>
                  <a:schemeClr val="accent2"/>
                </a:solidFill>
              </a:endParaRPr>
            </a:p>
          </p:txBody>
        </p:sp>
        <p:sp>
          <p:nvSpPr>
            <p:cNvPr id="10" name="Line 7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6696075" y="2933700"/>
              <a:ext cx="106680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Text Box 8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6656388" y="2590800"/>
              <a:ext cx="1030287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000">
                  <a:solidFill>
                    <a:schemeClr val="accent2"/>
                  </a:solidFill>
                </a:rPr>
                <a:t>dequeue</a:t>
              </a:r>
            </a:p>
          </p:txBody>
        </p:sp>
        <p:sp>
          <p:nvSpPr>
            <p:cNvPr id="12" name="Text Box 9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190875" y="2705100"/>
              <a:ext cx="40481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400">
                  <a:solidFill>
                    <a:schemeClr val="accent2"/>
                  </a:solidFill>
                </a:rPr>
                <a:t>G</a:t>
              </a:r>
            </a:p>
          </p:txBody>
        </p:sp>
        <p:sp>
          <p:nvSpPr>
            <p:cNvPr id="13" name="Text Box 10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7815263" y="2705100"/>
              <a:ext cx="414337" cy="466725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400">
                  <a:solidFill>
                    <a:schemeClr val="accent2"/>
                  </a:solidFill>
                </a:rPr>
                <a:t>A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Circular Array Queue Data Structure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CSE332: Data Abstractions</a:t>
            </a:r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9600" y="2580966"/>
            <a:ext cx="4572000" cy="1524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// Basic idea only!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enqueue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(x) {</a:t>
            </a:r>
          </a:p>
          <a:p>
            <a:pPr marR="0" lvl="0" indent="-34290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noProof="0" dirty="0" smtClean="0">
                <a:latin typeface="Courier New" pitchFamily="49" charset="0"/>
              </a:rPr>
              <a:t> 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Q[back] = x;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back = (back + 1) % size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}</a:t>
            </a:r>
          </a:p>
        </p:txBody>
      </p:sp>
      <p:sp>
        <p:nvSpPr>
          <p:cNvPr id="10" name="Text Box 3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4257367"/>
            <a:ext cx="4648200" cy="206723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2000" b="1" dirty="0" smtClean="0">
                <a:solidFill>
                  <a:srgbClr val="7030A0"/>
                </a:solidFill>
                <a:latin typeface="Courier New" pitchFamily="49" charset="0"/>
              </a:rPr>
              <a:t>// Basic idea only!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dequeue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</a:rPr>
              <a:t>() </a:t>
            </a:r>
            <a:r>
              <a:rPr lang="en-US" sz="2000" b="1" dirty="0" smtClean="0">
                <a:solidFill>
                  <a:schemeClr val="tx1"/>
                </a:solidFill>
                <a:latin typeface="Courier New" pitchFamily="49" charset="0"/>
              </a:rPr>
              <a:t>{</a:t>
            </a:r>
          </a:p>
          <a:p>
            <a:pPr marL="0" lvl="1">
              <a:lnSpc>
                <a:spcPct val="100000"/>
              </a:lnSpc>
              <a:spcBef>
                <a:spcPts val="200"/>
              </a:spcBef>
            </a:pPr>
            <a:r>
              <a:rPr lang="en-US" sz="2000" b="1" dirty="0" smtClean="0">
                <a:solidFill>
                  <a:schemeClr val="tx1"/>
                </a:solidFill>
                <a:latin typeface="Courier New" pitchFamily="49" charset="0"/>
              </a:rPr>
              <a:t>  x 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</a:rPr>
              <a:t>= </a:t>
            </a:r>
            <a:r>
              <a:rPr lang="en-US" sz="2000" b="1" dirty="0" smtClean="0">
                <a:solidFill>
                  <a:schemeClr val="tx1"/>
                </a:solidFill>
                <a:latin typeface="Courier New" pitchFamily="49" charset="0"/>
              </a:rPr>
              <a:t>Q[front];</a:t>
            </a:r>
          </a:p>
          <a:p>
            <a:pPr marL="0" lvl="1">
              <a:lnSpc>
                <a:spcPct val="100000"/>
              </a:lnSpc>
              <a:spcBef>
                <a:spcPts val="200"/>
              </a:spcBef>
            </a:pPr>
            <a:r>
              <a:rPr lang="en-US" sz="2000" dirty="0" smtClean="0">
                <a:latin typeface="Courier New" pitchFamily="49" charset="0"/>
              </a:rPr>
              <a:t>  </a:t>
            </a:r>
            <a:r>
              <a:rPr lang="en-US" sz="2000" b="1" dirty="0" smtClean="0">
                <a:solidFill>
                  <a:schemeClr val="tx1"/>
                </a:solidFill>
                <a:latin typeface="Courier New" pitchFamily="49" charset="0"/>
              </a:rPr>
              <a:t>front 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</a:rPr>
              <a:t>= (front + 1) % </a:t>
            </a:r>
            <a:r>
              <a:rPr lang="en-US" sz="2000" b="1" dirty="0" smtClean="0">
                <a:solidFill>
                  <a:schemeClr val="tx1"/>
                </a:solidFill>
                <a:latin typeface="Courier New" pitchFamily="49" charset="0"/>
              </a:rPr>
              <a:t>size;</a:t>
            </a:r>
          </a:p>
          <a:p>
            <a:pPr marL="0" lvl="1">
              <a:lnSpc>
                <a:spcPct val="100000"/>
              </a:lnSpc>
              <a:spcBef>
                <a:spcPts val="200"/>
              </a:spcBef>
            </a:pPr>
            <a:r>
              <a:rPr lang="en-US" sz="2000" dirty="0" smtClean="0">
                <a:latin typeface="Courier New" pitchFamily="49" charset="0"/>
              </a:rPr>
              <a:t>  </a:t>
            </a:r>
            <a:r>
              <a:rPr lang="en-US" sz="2000" b="1" dirty="0" smtClean="0">
                <a:solidFill>
                  <a:schemeClr val="accent6"/>
                </a:solidFill>
                <a:latin typeface="Courier New" pitchFamily="49" charset="0"/>
              </a:rPr>
              <a:t>return</a:t>
            </a:r>
            <a:r>
              <a:rPr lang="en-US" sz="2000" b="1" dirty="0" smtClean="0">
                <a:solidFill>
                  <a:schemeClr val="tx1"/>
                </a:solidFill>
                <a:latin typeface="Courier New" pitchFamily="49" charset="0"/>
              </a:rPr>
              <a:t> x;</a:t>
            </a:r>
            <a:endParaRPr lang="en-US" sz="2000" dirty="0" smtClean="0">
              <a:latin typeface="Courier New" pitchFamily="49" charset="0"/>
            </a:endParaRPr>
          </a:p>
          <a:p>
            <a:pPr marL="0" lvl="1">
              <a:lnSpc>
                <a:spcPct val="100000"/>
              </a:lnSpc>
              <a:spcBef>
                <a:spcPts val="200"/>
              </a:spcBef>
            </a:pPr>
            <a:r>
              <a:rPr lang="en-US" sz="2000" b="1" dirty="0" smtClean="0">
                <a:solidFill>
                  <a:schemeClr val="tx1"/>
                </a:solidFill>
                <a:latin typeface="Courier New" pitchFamily="49" charset="0"/>
              </a:rPr>
              <a:t>}</a:t>
            </a:r>
            <a:endParaRPr lang="en-US" sz="2000" b="1" dirty="0">
              <a:solidFill>
                <a:schemeClr val="tx1"/>
              </a:solidFill>
              <a:latin typeface="Courier New" pitchFamily="49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685800" y="1219200"/>
            <a:ext cx="7772400" cy="1238310"/>
            <a:chOff x="685800" y="1143000"/>
            <a:chExt cx="7772400" cy="1238310"/>
          </a:xfrm>
        </p:grpSpPr>
        <p:sp>
          <p:nvSpPr>
            <p:cNvPr id="38" name="Rectangle 37"/>
            <p:cNvSpPr/>
            <p:nvPr/>
          </p:nvSpPr>
          <p:spPr bwMode="auto">
            <a:xfrm>
              <a:off x="685800" y="1143000"/>
              <a:ext cx="7772400" cy="12192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" name="Rectangle 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600200" y="16002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905000" y="16002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209800" y="16002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514600" y="16002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819400" y="16002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124200" y="16002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429000" y="16002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1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733800" y="16002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19" name="Rectangle 12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038600" y="16002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20" name="Rectangle 13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343400" y="16002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21" name="Rectangle 1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648200" y="16002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22" name="Rectangle 1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953000" y="16002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23" name="Rectangle 16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257800" y="16002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Rectangle 17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562600" y="16002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Rectangle 18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867400" y="16002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19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172200" y="16002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Rectangle 20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477000" y="16002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Rectangle 21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6781800" y="16002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Rectangle 22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7086600" y="16002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Rectangle 23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7391400" y="16002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Text Box 24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838200" y="1219200"/>
              <a:ext cx="52610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dirty="0" smtClean="0">
                  <a:solidFill>
                    <a:schemeClr val="tx1"/>
                  </a:solidFill>
                </a:rPr>
                <a:t>Q: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2" name="Text Box 25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1592094" y="1219200"/>
              <a:ext cx="32733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b="0" dirty="0">
                  <a:solidFill>
                    <a:schemeClr val="tx1"/>
                  </a:solidFill>
                  <a:latin typeface="+mn-lt"/>
                </a:rPr>
                <a:t>0</a:t>
              </a:r>
            </a:p>
          </p:txBody>
        </p:sp>
        <p:sp>
          <p:nvSpPr>
            <p:cNvPr id="33" name="Text Box 26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7315200" y="1219200"/>
              <a:ext cx="103746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b="0" dirty="0">
                  <a:solidFill>
                    <a:schemeClr val="tx1"/>
                  </a:solidFill>
                  <a:latin typeface="+mn-lt"/>
                </a:rPr>
                <a:t>size - 1</a:t>
              </a:r>
            </a:p>
          </p:txBody>
        </p:sp>
        <p:cxnSp>
          <p:nvCxnSpPr>
            <p:cNvPr id="34" name="AutoShape 29"/>
            <p:cNvCxnSpPr>
              <a:cxnSpLocks noChangeShapeType="1"/>
              <a:endCxn id="18" idx="2"/>
            </p:cNvCxnSpPr>
            <p:nvPr>
              <p:custDataLst>
                <p:tags r:id="rId26"/>
              </p:custDataLst>
            </p:nvPr>
          </p:nvCxnSpPr>
          <p:spPr bwMode="auto">
            <a:xfrm flipH="1" flipV="1">
              <a:off x="3886200" y="1905000"/>
              <a:ext cx="1588" cy="2730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5" name="AutoShape 30"/>
            <p:cNvCxnSpPr>
              <a:cxnSpLocks noChangeShapeType="1"/>
              <a:endCxn id="23" idx="2"/>
            </p:cNvCxnSpPr>
            <p:nvPr>
              <p:custDataLst>
                <p:tags r:id="rId27"/>
              </p:custDataLst>
            </p:nvPr>
          </p:nvCxnSpPr>
          <p:spPr bwMode="auto">
            <a:xfrm flipV="1">
              <a:off x="5403850" y="1905000"/>
              <a:ext cx="6350" cy="2730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6" name="Text Box 25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3276600" y="1981200"/>
              <a:ext cx="69602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b="0" dirty="0" smtClean="0">
                  <a:solidFill>
                    <a:schemeClr val="tx1"/>
                  </a:solidFill>
                  <a:latin typeface="+mn-lt"/>
                </a:rPr>
                <a:t>front</a:t>
              </a:r>
              <a:endParaRPr lang="en-US" sz="2000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7" name="Text Box 25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4759919" y="1962090"/>
              <a:ext cx="72648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b="0" dirty="0" smtClean="0">
                  <a:solidFill>
                    <a:schemeClr val="tx1"/>
                  </a:solidFill>
                  <a:latin typeface="+mn-lt"/>
                </a:rPr>
                <a:t>back</a:t>
              </a:r>
              <a:endParaRPr lang="en-US" sz="2000" b="0" dirty="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42" name="Content Placeholder 2"/>
          <p:cNvSpPr>
            <a:spLocks noGrp="1"/>
          </p:cNvSpPr>
          <p:nvPr>
            <p:ph idx="1"/>
          </p:nvPr>
        </p:nvSpPr>
        <p:spPr>
          <a:xfrm>
            <a:off x="5257800" y="2667000"/>
            <a:ext cx="3581400" cy="3581400"/>
          </a:xfrm>
        </p:spPr>
        <p:txBody>
          <a:bodyPr/>
          <a:lstStyle/>
          <a:p>
            <a:r>
              <a:rPr lang="en-US" dirty="0" smtClean="0"/>
              <a:t>What if </a:t>
            </a:r>
            <a:r>
              <a:rPr lang="en-US" b="1" i="1" dirty="0" smtClean="0"/>
              <a:t>queue</a:t>
            </a:r>
            <a:r>
              <a:rPr lang="en-US" dirty="0" smtClean="0"/>
              <a:t> is empty?</a:t>
            </a:r>
          </a:p>
          <a:p>
            <a:pPr lvl="1"/>
            <a:r>
              <a:rPr lang="en-US" dirty="0" err="1" smtClean="0"/>
              <a:t>Enqueue</a:t>
            </a:r>
            <a:r>
              <a:rPr lang="en-US" dirty="0" smtClean="0"/>
              <a:t>?</a:t>
            </a:r>
          </a:p>
          <a:p>
            <a:pPr lvl="1"/>
            <a:r>
              <a:rPr lang="en-US" dirty="0" err="1" smtClean="0"/>
              <a:t>Dequeue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What if </a:t>
            </a:r>
            <a:r>
              <a:rPr lang="en-US" b="1" i="1" dirty="0" smtClean="0"/>
              <a:t>array</a:t>
            </a:r>
            <a:r>
              <a:rPr lang="en-US" dirty="0" smtClean="0"/>
              <a:t> is full?</a:t>
            </a:r>
          </a:p>
          <a:p>
            <a:r>
              <a:rPr lang="en-US" dirty="0" smtClean="0"/>
              <a:t>How to </a:t>
            </a:r>
            <a:r>
              <a:rPr lang="en-US" i="1" dirty="0" smtClean="0"/>
              <a:t>test</a:t>
            </a:r>
            <a:r>
              <a:rPr lang="en-US" dirty="0" smtClean="0"/>
              <a:t> for empty?</a:t>
            </a:r>
          </a:p>
          <a:p>
            <a:r>
              <a:rPr lang="en-US" dirty="0" smtClean="0"/>
              <a:t>What is the </a:t>
            </a:r>
            <a:r>
              <a:rPr lang="en-US" i="1" dirty="0" smtClean="0"/>
              <a:t>complexity</a:t>
            </a:r>
            <a:r>
              <a:rPr lang="en-US" dirty="0" smtClean="0"/>
              <a:t> of the operations?</a:t>
            </a:r>
          </a:p>
          <a:p>
            <a:r>
              <a:rPr lang="en-US" dirty="0" smtClean="0"/>
              <a:t>Can you find the </a:t>
            </a:r>
            <a:r>
              <a:rPr lang="en-US" dirty="0" err="1" smtClean="0"/>
              <a:t>k</a:t>
            </a:r>
            <a:r>
              <a:rPr lang="en-US" baseline="30000" dirty="0" err="1" smtClean="0"/>
              <a:t>th</a:t>
            </a:r>
            <a:r>
              <a:rPr lang="en-US" dirty="0" smtClean="0"/>
              <a:t> element in the queue?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	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Linked List Queue Data Structure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CSE332: Data Abstractions</a:t>
            </a:r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1752600" y="1295400"/>
            <a:ext cx="5334000" cy="1143000"/>
            <a:chOff x="1752600" y="1295400"/>
            <a:chExt cx="5334000" cy="1143000"/>
          </a:xfrm>
        </p:grpSpPr>
        <p:sp>
          <p:nvSpPr>
            <p:cNvPr id="35" name="Rectangle 34"/>
            <p:cNvSpPr/>
            <p:nvPr/>
          </p:nvSpPr>
          <p:spPr bwMode="auto">
            <a:xfrm>
              <a:off x="1752600" y="1295400"/>
              <a:ext cx="5334000" cy="1143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7" name="Group 29"/>
            <p:cNvGrpSpPr>
              <a:grpSpLocks/>
            </p:cNvGrpSpPr>
            <p:nvPr>
              <p:custDataLst>
                <p:tags r:id="rId3"/>
              </p:custDataLst>
            </p:nvPr>
          </p:nvGrpSpPr>
          <p:grpSpPr bwMode="auto">
            <a:xfrm>
              <a:off x="1905000" y="1371600"/>
              <a:ext cx="4800600" cy="977900"/>
              <a:chOff x="1200" y="1190"/>
              <a:chExt cx="3024" cy="616"/>
            </a:xfrm>
          </p:grpSpPr>
          <p:sp>
            <p:nvSpPr>
              <p:cNvPr id="8" name="Rectangle 3"/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1344" y="1190"/>
                <a:ext cx="192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800">
                    <a:solidFill>
                      <a:schemeClr val="tx1"/>
                    </a:solidFill>
                  </a:rPr>
                  <a:t>b</a:t>
                </a:r>
              </a:p>
            </p:txBody>
          </p:sp>
          <p:sp>
            <p:nvSpPr>
              <p:cNvPr id="9" name="Rectangle 4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1536" y="1190"/>
                <a:ext cx="192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Rectangle 5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1440" y="1190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1968" y="1190"/>
                <a:ext cx="192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800">
                    <a:solidFill>
                      <a:schemeClr val="tx1"/>
                    </a:solidFill>
                  </a:rPr>
                  <a:t>c</a:t>
                </a:r>
              </a:p>
            </p:txBody>
          </p:sp>
          <p:sp>
            <p:nvSpPr>
              <p:cNvPr id="12" name="Rectangle 7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2160" y="1190"/>
                <a:ext cx="192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Rectangle 8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2064" y="1190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4" name="AutoShape 9"/>
              <p:cNvCxnSpPr>
                <a:cxnSpLocks noChangeShapeType="1"/>
                <a:stCxn id="10" idx="3"/>
                <a:endCxn id="11" idx="1"/>
              </p:cNvCxnSpPr>
              <p:nvPr>
                <p:custDataLst>
                  <p:tags r:id="rId10"/>
                </p:custDataLst>
              </p:nvPr>
            </p:nvCxnSpPr>
            <p:spPr bwMode="auto">
              <a:xfrm>
                <a:off x="1632" y="1286"/>
                <a:ext cx="336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5" name="Rectangle 10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2592" y="1190"/>
                <a:ext cx="192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800">
                    <a:solidFill>
                      <a:schemeClr val="tx1"/>
                    </a:solidFill>
                  </a:rPr>
                  <a:t>d</a:t>
                </a:r>
              </a:p>
            </p:txBody>
          </p:sp>
          <p:sp>
            <p:nvSpPr>
              <p:cNvPr id="16" name="Rectangle 11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2784" y="1190"/>
                <a:ext cx="192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Rectangle 12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2688" y="1190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8" name="AutoShape 13"/>
              <p:cNvCxnSpPr>
                <a:cxnSpLocks noChangeShapeType="1"/>
                <a:stCxn id="13" idx="3"/>
                <a:endCxn id="15" idx="1"/>
              </p:cNvCxnSpPr>
              <p:nvPr>
                <p:custDataLst>
                  <p:tags r:id="rId14"/>
                </p:custDataLst>
              </p:nvPr>
            </p:nvCxnSpPr>
            <p:spPr bwMode="auto">
              <a:xfrm>
                <a:off x="2256" y="1286"/>
                <a:ext cx="336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9" name="Rectangle 14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3216" y="1190"/>
                <a:ext cx="192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800">
                    <a:solidFill>
                      <a:schemeClr val="tx1"/>
                    </a:solidFill>
                  </a:rPr>
                  <a:t>e</a:t>
                </a:r>
              </a:p>
            </p:txBody>
          </p:sp>
          <p:sp>
            <p:nvSpPr>
              <p:cNvPr id="20" name="Rectangle 15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3408" y="1190"/>
                <a:ext cx="192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Rectangle 16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3312" y="1190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22" name="AutoShape 17"/>
              <p:cNvCxnSpPr>
                <a:cxnSpLocks noChangeShapeType="1"/>
                <a:stCxn id="17" idx="3"/>
                <a:endCxn id="19" idx="1"/>
              </p:cNvCxnSpPr>
              <p:nvPr>
                <p:custDataLst>
                  <p:tags r:id="rId18"/>
                </p:custDataLst>
              </p:nvPr>
            </p:nvCxnSpPr>
            <p:spPr bwMode="auto">
              <a:xfrm>
                <a:off x="2880" y="1286"/>
                <a:ext cx="336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23" name="Rectangle 18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3840" y="1190"/>
                <a:ext cx="192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800">
                    <a:solidFill>
                      <a:schemeClr val="tx1"/>
                    </a:solidFill>
                  </a:rPr>
                  <a:t>f</a:t>
                </a:r>
              </a:p>
            </p:txBody>
          </p:sp>
          <p:sp>
            <p:nvSpPr>
              <p:cNvPr id="24" name="Rectangle 19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032" y="1190"/>
                <a:ext cx="192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Rectangle 20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3936" y="1190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26" name="AutoShape 21"/>
              <p:cNvCxnSpPr>
                <a:cxnSpLocks noChangeShapeType="1"/>
                <a:stCxn id="21" idx="3"/>
                <a:endCxn id="23" idx="1"/>
              </p:cNvCxnSpPr>
              <p:nvPr>
                <p:custDataLst>
                  <p:tags r:id="rId22"/>
                </p:custDataLst>
              </p:nvPr>
            </p:nvCxnSpPr>
            <p:spPr bwMode="auto">
              <a:xfrm>
                <a:off x="3504" y="1286"/>
                <a:ext cx="336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27" name="Line 22"/>
              <p:cNvSpPr>
                <a:spLocks noChangeShapeType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032" y="1190"/>
                <a:ext cx="192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Text Box 23"/>
              <p:cNvSpPr txBox="1"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1200" y="1554"/>
                <a:ext cx="438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2000" b="0" dirty="0">
                    <a:solidFill>
                      <a:schemeClr val="tx1"/>
                    </a:solidFill>
                    <a:latin typeface="+mn-lt"/>
                  </a:rPr>
                  <a:t>front</a:t>
                </a:r>
              </a:p>
            </p:txBody>
          </p:sp>
          <p:sp>
            <p:nvSpPr>
              <p:cNvPr id="29" name="Text Box 24"/>
              <p:cNvSpPr txBox="1"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3696" y="1554"/>
                <a:ext cx="458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2000" b="0" dirty="0">
                    <a:solidFill>
                      <a:schemeClr val="tx1"/>
                    </a:solidFill>
                    <a:latin typeface="+mn-lt"/>
                  </a:rPr>
                  <a:t>back</a:t>
                </a:r>
              </a:p>
            </p:txBody>
          </p:sp>
          <p:cxnSp>
            <p:nvCxnSpPr>
              <p:cNvPr id="30" name="AutoShape 25"/>
              <p:cNvCxnSpPr>
                <a:cxnSpLocks noChangeShapeType="1"/>
                <a:stCxn id="28" idx="0"/>
                <a:endCxn id="8" idx="2"/>
              </p:cNvCxnSpPr>
              <p:nvPr>
                <p:custDataLst>
                  <p:tags r:id="rId26"/>
                </p:custDataLst>
              </p:nvPr>
            </p:nvCxnSpPr>
            <p:spPr bwMode="auto">
              <a:xfrm rot="5400000" flipH="1" flipV="1">
                <a:off x="1344" y="1458"/>
                <a:ext cx="172" cy="2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1" name="AutoShape 26"/>
              <p:cNvCxnSpPr>
                <a:cxnSpLocks noChangeShapeType="1"/>
                <a:stCxn id="29" idx="0"/>
                <a:endCxn id="23" idx="2"/>
              </p:cNvCxnSpPr>
              <p:nvPr>
                <p:custDataLst>
                  <p:tags r:id="rId27"/>
                </p:custDataLst>
              </p:nvPr>
            </p:nvCxnSpPr>
            <p:spPr bwMode="auto">
              <a:xfrm rot="5400000" flipH="1" flipV="1">
                <a:off x="3844" y="1462"/>
                <a:ext cx="172" cy="1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</p:grpSp>
      <p:sp>
        <p:nvSpPr>
          <p:cNvPr id="33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9600" y="2580966"/>
            <a:ext cx="4495800" cy="1524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// Basic idea only!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enqueue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(x) {</a:t>
            </a:r>
          </a:p>
          <a:p>
            <a:pPr marR="0" lvl="0" indent="-34290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noProof="0" dirty="0" smtClean="0">
                <a:latin typeface="Courier New" pitchFamily="49" charset="0"/>
              </a:rPr>
              <a:t> 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back.next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=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urier New" pitchFamily="49" charset="0"/>
              </a:rPr>
              <a:t>new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Node(x);</a:t>
            </a:r>
          </a:p>
          <a:p>
            <a:pPr marR="0" lvl="0" indent="-34290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back = </a:t>
            </a:r>
            <a:r>
              <a:rPr lang="en-US" sz="2000" kern="0" dirty="0" err="1" smtClean="0">
                <a:latin typeface="Courier New" pitchFamily="49" charset="0"/>
              </a:rPr>
              <a:t>back.next</a:t>
            </a:r>
            <a:r>
              <a:rPr lang="en-US" sz="2000" kern="0" dirty="0" smtClean="0">
                <a:latin typeface="Courier New" pitchFamily="49" charset="0"/>
              </a:rPr>
              <a:t>;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}</a:t>
            </a:r>
          </a:p>
        </p:txBody>
      </p:sp>
      <p:sp>
        <p:nvSpPr>
          <p:cNvPr id="34" name="Text Box 3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4257367"/>
            <a:ext cx="4495800" cy="206723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2000" b="1" dirty="0" smtClean="0">
                <a:solidFill>
                  <a:srgbClr val="7030A0"/>
                </a:solidFill>
                <a:latin typeface="Courier New" pitchFamily="49" charset="0"/>
              </a:rPr>
              <a:t>// Basic idea only!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dequeue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</a:rPr>
              <a:t>() </a:t>
            </a:r>
            <a:r>
              <a:rPr lang="en-US" sz="2000" b="1" dirty="0" smtClean="0">
                <a:solidFill>
                  <a:schemeClr val="tx1"/>
                </a:solidFill>
                <a:latin typeface="Courier New" pitchFamily="49" charset="0"/>
              </a:rPr>
              <a:t>{</a:t>
            </a:r>
          </a:p>
          <a:p>
            <a:pPr marL="0" lvl="1">
              <a:lnSpc>
                <a:spcPct val="100000"/>
              </a:lnSpc>
              <a:spcBef>
                <a:spcPts val="200"/>
              </a:spcBef>
            </a:pPr>
            <a:r>
              <a:rPr lang="en-US" sz="2000" b="1" dirty="0" smtClean="0">
                <a:solidFill>
                  <a:schemeClr val="tx1"/>
                </a:solidFill>
                <a:latin typeface="Courier New" pitchFamily="49" charset="0"/>
              </a:rPr>
              <a:t>  x 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</a:rPr>
              <a:t>= </a:t>
            </a:r>
            <a:r>
              <a:rPr lang="en-US" sz="2000" b="1" dirty="0" err="1" smtClean="0">
                <a:solidFill>
                  <a:schemeClr val="tx1"/>
                </a:solidFill>
                <a:latin typeface="Courier New" pitchFamily="49" charset="0"/>
              </a:rPr>
              <a:t>front.item</a:t>
            </a:r>
            <a:r>
              <a:rPr lang="en-US" sz="2000" b="1" dirty="0" smtClean="0">
                <a:solidFill>
                  <a:schemeClr val="tx1"/>
                </a:solidFill>
                <a:latin typeface="Courier New" pitchFamily="49" charset="0"/>
              </a:rPr>
              <a:t>;</a:t>
            </a:r>
          </a:p>
          <a:p>
            <a:pPr marL="0" lvl="1">
              <a:lnSpc>
                <a:spcPct val="100000"/>
              </a:lnSpc>
              <a:spcBef>
                <a:spcPts val="200"/>
              </a:spcBef>
            </a:pPr>
            <a:r>
              <a:rPr lang="en-US" sz="2000" dirty="0" smtClean="0">
                <a:latin typeface="Courier New" pitchFamily="49" charset="0"/>
              </a:rPr>
              <a:t>  </a:t>
            </a:r>
            <a:r>
              <a:rPr lang="en-US" sz="2000" b="1" dirty="0" smtClean="0">
                <a:solidFill>
                  <a:schemeClr val="tx1"/>
                </a:solidFill>
                <a:latin typeface="Courier New" pitchFamily="49" charset="0"/>
              </a:rPr>
              <a:t>front 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</a:rPr>
              <a:t>= </a:t>
            </a:r>
            <a:r>
              <a:rPr lang="en-US" sz="2000" b="1" dirty="0" err="1" smtClean="0">
                <a:solidFill>
                  <a:schemeClr val="tx1"/>
                </a:solidFill>
                <a:latin typeface="Courier New" pitchFamily="49" charset="0"/>
              </a:rPr>
              <a:t>front.next</a:t>
            </a:r>
            <a:r>
              <a:rPr lang="en-US" sz="2000" b="1" dirty="0" smtClean="0">
                <a:solidFill>
                  <a:schemeClr val="tx1"/>
                </a:solidFill>
                <a:latin typeface="Courier New" pitchFamily="49" charset="0"/>
              </a:rPr>
              <a:t>;</a:t>
            </a:r>
          </a:p>
          <a:p>
            <a:pPr marL="0" lvl="1">
              <a:lnSpc>
                <a:spcPct val="100000"/>
              </a:lnSpc>
              <a:spcBef>
                <a:spcPts val="200"/>
              </a:spcBef>
            </a:pPr>
            <a:r>
              <a:rPr lang="en-US" sz="2000" dirty="0" smtClean="0">
                <a:latin typeface="Courier New" pitchFamily="49" charset="0"/>
              </a:rPr>
              <a:t>  </a:t>
            </a:r>
            <a:r>
              <a:rPr lang="en-US" sz="2000" b="1" dirty="0" smtClean="0">
                <a:solidFill>
                  <a:schemeClr val="accent6"/>
                </a:solidFill>
                <a:latin typeface="Courier New" pitchFamily="49" charset="0"/>
              </a:rPr>
              <a:t>return</a:t>
            </a:r>
            <a:r>
              <a:rPr lang="en-US" sz="2000" b="1" dirty="0" smtClean="0">
                <a:solidFill>
                  <a:schemeClr val="tx1"/>
                </a:solidFill>
                <a:latin typeface="Courier New" pitchFamily="49" charset="0"/>
              </a:rPr>
              <a:t> x;</a:t>
            </a:r>
            <a:endParaRPr lang="en-US" sz="2000" dirty="0" smtClean="0">
              <a:latin typeface="Courier New" pitchFamily="49" charset="0"/>
            </a:endParaRPr>
          </a:p>
          <a:p>
            <a:pPr marL="0" lvl="1">
              <a:lnSpc>
                <a:spcPct val="100000"/>
              </a:lnSpc>
              <a:spcBef>
                <a:spcPts val="200"/>
              </a:spcBef>
            </a:pPr>
            <a:r>
              <a:rPr lang="en-US" sz="2000" b="1" dirty="0" smtClean="0">
                <a:solidFill>
                  <a:schemeClr val="tx1"/>
                </a:solidFill>
                <a:latin typeface="Courier New" pitchFamily="49" charset="0"/>
              </a:rPr>
              <a:t>}</a:t>
            </a:r>
            <a:endParaRPr lang="en-US" sz="2000" b="1" dirty="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37" name="Content Placeholder 2"/>
          <p:cNvSpPr>
            <a:spLocks noGrp="1"/>
          </p:cNvSpPr>
          <p:nvPr>
            <p:ph idx="1"/>
          </p:nvPr>
        </p:nvSpPr>
        <p:spPr>
          <a:xfrm>
            <a:off x="5334000" y="2667000"/>
            <a:ext cx="3581400" cy="3581400"/>
          </a:xfrm>
        </p:spPr>
        <p:txBody>
          <a:bodyPr/>
          <a:lstStyle/>
          <a:p>
            <a:r>
              <a:rPr lang="en-US" dirty="0" smtClean="0"/>
              <a:t>What if </a:t>
            </a:r>
            <a:r>
              <a:rPr lang="en-US" b="1" i="1" dirty="0" smtClean="0"/>
              <a:t>queue</a:t>
            </a:r>
            <a:r>
              <a:rPr lang="en-US" dirty="0" smtClean="0"/>
              <a:t> is empty?</a:t>
            </a:r>
          </a:p>
          <a:p>
            <a:pPr lvl="1"/>
            <a:r>
              <a:rPr lang="en-US" dirty="0" err="1" smtClean="0"/>
              <a:t>Enqueue</a:t>
            </a:r>
            <a:r>
              <a:rPr lang="en-US" dirty="0" smtClean="0"/>
              <a:t>?</a:t>
            </a:r>
          </a:p>
          <a:p>
            <a:pPr lvl="1"/>
            <a:r>
              <a:rPr lang="en-US" dirty="0" err="1" smtClean="0"/>
              <a:t>Dequeue</a:t>
            </a:r>
            <a:r>
              <a:rPr lang="en-US" dirty="0" smtClean="0"/>
              <a:t>?</a:t>
            </a:r>
          </a:p>
          <a:p>
            <a:r>
              <a:rPr lang="en-US" dirty="0" smtClean="0"/>
              <a:t>Can </a:t>
            </a:r>
            <a:r>
              <a:rPr lang="en-US" b="1" i="1" dirty="0" smtClean="0"/>
              <a:t>list</a:t>
            </a:r>
            <a:r>
              <a:rPr lang="en-US" dirty="0" smtClean="0"/>
              <a:t> be full?</a:t>
            </a:r>
          </a:p>
          <a:p>
            <a:r>
              <a:rPr lang="en-US" dirty="0" smtClean="0"/>
              <a:t>How to </a:t>
            </a:r>
            <a:r>
              <a:rPr lang="en-US" i="1" dirty="0" smtClean="0"/>
              <a:t>test</a:t>
            </a:r>
            <a:r>
              <a:rPr lang="en-US" dirty="0" smtClean="0"/>
              <a:t> for empty?</a:t>
            </a:r>
          </a:p>
          <a:p>
            <a:r>
              <a:rPr lang="en-US" dirty="0" smtClean="0"/>
              <a:t>What is the </a:t>
            </a:r>
            <a:r>
              <a:rPr lang="en-US" i="1" dirty="0" smtClean="0"/>
              <a:t>complexity</a:t>
            </a:r>
            <a:r>
              <a:rPr lang="en-US" dirty="0" smtClean="0"/>
              <a:t> of the operations?</a:t>
            </a:r>
          </a:p>
          <a:p>
            <a:r>
              <a:rPr lang="en-US" dirty="0" smtClean="0"/>
              <a:t>Can you find the </a:t>
            </a:r>
            <a:r>
              <a:rPr lang="en-US" dirty="0" err="1" smtClean="0"/>
              <a:t>k</a:t>
            </a:r>
            <a:r>
              <a:rPr lang="en-US" baseline="30000" dirty="0" err="1" smtClean="0"/>
              <a:t>th</a:t>
            </a:r>
            <a:r>
              <a:rPr lang="en-US" dirty="0" smtClean="0"/>
              <a:t> element in the queue?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	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Circular Array vs. Linked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3962400" cy="3657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Array:</a:t>
            </a:r>
          </a:p>
          <a:p>
            <a:pPr>
              <a:buFont typeface="Arial" pitchFamily="34" charset="0"/>
              <a:buChar char="–"/>
            </a:pPr>
            <a:r>
              <a:rPr lang="en-US" dirty="0" smtClean="0"/>
              <a:t>May waste unneeded space or run out of space</a:t>
            </a:r>
          </a:p>
          <a:p>
            <a:pPr>
              <a:buFont typeface="Arial" pitchFamily="34" charset="0"/>
              <a:buChar char="–"/>
            </a:pPr>
            <a:r>
              <a:rPr lang="en-US" dirty="0" smtClean="0"/>
              <a:t>Space per element excellent</a:t>
            </a:r>
          </a:p>
          <a:p>
            <a:pPr>
              <a:buFont typeface="Arial" pitchFamily="34" charset="0"/>
              <a:buChar char="–"/>
            </a:pPr>
            <a:r>
              <a:rPr lang="en-US" dirty="0" smtClean="0"/>
              <a:t>Operations very simple / fast</a:t>
            </a:r>
          </a:p>
          <a:p>
            <a:pPr>
              <a:buFont typeface="Arial" pitchFamily="34" charset="0"/>
              <a:buChar char="–"/>
            </a:pPr>
            <a:r>
              <a:rPr lang="en-US" dirty="0" smtClean="0"/>
              <a:t>Constant-time access to </a:t>
            </a:r>
            <a:r>
              <a:rPr lang="en-US" dirty="0" err="1" smtClean="0"/>
              <a:t>k</a:t>
            </a:r>
            <a:r>
              <a:rPr lang="en-US" baseline="30000" dirty="0" err="1" smtClean="0"/>
              <a:t>th</a:t>
            </a:r>
            <a:r>
              <a:rPr lang="en-US" dirty="0" smtClean="0"/>
              <a:t> element</a:t>
            </a:r>
          </a:p>
          <a:p>
            <a:pPr>
              <a:buFont typeface="Arial" pitchFamily="34" charset="0"/>
              <a:buChar char="–"/>
            </a:pPr>
            <a:endParaRPr lang="en-US" dirty="0" smtClean="0"/>
          </a:p>
          <a:p>
            <a:pPr>
              <a:buFont typeface="Arial" pitchFamily="34" charset="0"/>
              <a:buChar char="–"/>
            </a:pPr>
            <a:r>
              <a:rPr lang="en-US" dirty="0" smtClean="0"/>
              <a:t>For operation </a:t>
            </a:r>
            <a:r>
              <a:rPr lang="en-US" dirty="0" err="1" smtClean="0"/>
              <a:t>insertAtPosition</a:t>
            </a:r>
            <a:r>
              <a:rPr lang="en-US" dirty="0" smtClean="0"/>
              <a:t>, must shift all later elements</a:t>
            </a:r>
          </a:p>
          <a:p>
            <a:pPr lvl="1">
              <a:buFont typeface="Arial" pitchFamily="34" charset="0"/>
              <a:buChar char="–"/>
            </a:pPr>
            <a:r>
              <a:rPr lang="en-US" dirty="0" smtClean="0"/>
              <a:t>Not in Queue ADT</a:t>
            </a:r>
          </a:p>
          <a:p>
            <a:pPr>
              <a:buFont typeface="Arial" pitchFamily="34" charset="0"/>
              <a:buChar char="–"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CSE332: Data Abstractions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62000" y="56388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something every trained computer scientist knows in his/her sleep – it’s like knowing how to do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arithmetic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648200" y="1600200"/>
            <a:ext cx="4267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List: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Always just enough space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But more space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per element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Operations very simple / fast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constant-time access to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US" sz="2000" b="0" i="0" u="none" strike="noStrike" kern="0" cap="none" spc="0" normalizeH="0" baseline="30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element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lang="en-US" sz="2000" b="0" kern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000" b="0" kern="0" dirty="0" smtClean="0">
                <a:latin typeface="+mn-lt"/>
              </a:rPr>
              <a:t>For operation </a:t>
            </a:r>
            <a:r>
              <a:rPr lang="en-US" sz="2000" b="0" kern="0" dirty="0" err="1" smtClean="0">
                <a:latin typeface="+mn-lt"/>
              </a:rPr>
              <a:t>insertAtPosition</a:t>
            </a:r>
            <a:r>
              <a:rPr lang="en-US" sz="2000" b="0" kern="0" dirty="0" smtClean="0">
                <a:latin typeface="+mn-lt"/>
              </a:rPr>
              <a:t> must traverse all earlier elements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–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 in Queue</a:t>
            </a:r>
            <a:r>
              <a:rPr lang="en-US" sz="2000" b="0" kern="0" dirty="0" smtClean="0">
                <a:latin typeface="+mn-lt"/>
              </a:rPr>
              <a:t> ADT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Stack ADT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Operations:</a:t>
            </a:r>
            <a:endParaRPr lang="en-US" dirty="0" smtClean="0"/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create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	destroy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	push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	pop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	top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is_empty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Can also be implemented with an array or a linked list</a:t>
            </a:r>
          </a:p>
          <a:p>
            <a:pPr lvl="1"/>
            <a:r>
              <a:rPr lang="en-US" dirty="0" smtClean="0"/>
              <a:t>This is Project 1!</a:t>
            </a:r>
          </a:p>
          <a:p>
            <a:pPr lvl="1"/>
            <a:r>
              <a:rPr lang="en-US" dirty="0" smtClean="0"/>
              <a:t>Like queues, type of elements is irrelevant</a:t>
            </a:r>
          </a:p>
          <a:p>
            <a:pPr lvl="2"/>
            <a:r>
              <a:rPr lang="en-US" dirty="0" smtClean="0"/>
              <a:t>Ideal for Java’s generic types (section and Project 1B)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CSE332: Data Abstractions</a:t>
            </a:r>
            <a:endParaRPr lang="en-US"/>
          </a:p>
        </p:txBody>
      </p:sp>
      <p:grpSp>
        <p:nvGrpSpPr>
          <p:cNvPr id="7" name="Group 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267200" y="1219200"/>
            <a:ext cx="1295400" cy="2590800"/>
            <a:chOff x="1248" y="720"/>
            <a:chExt cx="816" cy="1632"/>
          </a:xfrm>
        </p:grpSpPr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1680" y="960"/>
              <a:ext cx="384" cy="1392"/>
              <a:chOff x="1536" y="1225"/>
              <a:chExt cx="768" cy="1271"/>
            </a:xfrm>
          </p:grpSpPr>
          <p:sp>
            <p:nvSpPr>
              <p:cNvPr id="12" name="Rectangle 6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1536" y="1248"/>
                <a:ext cx="720" cy="12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13" name="Rectangle 7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1536" y="1225"/>
                <a:ext cx="768" cy="7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" name="Text Box 8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248" y="720"/>
              <a:ext cx="23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dirty="0">
                  <a:solidFill>
                    <a:schemeClr val="accent6"/>
                  </a:solidFill>
                </a:rPr>
                <a:t>A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776" y="1324"/>
              <a:ext cx="233" cy="1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dirty="0">
                  <a:solidFill>
                    <a:schemeClr val="accent6"/>
                  </a:solidFill>
                </a:rPr>
                <a:t>B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dirty="0">
                  <a:solidFill>
                    <a:schemeClr val="accent6"/>
                  </a:solidFill>
                </a:rPr>
                <a:t>C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dirty="0">
                  <a:solidFill>
                    <a:schemeClr val="accent6"/>
                  </a:solidFill>
                </a:rPr>
                <a:t>D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dirty="0">
                  <a:solidFill>
                    <a:schemeClr val="accent6"/>
                  </a:solidFill>
                </a:rPr>
                <a:t>E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dirty="0">
                  <a:solidFill>
                    <a:schemeClr val="accent6"/>
                  </a:solidFill>
                </a:rPr>
                <a:t>F</a:t>
              </a:r>
            </a:p>
          </p:txBody>
        </p:sp>
        <p:sp>
          <p:nvSpPr>
            <p:cNvPr id="11" name="Freeform 10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1440" y="864"/>
              <a:ext cx="432" cy="288"/>
            </a:xfrm>
            <a:custGeom>
              <a:avLst/>
              <a:gdLst>
                <a:gd name="T0" fmla="*/ 0 w 432"/>
                <a:gd name="T1" fmla="*/ 0 h 288"/>
                <a:gd name="T2" fmla="*/ 336 w 432"/>
                <a:gd name="T3" fmla="*/ 96 h 288"/>
                <a:gd name="T4" fmla="*/ 432 w 432"/>
                <a:gd name="T5" fmla="*/ 288 h 288"/>
                <a:gd name="T6" fmla="*/ 0 60000 65536"/>
                <a:gd name="T7" fmla="*/ 0 60000 65536"/>
                <a:gd name="T8" fmla="*/ 0 60000 65536"/>
                <a:gd name="T9" fmla="*/ 0 w 432"/>
                <a:gd name="T10" fmla="*/ 0 h 288"/>
                <a:gd name="T11" fmla="*/ 432 w 43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288">
                  <a:moveTo>
                    <a:pt x="0" y="0"/>
                  </a:moveTo>
                  <a:cubicBezTo>
                    <a:pt x="132" y="24"/>
                    <a:pt x="264" y="48"/>
                    <a:pt x="336" y="96"/>
                  </a:cubicBezTo>
                  <a:cubicBezTo>
                    <a:pt x="408" y="144"/>
                    <a:pt x="408" y="264"/>
                    <a:pt x="432" y="28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14" name="Group 11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6477001" y="1219200"/>
            <a:ext cx="2319338" cy="2644775"/>
            <a:chOff x="2640" y="686"/>
            <a:chExt cx="1461" cy="1666"/>
          </a:xfrm>
        </p:grpSpPr>
        <p:grpSp>
          <p:nvGrpSpPr>
            <p:cNvPr id="15" name="Group 12"/>
            <p:cNvGrpSpPr>
              <a:grpSpLocks/>
            </p:cNvGrpSpPr>
            <p:nvPr/>
          </p:nvGrpSpPr>
          <p:grpSpPr bwMode="auto">
            <a:xfrm>
              <a:off x="2640" y="926"/>
              <a:ext cx="384" cy="1392"/>
              <a:chOff x="1536" y="1225"/>
              <a:chExt cx="768" cy="1271"/>
            </a:xfrm>
          </p:grpSpPr>
          <p:sp>
            <p:nvSpPr>
              <p:cNvPr id="19" name="Rectangle 13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1536" y="1248"/>
                <a:ext cx="720" cy="12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20" name="Rectangle 14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1536" y="1225"/>
                <a:ext cx="768" cy="7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" name="Text Box 15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265" y="686"/>
              <a:ext cx="8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dirty="0">
                  <a:solidFill>
                    <a:schemeClr val="accent6"/>
                  </a:solidFill>
                </a:rPr>
                <a:t>E D C B A</a:t>
              </a:r>
            </a:p>
          </p:txBody>
        </p:sp>
        <p:sp>
          <p:nvSpPr>
            <p:cNvPr id="17" name="Text Box 16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736" y="1144"/>
              <a:ext cx="223" cy="1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endParaRPr lang="en-US" sz="2400" dirty="0">
                <a:solidFill>
                  <a:schemeClr val="tx1"/>
                </a:solidFill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endParaRPr lang="en-US" sz="2400" dirty="0">
                <a:solidFill>
                  <a:schemeClr val="tx1"/>
                </a:solidFill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endParaRPr lang="en-US" sz="2400" dirty="0">
                <a:solidFill>
                  <a:schemeClr val="tx1"/>
                </a:solidFill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endParaRPr lang="en-US" sz="2400" dirty="0">
                <a:solidFill>
                  <a:schemeClr val="tx1"/>
                </a:solidFill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dirty="0">
                  <a:solidFill>
                    <a:schemeClr val="accent6"/>
                  </a:solidFill>
                </a:rPr>
                <a:t>F</a:t>
              </a:r>
            </a:p>
          </p:txBody>
        </p:sp>
        <p:sp>
          <p:nvSpPr>
            <p:cNvPr id="18" name="Freeform 17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 flipH="1">
              <a:off x="2880" y="816"/>
              <a:ext cx="432" cy="288"/>
            </a:xfrm>
            <a:custGeom>
              <a:avLst/>
              <a:gdLst>
                <a:gd name="T0" fmla="*/ 0 w 432"/>
                <a:gd name="T1" fmla="*/ 0 h 288"/>
                <a:gd name="T2" fmla="*/ 336 w 432"/>
                <a:gd name="T3" fmla="*/ 96 h 288"/>
                <a:gd name="T4" fmla="*/ 432 w 432"/>
                <a:gd name="T5" fmla="*/ 288 h 288"/>
                <a:gd name="T6" fmla="*/ 0 60000 65536"/>
                <a:gd name="T7" fmla="*/ 0 60000 65536"/>
                <a:gd name="T8" fmla="*/ 0 60000 65536"/>
                <a:gd name="T9" fmla="*/ 0 w 432"/>
                <a:gd name="T10" fmla="*/ 0 h 288"/>
                <a:gd name="T11" fmla="*/ 432 w 43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288">
                  <a:moveTo>
                    <a:pt x="0" y="0"/>
                  </a:moveTo>
                  <a:cubicBezTo>
                    <a:pt x="132" y="24"/>
                    <a:pt x="264" y="48"/>
                    <a:pt x="336" y="96"/>
                  </a:cubicBezTo>
                  <a:cubicBezTo>
                    <a:pt x="408" y="144"/>
                    <a:pt x="408" y="264"/>
                    <a:pt x="432" y="28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accent6"/>
                </a:solidFill>
              </a:endParaRPr>
            </a:p>
          </p:txBody>
        </p:sp>
      </p:grpSp>
      <p:sp>
        <p:nvSpPr>
          <p:cNvPr id="21" name="Line 18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5791200" y="2644775"/>
            <a:ext cx="533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Concise to-do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In </a:t>
            </a:r>
            <a:r>
              <a:rPr lang="en-US" dirty="0" smtClean="0"/>
              <a:t>next </a:t>
            </a:r>
            <a:r>
              <a:rPr lang="en-US" dirty="0" smtClean="0"/>
              <a:t>24-48 hours:</a:t>
            </a:r>
          </a:p>
          <a:p>
            <a:r>
              <a:rPr lang="en-US" dirty="0" smtClean="0"/>
              <a:t>Adjust class email-list settings</a:t>
            </a:r>
          </a:p>
          <a:p>
            <a:r>
              <a:rPr lang="en-US" dirty="0" smtClean="0"/>
              <a:t>Email homework 0 (worth 0 points) to me</a:t>
            </a:r>
          </a:p>
          <a:p>
            <a:r>
              <a:rPr lang="en-US" dirty="0" smtClean="0"/>
              <a:t>Read all course policies</a:t>
            </a:r>
          </a:p>
          <a:p>
            <a:r>
              <a:rPr lang="en-US" dirty="0" smtClean="0"/>
              <a:t>Read/skim Chapters 1 and 3 of Weiss book</a:t>
            </a:r>
          </a:p>
          <a:p>
            <a:pPr lvl="1"/>
            <a:r>
              <a:rPr lang="en-US" dirty="0" smtClean="0"/>
              <a:t>Relevant to Project 1, </a:t>
            </a:r>
            <a:r>
              <a:rPr lang="en-US" dirty="0" smtClean="0">
                <a:solidFill>
                  <a:schemeClr val="accent2"/>
                </a:solidFill>
              </a:rPr>
              <a:t>due next week</a:t>
            </a:r>
          </a:p>
          <a:p>
            <a:pPr lvl="1"/>
            <a:r>
              <a:rPr lang="en-US" dirty="0" smtClean="0"/>
              <a:t>Will start Chapter 2 on Wednesday</a:t>
            </a:r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r>
              <a:rPr lang="en-US" dirty="0" smtClean="0"/>
              <a:t>Possibly:</a:t>
            </a:r>
          </a:p>
          <a:p>
            <a:r>
              <a:rPr lang="en-US" dirty="0" smtClean="0"/>
              <a:t>Set up your Eclipse / Java environment for </a:t>
            </a:r>
            <a:r>
              <a:rPr lang="en-US" dirty="0" smtClean="0"/>
              <a:t>Project </a:t>
            </a:r>
            <a:r>
              <a:rPr lang="en-US" dirty="0" smtClean="0"/>
              <a:t>1</a:t>
            </a:r>
          </a:p>
          <a:p>
            <a:pPr lvl="1"/>
            <a:r>
              <a:rPr lang="en-US" dirty="0" smtClean="0"/>
              <a:t>Thursday’s section will help</a:t>
            </a:r>
          </a:p>
          <a:p>
            <a:endParaRPr lang="en-US" sz="1000" dirty="0" smtClean="0"/>
          </a:p>
          <a:p>
            <a:pPr algn="ctr">
              <a:buNone/>
            </a:pPr>
            <a:r>
              <a:rPr lang="en-US" dirty="0" smtClean="0">
                <a:solidFill>
                  <a:schemeClr val="accent2"/>
                </a:solidFill>
              </a:rPr>
              <a:t>http://www.cs.washington.edu/education/courses/cse332/12sp/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CSE332: Data Abstractions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staff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838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    Dan </a:t>
            </a:r>
            <a:r>
              <a:rPr lang="en-US" dirty="0" smtClean="0"/>
              <a:t>Grossman        Tyler Robison	    </a:t>
            </a:r>
            <a:r>
              <a:rPr lang="en-US" dirty="0" smtClean="0"/>
              <a:t>     Stanley </a:t>
            </a:r>
            <a:r>
              <a:rPr lang="en-US" dirty="0" smtClean="0"/>
              <a:t>Wang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CSE332: Data Abstractions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533400" y="4267200"/>
            <a:ext cx="8305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000" b="0" kern="0" dirty="0" smtClean="0">
                <a:latin typeface="+mn-lt"/>
              </a:rPr>
              <a:t>Dan: Faculty, “341 guy”, loves 332 too, did parallelism/concurrency part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Tyler: Grad student,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TAed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332 many times, taught it Summer 2010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kern="0" dirty="0" smtClean="0">
                <a:latin typeface="+mn-lt"/>
              </a:rPr>
              <a:t>Stanley: Took 332 last quarter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000" b="0" kern="0" dirty="0" smtClean="0">
                <a:latin typeface="+mn-lt"/>
              </a:rPr>
              <a:t>Office hours, email, etc. on course web-page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59"/>
          <a:stretch/>
        </p:blipFill>
        <p:spPr bwMode="auto">
          <a:xfrm>
            <a:off x="3804612" y="1981200"/>
            <a:ext cx="1453251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812" y="1905000"/>
            <a:ext cx="1447800" cy="181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C:\Users\djg\Desktop\IMG_022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612" y="1905000"/>
            <a:ext cx="1376988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Course email list: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cse332a_sp12@</a:t>
            </a: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u</a:t>
            </a:r>
          </a:p>
          <a:p>
            <a:pPr lvl="1"/>
            <a:r>
              <a:rPr lang="en-US" dirty="0" smtClean="0"/>
              <a:t>Students and staff already subscribed</a:t>
            </a:r>
          </a:p>
          <a:p>
            <a:pPr lvl="1"/>
            <a:r>
              <a:rPr lang="en-US" dirty="0" smtClean="0"/>
              <a:t>You must get announcements sent there</a:t>
            </a:r>
          </a:p>
          <a:p>
            <a:pPr lvl="1"/>
            <a:r>
              <a:rPr lang="en-US" dirty="0" smtClean="0"/>
              <a:t>Fairly low traffic</a:t>
            </a:r>
          </a:p>
          <a:p>
            <a:pPr lvl="1"/>
            <a:endParaRPr lang="en-US" sz="1000" dirty="0" smtClean="0"/>
          </a:p>
          <a:p>
            <a:r>
              <a:rPr lang="en-US" dirty="0" smtClean="0"/>
              <a:t>Course staff: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cse332-staff@</a:t>
            </a: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cs</a:t>
            </a:r>
            <a:r>
              <a:rPr lang="en-US" dirty="0" smtClean="0"/>
              <a:t> plus individual emails</a:t>
            </a:r>
          </a:p>
          <a:p>
            <a:endParaRPr lang="en-US" sz="1000" dirty="0" smtClean="0"/>
          </a:p>
          <a:p>
            <a:r>
              <a:rPr lang="en-US" dirty="0" smtClean="0"/>
              <a:t>Discussion </a:t>
            </a:r>
            <a:r>
              <a:rPr lang="en-US" dirty="0"/>
              <a:t>b</a:t>
            </a:r>
            <a:r>
              <a:rPr lang="en-US" dirty="0" smtClean="0"/>
              <a:t>oard</a:t>
            </a:r>
            <a:endParaRPr lang="en-US" dirty="0" smtClean="0"/>
          </a:p>
          <a:p>
            <a:pPr lvl="1"/>
            <a:r>
              <a:rPr lang="en-US" dirty="0" smtClean="0"/>
              <a:t>For appropriate discussions; TAs will monitor</a:t>
            </a:r>
          </a:p>
          <a:p>
            <a:pPr lvl="1"/>
            <a:r>
              <a:rPr lang="en-US" dirty="0" smtClean="0"/>
              <a:t>Optional, won’t use for important announcements</a:t>
            </a:r>
          </a:p>
          <a:p>
            <a:pPr lvl="1"/>
            <a:endParaRPr lang="en-US" sz="1000" dirty="0" smtClean="0"/>
          </a:p>
          <a:p>
            <a:r>
              <a:rPr lang="en-US" dirty="0" smtClean="0"/>
              <a:t>Anonymous feedback </a:t>
            </a:r>
            <a:r>
              <a:rPr lang="en-US" dirty="0" smtClean="0"/>
              <a:t>link</a:t>
            </a:r>
            <a:endParaRPr lang="en-US" dirty="0" smtClean="0"/>
          </a:p>
          <a:p>
            <a:pPr lvl="1"/>
            <a:r>
              <a:rPr lang="en-US" dirty="0" smtClean="0"/>
              <a:t>For good and bad: if you don’t tell me, I don’t know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CSE332: Data Abstractions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Lecture (Dan)</a:t>
            </a:r>
          </a:p>
          <a:p>
            <a:pPr lvl="1"/>
            <a:r>
              <a:rPr lang="en-US" dirty="0" smtClean="0"/>
              <a:t>Materials </a:t>
            </a:r>
            <a:r>
              <a:rPr lang="en-US" dirty="0" smtClean="0"/>
              <a:t>posted (sometimes afterwards), but take notes</a:t>
            </a:r>
          </a:p>
          <a:p>
            <a:pPr lvl="1"/>
            <a:r>
              <a:rPr lang="en-US" dirty="0" smtClean="0"/>
              <a:t>Ask questions, focus on key ideas (rarely coding details)</a:t>
            </a:r>
          </a:p>
          <a:p>
            <a:endParaRPr lang="en-US" sz="1000" dirty="0" smtClean="0"/>
          </a:p>
          <a:p>
            <a:r>
              <a:rPr lang="en-US" dirty="0" smtClean="0"/>
              <a:t>Section (Tyler)</a:t>
            </a:r>
          </a:p>
          <a:p>
            <a:pPr lvl="1"/>
            <a:r>
              <a:rPr lang="en-US" dirty="0" smtClean="0"/>
              <a:t>Often focus on software (Java features, tools, project issues)</a:t>
            </a:r>
          </a:p>
          <a:p>
            <a:pPr lvl="1"/>
            <a:r>
              <a:rPr lang="en-US" dirty="0" smtClean="0"/>
              <a:t>Reinforce key issues from </a:t>
            </a:r>
            <a:r>
              <a:rPr lang="en-US" dirty="0" smtClean="0"/>
              <a:t>lecture</a:t>
            </a:r>
            <a:endParaRPr lang="en-US" dirty="0" smtClean="0"/>
          </a:p>
          <a:p>
            <a:pPr lvl="1"/>
            <a:r>
              <a:rPr lang="en-US" dirty="0" smtClean="0"/>
              <a:t>Answer homework questions, etc.</a:t>
            </a:r>
          </a:p>
          <a:p>
            <a:pPr lvl="1"/>
            <a:r>
              <a:rPr lang="en-US" dirty="0" smtClean="0"/>
              <a:t>An important part of the course (not optional)</a:t>
            </a:r>
          </a:p>
          <a:p>
            <a:pPr lvl="1"/>
            <a:endParaRPr lang="en-US" sz="1000" dirty="0" smtClean="0"/>
          </a:p>
          <a:p>
            <a:r>
              <a:rPr lang="en-US" dirty="0" smtClean="0"/>
              <a:t>Office hours</a:t>
            </a:r>
          </a:p>
          <a:p>
            <a:pPr lvl="1"/>
            <a:r>
              <a:rPr lang="en-US" dirty="0" smtClean="0"/>
              <a:t>Use them: </a:t>
            </a:r>
            <a:r>
              <a:rPr lang="en-US" i="1" dirty="0" smtClean="0"/>
              <a:t>please visit me</a:t>
            </a:r>
          </a:p>
          <a:p>
            <a:pPr lvl="1"/>
            <a:r>
              <a:rPr lang="en-US" dirty="0" smtClean="0"/>
              <a:t>Ideally not </a:t>
            </a:r>
            <a:r>
              <a:rPr lang="en-US" i="1" dirty="0" smtClean="0"/>
              <a:t>just</a:t>
            </a:r>
            <a:r>
              <a:rPr lang="en-US" dirty="0" smtClean="0"/>
              <a:t> for homework questions (but that’s great too)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CSE332: Data Abstractions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39" y="3396616"/>
            <a:ext cx="685800" cy="847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Course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371600"/>
            <a:ext cx="7848600" cy="4876800"/>
          </a:xfrm>
        </p:spPr>
        <p:txBody>
          <a:bodyPr/>
          <a:lstStyle/>
          <a:p>
            <a:r>
              <a:rPr lang="en-US" dirty="0" smtClean="0"/>
              <a:t>All lecture and section materials will be posted</a:t>
            </a:r>
          </a:p>
          <a:p>
            <a:pPr lvl="1"/>
            <a:r>
              <a:rPr lang="en-US" dirty="0" smtClean="0"/>
              <a:t>But they are visual aids, not always a complete description!</a:t>
            </a:r>
          </a:p>
          <a:p>
            <a:pPr lvl="1"/>
            <a:r>
              <a:rPr lang="en-US" dirty="0" smtClean="0"/>
              <a:t>If you have to miss, find out what you missed</a:t>
            </a:r>
          </a:p>
          <a:p>
            <a:pPr lvl="1"/>
            <a:endParaRPr lang="en-US" sz="1000" dirty="0" smtClean="0"/>
          </a:p>
          <a:p>
            <a:r>
              <a:rPr lang="en-US" dirty="0" smtClean="0"/>
              <a:t>Textbook: Weiss 3</a:t>
            </a:r>
            <a:r>
              <a:rPr lang="en-US" baseline="30000" dirty="0" smtClean="0"/>
              <a:t>rd</a:t>
            </a:r>
            <a:r>
              <a:rPr lang="en-US" dirty="0" smtClean="0"/>
              <a:t> Edition in Java</a:t>
            </a:r>
          </a:p>
          <a:p>
            <a:pPr lvl="1"/>
            <a:r>
              <a:rPr lang="en-US" dirty="0" smtClean="0"/>
              <a:t>Good </a:t>
            </a:r>
            <a:r>
              <a:rPr lang="en-US" dirty="0" smtClean="0"/>
              <a:t>read, </a:t>
            </a:r>
            <a:r>
              <a:rPr lang="en-US" dirty="0" smtClean="0"/>
              <a:t>but only responsible for lecture/section/hw topics</a:t>
            </a:r>
          </a:p>
          <a:p>
            <a:pPr lvl="1"/>
            <a:r>
              <a:rPr lang="en-US" dirty="0" smtClean="0"/>
              <a:t>Will assign homework problems from it</a:t>
            </a:r>
          </a:p>
          <a:p>
            <a:pPr lvl="1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edition improves on 2</a:t>
            </a:r>
            <a:r>
              <a:rPr lang="en-US" baseline="30000" dirty="0" smtClean="0"/>
              <a:t>nd</a:t>
            </a:r>
            <a:r>
              <a:rPr lang="en-US" dirty="0" smtClean="0"/>
              <a:t>, but </a:t>
            </a:r>
            <a:r>
              <a:rPr lang="en-US" dirty="0" smtClean="0"/>
              <a:t>we’ll </a:t>
            </a:r>
            <a:r>
              <a:rPr lang="en-US" dirty="0" smtClean="0"/>
              <a:t>support the 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</a:p>
          <a:p>
            <a:pPr lvl="1"/>
            <a:endParaRPr lang="en-US" sz="1000" dirty="0" smtClean="0"/>
          </a:p>
          <a:p>
            <a:r>
              <a:rPr lang="en-US" dirty="0" smtClean="0"/>
              <a:t>Core Java book: A good Java reference (there may be others)</a:t>
            </a:r>
          </a:p>
          <a:p>
            <a:pPr lvl="1"/>
            <a:r>
              <a:rPr lang="en-US" dirty="0" smtClean="0"/>
              <a:t>Don’t struggle </a:t>
            </a:r>
            <a:r>
              <a:rPr lang="en-US" dirty="0" err="1" smtClean="0"/>
              <a:t>Googling</a:t>
            </a:r>
            <a:r>
              <a:rPr lang="en-US" dirty="0" smtClean="0"/>
              <a:t> for features you don’t understand</a:t>
            </a:r>
          </a:p>
          <a:p>
            <a:pPr lvl="1"/>
            <a:r>
              <a:rPr lang="en-US" dirty="0" smtClean="0"/>
              <a:t>Same book recommended for CSE331</a:t>
            </a:r>
          </a:p>
          <a:p>
            <a:pPr lvl="1"/>
            <a:endParaRPr lang="en-US" sz="1000" dirty="0" smtClean="0"/>
          </a:p>
          <a:p>
            <a:r>
              <a:rPr lang="en-US" dirty="0" smtClean="0"/>
              <a:t>Parallelism / concurrency units in separate free resources designed for 332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CSE332: Data Abstractions</a:t>
            </a:r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5773"/>
            <a:ext cx="872103" cy="1145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42" y="4343400"/>
            <a:ext cx="81209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djg\Desktop\Captur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49" y="1447799"/>
            <a:ext cx="1097951" cy="81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jg\Desktop\Captur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88" y="5410200"/>
            <a:ext cx="939412" cy="101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495800"/>
          </a:xfrm>
        </p:spPr>
        <p:txBody>
          <a:bodyPr/>
          <a:lstStyle/>
          <a:p>
            <a:r>
              <a:rPr lang="en-US" dirty="0" smtClean="0"/>
              <a:t>8 written/typed </a:t>
            </a:r>
            <a:r>
              <a:rPr lang="en-US" dirty="0" err="1" smtClean="0"/>
              <a:t>homeworks</a:t>
            </a:r>
            <a:r>
              <a:rPr lang="en-US" dirty="0" smtClean="0"/>
              <a:t> (25%)</a:t>
            </a:r>
          </a:p>
          <a:p>
            <a:pPr lvl="1"/>
            <a:r>
              <a:rPr lang="en-US" dirty="0" smtClean="0"/>
              <a:t>Due at </a:t>
            </a:r>
            <a:r>
              <a:rPr lang="en-US" dirty="0" smtClean="0">
                <a:solidFill>
                  <a:schemeClr val="accent2"/>
                </a:solidFill>
              </a:rPr>
              <a:t>beginning</a:t>
            </a:r>
            <a:r>
              <a:rPr lang="en-US" dirty="0" smtClean="0"/>
              <a:t> of class each Friday (not this week)</a:t>
            </a:r>
          </a:p>
          <a:p>
            <a:pPr lvl="1"/>
            <a:r>
              <a:rPr lang="en-US" dirty="0" smtClean="0"/>
              <a:t>No late </a:t>
            </a:r>
            <a:r>
              <a:rPr lang="en-US" dirty="0" err="1" smtClean="0"/>
              <a:t>homeworks</a:t>
            </a:r>
            <a:r>
              <a:rPr lang="en-US" dirty="0" smtClean="0"/>
              <a:t> accepted</a:t>
            </a:r>
          </a:p>
          <a:p>
            <a:pPr lvl="1"/>
            <a:r>
              <a:rPr lang="en-US" dirty="0" smtClean="0"/>
              <a:t>Often covers through Monday before it’s due</a:t>
            </a:r>
          </a:p>
          <a:p>
            <a:pPr lvl="1"/>
            <a:endParaRPr lang="en-US" sz="1000" dirty="0" smtClean="0"/>
          </a:p>
          <a:p>
            <a:r>
              <a:rPr lang="en-US" dirty="0" smtClean="0"/>
              <a:t>3 programming projects (with phases) (25%)</a:t>
            </a:r>
          </a:p>
          <a:p>
            <a:pPr lvl="1"/>
            <a:r>
              <a:rPr lang="en-US" dirty="0" smtClean="0"/>
              <a:t>First phase of </a:t>
            </a:r>
            <a:r>
              <a:rPr lang="en-US" dirty="0" smtClean="0"/>
              <a:t>Project 1 </a:t>
            </a:r>
            <a:r>
              <a:rPr lang="en-US" dirty="0" smtClean="0"/>
              <a:t>due in 9 </a:t>
            </a:r>
            <a:r>
              <a:rPr lang="en-US" dirty="0" smtClean="0"/>
              <a:t>days</a:t>
            </a:r>
            <a:endParaRPr lang="en-US" dirty="0" smtClean="0"/>
          </a:p>
          <a:p>
            <a:pPr lvl="1"/>
            <a:r>
              <a:rPr lang="en-US" dirty="0" smtClean="0"/>
              <a:t>Use Java and Eclipse (see this week’s section)</a:t>
            </a:r>
          </a:p>
          <a:p>
            <a:pPr lvl="1"/>
            <a:r>
              <a:rPr lang="en-US" dirty="0" smtClean="0"/>
              <a:t>One 24-hour late-day for the quarter</a:t>
            </a:r>
          </a:p>
          <a:p>
            <a:pPr lvl="1"/>
            <a:r>
              <a:rPr lang="en-US" dirty="0" smtClean="0"/>
              <a:t>Projects 2 and 3 will allow </a:t>
            </a:r>
            <a:r>
              <a:rPr lang="en-US" dirty="0" smtClean="0"/>
              <a:t>partners</a:t>
            </a:r>
          </a:p>
          <a:p>
            <a:pPr lvl="1"/>
            <a:r>
              <a:rPr lang="en-US" dirty="0" smtClean="0"/>
              <a:t>Most of the grade is code design and write-up questions</a:t>
            </a:r>
            <a:endParaRPr lang="en-US" dirty="0" smtClean="0"/>
          </a:p>
          <a:p>
            <a:pPr lvl="1"/>
            <a:endParaRPr lang="en-US" sz="1000" dirty="0" smtClean="0"/>
          </a:p>
          <a:p>
            <a:r>
              <a:rPr lang="en-US" dirty="0" smtClean="0"/>
              <a:t>Midterm Friday April 27 (20%)</a:t>
            </a:r>
          </a:p>
          <a:p>
            <a:endParaRPr lang="en-US" sz="1000" dirty="0" smtClean="0"/>
          </a:p>
          <a:p>
            <a:r>
              <a:rPr lang="en-US" dirty="0" smtClean="0"/>
              <a:t>Final Tuesday June 5 (25%)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CSE332: Data Abstractions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Collaboration and Academic Integrity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the course policy very carefully</a:t>
            </a:r>
          </a:p>
          <a:p>
            <a:pPr lvl="1"/>
            <a:r>
              <a:rPr lang="en-US" dirty="0" smtClean="0"/>
              <a:t>Explains quite clearly how you can and cannot get/provide help on homework and projects</a:t>
            </a:r>
          </a:p>
          <a:p>
            <a:endParaRPr lang="en-US" dirty="0" smtClean="0"/>
          </a:p>
          <a:p>
            <a:r>
              <a:rPr lang="en-US" dirty="0" smtClean="0"/>
              <a:t>Always explain any unconventional action on your </a:t>
            </a:r>
            <a:r>
              <a:rPr lang="en-US" dirty="0" smtClean="0"/>
              <a:t>part</a:t>
            </a:r>
          </a:p>
          <a:p>
            <a:pPr lvl="1"/>
            <a:r>
              <a:rPr lang="en-US" dirty="0" smtClean="0"/>
              <a:t>When it happens, when you submit, not when asked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 have </a:t>
            </a:r>
            <a:r>
              <a:rPr lang="en-US" dirty="0" smtClean="0"/>
              <a:t>promoted and enforced academic integrity since </a:t>
            </a:r>
            <a:r>
              <a:rPr lang="en-US" dirty="0" smtClean="0"/>
              <a:t>I </a:t>
            </a:r>
            <a:r>
              <a:rPr lang="en-US" dirty="0" smtClean="0"/>
              <a:t>was a freshman</a:t>
            </a:r>
          </a:p>
          <a:p>
            <a:pPr lvl="1"/>
            <a:r>
              <a:rPr lang="en-US" dirty="0" smtClean="0"/>
              <a:t>I offer</a:t>
            </a:r>
            <a:r>
              <a:rPr lang="en-US" dirty="0" smtClean="0"/>
              <a:t> </a:t>
            </a:r>
            <a:r>
              <a:rPr lang="en-US" dirty="0" smtClean="0"/>
              <a:t>great trust </a:t>
            </a:r>
            <a:r>
              <a:rPr lang="en-US" dirty="0" smtClean="0"/>
              <a:t>but with </a:t>
            </a:r>
            <a:r>
              <a:rPr lang="en-US" dirty="0" smtClean="0"/>
              <a:t>little sympathy for violations</a:t>
            </a:r>
          </a:p>
          <a:p>
            <a:pPr lvl="1"/>
            <a:r>
              <a:rPr lang="en-US" dirty="0" smtClean="0"/>
              <a:t>Honest work is the most important feature of a university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CSE332: Data Abstractions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|15.1|16|6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an_design_template">
  <a:themeElements>
    <a:clrScheme name="dan_design_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an_design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an_design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_design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15711</TotalTime>
  <Words>1889</Words>
  <Application>Microsoft Office PowerPoint</Application>
  <PresentationFormat>On-screen Show (4:3)</PresentationFormat>
  <Paragraphs>470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dan_design_template</vt:lpstr>
      <vt:lpstr>CSE332: Data Abstractions  Lecture 1: Introduction; ADTs; Stacks/Queues</vt:lpstr>
      <vt:lpstr>Welcome!</vt:lpstr>
      <vt:lpstr>Concise to-do list</vt:lpstr>
      <vt:lpstr>Course staff</vt:lpstr>
      <vt:lpstr>Communication</vt:lpstr>
      <vt:lpstr>Course meetings</vt:lpstr>
      <vt:lpstr>Course materials</vt:lpstr>
      <vt:lpstr>Course Work</vt:lpstr>
      <vt:lpstr>Collaboration and Academic Integrity</vt:lpstr>
      <vt:lpstr>Unsolicited advice</vt:lpstr>
      <vt:lpstr>Today in Class</vt:lpstr>
      <vt:lpstr>Data Structures + Threads</vt:lpstr>
      <vt:lpstr>Where 332 fits</vt:lpstr>
      <vt:lpstr>What is 332 is about</vt:lpstr>
      <vt:lpstr>Goals</vt:lpstr>
      <vt:lpstr>Data structures</vt:lpstr>
      <vt:lpstr>Trade-offs</vt:lpstr>
      <vt:lpstr>Terminology</vt:lpstr>
      <vt:lpstr>Example: Stacks</vt:lpstr>
      <vt:lpstr>Why useful</vt:lpstr>
      <vt:lpstr>The Queue ADT</vt:lpstr>
      <vt:lpstr>Circular Array Queue Data Structure</vt:lpstr>
      <vt:lpstr>Linked List Queue Data Structure</vt:lpstr>
      <vt:lpstr>Circular Array vs. Linked List</vt:lpstr>
      <vt:lpstr>The Stack ADT</vt:lpstr>
    </vt:vector>
  </TitlesOfParts>
  <Company>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Programming Languages &amp;  Software Engineering</dc:title>
  <dc:creator>Dan Grossman</dc:creator>
  <cp:lastModifiedBy>cse</cp:lastModifiedBy>
  <cp:revision>683</cp:revision>
  <dcterms:created xsi:type="dcterms:W3CDTF">2009-03-13T20:43:19Z</dcterms:created>
  <dcterms:modified xsi:type="dcterms:W3CDTF">2012-03-23T23:32:20Z</dcterms:modified>
</cp:coreProperties>
</file>