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2"/>
  </p:notesMasterIdLst>
  <p:handoutMasterIdLst>
    <p:handoutMasterId r:id="rId13"/>
  </p:handoutMasterIdLst>
  <p:sldIdLst>
    <p:sldId id="256" r:id="rId2"/>
    <p:sldId id="327" r:id="rId3"/>
    <p:sldId id="328" r:id="rId4"/>
    <p:sldId id="329" r:id="rId5"/>
    <p:sldId id="330" r:id="rId6"/>
    <p:sldId id="331" r:id="rId7"/>
    <p:sldId id="335" r:id="rId8"/>
    <p:sldId id="332" r:id="rId9"/>
    <p:sldId id="333" r:id="rId10"/>
    <p:sldId id="334" r:id="rId11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119F33"/>
    <a:srgbClr val="FFFF99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76" autoAdjust="0"/>
    <p:restoredTop sz="99416" autoAdjust="0"/>
  </p:normalViewPr>
  <p:slideViewPr>
    <p:cSldViewPr>
      <p:cViewPr varScale="1">
        <p:scale>
          <a:sx n="75" d="100"/>
          <a:sy n="75" d="100"/>
        </p:scale>
        <p:origin x="-4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7/2/2010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6/29/2010</a:t>
            </a:r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15C0-909B-4E1C-9E6E-04B3E9103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AAE3-B489-4A15-89C7-18993943A3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 smtClean="0"/>
              <a:t>6/29/2010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3883048-0376-4A94-A445-C2F5CD3FC3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FCB40-9664-45B5-BAA8-170CAD353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69B1-7287-44D7-BAC9-82A718B312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DB5F-D2ED-41DB-B30F-B019AB82D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79E5-AC96-4A1A-8381-1C3686D400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6/29/2010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notesSlide" Target="../notesSlides/notesSlide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4384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8: Memory Hierarchy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Tyler Robison</a:t>
            </a:r>
          </a:p>
          <a:p>
            <a:r>
              <a:rPr lang="en-US" sz="2400" dirty="0" smtClean="0"/>
              <a:t>Summer 2010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</a:t>
            </a:fld>
            <a:endParaRPr kumimoji="0"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about numbers; moral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All the numbers in this lecture are “ballpark” “back of the envelope” figures</a:t>
            </a:r>
          </a:p>
          <a:p>
            <a:endParaRPr lang="en-US" dirty="0" smtClean="0"/>
          </a:p>
          <a:p>
            <a:r>
              <a:rPr lang="en-US" dirty="0" smtClean="0"/>
              <a:t>Even if they are off by, say, a factor of 5, the moral is the same: If your data structure is mostly on disk, you want to minimize disk accesses</a:t>
            </a:r>
          </a:p>
          <a:p>
            <a:endParaRPr lang="en-US" dirty="0" smtClean="0"/>
          </a:p>
          <a:p>
            <a:r>
              <a:rPr lang="en-US" dirty="0" smtClean="0"/>
              <a:t>A better data structure in this setting would exploit the </a:t>
            </a:r>
            <a:r>
              <a:rPr lang="en-US" smtClean="0"/>
              <a:t>block </a:t>
            </a:r>
            <a:r>
              <a:rPr lang="en-US" smtClean="0"/>
              <a:t>size to </a:t>
            </a:r>
            <a:r>
              <a:rPr lang="en-US" dirty="0" smtClean="0"/>
              <a:t>avoid disk accesses…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what?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have a data structure for the dictionary ADT that has worst-case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behavior</a:t>
            </a:r>
          </a:p>
          <a:p>
            <a:pPr lvl="1"/>
            <a:r>
              <a:rPr lang="en-US" dirty="0" smtClean="0"/>
              <a:t>One of several interesting/fantastic balanced-tree approaches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We are about to learn another balanced-tree approach: B Trees</a:t>
            </a:r>
          </a:p>
          <a:p>
            <a:endParaRPr lang="en-US" sz="1000" dirty="0" smtClean="0"/>
          </a:p>
          <a:p>
            <a:r>
              <a:rPr lang="en-US" dirty="0" smtClean="0"/>
              <a:t>First, to motivate why B trees are better for really large dictionaries (say, over 1GB = 2</a:t>
            </a:r>
            <a:r>
              <a:rPr lang="en-US" b="1" baseline="30000" dirty="0" smtClean="0"/>
              <a:t>30</a:t>
            </a:r>
            <a:r>
              <a:rPr lang="en-US" dirty="0" smtClean="0"/>
              <a:t> bytes), need to understand some </a:t>
            </a:r>
            <a:r>
              <a:rPr lang="en-US" b="1" i="1" dirty="0" smtClean="0"/>
              <a:t>memory-hierarchy basics</a:t>
            </a:r>
          </a:p>
          <a:p>
            <a:pPr lvl="1"/>
            <a:r>
              <a:rPr lang="en-US" dirty="0" smtClean="0"/>
              <a:t>Don’t always assume “every memory access has an unimportant </a:t>
            </a:r>
            <a:r>
              <a:rPr lang="en-US" i="1" dirty="0" smtClean="0"/>
              <a:t>O(1)</a:t>
            </a:r>
            <a:r>
              <a:rPr lang="en-US" dirty="0" smtClean="0"/>
              <a:t> cost”</a:t>
            </a:r>
          </a:p>
          <a:p>
            <a:pPr lvl="1"/>
            <a:r>
              <a:rPr lang="en-US" dirty="0" smtClean="0"/>
              <a:t>Learn more in CSE351/333/471 (and CSE378), focus here on relevance to data structures and efficiency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smtClean="0"/>
              <a:t>A typical hierarchy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495800" y="304800"/>
            <a:ext cx="4191000" cy="1066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i="1" dirty="0" smtClean="0"/>
              <a:t>“Every desktop/laptop/server is different” but here is a plausible configuration these days</a:t>
            </a:r>
            <a:endParaRPr lang="en-US" i="1" dirty="0"/>
          </a:p>
        </p:txBody>
      </p:sp>
      <p:sp>
        <p:nvSpPr>
          <p:cNvPr id="27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62200" y="1447800"/>
            <a:ext cx="1676400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dirty="0" smtClean="0">
                <a:latin typeface="Arial" charset="0"/>
              </a:rPr>
              <a:t>       </a:t>
            </a:r>
            <a:r>
              <a:rPr lang="en-US" sz="1800" b="1" dirty="0" smtClean="0">
                <a:solidFill>
                  <a:schemeClr val="tx1"/>
                </a:solidFill>
                <a:latin typeface="Arial" charset="0"/>
              </a:rPr>
              <a:t>CPU</a:t>
            </a:r>
            <a:endParaRPr lang="en-US" sz="18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8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19200" y="3581400"/>
            <a:ext cx="3962400" cy="12192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85925" y="2819400"/>
            <a:ext cx="3038475" cy="3810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1" name="AutoShap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8600" y="5043488"/>
            <a:ext cx="5715000" cy="1371600"/>
          </a:xfrm>
          <a:prstGeom prst="can">
            <a:avLst>
              <a:gd name="adj" fmla="val 25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10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186113" y="1849438"/>
            <a:ext cx="0" cy="284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11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200400" y="2447925"/>
            <a:ext cx="0" cy="3714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12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200400" y="32004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1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200400" y="4800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727325" y="2130425"/>
            <a:ext cx="928688" cy="307975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2133600" y="5638800"/>
            <a:ext cx="19191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Disk: 1TB = 2</a:t>
            </a:r>
            <a:r>
              <a:rPr lang="en-US" sz="2000" baseline="30000" dirty="0" smtClean="0">
                <a:latin typeface="+mn-lt"/>
              </a:rPr>
              <a:t>40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600200" y="3962400"/>
            <a:ext cx="30123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Main memory: 2GB = 2</a:t>
            </a:r>
            <a:r>
              <a:rPr lang="en-US" sz="2000" baseline="30000" dirty="0" smtClean="0">
                <a:latin typeface="+mn-lt"/>
              </a:rPr>
              <a:t>31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725719" y="2819400"/>
            <a:ext cx="2573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L2 Cache: 2MB = 2</a:t>
            </a:r>
            <a:r>
              <a:rPr lang="en-US" sz="2000" baseline="30000" dirty="0" smtClean="0">
                <a:latin typeface="+mn-lt"/>
              </a:rPr>
              <a:t>21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52400" y="188589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L1 Cache: 128KB = 2</a:t>
            </a:r>
            <a:r>
              <a:rPr lang="en-US" sz="2000" baseline="30000" dirty="0" smtClean="0">
                <a:latin typeface="+mn-lt"/>
              </a:rPr>
              <a:t>17</a:t>
            </a:r>
          </a:p>
        </p:txBody>
      </p:sp>
      <p:sp>
        <p:nvSpPr>
          <p:cNvPr id="44" name="Rectangle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743200" y="1520825"/>
            <a:ext cx="928688" cy="307975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724400" y="1371600"/>
            <a:ext cx="441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000" b="0" kern="0" noProof="0" dirty="0" smtClean="0">
                <a:latin typeface="+mn-lt"/>
              </a:rPr>
              <a:t>instructions (e.g., addition): </a:t>
            </a:r>
            <a:r>
              <a:rPr lang="en-US" sz="2000" b="0" dirty="0" smtClean="0">
                <a:latin typeface="+mn-lt"/>
              </a:rPr>
              <a:t>2</a:t>
            </a:r>
            <a:r>
              <a:rPr lang="en-US" sz="2000" baseline="30000" dirty="0" smtClean="0">
                <a:latin typeface="+mn-lt"/>
              </a:rPr>
              <a:t>30</a:t>
            </a:r>
            <a:r>
              <a:rPr lang="en-US" sz="2000" b="0" kern="0" noProof="0" dirty="0" smtClean="0">
                <a:latin typeface="+mn-lt"/>
              </a:rPr>
              <a:t>/sec</a:t>
            </a:r>
          </a:p>
          <a:p>
            <a:pPr marL="342900" lvl="0" indent="-342900">
              <a:spcBef>
                <a:spcPct val="20000"/>
              </a:spcBef>
            </a:pPr>
            <a:endParaRPr kumimoji="0" lang="en-US" sz="1000" b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2000" b="0" kern="0" dirty="0" smtClean="0">
                <a:latin typeface="+mn-lt"/>
              </a:rPr>
              <a:t>get data in L1: </a:t>
            </a:r>
            <a:r>
              <a:rPr lang="en-US" sz="2000" b="0" dirty="0" smtClean="0">
                <a:latin typeface="+mn-lt"/>
              </a:rPr>
              <a:t>2</a:t>
            </a:r>
            <a:r>
              <a:rPr lang="en-US" sz="2000" baseline="30000" dirty="0" smtClean="0">
                <a:latin typeface="+mn-lt"/>
              </a:rPr>
              <a:t>29</a:t>
            </a:r>
            <a:r>
              <a:rPr lang="en-US" sz="2000" b="0" kern="0" dirty="0" smtClean="0">
                <a:latin typeface="+mn-lt"/>
              </a:rPr>
              <a:t>/sec = 2 instructions</a:t>
            </a:r>
            <a:endParaRPr kumimoji="0" lang="en-US" sz="2000" b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endParaRPr kumimoji="0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2000" b="0" kern="0" dirty="0" smtClean="0">
                <a:latin typeface="+mn-lt"/>
              </a:rPr>
              <a:t>	get data in L2: </a:t>
            </a:r>
            <a:r>
              <a:rPr lang="en-US" sz="2000" b="0" dirty="0" smtClean="0">
                <a:latin typeface="+mn-lt"/>
              </a:rPr>
              <a:t>2</a:t>
            </a:r>
            <a:r>
              <a:rPr lang="en-US" sz="2000" baseline="30000" dirty="0" smtClean="0">
                <a:latin typeface="+mn-lt"/>
              </a:rPr>
              <a:t>25</a:t>
            </a:r>
            <a:r>
              <a:rPr lang="en-US" sz="2000" b="0" kern="0" dirty="0" smtClean="0">
                <a:latin typeface="+mn-lt"/>
              </a:rPr>
              <a:t>/sec = 30 inst </a:t>
            </a:r>
          </a:p>
          <a:p>
            <a:pPr marL="342900" lvl="0" indent="-342900">
              <a:spcBef>
                <a:spcPct val="20000"/>
              </a:spcBef>
            </a:pPr>
            <a:endParaRPr kumimoji="0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2000" b="0" kern="0" dirty="0" smtClean="0">
                <a:latin typeface="+mn-lt"/>
              </a:rPr>
              <a:t>     get data in main memory: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2</a:t>
            </a:r>
            <a:r>
              <a:rPr lang="en-US" sz="2000" baseline="30000" dirty="0" smtClean="0">
                <a:latin typeface="+mn-lt"/>
              </a:rPr>
              <a:t>22</a:t>
            </a:r>
            <a:r>
              <a:rPr lang="en-US" sz="2000" b="0" kern="0" dirty="0" smtClean="0">
                <a:latin typeface="+mn-lt"/>
              </a:rPr>
              <a:t>/sec = 250 inst</a:t>
            </a:r>
          </a:p>
          <a:p>
            <a:pPr marL="342900" lvl="0" indent="-342900">
              <a:spcBef>
                <a:spcPct val="20000"/>
              </a:spcBef>
            </a:pPr>
            <a:endParaRPr kumimoji="0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</a:t>
            </a:r>
            <a:r>
              <a:rPr kumimoji="0" lang="en-US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 from “new 	          	       place” on disk: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000" b="0" kern="0" baseline="0" dirty="0" smtClean="0">
                <a:latin typeface="+mn-lt"/>
              </a:rPr>
              <a:t>		</a:t>
            </a:r>
            <a:r>
              <a:rPr lang="en-US" sz="2000" b="0" kern="0" dirty="0" smtClean="0">
                <a:latin typeface="+mn-lt"/>
              </a:rPr>
              <a:t>       2</a:t>
            </a:r>
            <a:r>
              <a:rPr lang="en-US" sz="2000" baseline="30000" dirty="0" smtClean="0">
                <a:latin typeface="+mn-lt"/>
              </a:rPr>
              <a:t>7</a:t>
            </a:r>
            <a:r>
              <a:rPr lang="en-US" sz="2000" b="0" kern="0" dirty="0" smtClean="0">
                <a:latin typeface="+mn-lt"/>
              </a:rPr>
              <a:t>/sec =8,000,000 inst</a:t>
            </a:r>
          </a:p>
          <a:p>
            <a:pPr marL="342900" lvl="0" indent="-342900">
              <a:spcBef>
                <a:spcPct val="20000"/>
              </a:spcBef>
            </a:pPr>
            <a:endParaRPr kumimoji="0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2000" b="0" kern="0" dirty="0" smtClean="0">
                <a:latin typeface="+mn-lt"/>
              </a:rPr>
              <a:t>		       “streamed”: 2</a:t>
            </a:r>
            <a:r>
              <a:rPr lang="en-US" sz="2000" baseline="30000" dirty="0" smtClean="0">
                <a:latin typeface="+mn-lt"/>
              </a:rPr>
              <a:t>18</a:t>
            </a:r>
            <a:r>
              <a:rPr lang="en-US" sz="2000" b="0" kern="0" dirty="0" smtClean="0">
                <a:latin typeface="+mn-lt"/>
              </a:rPr>
              <a:t>/sec</a:t>
            </a:r>
            <a:endParaRPr kumimoji="0" lang="en-US" sz="2000" b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19200"/>
            <a:ext cx="7772400" cy="5105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It is much faster to do:			Than:</a:t>
            </a:r>
          </a:p>
          <a:p>
            <a:pPr>
              <a:buNone/>
            </a:pPr>
            <a:r>
              <a:rPr lang="en-US" dirty="0" smtClean="0"/>
              <a:t>  5 million arithmetic ops		1 disk access</a:t>
            </a:r>
          </a:p>
          <a:p>
            <a:pPr>
              <a:buNone/>
            </a:pPr>
            <a:r>
              <a:rPr lang="en-US" dirty="0" smtClean="0"/>
              <a:t>  2500 L2 cache accesses	1 disk access</a:t>
            </a:r>
          </a:p>
          <a:p>
            <a:pPr>
              <a:buNone/>
            </a:pPr>
            <a:r>
              <a:rPr lang="en-US" dirty="0" smtClean="0"/>
              <a:t>  400 main memory accesses	1 disk access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Why are computers built this way?</a:t>
            </a:r>
          </a:p>
          <a:p>
            <a:pPr lvl="1"/>
            <a:r>
              <a:rPr lang="en-US" dirty="0" smtClean="0"/>
              <a:t>Physical realities (speed of light, closeness to CPU)</a:t>
            </a:r>
          </a:p>
          <a:p>
            <a:pPr lvl="1"/>
            <a:r>
              <a:rPr lang="en-US" dirty="0" smtClean="0"/>
              <a:t>Cost (price per byte of different technologies)</a:t>
            </a:r>
          </a:p>
          <a:p>
            <a:pPr lvl="1"/>
            <a:r>
              <a:rPr lang="en-US" dirty="0" smtClean="0"/>
              <a:t>Disks get much bigger not much faster</a:t>
            </a:r>
          </a:p>
          <a:p>
            <a:pPr lvl="2"/>
            <a:r>
              <a:rPr lang="en-US" dirty="0" smtClean="0"/>
              <a:t>Spinning at 7200 RPM accounts for much of the slowness and unlikely to spin faster in the future</a:t>
            </a:r>
          </a:p>
          <a:p>
            <a:pPr lvl="1"/>
            <a:r>
              <a:rPr lang="en-US" dirty="0" smtClean="0"/>
              <a:t>Speedup at higher levels makes lower levels </a:t>
            </a:r>
            <a:r>
              <a:rPr lang="en-US" i="1" dirty="0" smtClean="0"/>
              <a:t>relatively</a:t>
            </a:r>
            <a:r>
              <a:rPr lang="en-US" dirty="0" smtClean="0"/>
              <a:t> </a:t>
            </a:r>
            <a:r>
              <a:rPr lang="en-US" i="1" dirty="0" smtClean="0"/>
              <a:t>slower</a:t>
            </a:r>
          </a:p>
          <a:p>
            <a:pPr lvl="1"/>
            <a:r>
              <a:rPr lang="en-US" dirty="0" smtClean="0"/>
              <a:t>Later in the course: more than 1 CPU!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Fuggedaboutit</a:t>
            </a:r>
            <a:r>
              <a:rPr lang="en-US" dirty="0" smtClean="0"/>
              <a:t>”, usually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924800" cy="4495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The hardware automatically moves data into the caches from main memory for you</a:t>
            </a:r>
          </a:p>
          <a:p>
            <a:pPr lvl="1"/>
            <a:r>
              <a:rPr lang="en-US" dirty="0" smtClean="0"/>
              <a:t>Replacing items already there</a:t>
            </a:r>
          </a:p>
          <a:p>
            <a:pPr lvl="1"/>
            <a:r>
              <a:rPr lang="en-US" dirty="0" smtClean="0"/>
              <a:t>So algorithms much faster if “data fits in cache” (often does)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Disk accesses are done by software (e.g., ask operating system to open a file or database to access some data)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 most code “just runs” but sometimes it’s worth designing algorithms / data structures with knowledge of memory hierarchy</a:t>
            </a:r>
          </a:p>
          <a:p>
            <a:pPr lvl="1"/>
            <a:r>
              <a:rPr lang="en-US" dirty="0" smtClean="0"/>
              <a:t>And when you do, you often need to know one more thing…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Block/line size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371600"/>
            <a:ext cx="8001000" cy="4724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Moving data up the memory hierarchy is slow because of </a:t>
            </a:r>
            <a:r>
              <a:rPr lang="en-US" i="1" dirty="0" smtClean="0"/>
              <a:t>latency</a:t>
            </a:r>
            <a:r>
              <a:rPr lang="en-US" dirty="0" smtClean="0"/>
              <a:t> (think distance-to-travel)</a:t>
            </a:r>
          </a:p>
          <a:p>
            <a:pPr lvl="1"/>
            <a:r>
              <a:rPr lang="en-US" dirty="0" smtClean="0"/>
              <a:t>Since we’re making the trip anyway, may as </a:t>
            </a:r>
            <a:r>
              <a:rPr lang="en-US" dirty="0" smtClean="0"/>
              <a:t>well carpool</a:t>
            </a:r>
            <a:endParaRPr lang="en-US" dirty="0" smtClean="0"/>
          </a:p>
          <a:p>
            <a:pPr lvl="2"/>
            <a:r>
              <a:rPr lang="en-US" dirty="0" smtClean="0"/>
              <a:t>Get a block of data in the same time it would take to get a byte</a:t>
            </a:r>
          </a:p>
          <a:p>
            <a:pPr lvl="1"/>
            <a:r>
              <a:rPr lang="en-US" dirty="0" smtClean="0"/>
              <a:t>What to send? How about nearby memory:</a:t>
            </a:r>
          </a:p>
          <a:p>
            <a:pPr lvl="2"/>
            <a:r>
              <a:rPr lang="en-US" dirty="0" smtClean="0"/>
              <a:t>It’s easy (close by)</a:t>
            </a:r>
          </a:p>
          <a:p>
            <a:pPr lvl="2"/>
            <a:r>
              <a:rPr lang="en-US" dirty="0" smtClean="0"/>
              <a:t>And likely to be asked for soon (spatial locality</a:t>
            </a:r>
            <a:r>
              <a:rPr lang="en-US" dirty="0" smtClean="0"/>
              <a:t>)</a:t>
            </a:r>
          </a:p>
          <a:p>
            <a:r>
              <a:rPr lang="en-US" dirty="0" smtClean="0"/>
              <a:t>Side note: Once in cache, may as well keep it around for awhile; accessed once, a value is more likely to be accessed again in the near future (more likely than some random other value): temporal locality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Block/line size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371600"/>
            <a:ext cx="80010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amount of data moved from disk into memory is called the “block” size or the “(disk) page” size</a:t>
            </a:r>
          </a:p>
          <a:p>
            <a:pPr lvl="1"/>
            <a:r>
              <a:rPr lang="en-US" dirty="0" smtClean="0"/>
              <a:t>Not under program control</a:t>
            </a:r>
          </a:p>
          <a:p>
            <a:r>
              <a:rPr lang="en-US" dirty="0" smtClean="0"/>
              <a:t>The amount of data moved from memory into cache is called the “line” size</a:t>
            </a:r>
          </a:p>
          <a:p>
            <a:pPr lvl="1"/>
            <a:r>
              <a:rPr lang="en-US" dirty="0" smtClean="0"/>
              <a:t>As in “cache line”</a:t>
            </a:r>
          </a:p>
          <a:p>
            <a:pPr lvl="1"/>
            <a:r>
              <a:rPr lang="en-US" dirty="0" smtClean="0"/>
              <a:t>Not under program control</a:t>
            </a:r>
          </a:p>
          <a:p>
            <a:r>
              <a:rPr lang="en-US" dirty="0" smtClean="0"/>
              <a:t>Not under our control, but good to be aware of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to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An array benefits more than a linked list from block moves</a:t>
            </a:r>
          </a:p>
          <a:p>
            <a:pPr lvl="1"/>
            <a:r>
              <a:rPr lang="en-US" dirty="0" smtClean="0"/>
              <a:t>Language (e.g., Java) implementation can put the </a:t>
            </a:r>
            <a:r>
              <a:rPr lang="en-US" dirty="0" smtClean="0"/>
              <a:t>linked list </a:t>
            </a:r>
            <a:r>
              <a:rPr lang="en-US" dirty="0" smtClean="0"/>
              <a:t>nodes anywhere, whereas array is typically contiguous memory</a:t>
            </a:r>
          </a:p>
          <a:p>
            <a:pPr lvl="1"/>
            <a:r>
              <a:rPr lang="en-US" dirty="0" smtClean="0"/>
              <a:t>Arrays benefit more from spatial locality</a:t>
            </a:r>
          </a:p>
          <a:p>
            <a:pPr lvl="1">
              <a:buNone/>
            </a:pPr>
            <a:endParaRPr lang="en-US" sz="1000" dirty="0" smtClean="0"/>
          </a:p>
          <a:p>
            <a:r>
              <a:rPr lang="en-US" dirty="0" smtClean="0"/>
              <a:t>Note: “array” doesn’t mean “good”</a:t>
            </a:r>
          </a:p>
          <a:p>
            <a:pPr lvl="1"/>
            <a:r>
              <a:rPr lang="en-US" dirty="0" smtClean="0"/>
              <a:t>Sufficiently large array won’t fit in </a:t>
            </a:r>
            <a:r>
              <a:rPr lang="en-US" dirty="0" smtClean="0"/>
              <a:t>one block</a:t>
            </a:r>
            <a:endParaRPr lang="en-US" dirty="0" smtClean="0"/>
          </a:p>
          <a:p>
            <a:pPr lvl="1"/>
            <a:r>
              <a:rPr lang="en-US" dirty="0" smtClean="0"/>
              <a:t>Binary heaps “make big jumps” to percolate (different block)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BSTs?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95400"/>
            <a:ext cx="7772400" cy="4953000"/>
          </a:xfrm>
        </p:spPr>
        <p:txBody>
          <a:bodyPr/>
          <a:lstStyle/>
          <a:p>
            <a:r>
              <a:rPr lang="en-US" dirty="0" smtClean="0"/>
              <a:t>Since looking things up in balanced binary search trees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), even for </a:t>
            </a:r>
            <a:r>
              <a:rPr lang="en-US" i="1" dirty="0" smtClean="0"/>
              <a:t>n</a:t>
            </a:r>
            <a:r>
              <a:rPr lang="en-US" dirty="0" smtClean="0"/>
              <a:t> = 2</a:t>
            </a:r>
            <a:r>
              <a:rPr lang="en-US" b="1" baseline="30000" dirty="0" smtClean="0"/>
              <a:t>39 </a:t>
            </a:r>
            <a:r>
              <a:rPr lang="en-US" dirty="0" smtClean="0"/>
              <a:t>(512GB) we don’t have to worry about minutes or hours</a:t>
            </a:r>
          </a:p>
          <a:p>
            <a:endParaRPr lang="en-US" sz="1000" dirty="0" smtClean="0"/>
          </a:p>
          <a:p>
            <a:r>
              <a:rPr lang="en-US" dirty="0" smtClean="0"/>
              <a:t>Still, number of disk accesses matters</a:t>
            </a:r>
          </a:p>
          <a:p>
            <a:pPr lvl="1"/>
            <a:r>
              <a:rPr lang="en-US" dirty="0" smtClean="0"/>
              <a:t>AVL tree could have height of, say, </a:t>
            </a:r>
            <a:r>
              <a:rPr lang="en-US" dirty="0" smtClean="0"/>
              <a:t>55</a:t>
            </a:r>
          </a:p>
          <a:p>
            <a:pPr lvl="1"/>
            <a:r>
              <a:rPr lang="en-US" dirty="0" smtClean="0"/>
              <a:t>Which, based on our proof, is a lot of nodes</a:t>
            </a:r>
            <a:endParaRPr lang="en-US" dirty="0" smtClean="0"/>
          </a:p>
          <a:p>
            <a:pPr lvl="1"/>
            <a:r>
              <a:rPr lang="en-US" dirty="0" smtClean="0"/>
              <a:t>Most of the nodes will be on disk: the tree is shallow, but it is still many gigabytes big so the </a:t>
            </a:r>
            <a:r>
              <a:rPr lang="en-US" i="1" dirty="0" smtClean="0"/>
              <a:t>tree</a:t>
            </a:r>
            <a:r>
              <a:rPr lang="en-US" dirty="0" smtClean="0"/>
              <a:t> cannot fit in memory</a:t>
            </a:r>
          </a:p>
          <a:p>
            <a:pPr lvl="2"/>
            <a:r>
              <a:rPr lang="en-US" dirty="0" smtClean="0"/>
              <a:t>Even if memory holds the first 25 nodes on our path, we still need 30 disk accesses</a:t>
            </a:r>
          </a:p>
          <a:p>
            <a:pPr lvl="1"/>
            <a:endParaRPr lang="en-US" sz="1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35785</TotalTime>
  <Words>717</Words>
  <Application>Microsoft Office PowerPoint</Application>
  <PresentationFormat>On-screen Show (4:3)</PresentationFormat>
  <Paragraphs>111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Origin</vt:lpstr>
      <vt:lpstr>CSE332: Data Abstractions  Lecture 8: Memory Hierarchy</vt:lpstr>
      <vt:lpstr>Now what?</vt:lpstr>
      <vt:lpstr>A typical hierarchy</vt:lpstr>
      <vt:lpstr>Morals</vt:lpstr>
      <vt:lpstr>“Fuggedaboutit”, usually</vt:lpstr>
      <vt:lpstr>Block/line size</vt:lpstr>
      <vt:lpstr>Block/line size</vt:lpstr>
      <vt:lpstr>Connection to data structures</vt:lpstr>
      <vt:lpstr>BSTs?</vt:lpstr>
      <vt:lpstr>Note about numbers; moral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x</cp:lastModifiedBy>
  <cp:revision>1588</cp:revision>
  <dcterms:created xsi:type="dcterms:W3CDTF">2009-03-13T20:43:19Z</dcterms:created>
  <dcterms:modified xsi:type="dcterms:W3CDTF">2010-07-02T15:42:42Z</dcterms:modified>
</cp:coreProperties>
</file>