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40.xml" ContentType="application/vnd.openxmlformats-officedocument.presentationml.tags+xml"/>
  <Override PartName="/ppt/tags/tag238.xml" ContentType="application/vnd.openxmlformats-officedocument.presentationml.tags+xml"/>
  <Override PartName="/ppt/tags/tag285.xml" ContentType="application/vnd.openxmlformats-officedocument.presentationml.tags+xml"/>
  <Override PartName="/ppt/tags/tag424.xml" ContentType="application/vnd.openxmlformats-officedocument.presentationml.tags+xml"/>
  <Override PartName="/ppt/tags/tag471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16.xml" ContentType="application/vnd.openxmlformats-officedocument.presentationml.tags+xml"/>
  <Override PartName="/ppt/tags/tag263.xml" ContentType="application/vnd.openxmlformats-officedocument.presentationml.tags+xml"/>
  <Override PartName="/ppt/tags/tag402.xml" ContentType="application/vnd.openxmlformats-officedocument.presentationml.tags+xml"/>
  <Default Extension="xml" ContentType="application/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39.xml" ContentType="application/vnd.openxmlformats-officedocument.presentationml.tags+xml"/>
  <Override PartName="/ppt/notesSlides/notesSlide16.xml" ContentType="application/vnd.openxmlformats-officedocument.presentationml.notesSlide+xml"/>
  <Override PartName="/ppt/tags/tag386.xml" ContentType="application/vnd.openxmlformats-officedocument.presentationml.tags+xml"/>
  <Override PartName="/ppt/tags/tag16.xml" ContentType="application/vnd.openxmlformats-officedocument.presentationml.tags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17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342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tags/tag320.xml" ContentType="application/vnd.openxmlformats-officedocument.presentationml.tags+xml"/>
  <Override PartName="/ppt/tags/tag418.xml" ContentType="application/vnd.openxmlformats-officedocument.presentationml.tags+xml"/>
  <Override PartName="/ppt/tags/tag465.xml" ContentType="application/vnd.openxmlformats-officedocument.presentationml.tags+xml"/>
  <Override PartName="/ppt/slides/slide19.xml" ContentType="application/vnd.openxmlformats-officedocument.presentationml.slide+xml"/>
  <Default Extension="png" ContentType="image/png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443.xml" ContentType="application/vnd.openxmlformats-officedocument.presentationml.tags+xml"/>
  <Override PartName="/ppt/tags/tag235.xml" ContentType="application/vnd.openxmlformats-officedocument.presentationml.tags+xml"/>
  <Override PartName="/ppt/tags/tag282.xml" ContentType="application/vnd.openxmlformats-officedocument.presentationml.tags+xml"/>
  <Override PartName="/ppt/tags/tag421.xml" ContentType="application/vnd.openxmlformats-officedocument.presentationml.tags+xml"/>
  <Override PartName="/ppt/slides/slide22.xml" ContentType="application/vnd.openxmlformats-officedocument.presentationml.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260.xml" ContentType="application/vnd.openxmlformats-officedocument.presentationml.tags+xml"/>
  <Override PartName="/ppt/tags/tag358.xml" ContentType="application/vnd.openxmlformats-officedocument.presentationml.tags+xml"/>
  <Override PartName="/ppt/tags/tag35.xml" ContentType="application/vnd.openxmlformats-officedocument.presentationml.tags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notesSlides/notesSlide13.xml" ContentType="application/vnd.openxmlformats-officedocument.presentationml.notesSlide+xml"/>
  <Override PartName="/ppt/tags/tag336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459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361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53.xml" ContentType="application/vnd.openxmlformats-officedocument.presentationml.tags+xml"/>
  <Override PartName="/ppt/tags/tag437.xml" ContentType="application/vnd.openxmlformats-officedocument.presentationml.tags+xml"/>
  <Override PartName="/ppt/tags/tag484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tags/tag462.xml" ContentType="application/vnd.openxmlformats-officedocument.presentationml.tags+xml"/>
  <Override PartName="/ppt/tags/tag98.xml" ContentType="application/vnd.openxmlformats-officedocument.presentationml.tags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tags/tag412.xml" ContentType="application/vnd.openxmlformats-officedocument.presentationml.tags+xml"/>
  <Override PartName="/ppt/slides/slide13.xml" ContentType="application/vnd.openxmlformats-officedocument.presentationml.slide+xml"/>
  <Override PartName="/ppt/tags/tag48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41.xml" ContentType="application/vnd.openxmlformats-officedocument.presentationml.tags+xml"/>
  <Override PartName="/ppt/tags/tag352.xml" ContentType="application/vnd.openxmlformats-officedocument.presentationml.tags+xml"/>
  <Override PartName="/ppt/tags/tag439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278.xml" ContentType="application/vnd.openxmlformats-officedocument.presentationml.tags+xml"/>
  <Override PartName="/ppt/tags/tag330.xml" ContentType="application/vnd.openxmlformats-officedocument.presentationml.tags+xml"/>
  <Override PartName="/ppt/tags/tag417.xml" ContentType="application/vnd.openxmlformats-officedocument.presentationml.tags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tags/tag46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442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68.xml" ContentType="application/vnd.openxmlformats-officedocument.presentationml.tags+xml"/>
  <Override PartName="/ppt/tags/tag379.xml" ContentType="application/vnd.openxmlformats-officedocument.presentationml.tags+xml"/>
  <Override PartName="/ppt/tags/tag431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notesSlides/notesSlide12.xml" ContentType="application/vnd.openxmlformats-officedocument.presentationml.notesSlide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35.xml" ContentType="application/vnd.openxmlformats-officedocument.presentationml.tags+xml"/>
  <Override PartName="/ppt/tags/tag371.xml" ContentType="application/vnd.openxmlformats-officedocument.presentationml.tags+xml"/>
  <Override PartName="/ppt/tags/tag382.xml" ContentType="application/vnd.openxmlformats-officedocument.presentationml.tags+xml"/>
  <Override PartName="/ppt/tags/tag469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302.xml" ContentType="application/vnd.openxmlformats-officedocument.presentationml.tags+xml"/>
  <Override PartName="/ppt/tags/tag436.xml" ContentType="application/vnd.openxmlformats-officedocument.presentationml.tags+xml"/>
  <Override PartName="/ppt/tags/tag447.xml" ContentType="application/vnd.openxmlformats-officedocument.presentationml.tags+xml"/>
  <Override PartName="/ppt/tags/tag483.xml" ContentType="application/vnd.openxmlformats-officedocument.presentationml.tags+xml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tags/tag239.xml" ContentType="application/vnd.openxmlformats-officedocument.presentationml.tags+xml"/>
  <Override PartName="/ppt/tags/tag275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87.xml" ContentType="application/vnd.openxmlformats-officedocument.presentationml.tags+xml"/>
  <Override PartName="/ppt/notesSlides/notesSlide17.xml" ContentType="application/vnd.openxmlformats-officedocument.presentationml.notesSlide+xml"/>
  <Override PartName="/ppt/tags/tag398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242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Override PartName="/ppt/tags/tag307.xml" ContentType="application/vnd.openxmlformats-officedocument.presentationml.tags+xml"/>
  <Override PartName="/ppt/tags/tag343.xml" ContentType="application/vnd.openxmlformats-officedocument.presentationml.tags+xml"/>
  <Override PartName="/ppt/tags/tag354.xml" ContentType="application/vnd.openxmlformats-officedocument.presentationml.tags+xml"/>
  <Override PartName="/ppt/tags/tag390.xml" ContentType="application/vnd.openxmlformats-officedocument.presentationml.tags+xml"/>
  <Override PartName="/ppt/notesSlides/notesSlide20.xml" ContentType="application/vnd.openxmlformats-officedocument.presentationml.notesSlide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321.xml" ContentType="application/vnd.openxmlformats-officedocument.presentationml.tags+xml"/>
  <Override PartName="/ppt/tags/tag408.xml" ContentType="application/vnd.openxmlformats-officedocument.presentationml.tags+xml"/>
  <Override PartName="/ppt/tags/tag419.xml" ContentType="application/vnd.openxmlformats-officedocument.presentationml.tags+xml"/>
  <Override PartName="/ppt/tags/tag455.xml" ContentType="application/vnd.openxmlformats-officedocument.presentationml.tags+xml"/>
  <Override PartName="/ppt/tags/tag466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47.xml" ContentType="application/vnd.openxmlformats-officedocument.presentationml.tags+xml"/>
  <Override PartName="/ppt/tags/tag258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tags/tag444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ags/tag102.xml" ContentType="application/vnd.openxmlformats-officedocument.presentationml.tags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359.xml" ContentType="application/vnd.openxmlformats-officedocument.presentationml.tags+xml"/>
  <Override PartName="/ppt/tags/tag411.xml" ContentType="application/vnd.openxmlformats-officedocument.presentationml.tags+xml"/>
  <Override PartName="/ppt/tags/tag42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47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50.xml" ContentType="application/vnd.openxmlformats-officedocument.presentationml.tags+xml"/>
  <Override PartName="/ppt/tags/tag261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tags/tag400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187.xml" ContentType="application/vnd.openxmlformats-officedocument.presentationml.tags+xml"/>
  <Override PartName="/ppt/notesSlides/notesSlide14.xml" ContentType="application/vnd.openxmlformats-officedocument.presentationml.notesSlide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26.xml" ContentType="application/vnd.openxmlformats-officedocument.presentationml.tags+xml"/>
  <Override PartName="/ppt/tags/tag362.xml" ContentType="application/vnd.openxmlformats-officedocument.presentationml.tags+xml"/>
  <Override PartName="/ppt/tags/tag373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38.xml" ContentType="application/vnd.openxmlformats-officedocument.presentationml.tags+xml"/>
  <Override PartName="/ppt/tags/tag449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77.xml" ContentType="application/vnd.openxmlformats-officedocument.presentationml.tags+xml"/>
  <Override PartName="/ppt/tags/tag288.xml" ContentType="application/vnd.openxmlformats-officedocument.presentationml.tags+xml"/>
  <Override PartName="/ppt/tags/tag340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tags/tag132.xml" ContentType="application/vnd.openxmlformats-officedocument.presentationml.tags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notesSlides/notesSlide19.xml" ContentType="application/vnd.openxmlformats-officedocument.presentationml.notesSlide+xml"/>
  <Default Extension="jpeg" ContentType="image/jpeg"/>
  <Override PartName="/ppt/tags/tag3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33.xml" ContentType="application/vnd.openxmlformats-officedocument.presentationml.tags+xml"/>
  <Override PartName="/ppt/tags/tag244.xml" ContentType="application/vnd.openxmlformats-officedocument.presentationml.tags+xml"/>
  <Override PartName="/ppt/tags/tag280.xml" ContentType="application/vnd.openxmlformats-officedocument.presentationml.tags+xml"/>
  <Override PartName="/ppt/tags/tag291.xml" ContentType="application/vnd.openxmlformats-officedocument.presentationml.tags+xml"/>
  <Override PartName="/ppt/tags/tag378.xml" ContentType="application/vnd.openxmlformats-officedocument.presentationml.tags+xml"/>
  <Override PartName="/ppt/tags/tag430.xml" ContentType="application/vnd.openxmlformats-officedocument.presentationml.tags+xml"/>
  <Override PartName="/ppt/tags/tag441.xml" ContentType="application/vnd.openxmlformats-officedocument.presentationml.tags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slides/slide20.xml" ContentType="application/vnd.openxmlformats-officedocument.presentationml.slide+xml"/>
  <Override PartName="/ppt/tags/tag55.xml" ContentType="application/vnd.openxmlformats-officedocument.presentationml.tags+xml"/>
  <Override PartName="/ppt/tags/tag159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tags/tag345.xml" ContentType="application/vnd.openxmlformats-officedocument.presentationml.tags+xml"/>
  <Override PartName="/ppt/tags/tag356.xml" ContentType="application/vnd.openxmlformats-officedocument.presentationml.tags+xml"/>
  <Override PartName="/ppt/tags/tag392.xml" ContentType="application/vnd.openxmlformats-officedocument.presentationml.tags+xml"/>
  <Override PartName="/ppt/notesSlides/notesSlide22.xml" ContentType="application/vnd.openxmlformats-officedocument.presentationml.notesSlide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22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57.xml" ContentType="application/vnd.openxmlformats-officedocument.presentationml.tags+xml"/>
  <Override PartName="/ppt/tags/tag468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01.xml" ContentType="application/vnd.openxmlformats-officedocument.presentationml.tags+xml"/>
  <Override PartName="/ppt/tags/tag312.xml" ContentType="application/vnd.openxmlformats-officedocument.presentationml.tags+xml"/>
  <Override PartName="/ppt/tags/tag446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tags/tag460.xml" ContentType="application/vnd.openxmlformats-officedocument.presentationml.tags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presentation.xml" ContentType="application/vnd.openxmlformats-officedocument.presentationml.presentation.main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slides/slide2.xml" ContentType="application/vnd.openxmlformats-officedocument.presentationml.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notesSlides/notesSlide18.xml" ContentType="application/vnd.openxmlformats-officedocument.presentationml.notesSlide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notesSlides/notesSlide21.xml" ContentType="application/vnd.openxmlformats-officedocument.presentationml.notesSlide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ags/tag7.xml" ContentType="application/vnd.openxmlformats-officedocument.presentationml.tags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slides/slide24.xml" ContentType="application/vnd.openxmlformats-officedocument.presentationml.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slideLayouts/slideLayout1.xml" ContentType="application/vnd.openxmlformats-officedocument.presentationml.slideLayout+xml"/>
  <Override PartName="/ppt/tags/tag37.xml" ContentType="application/vnd.openxmlformats-officedocument.presentationml.tags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notesSlides/notesSlide15.xml" ContentType="application/vnd.openxmlformats-officedocument.presentationml.notesSlide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15.xml" ContentType="application/vnd.openxmlformats-officedocument.presentationml.tags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82" r:id="rId4"/>
    <p:sldId id="283" r:id="rId5"/>
    <p:sldId id="284" r:id="rId6"/>
    <p:sldId id="286" r:id="rId7"/>
    <p:sldId id="285" r:id="rId8"/>
    <p:sldId id="303" r:id="rId9"/>
    <p:sldId id="304" r:id="rId10"/>
    <p:sldId id="287" r:id="rId11"/>
    <p:sldId id="305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2" r:id="rId26"/>
    <p:sldId id="301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119F33"/>
    <a:srgbClr val="FFFF99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0" autoAdjust="0"/>
    <p:restoredTop sz="94660"/>
  </p:normalViewPr>
  <p:slideViewPr>
    <p:cSldViewPr>
      <p:cViewPr varScale="1">
        <p:scale>
          <a:sx n="75" d="100"/>
          <a:sy n="75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Spring 2010</a:t>
            </a:r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en-US" smtClean="0"/>
              <a:t>CSE332: Data Abstractions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15C0-909B-4E1C-9E6E-04B3E91035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2AAE3-B489-4A15-89C7-18993943A3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3883048-0376-4A94-A445-C2F5CD3FC3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FCB40-9664-45B5-BAA8-170CAD3533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69B1-7287-44D7-BAC9-82A718B31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7DB5F-D2ED-41DB-B30F-B019AB82D7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79E5-AC96-4A1A-8381-1C3686D40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54.xml"/><Relationship Id="rId13" Type="http://schemas.openxmlformats.org/officeDocument/2006/relationships/tags" Target="../tags/tag15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49.xml"/><Relationship Id="rId7" Type="http://schemas.openxmlformats.org/officeDocument/2006/relationships/tags" Target="../tags/tag153.xml"/><Relationship Id="rId12" Type="http://schemas.openxmlformats.org/officeDocument/2006/relationships/tags" Target="../tags/tag158.xml"/><Relationship Id="rId17" Type="http://schemas.openxmlformats.org/officeDocument/2006/relationships/tags" Target="../tags/tag163.xml"/><Relationship Id="rId2" Type="http://schemas.openxmlformats.org/officeDocument/2006/relationships/tags" Target="../tags/tag148.xml"/><Relationship Id="rId16" Type="http://schemas.openxmlformats.org/officeDocument/2006/relationships/tags" Target="../tags/tag162.xml"/><Relationship Id="rId1" Type="http://schemas.openxmlformats.org/officeDocument/2006/relationships/tags" Target="../tags/tag147.xml"/><Relationship Id="rId6" Type="http://schemas.openxmlformats.org/officeDocument/2006/relationships/tags" Target="../tags/tag152.xml"/><Relationship Id="rId11" Type="http://schemas.openxmlformats.org/officeDocument/2006/relationships/tags" Target="../tags/tag157.xml"/><Relationship Id="rId5" Type="http://schemas.openxmlformats.org/officeDocument/2006/relationships/tags" Target="../tags/tag151.xml"/><Relationship Id="rId15" Type="http://schemas.openxmlformats.org/officeDocument/2006/relationships/tags" Target="../tags/tag161.xml"/><Relationship Id="rId10" Type="http://schemas.openxmlformats.org/officeDocument/2006/relationships/tags" Target="../tags/tag156.xml"/><Relationship Id="rId4" Type="http://schemas.openxmlformats.org/officeDocument/2006/relationships/tags" Target="../tags/tag150.xml"/><Relationship Id="rId9" Type="http://schemas.openxmlformats.org/officeDocument/2006/relationships/tags" Target="../tags/tag155.xml"/><Relationship Id="rId14" Type="http://schemas.openxmlformats.org/officeDocument/2006/relationships/tags" Target="../tags/tag16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" Type="http://schemas.openxmlformats.org/officeDocument/2006/relationships/tags" Target="../tags/tag165.xml"/><Relationship Id="rId16" Type="http://schemas.openxmlformats.org/officeDocument/2006/relationships/tags" Target="../tags/tag179.xml"/><Relationship Id="rId20" Type="http://schemas.openxmlformats.org/officeDocument/2006/relationships/notesSlide" Target="../notesSlides/notesSlide12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1" Type="http://schemas.openxmlformats.org/officeDocument/2006/relationships/tags" Target="../tags/tag174.xml"/><Relationship Id="rId5" Type="http://schemas.openxmlformats.org/officeDocument/2006/relationships/tags" Target="../tags/tag168.xml"/><Relationship Id="rId15" Type="http://schemas.openxmlformats.org/officeDocument/2006/relationships/tags" Target="../tags/tag178.xml"/><Relationship Id="rId10" Type="http://schemas.openxmlformats.org/officeDocument/2006/relationships/tags" Target="../tags/tag173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4" Type="http://schemas.openxmlformats.org/officeDocument/2006/relationships/tags" Target="../tags/tag17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89.xml"/><Relationship Id="rId13" Type="http://schemas.openxmlformats.org/officeDocument/2006/relationships/tags" Target="../tags/tag194.xml"/><Relationship Id="rId18" Type="http://schemas.openxmlformats.org/officeDocument/2006/relationships/tags" Target="../tags/tag199.xml"/><Relationship Id="rId3" Type="http://schemas.openxmlformats.org/officeDocument/2006/relationships/tags" Target="../tags/tag184.xml"/><Relationship Id="rId21" Type="http://schemas.openxmlformats.org/officeDocument/2006/relationships/tags" Target="../tags/tag202.xml"/><Relationship Id="rId7" Type="http://schemas.openxmlformats.org/officeDocument/2006/relationships/tags" Target="../tags/tag188.xml"/><Relationship Id="rId12" Type="http://schemas.openxmlformats.org/officeDocument/2006/relationships/tags" Target="../tags/tag193.xml"/><Relationship Id="rId17" Type="http://schemas.openxmlformats.org/officeDocument/2006/relationships/tags" Target="../tags/tag198.xml"/><Relationship Id="rId25" Type="http://schemas.openxmlformats.org/officeDocument/2006/relationships/notesSlide" Target="../notesSlides/notesSlide13.xml"/><Relationship Id="rId2" Type="http://schemas.openxmlformats.org/officeDocument/2006/relationships/tags" Target="../tags/tag183.xml"/><Relationship Id="rId16" Type="http://schemas.openxmlformats.org/officeDocument/2006/relationships/tags" Target="../tags/tag197.xml"/><Relationship Id="rId20" Type="http://schemas.openxmlformats.org/officeDocument/2006/relationships/tags" Target="../tags/tag201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11" Type="http://schemas.openxmlformats.org/officeDocument/2006/relationships/tags" Target="../tags/tag192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86.xml"/><Relationship Id="rId15" Type="http://schemas.openxmlformats.org/officeDocument/2006/relationships/tags" Target="../tags/tag196.xml"/><Relationship Id="rId23" Type="http://schemas.openxmlformats.org/officeDocument/2006/relationships/tags" Target="../tags/tag204.xml"/><Relationship Id="rId10" Type="http://schemas.openxmlformats.org/officeDocument/2006/relationships/tags" Target="../tags/tag191.xml"/><Relationship Id="rId19" Type="http://schemas.openxmlformats.org/officeDocument/2006/relationships/tags" Target="../tags/tag200.xml"/><Relationship Id="rId4" Type="http://schemas.openxmlformats.org/officeDocument/2006/relationships/tags" Target="../tags/tag185.xml"/><Relationship Id="rId9" Type="http://schemas.openxmlformats.org/officeDocument/2006/relationships/tags" Target="../tags/tag190.xml"/><Relationship Id="rId14" Type="http://schemas.openxmlformats.org/officeDocument/2006/relationships/tags" Target="../tags/tag195.xml"/><Relationship Id="rId22" Type="http://schemas.openxmlformats.org/officeDocument/2006/relationships/tags" Target="../tags/tag20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9" Type="http://schemas.openxmlformats.org/officeDocument/2006/relationships/tags" Target="../tags/tag243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34" Type="http://schemas.openxmlformats.org/officeDocument/2006/relationships/tags" Target="../tags/tag238.xml"/><Relationship Id="rId42" Type="http://schemas.openxmlformats.org/officeDocument/2006/relationships/tags" Target="../tags/tag246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33" Type="http://schemas.openxmlformats.org/officeDocument/2006/relationships/tags" Target="../tags/tag237.xml"/><Relationship Id="rId38" Type="http://schemas.openxmlformats.org/officeDocument/2006/relationships/tags" Target="../tags/tag242.xml"/><Relationship Id="rId46" Type="http://schemas.openxmlformats.org/officeDocument/2006/relationships/tags" Target="../tags/tag250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tags" Target="../tags/tag233.xml"/><Relationship Id="rId41" Type="http://schemas.openxmlformats.org/officeDocument/2006/relationships/tags" Target="../tags/tag245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32" Type="http://schemas.openxmlformats.org/officeDocument/2006/relationships/tags" Target="../tags/tag236.xml"/><Relationship Id="rId37" Type="http://schemas.openxmlformats.org/officeDocument/2006/relationships/tags" Target="../tags/tag241.xml"/><Relationship Id="rId40" Type="http://schemas.openxmlformats.org/officeDocument/2006/relationships/tags" Target="../tags/tag244.xml"/><Relationship Id="rId45" Type="http://schemas.openxmlformats.org/officeDocument/2006/relationships/tags" Target="../tags/tag249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36" Type="http://schemas.openxmlformats.org/officeDocument/2006/relationships/tags" Target="../tags/tag240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31" Type="http://schemas.openxmlformats.org/officeDocument/2006/relationships/tags" Target="../tags/tag235.xml"/><Relationship Id="rId44" Type="http://schemas.openxmlformats.org/officeDocument/2006/relationships/tags" Target="../tags/tag248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tags" Target="../tags/tag234.xml"/><Relationship Id="rId35" Type="http://schemas.openxmlformats.org/officeDocument/2006/relationships/tags" Target="../tags/tag239.xml"/><Relationship Id="rId43" Type="http://schemas.openxmlformats.org/officeDocument/2006/relationships/tags" Target="../tags/tag247.xml"/><Relationship Id="rId48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26" Type="http://schemas.openxmlformats.org/officeDocument/2006/relationships/tags" Target="../tags/tag276.xml"/><Relationship Id="rId39" Type="http://schemas.openxmlformats.org/officeDocument/2006/relationships/tags" Target="../tags/tag289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34" Type="http://schemas.openxmlformats.org/officeDocument/2006/relationships/tags" Target="../tags/tag284.xml"/><Relationship Id="rId42" Type="http://schemas.openxmlformats.org/officeDocument/2006/relationships/tags" Target="../tags/tag292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tags" Target="../tags/tag275.xml"/><Relationship Id="rId33" Type="http://schemas.openxmlformats.org/officeDocument/2006/relationships/tags" Target="../tags/tag283.xml"/><Relationship Id="rId38" Type="http://schemas.openxmlformats.org/officeDocument/2006/relationships/tags" Target="../tags/tag288.xml"/><Relationship Id="rId46" Type="http://schemas.openxmlformats.org/officeDocument/2006/relationships/tags" Target="../tags/tag296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29" Type="http://schemas.openxmlformats.org/officeDocument/2006/relationships/tags" Target="../tags/tag279.xml"/><Relationship Id="rId41" Type="http://schemas.openxmlformats.org/officeDocument/2006/relationships/tags" Target="../tags/tag291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tags" Target="../tags/tag274.xml"/><Relationship Id="rId32" Type="http://schemas.openxmlformats.org/officeDocument/2006/relationships/tags" Target="../tags/tag282.xml"/><Relationship Id="rId37" Type="http://schemas.openxmlformats.org/officeDocument/2006/relationships/tags" Target="../tags/tag287.xml"/><Relationship Id="rId40" Type="http://schemas.openxmlformats.org/officeDocument/2006/relationships/tags" Target="../tags/tag290.xml"/><Relationship Id="rId45" Type="http://schemas.openxmlformats.org/officeDocument/2006/relationships/tags" Target="../tags/tag295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28" Type="http://schemas.openxmlformats.org/officeDocument/2006/relationships/tags" Target="../tags/tag278.xml"/><Relationship Id="rId36" Type="http://schemas.openxmlformats.org/officeDocument/2006/relationships/tags" Target="../tags/tag286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31" Type="http://schemas.openxmlformats.org/officeDocument/2006/relationships/tags" Target="../tags/tag281.xml"/><Relationship Id="rId44" Type="http://schemas.openxmlformats.org/officeDocument/2006/relationships/tags" Target="../tags/tag294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Relationship Id="rId27" Type="http://schemas.openxmlformats.org/officeDocument/2006/relationships/tags" Target="../tags/tag277.xml"/><Relationship Id="rId30" Type="http://schemas.openxmlformats.org/officeDocument/2006/relationships/tags" Target="../tags/tag280.xml"/><Relationship Id="rId35" Type="http://schemas.openxmlformats.org/officeDocument/2006/relationships/tags" Target="../tags/tag285.xml"/><Relationship Id="rId43" Type="http://schemas.openxmlformats.org/officeDocument/2006/relationships/tags" Target="../tags/tag293.xml"/><Relationship Id="rId48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304.xml"/><Relationship Id="rId13" Type="http://schemas.openxmlformats.org/officeDocument/2006/relationships/tags" Target="../tags/tag309.xml"/><Relationship Id="rId18" Type="http://schemas.openxmlformats.org/officeDocument/2006/relationships/tags" Target="../tags/tag314.xml"/><Relationship Id="rId26" Type="http://schemas.openxmlformats.org/officeDocument/2006/relationships/tags" Target="../tags/tag322.xml"/><Relationship Id="rId39" Type="http://schemas.openxmlformats.org/officeDocument/2006/relationships/tags" Target="../tags/tag335.xml"/><Relationship Id="rId3" Type="http://schemas.openxmlformats.org/officeDocument/2006/relationships/tags" Target="../tags/tag299.xml"/><Relationship Id="rId21" Type="http://schemas.openxmlformats.org/officeDocument/2006/relationships/tags" Target="../tags/tag317.xml"/><Relationship Id="rId34" Type="http://schemas.openxmlformats.org/officeDocument/2006/relationships/tags" Target="../tags/tag330.xml"/><Relationship Id="rId42" Type="http://schemas.openxmlformats.org/officeDocument/2006/relationships/tags" Target="../tags/tag338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03.xml"/><Relationship Id="rId12" Type="http://schemas.openxmlformats.org/officeDocument/2006/relationships/tags" Target="../tags/tag308.xml"/><Relationship Id="rId17" Type="http://schemas.openxmlformats.org/officeDocument/2006/relationships/tags" Target="../tags/tag313.xml"/><Relationship Id="rId25" Type="http://schemas.openxmlformats.org/officeDocument/2006/relationships/tags" Target="../tags/tag321.xml"/><Relationship Id="rId33" Type="http://schemas.openxmlformats.org/officeDocument/2006/relationships/tags" Target="../tags/tag329.xml"/><Relationship Id="rId38" Type="http://schemas.openxmlformats.org/officeDocument/2006/relationships/tags" Target="../tags/tag334.xml"/><Relationship Id="rId46" Type="http://schemas.openxmlformats.org/officeDocument/2006/relationships/tags" Target="../tags/tag342.xml"/><Relationship Id="rId2" Type="http://schemas.openxmlformats.org/officeDocument/2006/relationships/tags" Target="../tags/tag298.xml"/><Relationship Id="rId16" Type="http://schemas.openxmlformats.org/officeDocument/2006/relationships/tags" Target="../tags/tag312.xml"/><Relationship Id="rId20" Type="http://schemas.openxmlformats.org/officeDocument/2006/relationships/tags" Target="../tags/tag316.xml"/><Relationship Id="rId29" Type="http://schemas.openxmlformats.org/officeDocument/2006/relationships/tags" Target="../tags/tag325.xml"/><Relationship Id="rId41" Type="http://schemas.openxmlformats.org/officeDocument/2006/relationships/tags" Target="../tags/tag337.xml"/><Relationship Id="rId1" Type="http://schemas.openxmlformats.org/officeDocument/2006/relationships/tags" Target="../tags/tag297.xml"/><Relationship Id="rId6" Type="http://schemas.openxmlformats.org/officeDocument/2006/relationships/tags" Target="../tags/tag302.xml"/><Relationship Id="rId11" Type="http://schemas.openxmlformats.org/officeDocument/2006/relationships/tags" Target="../tags/tag307.xml"/><Relationship Id="rId24" Type="http://schemas.openxmlformats.org/officeDocument/2006/relationships/tags" Target="../tags/tag320.xml"/><Relationship Id="rId32" Type="http://schemas.openxmlformats.org/officeDocument/2006/relationships/tags" Target="../tags/tag328.xml"/><Relationship Id="rId37" Type="http://schemas.openxmlformats.org/officeDocument/2006/relationships/tags" Target="../tags/tag333.xml"/><Relationship Id="rId40" Type="http://schemas.openxmlformats.org/officeDocument/2006/relationships/tags" Target="../tags/tag336.xml"/><Relationship Id="rId45" Type="http://schemas.openxmlformats.org/officeDocument/2006/relationships/tags" Target="../tags/tag341.xml"/><Relationship Id="rId5" Type="http://schemas.openxmlformats.org/officeDocument/2006/relationships/tags" Target="../tags/tag301.xml"/><Relationship Id="rId15" Type="http://schemas.openxmlformats.org/officeDocument/2006/relationships/tags" Target="../tags/tag311.xml"/><Relationship Id="rId23" Type="http://schemas.openxmlformats.org/officeDocument/2006/relationships/tags" Target="../tags/tag319.xml"/><Relationship Id="rId28" Type="http://schemas.openxmlformats.org/officeDocument/2006/relationships/tags" Target="../tags/tag324.xml"/><Relationship Id="rId36" Type="http://schemas.openxmlformats.org/officeDocument/2006/relationships/tags" Target="../tags/tag332.xml"/><Relationship Id="rId10" Type="http://schemas.openxmlformats.org/officeDocument/2006/relationships/tags" Target="../tags/tag306.xml"/><Relationship Id="rId19" Type="http://schemas.openxmlformats.org/officeDocument/2006/relationships/tags" Target="../tags/tag315.xml"/><Relationship Id="rId31" Type="http://schemas.openxmlformats.org/officeDocument/2006/relationships/tags" Target="../tags/tag327.xml"/><Relationship Id="rId44" Type="http://schemas.openxmlformats.org/officeDocument/2006/relationships/tags" Target="../tags/tag340.xml"/><Relationship Id="rId4" Type="http://schemas.openxmlformats.org/officeDocument/2006/relationships/tags" Target="../tags/tag300.xml"/><Relationship Id="rId9" Type="http://schemas.openxmlformats.org/officeDocument/2006/relationships/tags" Target="../tags/tag305.xml"/><Relationship Id="rId14" Type="http://schemas.openxmlformats.org/officeDocument/2006/relationships/tags" Target="../tags/tag310.xml"/><Relationship Id="rId22" Type="http://schemas.openxmlformats.org/officeDocument/2006/relationships/tags" Target="../tags/tag318.xml"/><Relationship Id="rId27" Type="http://schemas.openxmlformats.org/officeDocument/2006/relationships/tags" Target="../tags/tag323.xml"/><Relationship Id="rId30" Type="http://schemas.openxmlformats.org/officeDocument/2006/relationships/tags" Target="../tags/tag326.xml"/><Relationship Id="rId35" Type="http://schemas.openxmlformats.org/officeDocument/2006/relationships/tags" Target="../tags/tag331.xml"/><Relationship Id="rId43" Type="http://schemas.openxmlformats.org/officeDocument/2006/relationships/tags" Target="../tags/tag339.xml"/><Relationship Id="rId48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50.xml"/><Relationship Id="rId13" Type="http://schemas.openxmlformats.org/officeDocument/2006/relationships/tags" Target="../tags/tag355.xml"/><Relationship Id="rId18" Type="http://schemas.openxmlformats.org/officeDocument/2006/relationships/tags" Target="../tags/tag360.xml"/><Relationship Id="rId26" Type="http://schemas.openxmlformats.org/officeDocument/2006/relationships/tags" Target="../tags/tag368.xml"/><Relationship Id="rId39" Type="http://schemas.openxmlformats.org/officeDocument/2006/relationships/tags" Target="../tags/tag381.xml"/><Relationship Id="rId3" Type="http://schemas.openxmlformats.org/officeDocument/2006/relationships/tags" Target="../tags/tag345.xml"/><Relationship Id="rId21" Type="http://schemas.openxmlformats.org/officeDocument/2006/relationships/tags" Target="../tags/tag363.xml"/><Relationship Id="rId34" Type="http://schemas.openxmlformats.org/officeDocument/2006/relationships/tags" Target="../tags/tag376.xml"/><Relationship Id="rId42" Type="http://schemas.openxmlformats.org/officeDocument/2006/relationships/tags" Target="../tags/tag384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49.xml"/><Relationship Id="rId12" Type="http://schemas.openxmlformats.org/officeDocument/2006/relationships/tags" Target="../tags/tag354.xml"/><Relationship Id="rId17" Type="http://schemas.openxmlformats.org/officeDocument/2006/relationships/tags" Target="../tags/tag359.xml"/><Relationship Id="rId25" Type="http://schemas.openxmlformats.org/officeDocument/2006/relationships/tags" Target="../tags/tag367.xml"/><Relationship Id="rId33" Type="http://schemas.openxmlformats.org/officeDocument/2006/relationships/tags" Target="../tags/tag375.xml"/><Relationship Id="rId38" Type="http://schemas.openxmlformats.org/officeDocument/2006/relationships/tags" Target="../tags/tag380.xml"/><Relationship Id="rId46" Type="http://schemas.openxmlformats.org/officeDocument/2006/relationships/tags" Target="../tags/tag388.xml"/><Relationship Id="rId2" Type="http://schemas.openxmlformats.org/officeDocument/2006/relationships/tags" Target="../tags/tag344.xml"/><Relationship Id="rId16" Type="http://schemas.openxmlformats.org/officeDocument/2006/relationships/tags" Target="../tags/tag358.xml"/><Relationship Id="rId20" Type="http://schemas.openxmlformats.org/officeDocument/2006/relationships/tags" Target="../tags/tag362.xml"/><Relationship Id="rId29" Type="http://schemas.openxmlformats.org/officeDocument/2006/relationships/tags" Target="../tags/tag371.xml"/><Relationship Id="rId41" Type="http://schemas.openxmlformats.org/officeDocument/2006/relationships/tags" Target="../tags/tag383.xml"/><Relationship Id="rId1" Type="http://schemas.openxmlformats.org/officeDocument/2006/relationships/tags" Target="../tags/tag343.xml"/><Relationship Id="rId6" Type="http://schemas.openxmlformats.org/officeDocument/2006/relationships/tags" Target="../tags/tag348.xml"/><Relationship Id="rId11" Type="http://schemas.openxmlformats.org/officeDocument/2006/relationships/tags" Target="../tags/tag353.xml"/><Relationship Id="rId24" Type="http://schemas.openxmlformats.org/officeDocument/2006/relationships/tags" Target="../tags/tag366.xml"/><Relationship Id="rId32" Type="http://schemas.openxmlformats.org/officeDocument/2006/relationships/tags" Target="../tags/tag374.xml"/><Relationship Id="rId37" Type="http://schemas.openxmlformats.org/officeDocument/2006/relationships/tags" Target="../tags/tag379.xml"/><Relationship Id="rId40" Type="http://schemas.openxmlformats.org/officeDocument/2006/relationships/tags" Target="../tags/tag382.xml"/><Relationship Id="rId45" Type="http://schemas.openxmlformats.org/officeDocument/2006/relationships/tags" Target="../tags/tag387.xml"/><Relationship Id="rId5" Type="http://schemas.openxmlformats.org/officeDocument/2006/relationships/tags" Target="../tags/tag347.xml"/><Relationship Id="rId15" Type="http://schemas.openxmlformats.org/officeDocument/2006/relationships/tags" Target="../tags/tag357.xml"/><Relationship Id="rId23" Type="http://schemas.openxmlformats.org/officeDocument/2006/relationships/tags" Target="../tags/tag365.xml"/><Relationship Id="rId28" Type="http://schemas.openxmlformats.org/officeDocument/2006/relationships/tags" Target="../tags/tag370.xml"/><Relationship Id="rId36" Type="http://schemas.openxmlformats.org/officeDocument/2006/relationships/tags" Target="../tags/tag378.xml"/><Relationship Id="rId10" Type="http://schemas.openxmlformats.org/officeDocument/2006/relationships/tags" Target="../tags/tag352.xml"/><Relationship Id="rId19" Type="http://schemas.openxmlformats.org/officeDocument/2006/relationships/tags" Target="../tags/tag361.xml"/><Relationship Id="rId31" Type="http://schemas.openxmlformats.org/officeDocument/2006/relationships/tags" Target="../tags/tag373.xml"/><Relationship Id="rId44" Type="http://schemas.openxmlformats.org/officeDocument/2006/relationships/tags" Target="../tags/tag386.xml"/><Relationship Id="rId4" Type="http://schemas.openxmlformats.org/officeDocument/2006/relationships/tags" Target="../tags/tag346.xml"/><Relationship Id="rId9" Type="http://schemas.openxmlformats.org/officeDocument/2006/relationships/tags" Target="../tags/tag351.xml"/><Relationship Id="rId14" Type="http://schemas.openxmlformats.org/officeDocument/2006/relationships/tags" Target="../tags/tag356.xml"/><Relationship Id="rId22" Type="http://schemas.openxmlformats.org/officeDocument/2006/relationships/tags" Target="../tags/tag364.xml"/><Relationship Id="rId27" Type="http://schemas.openxmlformats.org/officeDocument/2006/relationships/tags" Target="../tags/tag369.xml"/><Relationship Id="rId30" Type="http://schemas.openxmlformats.org/officeDocument/2006/relationships/tags" Target="../tags/tag372.xml"/><Relationship Id="rId35" Type="http://schemas.openxmlformats.org/officeDocument/2006/relationships/tags" Target="../tags/tag377.xml"/><Relationship Id="rId43" Type="http://schemas.openxmlformats.org/officeDocument/2006/relationships/tags" Target="../tags/tag385.xml"/><Relationship Id="rId48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96.xml"/><Relationship Id="rId13" Type="http://schemas.openxmlformats.org/officeDocument/2006/relationships/tags" Target="../tags/tag401.xml"/><Relationship Id="rId18" Type="http://schemas.openxmlformats.org/officeDocument/2006/relationships/tags" Target="../tags/tag406.xml"/><Relationship Id="rId26" Type="http://schemas.openxmlformats.org/officeDocument/2006/relationships/tags" Target="../tags/tag414.xml"/><Relationship Id="rId39" Type="http://schemas.openxmlformats.org/officeDocument/2006/relationships/tags" Target="../tags/tag427.xml"/><Relationship Id="rId3" Type="http://schemas.openxmlformats.org/officeDocument/2006/relationships/tags" Target="../tags/tag391.xml"/><Relationship Id="rId21" Type="http://schemas.openxmlformats.org/officeDocument/2006/relationships/tags" Target="../tags/tag409.xml"/><Relationship Id="rId34" Type="http://schemas.openxmlformats.org/officeDocument/2006/relationships/tags" Target="../tags/tag422.xml"/><Relationship Id="rId42" Type="http://schemas.openxmlformats.org/officeDocument/2006/relationships/tags" Target="../tags/tag430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395.xml"/><Relationship Id="rId12" Type="http://schemas.openxmlformats.org/officeDocument/2006/relationships/tags" Target="../tags/tag400.xml"/><Relationship Id="rId17" Type="http://schemas.openxmlformats.org/officeDocument/2006/relationships/tags" Target="../tags/tag405.xml"/><Relationship Id="rId25" Type="http://schemas.openxmlformats.org/officeDocument/2006/relationships/tags" Target="../tags/tag413.xml"/><Relationship Id="rId33" Type="http://schemas.openxmlformats.org/officeDocument/2006/relationships/tags" Target="../tags/tag421.xml"/><Relationship Id="rId38" Type="http://schemas.openxmlformats.org/officeDocument/2006/relationships/tags" Target="../tags/tag426.xml"/><Relationship Id="rId46" Type="http://schemas.openxmlformats.org/officeDocument/2006/relationships/tags" Target="../tags/tag434.xml"/><Relationship Id="rId2" Type="http://schemas.openxmlformats.org/officeDocument/2006/relationships/tags" Target="../tags/tag390.xml"/><Relationship Id="rId16" Type="http://schemas.openxmlformats.org/officeDocument/2006/relationships/tags" Target="../tags/tag404.xml"/><Relationship Id="rId20" Type="http://schemas.openxmlformats.org/officeDocument/2006/relationships/tags" Target="../tags/tag408.xml"/><Relationship Id="rId29" Type="http://schemas.openxmlformats.org/officeDocument/2006/relationships/tags" Target="../tags/tag417.xml"/><Relationship Id="rId41" Type="http://schemas.openxmlformats.org/officeDocument/2006/relationships/tags" Target="../tags/tag429.xml"/><Relationship Id="rId1" Type="http://schemas.openxmlformats.org/officeDocument/2006/relationships/tags" Target="../tags/tag389.xml"/><Relationship Id="rId6" Type="http://schemas.openxmlformats.org/officeDocument/2006/relationships/tags" Target="../tags/tag394.xml"/><Relationship Id="rId11" Type="http://schemas.openxmlformats.org/officeDocument/2006/relationships/tags" Target="../tags/tag399.xml"/><Relationship Id="rId24" Type="http://schemas.openxmlformats.org/officeDocument/2006/relationships/tags" Target="../tags/tag412.xml"/><Relationship Id="rId32" Type="http://schemas.openxmlformats.org/officeDocument/2006/relationships/tags" Target="../tags/tag420.xml"/><Relationship Id="rId37" Type="http://schemas.openxmlformats.org/officeDocument/2006/relationships/tags" Target="../tags/tag425.xml"/><Relationship Id="rId40" Type="http://schemas.openxmlformats.org/officeDocument/2006/relationships/tags" Target="../tags/tag428.xml"/><Relationship Id="rId45" Type="http://schemas.openxmlformats.org/officeDocument/2006/relationships/tags" Target="../tags/tag433.xml"/><Relationship Id="rId5" Type="http://schemas.openxmlformats.org/officeDocument/2006/relationships/tags" Target="../tags/tag393.xml"/><Relationship Id="rId15" Type="http://schemas.openxmlformats.org/officeDocument/2006/relationships/tags" Target="../tags/tag403.xml"/><Relationship Id="rId23" Type="http://schemas.openxmlformats.org/officeDocument/2006/relationships/tags" Target="../tags/tag411.xml"/><Relationship Id="rId28" Type="http://schemas.openxmlformats.org/officeDocument/2006/relationships/tags" Target="../tags/tag416.xml"/><Relationship Id="rId36" Type="http://schemas.openxmlformats.org/officeDocument/2006/relationships/tags" Target="../tags/tag424.xml"/><Relationship Id="rId10" Type="http://schemas.openxmlformats.org/officeDocument/2006/relationships/tags" Target="../tags/tag398.xml"/><Relationship Id="rId19" Type="http://schemas.openxmlformats.org/officeDocument/2006/relationships/tags" Target="../tags/tag407.xml"/><Relationship Id="rId31" Type="http://schemas.openxmlformats.org/officeDocument/2006/relationships/tags" Target="../tags/tag419.xml"/><Relationship Id="rId44" Type="http://schemas.openxmlformats.org/officeDocument/2006/relationships/tags" Target="../tags/tag432.xml"/><Relationship Id="rId4" Type="http://schemas.openxmlformats.org/officeDocument/2006/relationships/tags" Target="../tags/tag392.xml"/><Relationship Id="rId9" Type="http://schemas.openxmlformats.org/officeDocument/2006/relationships/tags" Target="../tags/tag397.xml"/><Relationship Id="rId14" Type="http://schemas.openxmlformats.org/officeDocument/2006/relationships/tags" Target="../tags/tag402.xml"/><Relationship Id="rId22" Type="http://schemas.openxmlformats.org/officeDocument/2006/relationships/tags" Target="../tags/tag410.xml"/><Relationship Id="rId27" Type="http://schemas.openxmlformats.org/officeDocument/2006/relationships/tags" Target="../tags/tag415.xml"/><Relationship Id="rId30" Type="http://schemas.openxmlformats.org/officeDocument/2006/relationships/tags" Target="../tags/tag418.xml"/><Relationship Id="rId35" Type="http://schemas.openxmlformats.org/officeDocument/2006/relationships/tags" Target="../tags/tag423.xml"/><Relationship Id="rId43" Type="http://schemas.openxmlformats.org/officeDocument/2006/relationships/tags" Target="../tags/tag431.xml"/><Relationship Id="rId48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42.xml"/><Relationship Id="rId13" Type="http://schemas.openxmlformats.org/officeDocument/2006/relationships/tags" Target="../tags/tag447.xml"/><Relationship Id="rId18" Type="http://schemas.openxmlformats.org/officeDocument/2006/relationships/tags" Target="../tags/tag452.xml"/><Relationship Id="rId26" Type="http://schemas.openxmlformats.org/officeDocument/2006/relationships/tags" Target="../tags/tag460.xml"/><Relationship Id="rId39" Type="http://schemas.openxmlformats.org/officeDocument/2006/relationships/tags" Target="../tags/tag473.xml"/><Relationship Id="rId3" Type="http://schemas.openxmlformats.org/officeDocument/2006/relationships/tags" Target="../tags/tag437.xml"/><Relationship Id="rId21" Type="http://schemas.openxmlformats.org/officeDocument/2006/relationships/tags" Target="../tags/tag455.xml"/><Relationship Id="rId34" Type="http://schemas.openxmlformats.org/officeDocument/2006/relationships/tags" Target="../tags/tag468.xml"/><Relationship Id="rId42" Type="http://schemas.openxmlformats.org/officeDocument/2006/relationships/tags" Target="../tags/tag476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441.xml"/><Relationship Id="rId12" Type="http://schemas.openxmlformats.org/officeDocument/2006/relationships/tags" Target="../tags/tag446.xml"/><Relationship Id="rId17" Type="http://schemas.openxmlformats.org/officeDocument/2006/relationships/tags" Target="../tags/tag451.xml"/><Relationship Id="rId25" Type="http://schemas.openxmlformats.org/officeDocument/2006/relationships/tags" Target="../tags/tag459.xml"/><Relationship Id="rId33" Type="http://schemas.openxmlformats.org/officeDocument/2006/relationships/tags" Target="../tags/tag467.xml"/><Relationship Id="rId38" Type="http://schemas.openxmlformats.org/officeDocument/2006/relationships/tags" Target="../tags/tag472.xml"/><Relationship Id="rId46" Type="http://schemas.openxmlformats.org/officeDocument/2006/relationships/tags" Target="../tags/tag480.xml"/><Relationship Id="rId2" Type="http://schemas.openxmlformats.org/officeDocument/2006/relationships/tags" Target="../tags/tag436.xml"/><Relationship Id="rId16" Type="http://schemas.openxmlformats.org/officeDocument/2006/relationships/tags" Target="../tags/tag450.xml"/><Relationship Id="rId20" Type="http://schemas.openxmlformats.org/officeDocument/2006/relationships/tags" Target="../tags/tag454.xml"/><Relationship Id="rId29" Type="http://schemas.openxmlformats.org/officeDocument/2006/relationships/tags" Target="../tags/tag463.xml"/><Relationship Id="rId41" Type="http://schemas.openxmlformats.org/officeDocument/2006/relationships/tags" Target="../tags/tag475.xml"/><Relationship Id="rId1" Type="http://schemas.openxmlformats.org/officeDocument/2006/relationships/tags" Target="../tags/tag435.xml"/><Relationship Id="rId6" Type="http://schemas.openxmlformats.org/officeDocument/2006/relationships/tags" Target="../tags/tag440.xml"/><Relationship Id="rId11" Type="http://schemas.openxmlformats.org/officeDocument/2006/relationships/tags" Target="../tags/tag445.xml"/><Relationship Id="rId24" Type="http://schemas.openxmlformats.org/officeDocument/2006/relationships/tags" Target="../tags/tag458.xml"/><Relationship Id="rId32" Type="http://schemas.openxmlformats.org/officeDocument/2006/relationships/tags" Target="../tags/tag466.xml"/><Relationship Id="rId37" Type="http://schemas.openxmlformats.org/officeDocument/2006/relationships/tags" Target="../tags/tag471.xml"/><Relationship Id="rId40" Type="http://schemas.openxmlformats.org/officeDocument/2006/relationships/tags" Target="../tags/tag474.xml"/><Relationship Id="rId45" Type="http://schemas.openxmlformats.org/officeDocument/2006/relationships/tags" Target="../tags/tag479.xml"/><Relationship Id="rId5" Type="http://schemas.openxmlformats.org/officeDocument/2006/relationships/tags" Target="../tags/tag439.xml"/><Relationship Id="rId15" Type="http://schemas.openxmlformats.org/officeDocument/2006/relationships/tags" Target="../tags/tag449.xml"/><Relationship Id="rId23" Type="http://schemas.openxmlformats.org/officeDocument/2006/relationships/tags" Target="../tags/tag457.xml"/><Relationship Id="rId28" Type="http://schemas.openxmlformats.org/officeDocument/2006/relationships/tags" Target="../tags/tag462.xml"/><Relationship Id="rId36" Type="http://schemas.openxmlformats.org/officeDocument/2006/relationships/tags" Target="../tags/tag470.xml"/><Relationship Id="rId10" Type="http://schemas.openxmlformats.org/officeDocument/2006/relationships/tags" Target="../tags/tag444.xml"/><Relationship Id="rId19" Type="http://schemas.openxmlformats.org/officeDocument/2006/relationships/tags" Target="../tags/tag453.xml"/><Relationship Id="rId31" Type="http://schemas.openxmlformats.org/officeDocument/2006/relationships/tags" Target="../tags/tag465.xml"/><Relationship Id="rId44" Type="http://schemas.openxmlformats.org/officeDocument/2006/relationships/tags" Target="../tags/tag478.xml"/><Relationship Id="rId4" Type="http://schemas.openxmlformats.org/officeDocument/2006/relationships/tags" Target="../tags/tag438.xml"/><Relationship Id="rId9" Type="http://schemas.openxmlformats.org/officeDocument/2006/relationships/tags" Target="../tags/tag443.xml"/><Relationship Id="rId14" Type="http://schemas.openxmlformats.org/officeDocument/2006/relationships/tags" Target="../tags/tag448.xml"/><Relationship Id="rId22" Type="http://schemas.openxmlformats.org/officeDocument/2006/relationships/tags" Target="../tags/tag456.xml"/><Relationship Id="rId27" Type="http://schemas.openxmlformats.org/officeDocument/2006/relationships/tags" Target="../tags/tag461.xml"/><Relationship Id="rId30" Type="http://schemas.openxmlformats.org/officeDocument/2006/relationships/tags" Target="../tags/tag464.xml"/><Relationship Id="rId35" Type="http://schemas.openxmlformats.org/officeDocument/2006/relationships/tags" Target="../tags/tag469.xml"/><Relationship Id="rId43" Type="http://schemas.openxmlformats.org/officeDocument/2006/relationships/tags" Target="../tags/tag477.xml"/><Relationship Id="rId48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9" Type="http://schemas.openxmlformats.org/officeDocument/2006/relationships/tags" Target="../tags/tag62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34" Type="http://schemas.openxmlformats.org/officeDocument/2006/relationships/tags" Target="../tags/tag57.xml"/><Relationship Id="rId42" Type="http://schemas.openxmlformats.org/officeDocument/2006/relationships/tags" Target="../tags/tag65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tags" Target="../tags/tag56.xml"/><Relationship Id="rId38" Type="http://schemas.openxmlformats.org/officeDocument/2006/relationships/tags" Target="../tags/tag61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41" Type="http://schemas.openxmlformats.org/officeDocument/2006/relationships/tags" Target="../tags/tag64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37" Type="http://schemas.openxmlformats.org/officeDocument/2006/relationships/tags" Target="../tags/tag60.xml"/><Relationship Id="rId40" Type="http://schemas.openxmlformats.org/officeDocument/2006/relationships/tags" Target="../tags/tag63.xml"/><Relationship Id="rId45" Type="http://schemas.openxmlformats.org/officeDocument/2006/relationships/notesSlide" Target="../notesSlides/notesSlide3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36" Type="http://schemas.openxmlformats.org/officeDocument/2006/relationships/tags" Target="../tags/tag59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tags" Target="../tags/tag58.xml"/><Relationship Id="rId43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3" Type="http://schemas.openxmlformats.org/officeDocument/2006/relationships/tags" Target="../tags/tag6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tags" Target="../tags/tag86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10" Type="http://schemas.openxmlformats.org/officeDocument/2006/relationships/tags" Target="../tags/tag76.xml"/><Relationship Id="rId19" Type="http://schemas.openxmlformats.org/officeDocument/2006/relationships/tags" Target="../tags/tag85.xml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4.xml"/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3" Type="http://schemas.openxmlformats.org/officeDocument/2006/relationships/tags" Target="../tags/tag89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2" Type="http://schemas.openxmlformats.org/officeDocument/2006/relationships/tags" Target="../tags/tag108.xml"/><Relationship Id="rId16" Type="http://schemas.openxmlformats.org/officeDocument/2006/relationships/notesSlide" Target="../notesSlides/notesSlide7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2" Type="http://schemas.openxmlformats.org/officeDocument/2006/relationships/tags" Target="../tags/tag122.xml"/><Relationship Id="rId16" Type="http://schemas.openxmlformats.org/officeDocument/2006/relationships/notesSlide" Target="../notesSlides/notesSlide8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5" Type="http://schemas.openxmlformats.org/officeDocument/2006/relationships/tags" Target="../tags/tag12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0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4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37.xml"/><Relationship Id="rId7" Type="http://schemas.openxmlformats.org/officeDocument/2006/relationships/tags" Target="../tags/tag141.xml"/><Relationship Id="rId12" Type="http://schemas.openxmlformats.org/officeDocument/2006/relationships/tags" Target="../tags/tag146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11" Type="http://schemas.openxmlformats.org/officeDocument/2006/relationships/tags" Target="../tags/tag145.xml"/><Relationship Id="rId5" Type="http://schemas.openxmlformats.org/officeDocument/2006/relationships/tags" Target="../tags/tag139.xml"/><Relationship Id="rId10" Type="http://schemas.openxmlformats.org/officeDocument/2006/relationships/tags" Target="../tags/tag144.xml"/><Relationship Id="rId4" Type="http://schemas.openxmlformats.org/officeDocument/2006/relationships/tags" Target="../tags/tag138.xml"/><Relationship Id="rId9" Type="http://schemas.openxmlformats.org/officeDocument/2006/relationships/tags" Target="../tags/tag143.xml"/><Relationship Id="rId1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3622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5: Binary Heaps, Continued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Tyler Robison</a:t>
            </a:r>
          </a:p>
          <a:p>
            <a:r>
              <a:rPr lang="en-US" sz="2400" dirty="0" smtClean="0"/>
              <a:t>Summer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operations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given pointer to object in priority queue (e.g., its array index), lower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up</a:t>
            </a:r>
          </a:p>
          <a:p>
            <a:pPr lvl="1"/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increaseKey</a:t>
            </a:r>
            <a:r>
              <a:rPr lang="en-US" dirty="0" smtClean="0"/>
              <a:t>: given pointer to object in priority queue (e.g., its array index), raise its priority value by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Change priority and percolate down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dirty="0" smtClean="0"/>
              <a:t>: given pointer to object, take it out of the queue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decreaseKey</a:t>
            </a:r>
            <a:r>
              <a:rPr lang="en-US" dirty="0" smtClean="0"/>
              <a:t>: set to -</a:t>
            </a:r>
            <a:r>
              <a:rPr lang="en-US" sz="2400" b="1" dirty="0" smtClean="0">
                <a:sym typeface="Symbol"/>
              </a:rPr>
              <a:t></a:t>
            </a:r>
            <a:r>
              <a:rPr lang="en-US" dirty="0" smtClean="0"/>
              <a:t>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Running time for all these operations?</a:t>
            </a:r>
          </a:p>
          <a:p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2057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35814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4876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run-time:  Take 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Insert: Place in next spot, </a:t>
            </a:r>
            <a:r>
              <a:rPr lang="en-US" dirty="0" err="1" smtClean="0"/>
              <a:t>percUp</a:t>
            </a:r>
            <a:endParaRPr lang="en-US" dirty="0" smtClean="0"/>
          </a:p>
          <a:p>
            <a:r>
              <a:rPr lang="en-US" dirty="0" smtClean="0"/>
              <a:t>How high do we expect it to go?</a:t>
            </a:r>
          </a:p>
          <a:p>
            <a:r>
              <a:rPr lang="en-US" dirty="0" smtClean="0"/>
              <a:t>Aside: Complete Binary Tree</a:t>
            </a:r>
          </a:p>
          <a:p>
            <a:pPr lvl="1"/>
            <a:r>
              <a:rPr lang="en-US" dirty="0" smtClean="0"/>
              <a:t>Each full row has 2x nodes of parent row</a:t>
            </a:r>
          </a:p>
          <a:p>
            <a:pPr lvl="1"/>
            <a:r>
              <a:rPr lang="en-US" dirty="0" smtClean="0"/>
              <a:t>1+2+4+8+…+2</a:t>
            </a:r>
            <a:r>
              <a:rPr lang="en-US" baseline="30000" dirty="0" smtClean="0"/>
              <a:t>k</a:t>
            </a:r>
            <a:r>
              <a:rPr lang="en-US" dirty="0" smtClean="0"/>
              <a:t>=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Bottom level has ~1/2 of all nodes</a:t>
            </a:r>
          </a:p>
          <a:p>
            <a:pPr lvl="1"/>
            <a:r>
              <a:rPr lang="en-US" dirty="0" smtClean="0"/>
              <a:t>Second to bottom has ~1/4 of all nodes</a:t>
            </a:r>
          </a:p>
          <a:p>
            <a:r>
              <a:rPr lang="en-US" dirty="0" err="1" smtClean="0"/>
              <a:t>PercUp</a:t>
            </a:r>
            <a:r>
              <a:rPr lang="en-US" dirty="0" smtClean="0"/>
              <a:t> Intuition:</a:t>
            </a:r>
          </a:p>
          <a:p>
            <a:pPr lvl="1"/>
            <a:r>
              <a:rPr lang="en-US" dirty="0" smtClean="0"/>
              <a:t>Move up if value is less than parent</a:t>
            </a:r>
          </a:p>
          <a:p>
            <a:pPr lvl="1"/>
            <a:r>
              <a:rPr lang="en-US" dirty="0" smtClean="0"/>
              <a:t>Inserting a random value, likely to have value not near highest, nor lowest; somewhere in middle</a:t>
            </a:r>
          </a:p>
          <a:p>
            <a:pPr lvl="1"/>
            <a:r>
              <a:rPr lang="en-US" dirty="0" smtClean="0"/>
              <a:t>Given a random distribution of values in the heap, bottom row should have the upper half of values, 2</a:t>
            </a:r>
            <a:r>
              <a:rPr lang="en-US" baseline="30000" dirty="0" smtClean="0"/>
              <a:t>nd</a:t>
            </a:r>
            <a:r>
              <a:rPr lang="en-US" dirty="0" smtClean="0"/>
              <a:t> from bottom row, next 1/4</a:t>
            </a:r>
          </a:p>
          <a:p>
            <a:pPr lvl="1"/>
            <a:r>
              <a:rPr lang="en-US" dirty="0" smtClean="0"/>
              <a:t>Expect to only raise a level or 2, even if h is large</a:t>
            </a:r>
          </a:p>
          <a:p>
            <a:r>
              <a:rPr lang="en-US" dirty="0" smtClean="0"/>
              <a:t>Worst case: still 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Expected case: O(1)</a:t>
            </a:r>
          </a:p>
          <a:p>
            <a:r>
              <a:rPr lang="en-US" dirty="0" smtClean="0"/>
              <a:t>Of course, there’s no guarantee; it may </a:t>
            </a:r>
            <a:r>
              <a:rPr lang="en-US" dirty="0" err="1" smtClean="0"/>
              <a:t>percUp</a:t>
            </a:r>
            <a:r>
              <a:rPr lang="en-US" dirty="0" smtClean="0"/>
              <a:t> to the root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38800" y="1524000"/>
            <a:ext cx="2951747" cy="1981200"/>
            <a:chOff x="4267200" y="2930525"/>
            <a:chExt cx="3510842" cy="1946275"/>
          </a:xfrm>
        </p:grpSpPr>
        <p:sp>
          <p:nvSpPr>
            <p:cNvPr id="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2" name="AutoShape 19"/>
            <p:cNvCxnSpPr>
              <a:cxnSpLocks noChangeShapeType="1"/>
              <a:stCxn id="11" idx="3"/>
              <a:endCxn id="1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20"/>
            <p:cNvCxnSpPr>
              <a:cxnSpLocks noChangeShapeType="1"/>
              <a:stCxn id="11" idx="5"/>
              <a:endCxn id="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21"/>
            <p:cNvCxnSpPr>
              <a:cxnSpLocks noChangeShapeType="1"/>
              <a:stCxn id="9" idx="5"/>
              <a:endCxn id="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22"/>
            <p:cNvCxnSpPr>
              <a:cxnSpLocks noChangeShapeType="1"/>
              <a:stCxn id="10" idx="3"/>
              <a:endCxn id="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3"/>
            <p:cNvCxnSpPr>
              <a:cxnSpLocks noChangeShapeType="1"/>
              <a:stCxn id="10" idx="5"/>
              <a:endCxn id="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18" name="AutoShape 25"/>
            <p:cNvCxnSpPr>
              <a:cxnSpLocks noChangeShapeType="1"/>
              <a:stCxn id="8" idx="3"/>
              <a:endCxn id="1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0" name="AutoShape 27"/>
            <p:cNvCxnSpPr>
              <a:cxnSpLocks noChangeShapeType="1"/>
              <a:stCxn id="8" idx="5"/>
              <a:endCxn id="1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2" name="AutoShape 29"/>
            <p:cNvCxnSpPr>
              <a:cxnSpLocks noChangeShapeType="1"/>
              <a:stCxn id="9" idx="3"/>
              <a:endCxn id="2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Heap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you started with </a:t>
            </a:r>
            <a:r>
              <a:rPr lang="en-US" i="1" dirty="0" smtClean="0"/>
              <a:t>n</a:t>
            </a:r>
            <a:r>
              <a:rPr lang="en-US" dirty="0" smtClean="0"/>
              <a:t> items to put in a new priority queue</a:t>
            </a:r>
          </a:p>
          <a:p>
            <a:pPr lvl="1"/>
            <a:r>
              <a:rPr lang="en-US" dirty="0" smtClean="0"/>
              <a:t>Call this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operation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dirty="0" smtClean="0"/>
              <a:t>, followed by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works</a:t>
            </a:r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Floyd’s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22860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i="1" dirty="0" smtClean="0"/>
              <a:t>n</a:t>
            </a:r>
            <a:r>
              <a:rPr lang="en-US" dirty="0" smtClean="0"/>
              <a:t> items to make any complete tree you want</a:t>
            </a:r>
          </a:p>
          <a:p>
            <a:pPr marL="857250" lvl="1" indent="-457200"/>
            <a:r>
              <a:rPr lang="en-US" dirty="0" smtClean="0"/>
              <a:t>That is, put them in array indices 1,…,</a:t>
            </a:r>
            <a:r>
              <a:rPr lang="en-US" i="1" dirty="0" smtClean="0"/>
              <a:t>n</a:t>
            </a:r>
          </a:p>
          <a:p>
            <a:pPr marL="857250" lvl="1" indent="-457200"/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by fixing 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level at a time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810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162800" y="4267200"/>
            <a:ext cx="1676400" cy="1371600"/>
            <a:chOff x="4267200" y="2930525"/>
            <a:chExt cx="3510842" cy="1946275"/>
          </a:xfrm>
        </p:grpSpPr>
        <p:sp>
          <p:nvSpPr>
            <p:cNvPr id="32" name="Oval 13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sp>
          <p:nvSpPr>
            <p:cNvPr id="33" name="Oval 1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sp>
          <p:nvSpPr>
            <p:cNvPr id="34" name="Oval 1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sp>
          <p:nvSpPr>
            <p:cNvPr id="35" name="Oval 16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sp>
          <p:nvSpPr>
            <p:cNvPr id="36" name="Oval 1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sp>
          <p:nvSpPr>
            <p:cNvPr id="37" name="Oval 1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cxnSp>
          <p:nvCxnSpPr>
            <p:cNvPr id="38" name="AutoShape 19"/>
            <p:cNvCxnSpPr>
              <a:cxnSpLocks noChangeShapeType="1"/>
              <a:stCxn id="37" idx="3"/>
              <a:endCxn id="36" idx="0"/>
            </p:cNvCxnSpPr>
            <p:nvPr>
              <p:custDataLst>
                <p:tags r:id="rId8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20"/>
            <p:cNvCxnSpPr>
              <a:cxnSpLocks noChangeShapeType="1"/>
              <a:stCxn id="37" idx="5"/>
              <a:endCxn id="35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0" name="AutoShape 21"/>
            <p:cNvCxnSpPr>
              <a:cxnSpLocks noChangeShapeType="1"/>
              <a:stCxn id="35" idx="5"/>
              <a:endCxn id="32" idx="0"/>
            </p:cNvCxnSpPr>
            <p:nvPr>
              <p:custDataLst>
                <p:tags r:id="rId10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22"/>
            <p:cNvCxnSpPr>
              <a:cxnSpLocks noChangeShapeType="1"/>
              <a:stCxn id="36" idx="3"/>
              <a:endCxn id="34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23"/>
            <p:cNvCxnSpPr>
              <a:cxnSpLocks noChangeShapeType="1"/>
              <a:stCxn id="36" idx="5"/>
              <a:endCxn id="33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3" name="Oval 24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cxnSp>
          <p:nvCxnSpPr>
            <p:cNvPr id="44" name="AutoShape 25"/>
            <p:cNvCxnSpPr>
              <a:cxnSpLocks noChangeShapeType="1"/>
              <a:stCxn id="34" idx="3"/>
              <a:endCxn id="43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26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cxnSp>
          <p:nvCxnSpPr>
            <p:cNvPr id="46" name="AutoShape 27"/>
            <p:cNvCxnSpPr>
              <a:cxnSpLocks noChangeShapeType="1"/>
              <a:stCxn id="34" idx="5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28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400" dirty="0"/>
            </a:p>
          </p:txBody>
        </p:sp>
        <p:cxnSp>
          <p:nvCxnSpPr>
            <p:cNvPr id="48" name="AutoShape 29"/>
            <p:cNvCxnSpPr>
              <a:cxnSpLocks noChangeShapeType="1"/>
              <a:stCxn id="35" idx="3"/>
              <a:endCxn id="47" idx="0"/>
            </p:cNvCxnSpPr>
            <p:nvPr>
              <p:custDataLst>
                <p:tags r:id="rId18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1910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Say we start with </a:t>
            </a:r>
          </a:p>
          <a:p>
            <a:r>
              <a:rPr lang="en-US" dirty="0" smtClean="0"/>
              <a:t>[12,5,11,3,10,2,9,4,8,1,7,6]</a:t>
            </a:r>
          </a:p>
          <a:p>
            <a:r>
              <a:rPr lang="en-US" dirty="0" smtClean="0"/>
              <a:t>In tree form for readability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for node not less than descendants</a:t>
            </a:r>
          </a:p>
          <a:p>
            <a:pPr lvl="2"/>
            <a:r>
              <a:rPr lang="en-US" dirty="0" smtClean="0"/>
              <a:t>Heap-order violation</a:t>
            </a:r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343400" y="2057400"/>
            <a:ext cx="3886200" cy="3048000"/>
            <a:chOff x="4343400" y="2057400"/>
            <a:chExt cx="3886200" cy="30480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15100" y="4724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981700" y="472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9" name="Oval 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448300" y="472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</a:t>
              </a:r>
            </a:p>
          </p:txBody>
        </p: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914900" y="472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848600" y="383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12" name="Oval 9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781800" y="383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2</a:t>
              </a:r>
            </a:p>
          </p:txBody>
        </p:sp>
        <p:sp>
          <p:nvSpPr>
            <p:cNvPr id="13" name="Oval 10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15000" y="383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648200" y="383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15" name="Oval 12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15200" y="294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181600" y="294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2057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18" name="AutoShape 15"/>
            <p:cNvCxnSpPr>
              <a:cxnSpLocks noChangeShapeType="1"/>
              <a:stCxn id="17" idx="3"/>
              <a:endCxn id="16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5372100" y="2401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6"/>
            <p:cNvCxnSpPr>
              <a:cxnSpLocks noChangeShapeType="1"/>
              <a:stCxn id="17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73838" y="2401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7"/>
            <p:cNvCxnSpPr>
              <a:cxnSpLocks noChangeShapeType="1"/>
              <a:stCxn id="15" idx="3"/>
              <a:endCxn id="1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6972300" y="3290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8"/>
            <p:cNvCxnSpPr>
              <a:cxnSpLocks noChangeShapeType="1"/>
              <a:stCxn id="15" idx="5"/>
              <a:endCxn id="11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7640638" y="3290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19"/>
            <p:cNvCxnSpPr>
              <a:cxnSpLocks noChangeShapeType="1"/>
              <a:stCxn id="12" idx="3"/>
              <a:endCxn id="7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6705600" y="4179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16" idx="3"/>
              <a:endCxn id="14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4838700" y="3290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6" idx="5"/>
              <a:endCxn id="1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507038" y="3290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14" idx="3"/>
            </p:cNvCxnSpPr>
            <p:nvPr>
              <p:custDataLst>
                <p:tags r:id="rId19"/>
              </p:custDataLst>
            </p:nvPr>
          </p:nvCxnSpPr>
          <p:spPr bwMode="auto">
            <a:xfrm flipH="1">
              <a:off x="4572000" y="4179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14" idx="5"/>
              <a:endCxn id="10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4973638" y="4179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7" name="AutoShape 24"/>
            <p:cNvCxnSpPr>
              <a:cxnSpLocks noChangeShapeType="1"/>
              <a:stCxn id="13" idx="3"/>
              <a:endCxn id="9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638800" y="4179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" name="AutoShape 25"/>
            <p:cNvCxnSpPr>
              <a:cxnSpLocks noChangeShapeType="1"/>
              <a:stCxn id="13" idx="5"/>
              <a:endCxn id="8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040438" y="4179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7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43400" y="472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4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5486400"/>
            <a:ext cx="63246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Happens to already be less than children (</a:t>
            </a:r>
            <a:r>
              <a:rPr lang="en-US" dirty="0" err="1" smtClean="0"/>
              <a:t>er</a:t>
            </a:r>
            <a:r>
              <a:rPr lang="en-US" dirty="0" smtClean="0"/>
              <a:t>, child)</a:t>
            </a:r>
          </a:p>
          <a:p>
            <a:endParaRPr lang="en-US" dirty="0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5029200" y="1676400"/>
            <a:ext cx="3886200" cy="3048000"/>
            <a:chOff x="5029200" y="1676400"/>
            <a:chExt cx="3886200" cy="3048000"/>
          </a:xfrm>
        </p:grpSpPr>
        <p:sp>
          <p:nvSpPr>
            <p:cNvPr id="30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2009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31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6675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32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1341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1</a:t>
              </a:r>
            </a:p>
          </p:txBody>
        </p:sp>
        <p:sp>
          <p:nvSpPr>
            <p:cNvPr id="33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6007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34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5344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35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4676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</a:t>
              </a:r>
            </a:p>
          </p:txBody>
        </p:sp>
        <p:sp>
          <p:nvSpPr>
            <p:cNvPr id="36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400800" y="3454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37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3340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38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80010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39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8674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0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934200" y="167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41" name="AutoShape 15"/>
            <p:cNvCxnSpPr>
              <a:cxnSpLocks noChangeShapeType="1"/>
              <a:stCxn id="40" idx="3"/>
              <a:endCxn id="39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6057900" y="2020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16"/>
            <p:cNvCxnSpPr>
              <a:cxnSpLocks noChangeShapeType="1"/>
              <a:stCxn id="40" idx="5"/>
              <a:endCxn id="38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259638" y="2020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3" name="AutoShape 17"/>
            <p:cNvCxnSpPr>
              <a:cxnSpLocks noChangeShapeType="1"/>
              <a:stCxn id="38" idx="3"/>
              <a:endCxn id="3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76581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18"/>
            <p:cNvCxnSpPr>
              <a:cxnSpLocks noChangeShapeType="1"/>
              <a:stCxn id="38" idx="5"/>
              <a:endCxn id="34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83264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9"/>
            <p:cNvCxnSpPr>
              <a:cxnSpLocks noChangeShapeType="1"/>
              <a:stCxn id="35" idx="3"/>
              <a:endCxn id="30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73914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20"/>
            <p:cNvCxnSpPr>
              <a:cxnSpLocks noChangeShapeType="1"/>
              <a:stCxn id="39" idx="3"/>
              <a:endCxn id="37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5245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21"/>
            <p:cNvCxnSpPr>
              <a:cxnSpLocks noChangeShapeType="1"/>
              <a:stCxn id="39" idx="5"/>
              <a:endCxn id="36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61928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22"/>
            <p:cNvCxnSpPr>
              <a:cxnSpLocks noChangeShapeType="1"/>
              <a:stCxn id="37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52578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9" name="AutoShape 23"/>
            <p:cNvCxnSpPr>
              <a:cxnSpLocks noChangeShapeType="1"/>
              <a:stCxn id="37" idx="5"/>
              <a:endCxn id="33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6594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0" name="AutoShape 24"/>
            <p:cNvCxnSpPr>
              <a:cxnSpLocks noChangeShapeType="1"/>
              <a:stCxn id="36" idx="3"/>
              <a:endCxn id="32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63246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1" name="AutoShape 25"/>
            <p:cNvCxnSpPr>
              <a:cxnSpLocks noChangeShapeType="1"/>
              <a:stCxn id="36" idx="5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67262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2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50292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</p:grp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4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5486400"/>
            <a:ext cx="6324600" cy="68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Percolate down (notice that moves 1 up)</a:t>
            </a:r>
          </a:p>
          <a:p>
            <a:endParaRPr lang="en-US" dirty="0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4953000" y="1676400"/>
            <a:ext cx="3886200" cy="3048000"/>
            <a:chOff x="4953000" y="1676400"/>
            <a:chExt cx="3886200" cy="3048000"/>
          </a:xfrm>
        </p:grpSpPr>
        <p:sp>
          <p:nvSpPr>
            <p:cNvPr id="55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247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56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5913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57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0579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58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245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59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4582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60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914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</a:t>
              </a:r>
            </a:p>
          </p:txBody>
        </p:sp>
        <p:sp>
          <p:nvSpPr>
            <p:cNvPr id="61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246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2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2578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63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248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64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65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858000" y="167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66" name="AutoShape 15"/>
            <p:cNvCxnSpPr>
              <a:cxnSpLocks noChangeShapeType="1"/>
              <a:stCxn id="65" idx="3"/>
              <a:endCxn id="64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981700" y="2020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7" name="AutoShape 16"/>
            <p:cNvCxnSpPr>
              <a:cxnSpLocks noChangeShapeType="1"/>
              <a:stCxn id="65" idx="5"/>
              <a:endCxn id="63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183438" y="2020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8" name="AutoShape 17"/>
            <p:cNvCxnSpPr>
              <a:cxnSpLocks noChangeShapeType="1"/>
              <a:stCxn id="63" idx="3"/>
              <a:endCxn id="60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75819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69" name="AutoShape 18"/>
            <p:cNvCxnSpPr>
              <a:cxnSpLocks noChangeShapeType="1"/>
              <a:stCxn id="63" idx="5"/>
              <a:endCxn id="59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82502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0" name="AutoShape 19"/>
            <p:cNvCxnSpPr>
              <a:cxnSpLocks noChangeShapeType="1"/>
              <a:stCxn id="60" idx="3"/>
              <a:endCxn id="55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73152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1" name="AutoShape 20"/>
            <p:cNvCxnSpPr>
              <a:cxnSpLocks noChangeShapeType="1"/>
              <a:stCxn id="64" idx="3"/>
              <a:endCxn id="62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4483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2" name="AutoShape 21"/>
            <p:cNvCxnSpPr>
              <a:cxnSpLocks noChangeShapeType="1"/>
              <a:stCxn id="64" idx="5"/>
              <a:endCxn id="61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61166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3" name="AutoShape 22"/>
            <p:cNvCxnSpPr>
              <a:cxnSpLocks noChangeShapeType="1"/>
              <a:stCxn id="62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51816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4" name="AutoShape 23"/>
            <p:cNvCxnSpPr>
              <a:cxnSpLocks noChangeShapeType="1"/>
              <a:stCxn id="62" idx="5"/>
              <a:endCxn id="58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5832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5" name="AutoShape 24"/>
            <p:cNvCxnSpPr>
              <a:cxnSpLocks noChangeShapeType="1"/>
              <a:stCxn id="61" idx="3"/>
              <a:endCxn id="57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62484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6" name="AutoShape 25"/>
            <p:cNvCxnSpPr>
              <a:cxnSpLocks noChangeShapeType="1"/>
              <a:stCxn id="61" idx="5"/>
              <a:endCxn id="56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66500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7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530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</p:grpSp>
      <p:sp>
        <p:nvSpPr>
          <p:cNvPr id="8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4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4953000" y="1676400"/>
            <a:ext cx="3886200" cy="3048000"/>
            <a:chOff x="4953000" y="1676400"/>
            <a:chExt cx="3886200" cy="3048000"/>
          </a:xfrm>
        </p:grpSpPr>
        <p:sp>
          <p:nvSpPr>
            <p:cNvPr id="78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247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6</a:t>
              </a:r>
            </a:p>
          </p:txBody>
        </p:sp>
        <p:sp>
          <p:nvSpPr>
            <p:cNvPr id="79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5913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80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0579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1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245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82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4582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83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914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2</a:t>
              </a:r>
            </a:p>
          </p:txBody>
        </p:sp>
        <p:sp>
          <p:nvSpPr>
            <p:cNvPr id="84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246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5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2578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86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248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87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88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858000" y="167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89" name="AutoShape 15"/>
            <p:cNvCxnSpPr>
              <a:cxnSpLocks noChangeShapeType="1"/>
              <a:stCxn id="88" idx="3"/>
              <a:endCxn id="8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981700" y="2020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0" name="AutoShape 16"/>
            <p:cNvCxnSpPr>
              <a:cxnSpLocks noChangeShapeType="1"/>
              <a:stCxn id="88" idx="5"/>
              <a:endCxn id="86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183438" y="2020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" name="AutoShape 17"/>
            <p:cNvCxnSpPr>
              <a:cxnSpLocks noChangeShapeType="1"/>
              <a:stCxn id="86" idx="3"/>
              <a:endCxn id="8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75819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" name="AutoShape 18"/>
            <p:cNvCxnSpPr>
              <a:cxnSpLocks noChangeShapeType="1"/>
              <a:stCxn id="86" idx="5"/>
              <a:endCxn id="82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82502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" name="AutoShape 19"/>
            <p:cNvCxnSpPr>
              <a:cxnSpLocks noChangeShapeType="1"/>
              <a:stCxn id="83" idx="3"/>
              <a:endCxn id="7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73152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4" name="AutoShape 20"/>
            <p:cNvCxnSpPr>
              <a:cxnSpLocks noChangeShapeType="1"/>
              <a:stCxn id="87" idx="3"/>
              <a:endCxn id="85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4483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5" name="AutoShape 21"/>
            <p:cNvCxnSpPr>
              <a:cxnSpLocks noChangeShapeType="1"/>
              <a:stCxn id="87" idx="5"/>
              <a:endCxn id="84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61166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6" name="AutoShape 22"/>
            <p:cNvCxnSpPr>
              <a:cxnSpLocks noChangeShapeType="1"/>
              <a:stCxn id="85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51816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" name="AutoShape 23"/>
            <p:cNvCxnSpPr>
              <a:cxnSpLocks noChangeShapeType="1"/>
              <a:stCxn id="85" idx="5"/>
              <a:endCxn id="81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5832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" name="AutoShape 24"/>
            <p:cNvCxnSpPr>
              <a:cxnSpLocks noChangeShapeType="1"/>
              <a:stCxn id="84" idx="3"/>
              <a:endCxn id="80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62484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9" name="AutoShape 25"/>
            <p:cNvCxnSpPr>
              <a:cxnSpLocks noChangeShapeType="1"/>
              <a:stCxn id="84" idx="5"/>
              <a:endCxn id="79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66500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0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530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</p:grpSp>
      <p:sp>
        <p:nvSpPr>
          <p:cNvPr id="10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4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5486400"/>
            <a:ext cx="63246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4953000" y="1676400"/>
            <a:ext cx="3886200" cy="3048000"/>
            <a:chOff x="4953000" y="1676400"/>
            <a:chExt cx="3886200" cy="3048000"/>
          </a:xfrm>
        </p:grpSpPr>
        <p:sp>
          <p:nvSpPr>
            <p:cNvPr id="78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247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79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5913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80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0579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1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245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82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4582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83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914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4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246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5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2578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86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24800" y="256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7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2565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88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858000" y="167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89" name="AutoShape 15"/>
            <p:cNvCxnSpPr>
              <a:cxnSpLocks noChangeShapeType="1"/>
              <a:stCxn id="88" idx="3"/>
              <a:endCxn id="8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981700" y="2020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0" name="AutoShape 16"/>
            <p:cNvCxnSpPr>
              <a:cxnSpLocks noChangeShapeType="1"/>
              <a:stCxn id="88" idx="5"/>
              <a:endCxn id="86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183438" y="2020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" name="AutoShape 17"/>
            <p:cNvCxnSpPr>
              <a:cxnSpLocks noChangeShapeType="1"/>
              <a:stCxn id="86" idx="3"/>
              <a:endCxn id="8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75819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" name="AutoShape 18"/>
            <p:cNvCxnSpPr>
              <a:cxnSpLocks noChangeShapeType="1"/>
              <a:stCxn id="86" idx="5"/>
              <a:endCxn id="82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82502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" name="AutoShape 19"/>
            <p:cNvCxnSpPr>
              <a:cxnSpLocks noChangeShapeType="1"/>
              <a:stCxn id="83" idx="3"/>
              <a:endCxn id="7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73152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4" name="AutoShape 20"/>
            <p:cNvCxnSpPr>
              <a:cxnSpLocks noChangeShapeType="1"/>
              <a:stCxn id="87" idx="3"/>
              <a:endCxn id="85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4483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5" name="AutoShape 21"/>
            <p:cNvCxnSpPr>
              <a:cxnSpLocks noChangeShapeType="1"/>
              <a:stCxn id="87" idx="5"/>
              <a:endCxn id="84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61166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6" name="AutoShape 22"/>
            <p:cNvCxnSpPr>
              <a:cxnSpLocks noChangeShapeType="1"/>
              <a:stCxn id="85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51816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" name="AutoShape 23"/>
            <p:cNvCxnSpPr>
              <a:cxnSpLocks noChangeShapeType="1"/>
              <a:stCxn id="85" idx="5"/>
              <a:endCxn id="81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5832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" name="AutoShape 24"/>
            <p:cNvCxnSpPr>
              <a:cxnSpLocks noChangeShapeType="1"/>
              <a:stCxn id="84" idx="3"/>
              <a:endCxn id="80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62484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9" name="AutoShape 25"/>
            <p:cNvCxnSpPr>
              <a:cxnSpLocks noChangeShapeType="1"/>
              <a:stCxn id="84" idx="5"/>
              <a:endCxn id="79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66500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0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530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</p:grpSp>
      <p:sp>
        <p:nvSpPr>
          <p:cNvPr id="102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4953000" y="1676400"/>
            <a:ext cx="3886200" cy="3048000"/>
            <a:chOff x="4953000" y="1676400"/>
            <a:chExt cx="3886200" cy="3048000"/>
          </a:xfrm>
        </p:grpSpPr>
        <p:sp>
          <p:nvSpPr>
            <p:cNvPr id="78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247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79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5913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80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0579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1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245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82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4582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83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914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4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246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5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2578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3</a:t>
              </a:r>
            </a:p>
          </p:txBody>
        </p:sp>
        <p:sp>
          <p:nvSpPr>
            <p:cNvPr id="86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24800" y="256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7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256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8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858000" y="1676400"/>
              <a:ext cx="381000" cy="3810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solidFill>
                    <a:srgbClr val="FF0000"/>
                  </a:solidFill>
                </a:rPr>
                <a:t>12</a:t>
              </a:r>
            </a:p>
          </p:txBody>
        </p:sp>
        <p:cxnSp>
          <p:nvCxnSpPr>
            <p:cNvPr id="89" name="AutoShape 15"/>
            <p:cNvCxnSpPr>
              <a:cxnSpLocks noChangeShapeType="1"/>
              <a:stCxn id="88" idx="3"/>
              <a:endCxn id="8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981700" y="2020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0" name="AutoShape 16"/>
            <p:cNvCxnSpPr>
              <a:cxnSpLocks noChangeShapeType="1"/>
              <a:stCxn id="88" idx="5"/>
              <a:endCxn id="86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183438" y="2020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" name="AutoShape 17"/>
            <p:cNvCxnSpPr>
              <a:cxnSpLocks noChangeShapeType="1"/>
              <a:stCxn id="86" idx="3"/>
              <a:endCxn id="8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75819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" name="AutoShape 18"/>
            <p:cNvCxnSpPr>
              <a:cxnSpLocks noChangeShapeType="1"/>
              <a:stCxn id="86" idx="5"/>
              <a:endCxn id="82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82502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" name="AutoShape 19"/>
            <p:cNvCxnSpPr>
              <a:cxnSpLocks noChangeShapeType="1"/>
              <a:stCxn id="83" idx="3"/>
              <a:endCxn id="7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73152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4" name="AutoShape 20"/>
            <p:cNvCxnSpPr>
              <a:cxnSpLocks noChangeShapeType="1"/>
              <a:stCxn id="87" idx="3"/>
              <a:endCxn id="85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4483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5" name="AutoShape 21"/>
            <p:cNvCxnSpPr>
              <a:cxnSpLocks noChangeShapeType="1"/>
              <a:stCxn id="87" idx="5"/>
              <a:endCxn id="84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61166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6" name="AutoShape 22"/>
            <p:cNvCxnSpPr>
              <a:cxnSpLocks noChangeShapeType="1"/>
              <a:stCxn id="85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51816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" name="AutoShape 23"/>
            <p:cNvCxnSpPr>
              <a:cxnSpLocks noChangeShapeType="1"/>
              <a:stCxn id="85" idx="5"/>
              <a:endCxn id="81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5832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" name="AutoShape 24"/>
            <p:cNvCxnSpPr>
              <a:cxnSpLocks noChangeShapeType="1"/>
              <a:stCxn id="84" idx="3"/>
              <a:endCxn id="80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62484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9" name="AutoShape 25"/>
            <p:cNvCxnSpPr>
              <a:cxnSpLocks noChangeShapeType="1"/>
              <a:stCxn id="84" idx="5"/>
              <a:endCxn id="79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66500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0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530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4</a:t>
              </a:r>
            </a:p>
          </p:txBody>
        </p:sp>
      </p:grpSp>
      <p:sp>
        <p:nvSpPr>
          <p:cNvPr id="56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276600"/>
            <a:ext cx="7772400" cy="2971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Priority Queue ADT: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Binary heap data structure: Complete binary tree where each node has a lesser priority than its parent (greater value)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operations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remove root, put last element at root and percolate-down</a:t>
            </a:r>
          </a:p>
          <a:p>
            <a:r>
              <a:rPr lang="en-US" dirty="0" smtClean="0"/>
              <a:t>But: tracking the “last position” is painful and we can do better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14478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/>
                <a:t> </a:t>
              </a:r>
              <a:r>
                <a:rPr lang="en-US" sz="1400" dirty="0" smtClean="0"/>
                <a:t>       </a:t>
              </a:r>
              <a:r>
                <a:rPr lang="en-US" sz="1400" dirty="0" smtClean="0">
                  <a:solidFill>
                    <a:srgbClr val="FF0000"/>
                  </a:solidFill>
                </a:rPr>
                <a:t>6        2</a:t>
              </a:r>
              <a:endParaRPr lang="en-US" sz="1400" dirty="0">
                <a:solidFill>
                  <a:srgbClr val="FF0000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FF0000"/>
                  </a:solidFill>
                </a:rPr>
                <a:t>  15  </a:t>
              </a:r>
              <a:r>
                <a:rPr lang="en-US" sz="1400" dirty="0" smtClean="0">
                  <a:solidFill>
                    <a:srgbClr val="FF0000"/>
                  </a:solidFill>
                </a:rPr>
                <a:t>      23</a:t>
              </a:r>
              <a:endParaRPr lang="en-US" sz="1400" dirty="0">
                <a:solidFill>
                  <a:srgbClr val="FF0000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FF0000"/>
                  </a:solidFill>
                </a:rPr>
                <a:t>          12   </a:t>
              </a:r>
              <a:r>
                <a:rPr lang="en-US" sz="1400" dirty="0">
                  <a:solidFill>
                    <a:srgbClr val="FF0000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FF0000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1524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4953000" y="1676400"/>
            <a:ext cx="3886200" cy="3048000"/>
            <a:chOff x="4953000" y="1676400"/>
            <a:chExt cx="3886200" cy="3048000"/>
          </a:xfrm>
        </p:grpSpPr>
        <p:sp>
          <p:nvSpPr>
            <p:cNvPr id="78" name="Oval 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124700" y="4343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11</a:t>
              </a:r>
              <a:endParaRPr lang="en-US" dirty="0"/>
            </a:p>
          </p:txBody>
        </p:sp>
        <p:sp>
          <p:nvSpPr>
            <p:cNvPr id="79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5913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7</a:t>
              </a:r>
            </a:p>
          </p:txBody>
        </p:sp>
        <p:sp>
          <p:nvSpPr>
            <p:cNvPr id="80" name="Oval 5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60579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1" name="Oval 6"/>
            <p:cNvSpPr>
              <a:spLocks noChangeAspect="1"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245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8</a:t>
              </a:r>
            </a:p>
          </p:txBody>
        </p:sp>
        <p:sp>
          <p:nvSpPr>
            <p:cNvPr id="82" name="Oval 8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84582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9</a:t>
              </a:r>
            </a:p>
          </p:txBody>
        </p:sp>
        <p:sp>
          <p:nvSpPr>
            <p:cNvPr id="83" name="Oval 9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914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84" name="Oval 10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3246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85" name="Oval 11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5257800" y="3454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86" name="Oval 12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924800" y="256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7" name="Oval 13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791200" y="2565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8" name="Oval 14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858000" y="1676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</a:t>
              </a:r>
              <a:endParaRPr lang="en-US" dirty="0"/>
            </a:p>
          </p:txBody>
        </p:sp>
        <p:cxnSp>
          <p:nvCxnSpPr>
            <p:cNvPr id="89" name="AutoShape 15"/>
            <p:cNvCxnSpPr>
              <a:cxnSpLocks noChangeShapeType="1"/>
              <a:stCxn id="88" idx="3"/>
              <a:endCxn id="87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981700" y="20208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0" name="AutoShape 16"/>
            <p:cNvCxnSpPr>
              <a:cxnSpLocks noChangeShapeType="1"/>
              <a:stCxn id="88" idx="5"/>
              <a:endCxn id="86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7183438" y="20208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1" name="AutoShape 17"/>
            <p:cNvCxnSpPr>
              <a:cxnSpLocks noChangeShapeType="1"/>
              <a:stCxn id="86" idx="3"/>
              <a:endCxn id="83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75819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" name="AutoShape 18"/>
            <p:cNvCxnSpPr>
              <a:cxnSpLocks noChangeShapeType="1"/>
              <a:stCxn id="86" idx="5"/>
              <a:endCxn id="82" idx="0"/>
            </p:cNvCxnSpPr>
            <p:nvPr>
              <p:custDataLst>
                <p:tags r:id="rId38"/>
              </p:custDataLst>
            </p:nvPr>
          </p:nvCxnSpPr>
          <p:spPr bwMode="auto">
            <a:xfrm>
              <a:off x="82502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3" name="AutoShape 19"/>
            <p:cNvCxnSpPr>
              <a:cxnSpLocks noChangeShapeType="1"/>
              <a:stCxn id="83" idx="3"/>
              <a:endCxn id="78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73152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4" name="AutoShape 20"/>
            <p:cNvCxnSpPr>
              <a:cxnSpLocks noChangeShapeType="1"/>
              <a:stCxn id="87" idx="3"/>
              <a:endCxn id="85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5448300" y="29098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5" name="AutoShape 21"/>
            <p:cNvCxnSpPr>
              <a:cxnSpLocks noChangeShapeType="1"/>
              <a:stCxn id="87" idx="5"/>
              <a:endCxn id="84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6116638" y="29098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6" name="AutoShape 22"/>
            <p:cNvCxnSpPr>
              <a:cxnSpLocks noChangeShapeType="1"/>
              <a:stCxn id="85" idx="3"/>
            </p:cNvCxnSpPr>
            <p:nvPr>
              <p:custDataLst>
                <p:tags r:id="rId42"/>
              </p:custDataLst>
            </p:nvPr>
          </p:nvCxnSpPr>
          <p:spPr bwMode="auto">
            <a:xfrm flipH="1">
              <a:off x="51816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7" name="AutoShape 23"/>
            <p:cNvCxnSpPr>
              <a:cxnSpLocks noChangeShapeType="1"/>
              <a:stCxn id="85" idx="5"/>
              <a:endCxn id="81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5832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8" name="AutoShape 24"/>
            <p:cNvCxnSpPr>
              <a:cxnSpLocks noChangeShapeType="1"/>
              <a:stCxn id="84" idx="3"/>
              <a:endCxn id="80" idx="0"/>
            </p:cNvCxnSpPr>
            <p:nvPr>
              <p:custDataLst>
                <p:tags r:id="rId44"/>
              </p:custDataLst>
            </p:nvPr>
          </p:nvCxnSpPr>
          <p:spPr bwMode="auto">
            <a:xfrm flipH="1">
              <a:off x="6248400" y="37988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9" name="AutoShape 25"/>
            <p:cNvCxnSpPr>
              <a:cxnSpLocks noChangeShapeType="1"/>
              <a:stCxn id="84" idx="5"/>
              <a:endCxn id="79" idx="0"/>
            </p:cNvCxnSpPr>
            <p:nvPr>
              <p:custDataLst>
                <p:tags r:id="rId45"/>
              </p:custDataLst>
            </p:nvPr>
          </p:nvCxnSpPr>
          <p:spPr bwMode="auto">
            <a:xfrm>
              <a:off x="6650038" y="37988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0" name="Oval 7"/>
            <p:cNvSpPr>
              <a:spLocks noChangeAspect="1"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4953000" y="43434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 smtClean="0"/>
                <a:t>12</a:t>
              </a:r>
              <a:endParaRPr lang="en-US" dirty="0"/>
            </a:p>
          </p:txBody>
        </p:sp>
      </p:grpSp>
      <p:sp>
        <p:nvSpPr>
          <p:cNvPr id="54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 it right?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121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733800"/>
            <a:ext cx="7620000" cy="259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Loop Invariant: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So after the loop finishes, all nodes are less than their children: Equivalent to the heap ordering property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733800"/>
            <a:ext cx="7620000" cy="2590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3352800"/>
            <a:ext cx="8001000" cy="2971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</a:t>
            </a:r>
            <a:r>
              <a:rPr lang="en-US" b="1" i="0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in</a:t>
            </a:r>
            <a:r>
              <a:rPr lang="en-US" i="1" dirty="0" smtClean="0">
                <a:sym typeface="Symbol"/>
              </a:rPr>
              <a:t></a:t>
            </a:r>
            <a:r>
              <a:rPr lang="en-US" dirty="0" smtClean="0">
                <a:sym typeface="Symbol" pitchFamily="18" charset="2"/>
              </a:rPr>
              <a:t> 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Worst case is inserting lower priority values later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By providing a specialized operation internally (with access to the data structure),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 “tighter”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skipping (see text if curious)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d</a:t>
            </a:r>
            <a:r>
              <a:rPr lang="en-US" dirty="0" smtClean="0"/>
              <a:t>-heaps: have </a:t>
            </a:r>
            <a:r>
              <a:rPr lang="en-US" i="1" dirty="0" smtClean="0"/>
              <a:t>d</a:t>
            </a:r>
            <a:r>
              <a:rPr lang="en-US" dirty="0" smtClean="0"/>
              <a:t> children instead of 2</a:t>
            </a:r>
          </a:p>
          <a:p>
            <a:pPr lvl="1"/>
            <a:r>
              <a:rPr lang="en-US" dirty="0" smtClean="0"/>
              <a:t>Makes heaps shallower</a:t>
            </a:r>
          </a:p>
          <a:p>
            <a:pPr lvl="2"/>
            <a:r>
              <a:rPr lang="en-US" dirty="0" smtClean="0"/>
              <a:t>Approximate height of a complete d-</a:t>
            </a:r>
            <a:r>
              <a:rPr lang="en-US" dirty="0" err="1" smtClean="0"/>
              <a:t>ary</a:t>
            </a:r>
            <a:r>
              <a:rPr lang="en-US" dirty="0" smtClean="0"/>
              <a:t> tree with n nodes?</a:t>
            </a:r>
          </a:p>
          <a:p>
            <a:pPr lvl="2"/>
            <a:r>
              <a:rPr lang="en-US" dirty="0" smtClean="0"/>
              <a:t>How does this affect the asymptotic run-time (for small </a:t>
            </a:r>
            <a:r>
              <a:rPr lang="en-US" dirty="0" err="1" smtClean="0"/>
              <a:t>d’s</a:t>
            </a:r>
            <a:r>
              <a:rPr lang="en-US" dirty="0" smtClean="0"/>
              <a:t>)?</a:t>
            </a:r>
          </a:p>
          <a:p>
            <a:r>
              <a:rPr lang="en-US" dirty="0" smtClean="0"/>
              <a:t>Aside</a:t>
            </a:r>
            <a:r>
              <a:rPr lang="en-US" dirty="0" smtClean="0"/>
              <a:t>:  How would we do a ‘merge’ for 2 binary heaps?</a:t>
            </a:r>
          </a:p>
          <a:p>
            <a:pPr lvl="1"/>
            <a:r>
              <a:rPr lang="en-US" dirty="0" smtClean="0"/>
              <a:t>Answer: Slowly; have to </a:t>
            </a:r>
            <a:r>
              <a:rPr lang="en-US" dirty="0" err="1" smtClean="0"/>
              <a:t>buildHeap</a:t>
            </a:r>
            <a:r>
              <a:rPr lang="en-US" dirty="0" smtClean="0"/>
              <a:t>; O(n) time</a:t>
            </a:r>
          </a:p>
          <a:p>
            <a:pPr lvl="2"/>
            <a:r>
              <a:rPr lang="en-US" dirty="0" smtClean="0"/>
              <a:t>Will always have to copy over data from one array</a:t>
            </a:r>
          </a:p>
          <a:p>
            <a:pPr lvl="1"/>
            <a:r>
              <a:rPr lang="en-US" dirty="0" smtClean="0"/>
              <a:t>Different data structures for priority queues that support a logarithmic time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 smtClean="0"/>
              <a:t> operation (impossible with binary heaps)</a:t>
            </a:r>
          </a:p>
          <a:p>
            <a:pPr lvl="2"/>
            <a:r>
              <a:rPr lang="en-US" dirty="0" smtClean="0"/>
              <a:t>Leftist heaps, skew heaps, binomial queue:  Insert &amp; </a:t>
            </a:r>
            <a:r>
              <a:rPr lang="en-US" dirty="0" err="1" smtClean="0"/>
              <a:t>deleteMin</a:t>
            </a:r>
            <a:r>
              <a:rPr lang="en-US" dirty="0" smtClean="0"/>
              <a:t> defined in terms of </a:t>
            </a:r>
            <a:r>
              <a:rPr lang="en-US" dirty="0" smtClean="0"/>
              <a:t>merge, which is </a:t>
            </a:r>
            <a:r>
              <a:rPr lang="en-US" dirty="0" err="1" smtClean="0"/>
              <a:t>logn</a:t>
            </a:r>
            <a:endParaRPr lang="en-US" dirty="0" smtClean="0"/>
          </a:p>
          <a:p>
            <a:pPr lvl="1"/>
            <a:r>
              <a:rPr lang="en-US" dirty="0" smtClean="0"/>
              <a:t>Special case: How might you merge binary heaps if one heap is much smaller than the other?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/>
          <a:lstStyle/>
          <a:p>
            <a:r>
              <a:rPr lang="en-US" dirty="0" smtClean="0"/>
              <a:t>Clever Trick: Array Representation of Complete Binary Trees</a:t>
            </a:r>
            <a:endParaRPr lang="en-US" dirty="0"/>
          </a:p>
        </p:txBody>
      </p:sp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3</a:t>
            </a:fld>
            <a:endParaRPr lang="en-US"/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2000250"/>
            <a:ext cx="245903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latin typeface="+mn-lt"/>
              </a:rPr>
              <a:t>From node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>:</a:t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b="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143000" y="5867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use index 0 to store other info, such as the size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81000" y="5105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the array 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Plusses:</a:t>
            </a:r>
          </a:p>
          <a:p>
            <a:r>
              <a:rPr lang="en-US" dirty="0" smtClean="0"/>
              <a:t>Non-data space: just index 0 and unused space on right</a:t>
            </a:r>
          </a:p>
          <a:p>
            <a:pPr lvl="1"/>
            <a:r>
              <a:rPr lang="en-US" dirty="0" smtClean="0"/>
              <a:t>In conventional tree representation, one edge per node (except for root), so </a:t>
            </a:r>
            <a:r>
              <a:rPr lang="en-US" i="1" dirty="0" smtClean="0"/>
              <a:t>n</a:t>
            </a:r>
            <a:r>
              <a:rPr lang="en-US" dirty="0" smtClean="0"/>
              <a:t>-1 wasted space (like linked lists)</a:t>
            </a:r>
          </a:p>
          <a:p>
            <a:pPr lvl="1"/>
            <a:r>
              <a:rPr lang="en-US" dirty="0" smtClean="0"/>
              <a:t>Array would waste more space if tree were not complete</a:t>
            </a:r>
          </a:p>
          <a:p>
            <a:r>
              <a:rPr lang="en-US" dirty="0" smtClean="0"/>
              <a:t>For reasons you learn in CSE351 / CSE378, multiplying and dividing by 2 is very fast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 is the index of the last node</a:t>
            </a:r>
          </a:p>
          <a:p>
            <a:endParaRPr lang="en-US" sz="10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r>
              <a:rPr lang="en-US" dirty="0" smtClean="0"/>
              <a:t>Same might-be-empty or might-get-full problems we saw with array stacks and queues (resize by doubling as necessary)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Plusses outweigh minuses: “this is how people do it”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insert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24400" y="304800"/>
            <a:ext cx="41148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Note this </a:t>
            </a:r>
            <a:r>
              <a:rPr lang="en-US" sz="2000" dirty="0" err="1" smtClean="0"/>
              <a:t>pseudocode</a:t>
            </a:r>
            <a:r>
              <a:rPr lang="en-US" sz="2000" dirty="0" smtClean="0"/>
              <a:t> inserts </a:t>
            </a:r>
            <a:r>
              <a:rPr lang="en-US" sz="2000" dirty="0" err="1" smtClean="0"/>
              <a:t>ints</a:t>
            </a:r>
            <a:r>
              <a:rPr lang="en-US" sz="2000" dirty="0" smtClean="0"/>
              <a:t>, not useful data with priorities</a:t>
            </a:r>
            <a:endParaRPr lang="en-US" sz="20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219200"/>
            <a:ext cx="419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insert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(size==arr.length-1)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resize();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size++;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percolateUp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size,val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arr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[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] =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val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0" y="1219200"/>
            <a:ext cx="4493538" cy="22852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</a:rPr>
              <a:t>percolateUp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</a:rPr>
              <a:t>hole</a:t>
            </a:r>
            <a:r>
              <a:rPr lang="en-US" sz="2000" b="1" dirty="0">
                <a:latin typeface="Courier New" pitchFamily="49" charset="0"/>
              </a:rPr>
              <a:t>,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B050"/>
                </a:solidFill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b="1" dirty="0" smtClean="0">
                <a:latin typeface="Courier New" pitchFamily="49" charset="0"/>
              </a:rPr>
              <a:t>(hole </a:t>
            </a:r>
            <a:r>
              <a:rPr lang="en-US" sz="2000" b="1" dirty="0">
                <a:latin typeface="Courier New" pitchFamily="49" charset="0"/>
              </a:rPr>
              <a:t>&gt; 1 &amp;&amp;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</a:t>
            </a:r>
            <a:r>
              <a:rPr lang="en-US" sz="2000" b="1" dirty="0">
                <a:latin typeface="Courier New" pitchFamily="49" charset="0"/>
              </a:rPr>
              <a:t>] = </a:t>
            </a:r>
            <a:r>
              <a:rPr lang="en-US" sz="2000" b="1" dirty="0" err="1" smtClean="0">
                <a:latin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</a:rPr>
              <a:t>[hole/2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  hole </a:t>
            </a:r>
            <a:r>
              <a:rPr lang="en-US" sz="2000" b="1" dirty="0" smtClean="0">
                <a:latin typeface="Courier New" pitchFamily="49" charset="0"/>
              </a:rPr>
              <a:t>= hole / 2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762001" y="3962400"/>
            <a:ext cx="2494547" cy="1295400"/>
            <a:chOff x="4267200" y="2930525"/>
            <a:chExt cx="3510842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	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1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38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5321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276600" y="50292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):  Or is it…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Pseudocode</a:t>
            </a:r>
            <a:r>
              <a:rPr lang="en-US" dirty="0" smtClean="0"/>
              <a:t>: </a:t>
            </a:r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228600"/>
            <a:ext cx="4114800" cy="68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Note this </a:t>
            </a:r>
            <a:r>
              <a:rPr lang="en-US" dirty="0" err="1" smtClean="0"/>
              <a:t>pseudocode</a:t>
            </a:r>
            <a:r>
              <a:rPr lang="en-US" dirty="0" smtClean="0"/>
              <a:t> deletes </a:t>
            </a:r>
            <a:r>
              <a:rPr lang="en-US" dirty="0" err="1" smtClean="0"/>
              <a:t>ints</a:t>
            </a:r>
            <a:r>
              <a:rPr lang="en-US" dirty="0" smtClean="0"/>
              <a:t>, not useful data with priorities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143000"/>
            <a:ext cx="41148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</a:rPr>
              <a:t>()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</a:rPr>
              <a:t>())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en-US" sz="2000" dirty="0" smtClean="0">
                <a:latin typeface="Courier New" pitchFamily="49" charset="0"/>
              </a:rPr>
              <a:t>…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[1];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endParaRPr lang="en-US" sz="2000" dirty="0" smtClean="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      (1,arr[size]);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[size];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size--;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ans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95800" y="1143000"/>
            <a:ext cx="4493538" cy="447814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ts val="1900"/>
              </a:lnSpc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percolateDown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hole</a:t>
            </a:r>
            <a:r>
              <a:rPr lang="en-US" sz="2000" dirty="0" smtClean="0">
                <a:latin typeface="Courier New" pitchFamily="49" charset="0"/>
              </a:rPr>
              <a:t>,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         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</a:rPr>
              <a:t>(2*hole &lt;= size)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left</a:t>
            </a:r>
            <a:r>
              <a:rPr lang="en-US" sz="2000" dirty="0" smtClean="0">
                <a:latin typeface="Courier New" pitchFamily="49" charset="0"/>
              </a:rPr>
              <a:t>  = 2*hole; 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right</a:t>
            </a:r>
            <a:r>
              <a:rPr lang="en-US" sz="2000" dirty="0" smtClean="0">
                <a:latin typeface="Courier New" pitchFamily="49" charset="0"/>
              </a:rPr>
              <a:t> = left + 1;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[left] &lt;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[right]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||</a:t>
            </a:r>
            <a:r>
              <a:rPr lang="en-US" sz="2000" dirty="0" smtClean="0">
                <a:latin typeface="Courier New" pitchFamily="49" charset="0"/>
              </a:rPr>
              <a:t> right &gt; size)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left;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target</a:t>
            </a:r>
            <a:r>
              <a:rPr lang="en-US" sz="2000" dirty="0" smtClean="0">
                <a:latin typeface="Courier New" pitchFamily="49" charset="0"/>
              </a:rPr>
              <a:t> = right;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 &lt; </a:t>
            </a:r>
            <a:r>
              <a:rPr lang="en-US" sz="2000" dirty="0" err="1" smtClean="0">
                <a:latin typeface="Courier New" pitchFamily="49" charset="0"/>
              </a:rPr>
              <a:t>val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[hole] = </a:t>
            </a:r>
            <a:r>
              <a:rPr lang="en-US" sz="2000" dirty="0" err="1" smtClean="0"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[target];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hole = target;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}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break;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}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hole;</a:t>
            </a:r>
          </a:p>
          <a:p>
            <a:pPr eaLnBrk="0" hangingPunct="0">
              <a:lnSpc>
                <a:spcPts val="1900"/>
              </a:lnSpc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5800" y="4114800"/>
            <a:ext cx="2570747" cy="1295400"/>
            <a:chOff x="4267200" y="2930525"/>
            <a:chExt cx="3618087" cy="1946275"/>
          </a:xfrm>
        </p:grpSpPr>
        <p:sp>
          <p:nvSpPr>
            <p:cNvPr id="10" name="Oval 1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772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1" name="Oval 1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2" name="Oval 1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3" name="Oval 1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4" name="Oval 1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15" name="Oval 1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16" name="AutoShape 19"/>
            <p:cNvCxnSpPr>
              <a:cxnSpLocks noChangeShapeType="1"/>
              <a:stCxn id="15" idx="3"/>
              <a:endCxn id="14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0"/>
            <p:cNvCxnSpPr>
              <a:cxnSpLocks noChangeShapeType="1"/>
              <a:stCxn id="15" idx="5"/>
              <a:endCxn id="13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1"/>
            <p:cNvCxnSpPr>
              <a:cxnSpLocks noChangeShapeType="1"/>
              <a:stCxn id="13" idx="5"/>
              <a:endCxn id="10" idx="0"/>
            </p:cNvCxnSpPr>
            <p:nvPr>
              <p:custDataLst>
                <p:tags r:id="rId12"/>
              </p:custDataLst>
            </p:nvPr>
          </p:nvCxnSpPr>
          <p:spPr bwMode="auto">
            <a:xfrm rot="16200000" flipH="1">
              <a:off x="7351621" y="3736706"/>
              <a:ext cx="270449" cy="288886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22"/>
            <p:cNvCxnSpPr>
              <a:cxnSpLocks noChangeShapeType="1"/>
              <a:stCxn id="14" idx="3"/>
              <a:endCxn id="12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3"/>
            <p:cNvCxnSpPr>
              <a:cxnSpLocks noChangeShapeType="1"/>
              <a:stCxn id="14" idx="5"/>
              <a:endCxn id="11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2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</a:t>
              </a:r>
              <a:endParaRPr lang="en-US" sz="1400" dirty="0"/>
            </a:p>
          </p:txBody>
        </p:sp>
        <p:cxnSp>
          <p:nvCxnSpPr>
            <p:cNvPr id="22" name="AutoShape 25"/>
            <p:cNvCxnSpPr>
              <a:cxnSpLocks noChangeShapeType="1"/>
              <a:stCxn id="12" idx="3"/>
              <a:endCxn id="21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26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4" name="AutoShape 27"/>
            <p:cNvCxnSpPr>
              <a:cxnSpLocks noChangeShapeType="1"/>
              <a:stCxn id="12" idx="5"/>
              <a:endCxn id="23" idx="0"/>
            </p:cNvCxnSpPr>
            <p:nvPr>
              <p:custDataLst>
                <p:tags r:id="rId18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5" name="Oval 28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19332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26" name="AutoShape 29"/>
            <p:cNvCxnSpPr>
              <a:cxnSpLocks noChangeShapeType="1"/>
              <a:stCxn id="13" idx="3"/>
              <a:endCxn id="25" idx="0"/>
            </p:cNvCxnSpPr>
            <p:nvPr>
              <p:custDataLst>
                <p:tags r:id="rId20"/>
              </p:custDataLst>
            </p:nvPr>
          </p:nvCxnSpPr>
          <p:spPr bwMode="auto">
            <a:xfrm rot="5400000">
              <a:off x="6743040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graphicFrame>
        <p:nvGraphicFramePr>
          <p:cNvPr id="27" name="Group 19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568452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276600" y="5029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</a:t>
            </a:r>
            <a:r>
              <a:rPr lang="en-US" dirty="0" err="1" smtClean="0"/>
              <a:t>logn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452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544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3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0320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356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3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7940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sp>
        <p:nvSpPr>
          <p:cNvPr id="3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34" name="AutoShape 10"/>
          <p:cNvCxnSpPr>
            <a:cxnSpLocks noChangeShapeType="1"/>
            <a:stCxn id="33" idx="3"/>
            <a:endCxn id="32" idx="0"/>
          </p:cNvCxnSpPr>
          <p:nvPr>
            <p:custDataLst>
              <p:tags r:id="rId8"/>
            </p:custDataLst>
          </p:nvPr>
        </p:nvCxnSpPr>
        <p:spPr bwMode="auto">
          <a:xfrm flipH="1">
            <a:off x="3048000" y="407352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1"/>
          <p:cNvCxnSpPr>
            <a:cxnSpLocks noChangeShapeType="1"/>
            <a:stCxn id="33" idx="5"/>
            <a:endCxn id="31" idx="0"/>
          </p:cNvCxnSpPr>
          <p:nvPr>
            <p:custDataLst>
              <p:tags r:id="rId9"/>
            </p:custDataLst>
          </p:nvPr>
        </p:nvCxnSpPr>
        <p:spPr bwMode="auto">
          <a:xfrm>
            <a:off x="4548188" y="407352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2"/>
          <p:cNvCxnSpPr>
            <a:cxnSpLocks noChangeShapeType="1"/>
            <a:stCxn id="31" idx="5"/>
            <a:endCxn id="28" idx="0"/>
          </p:cNvCxnSpPr>
          <p:nvPr>
            <p:custDataLst>
              <p:tags r:id="rId10"/>
            </p:custDataLst>
          </p:nvPr>
        </p:nvCxnSpPr>
        <p:spPr bwMode="auto">
          <a:xfrm>
            <a:off x="5868988" y="475932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3"/>
          <p:cNvCxnSpPr>
            <a:cxnSpLocks noChangeShapeType="1"/>
            <a:stCxn id="32" idx="3"/>
            <a:endCxn id="30" idx="0"/>
          </p:cNvCxnSpPr>
          <p:nvPr>
            <p:custDataLst>
              <p:tags r:id="rId11"/>
            </p:custDataLst>
          </p:nvPr>
        </p:nvCxnSpPr>
        <p:spPr bwMode="auto">
          <a:xfrm flipH="1">
            <a:off x="2286000" y="475932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14"/>
          <p:cNvCxnSpPr>
            <a:cxnSpLocks noChangeShapeType="1"/>
            <a:stCxn id="32" idx="5"/>
            <a:endCxn id="29" idx="0"/>
          </p:cNvCxnSpPr>
          <p:nvPr>
            <p:custDataLst>
              <p:tags r:id="rId12"/>
            </p:custDataLst>
          </p:nvPr>
        </p:nvCxnSpPr>
        <p:spPr bwMode="auto">
          <a:xfrm>
            <a:off x="3227388" y="475932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2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927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000" dirty="0"/>
          </a:p>
        </p:txBody>
      </p:sp>
      <p:cxnSp>
        <p:nvCxnSpPr>
          <p:cNvPr id="40" name="AutoShape 26"/>
          <p:cNvCxnSpPr>
            <a:cxnSpLocks noChangeShapeType="1"/>
            <a:stCxn id="31" idx="3"/>
            <a:endCxn id="39" idx="0"/>
          </p:cNvCxnSpPr>
          <p:nvPr>
            <p:custDataLst>
              <p:tags r:id="rId14"/>
            </p:custDataLst>
          </p:nvPr>
        </p:nvCxnSpPr>
        <p:spPr bwMode="auto">
          <a:xfrm flipH="1">
            <a:off x="5181600" y="475932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After insertion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452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2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544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3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0320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356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sp>
        <p:nvSpPr>
          <p:cNvPr id="3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7940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33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</a:t>
            </a:r>
          </a:p>
        </p:txBody>
      </p:sp>
      <p:cxnSp>
        <p:nvCxnSpPr>
          <p:cNvPr id="34" name="AutoShape 10"/>
          <p:cNvCxnSpPr>
            <a:cxnSpLocks noChangeShapeType="1"/>
            <a:stCxn id="33" idx="3"/>
            <a:endCxn id="32" idx="0"/>
          </p:cNvCxnSpPr>
          <p:nvPr>
            <p:custDataLst>
              <p:tags r:id="rId8"/>
            </p:custDataLst>
          </p:nvPr>
        </p:nvCxnSpPr>
        <p:spPr bwMode="auto">
          <a:xfrm flipH="1">
            <a:off x="3048000" y="407352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1"/>
          <p:cNvCxnSpPr>
            <a:cxnSpLocks noChangeShapeType="1"/>
            <a:stCxn id="33" idx="5"/>
            <a:endCxn id="31" idx="0"/>
          </p:cNvCxnSpPr>
          <p:nvPr>
            <p:custDataLst>
              <p:tags r:id="rId9"/>
            </p:custDataLst>
          </p:nvPr>
        </p:nvCxnSpPr>
        <p:spPr bwMode="auto">
          <a:xfrm>
            <a:off x="4548188" y="407352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2"/>
          <p:cNvCxnSpPr>
            <a:cxnSpLocks noChangeShapeType="1"/>
            <a:stCxn id="31" idx="5"/>
            <a:endCxn id="28" idx="0"/>
          </p:cNvCxnSpPr>
          <p:nvPr>
            <p:custDataLst>
              <p:tags r:id="rId10"/>
            </p:custDataLst>
          </p:nvPr>
        </p:nvCxnSpPr>
        <p:spPr bwMode="auto">
          <a:xfrm>
            <a:off x="5868988" y="4759325"/>
            <a:ext cx="430212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3"/>
          <p:cNvCxnSpPr>
            <a:cxnSpLocks noChangeShapeType="1"/>
            <a:stCxn id="32" idx="3"/>
            <a:endCxn id="30" idx="0"/>
          </p:cNvCxnSpPr>
          <p:nvPr>
            <p:custDataLst>
              <p:tags r:id="rId11"/>
            </p:custDataLst>
          </p:nvPr>
        </p:nvCxnSpPr>
        <p:spPr bwMode="auto">
          <a:xfrm flipH="1">
            <a:off x="2286000" y="475932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14"/>
          <p:cNvCxnSpPr>
            <a:cxnSpLocks noChangeShapeType="1"/>
            <a:stCxn id="32" idx="5"/>
            <a:endCxn id="29" idx="0"/>
          </p:cNvCxnSpPr>
          <p:nvPr>
            <p:custDataLst>
              <p:tags r:id="rId12"/>
            </p:custDataLst>
          </p:nvPr>
        </p:nvCxnSpPr>
        <p:spPr bwMode="auto">
          <a:xfrm>
            <a:off x="3227388" y="475932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2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927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40" name="AutoShape 26"/>
          <p:cNvCxnSpPr>
            <a:cxnSpLocks noChangeShapeType="1"/>
            <a:stCxn id="31" idx="3"/>
            <a:endCxn id="39" idx="0"/>
          </p:cNvCxnSpPr>
          <p:nvPr>
            <p:custDataLst>
              <p:tags r:id="rId14"/>
            </p:custDataLst>
          </p:nvPr>
        </p:nvCxnSpPr>
        <p:spPr bwMode="auto">
          <a:xfrm flipH="1">
            <a:off x="5181600" y="475932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After deletion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76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insert: 16, 32, 4, 69, 105, 43, 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deleteMin</a:t>
            </a:r>
            <a:endParaRPr lang="en-US" dirty="0"/>
          </a:p>
        </p:txBody>
      </p:sp>
      <p:graphicFrame>
        <p:nvGraphicFramePr>
          <p:cNvPr id="7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86000" y="2667000"/>
          <a:ext cx="48768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4544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105</a:t>
            </a:r>
            <a:endParaRPr lang="en-US" sz="2000" dirty="0"/>
          </a:p>
        </p:txBody>
      </p:sp>
      <p:sp>
        <p:nvSpPr>
          <p:cNvPr id="30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032000" y="49784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69</a:t>
            </a:r>
            <a:endParaRPr lang="en-US" sz="2000" dirty="0"/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4356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16</a:t>
            </a:r>
            <a:endParaRPr lang="en-US" sz="2000" dirty="0"/>
          </a:p>
        </p:txBody>
      </p:sp>
      <p:sp>
        <p:nvSpPr>
          <p:cNvPr id="3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4495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32</a:t>
            </a:r>
            <a:endParaRPr lang="en-US" sz="2000" dirty="0"/>
          </a:p>
        </p:txBody>
      </p:sp>
      <p:sp>
        <p:nvSpPr>
          <p:cNvPr id="3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3810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4</a:t>
            </a:r>
          </a:p>
        </p:txBody>
      </p:sp>
      <p:cxnSp>
        <p:nvCxnSpPr>
          <p:cNvPr id="34" name="AutoShape 10"/>
          <p:cNvCxnSpPr>
            <a:cxnSpLocks noChangeShapeType="1"/>
            <a:stCxn id="33" idx="3"/>
            <a:endCxn id="32" idx="0"/>
          </p:cNvCxnSpPr>
          <p:nvPr>
            <p:custDataLst>
              <p:tags r:id="rId7"/>
            </p:custDataLst>
          </p:nvPr>
        </p:nvCxnSpPr>
        <p:spPr bwMode="auto">
          <a:xfrm flipH="1">
            <a:off x="3048000" y="4073525"/>
            <a:ext cx="1141413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1"/>
          <p:cNvCxnSpPr>
            <a:cxnSpLocks noChangeShapeType="1"/>
            <a:stCxn id="33" idx="5"/>
            <a:endCxn id="31" idx="0"/>
          </p:cNvCxnSpPr>
          <p:nvPr>
            <p:custDataLst>
              <p:tags r:id="rId8"/>
            </p:custDataLst>
          </p:nvPr>
        </p:nvCxnSpPr>
        <p:spPr bwMode="auto">
          <a:xfrm>
            <a:off x="4548188" y="4073525"/>
            <a:ext cx="1141412" cy="4032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7" name="AutoShape 13"/>
          <p:cNvCxnSpPr>
            <a:cxnSpLocks noChangeShapeType="1"/>
            <a:stCxn id="32" idx="3"/>
            <a:endCxn id="30" idx="0"/>
          </p:cNvCxnSpPr>
          <p:nvPr>
            <p:custDataLst>
              <p:tags r:id="rId9"/>
            </p:custDataLst>
          </p:nvPr>
        </p:nvCxnSpPr>
        <p:spPr bwMode="auto">
          <a:xfrm flipH="1">
            <a:off x="2286000" y="4759325"/>
            <a:ext cx="582613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8" name="AutoShape 14"/>
          <p:cNvCxnSpPr>
            <a:cxnSpLocks noChangeShapeType="1"/>
            <a:stCxn id="32" idx="5"/>
            <a:endCxn id="29" idx="0"/>
          </p:cNvCxnSpPr>
          <p:nvPr>
            <p:custDataLst>
              <p:tags r:id="rId10"/>
            </p:custDataLst>
          </p:nvPr>
        </p:nvCxnSpPr>
        <p:spPr bwMode="auto">
          <a:xfrm>
            <a:off x="3227388" y="4759325"/>
            <a:ext cx="481012" cy="2000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927600" y="49530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43</a:t>
            </a:r>
            <a:endParaRPr lang="en-US" sz="2000" dirty="0"/>
          </a:p>
        </p:txBody>
      </p:sp>
      <p:cxnSp>
        <p:nvCxnSpPr>
          <p:cNvPr id="40" name="AutoShape 26"/>
          <p:cNvCxnSpPr>
            <a:cxnSpLocks noChangeShapeType="1"/>
            <a:stCxn id="31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5181600" y="4759325"/>
            <a:ext cx="328613" cy="1746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26117</TotalTime>
  <Words>1876</Words>
  <Application>Microsoft Office PowerPoint</Application>
  <PresentationFormat>On-screen Show (4:3)</PresentationFormat>
  <Paragraphs>647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Origin</vt:lpstr>
      <vt:lpstr>CSE332: Data Abstractions  Lecture 5: Binary Heaps, Continued</vt:lpstr>
      <vt:lpstr>Review</vt:lpstr>
      <vt:lpstr>Clever Trick: Array Representation of Complete Binary Trees</vt:lpstr>
      <vt:lpstr>Judging the array implementation</vt:lpstr>
      <vt:lpstr>Pseudocode: insert</vt:lpstr>
      <vt:lpstr>Pseudocode: deleteMin</vt:lpstr>
      <vt:lpstr>Example</vt:lpstr>
      <vt:lpstr>Example: After insertion</vt:lpstr>
      <vt:lpstr>Example:  After deletion</vt:lpstr>
      <vt:lpstr>Other operations</vt:lpstr>
      <vt:lpstr>Insert run-time:  Take 2</vt:lpstr>
      <vt:lpstr>Build Heap</vt:lpstr>
      <vt:lpstr>Floyd’s Method</vt:lpstr>
      <vt:lpstr>Example</vt:lpstr>
      <vt:lpstr>Example</vt:lpstr>
      <vt:lpstr>Example</vt:lpstr>
      <vt:lpstr>Example</vt:lpstr>
      <vt:lpstr>Slide 18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What we’re skipping (see text if curious)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x</cp:lastModifiedBy>
  <cp:revision>1124</cp:revision>
  <dcterms:created xsi:type="dcterms:W3CDTF">2009-03-13T20:43:19Z</dcterms:created>
  <dcterms:modified xsi:type="dcterms:W3CDTF">2010-06-28T06:23:07Z</dcterms:modified>
</cp:coreProperties>
</file>