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notesSlides/notesSlide12.xml" ContentType="application/vnd.openxmlformats-officedocument.presentationml.notesSlide+xml"/>
  <Override PartName="/ppt/tags/tag109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tags/tag112.xml" ContentType="application/vnd.openxmlformats-officedocument.presentationml.tags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notesSlides/notesSlide20.xml" ContentType="application/vnd.openxmlformats-officedocument.presentationml.notesSlide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Default Extension="wmf" ContentType="image/x-wmf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32.xml" ContentType="application/vnd.openxmlformats-officedocument.presentationml.tags+xml"/>
  <Override PartName="/ppt/notesSlides/notesSlide10.xml" ContentType="application/vnd.openxmlformats-officedocument.presentationml.notesSlide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notesSlides/notesSlide19.xml" ContentType="application/vnd.openxmlformats-officedocument.presentationml.notesSlide+xml"/>
  <Default Extension="jpeg" ContentType="image/jpeg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notesSlides/notesSlide15.xml" ContentType="application/vnd.openxmlformats-officedocument.presentationml.notesSlide+xml"/>
  <Override PartName="/ppt/slides/slide20.xml" ContentType="application/vnd.openxmlformats-officedocument.presentationml.slide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notesSlides/notesSlide11.xml" ContentType="application/vnd.openxmlformats-officedocument.presentationml.notesSlide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59" r:id="rId4"/>
    <p:sldId id="271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5" r:id="rId17"/>
    <p:sldId id="277" r:id="rId18"/>
    <p:sldId id="278" r:id="rId19"/>
    <p:sldId id="280" r:id="rId20"/>
    <p:sldId id="281" r:id="rId2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D60093"/>
    <a:srgbClr val="119F33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1" autoAdjust="0"/>
    <p:restoredTop sz="94660" autoAdjust="0"/>
  </p:normalViewPr>
  <p:slideViewPr>
    <p:cSldViewPr>
      <p:cViewPr varScale="1">
        <p:scale>
          <a:sx n="75" d="100"/>
          <a:sy n="75" d="100"/>
        </p:scale>
        <p:origin x="-9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80" y="-84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6/25/2010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Spring 2010</a:t>
            </a:r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kumimoji="0" lang="en-US" smtClean="0"/>
              <a:t>CSE332: Data Abstractions</a:t>
            </a:r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15C0-909B-4E1C-9E6E-04B3E9103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AAE3-B489-4A15-89C7-18993943A3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3883048-0376-4A94-A445-C2F5CD3FC3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FCB40-9664-45B5-BAA8-170CAD353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DB5F-D2ED-41DB-B30F-B019AB82D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79E5-AC96-4A1A-8381-1C3686D40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tags" Target="../tags/tag31.xml"/><Relationship Id="rId3" Type="http://schemas.openxmlformats.org/officeDocument/2006/relationships/tags" Target="../tags/tag8.xml"/><Relationship Id="rId21" Type="http://schemas.openxmlformats.org/officeDocument/2006/relationships/tags" Target="../tags/tag26.xml"/><Relationship Id="rId34" Type="http://schemas.openxmlformats.org/officeDocument/2006/relationships/image" Target="../media/image4.wmf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33" Type="http://schemas.openxmlformats.org/officeDocument/2006/relationships/notesSlide" Target="../notesSlides/notesSlide10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0" Type="http://schemas.openxmlformats.org/officeDocument/2006/relationships/tags" Target="../tags/tag25.xml"/><Relationship Id="rId29" Type="http://schemas.openxmlformats.org/officeDocument/2006/relationships/tags" Target="../tags/tag34.xml"/><Relationship Id="rId1" Type="http://schemas.openxmlformats.org/officeDocument/2006/relationships/vmlDrawing" Target="../drawings/vmlDrawing1.v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tags" Target="../tags/tag33.xml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31" Type="http://schemas.openxmlformats.org/officeDocument/2006/relationships/tags" Target="../tags/tag36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Relationship Id="rId30" Type="http://schemas.openxmlformats.org/officeDocument/2006/relationships/tags" Target="../tags/tag3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13" Type="http://schemas.openxmlformats.org/officeDocument/2006/relationships/tags" Target="../tags/tag49.xml"/><Relationship Id="rId18" Type="http://schemas.openxmlformats.org/officeDocument/2006/relationships/tags" Target="../tags/tag54.xml"/><Relationship Id="rId26" Type="http://schemas.openxmlformats.org/officeDocument/2006/relationships/tags" Target="../tags/tag62.xml"/><Relationship Id="rId39" Type="http://schemas.openxmlformats.org/officeDocument/2006/relationships/tags" Target="../tags/tag75.xml"/><Relationship Id="rId3" Type="http://schemas.openxmlformats.org/officeDocument/2006/relationships/tags" Target="../tags/tag39.xml"/><Relationship Id="rId21" Type="http://schemas.openxmlformats.org/officeDocument/2006/relationships/tags" Target="../tags/tag57.xml"/><Relationship Id="rId34" Type="http://schemas.openxmlformats.org/officeDocument/2006/relationships/tags" Target="../tags/tag70.xml"/><Relationship Id="rId42" Type="http://schemas.openxmlformats.org/officeDocument/2006/relationships/notesSlide" Target="../notesSlides/notesSlide11.xml"/><Relationship Id="rId7" Type="http://schemas.openxmlformats.org/officeDocument/2006/relationships/tags" Target="../tags/tag43.xml"/><Relationship Id="rId12" Type="http://schemas.openxmlformats.org/officeDocument/2006/relationships/tags" Target="../tags/tag48.xml"/><Relationship Id="rId17" Type="http://schemas.openxmlformats.org/officeDocument/2006/relationships/tags" Target="../tags/tag53.xml"/><Relationship Id="rId25" Type="http://schemas.openxmlformats.org/officeDocument/2006/relationships/tags" Target="../tags/tag61.xml"/><Relationship Id="rId33" Type="http://schemas.openxmlformats.org/officeDocument/2006/relationships/tags" Target="../tags/tag69.xml"/><Relationship Id="rId38" Type="http://schemas.openxmlformats.org/officeDocument/2006/relationships/tags" Target="../tags/tag74.xml"/><Relationship Id="rId2" Type="http://schemas.openxmlformats.org/officeDocument/2006/relationships/tags" Target="../tags/tag38.xml"/><Relationship Id="rId16" Type="http://schemas.openxmlformats.org/officeDocument/2006/relationships/tags" Target="../tags/tag52.xml"/><Relationship Id="rId20" Type="http://schemas.openxmlformats.org/officeDocument/2006/relationships/tags" Target="../tags/tag56.xml"/><Relationship Id="rId29" Type="http://schemas.openxmlformats.org/officeDocument/2006/relationships/tags" Target="../tags/tag65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11" Type="http://schemas.openxmlformats.org/officeDocument/2006/relationships/tags" Target="../tags/tag47.xml"/><Relationship Id="rId24" Type="http://schemas.openxmlformats.org/officeDocument/2006/relationships/tags" Target="../tags/tag60.xml"/><Relationship Id="rId32" Type="http://schemas.openxmlformats.org/officeDocument/2006/relationships/tags" Target="../tags/tag68.xml"/><Relationship Id="rId37" Type="http://schemas.openxmlformats.org/officeDocument/2006/relationships/tags" Target="../tags/tag73.xml"/><Relationship Id="rId40" Type="http://schemas.openxmlformats.org/officeDocument/2006/relationships/tags" Target="../tags/tag76.xml"/><Relationship Id="rId5" Type="http://schemas.openxmlformats.org/officeDocument/2006/relationships/tags" Target="../tags/tag41.xml"/><Relationship Id="rId15" Type="http://schemas.openxmlformats.org/officeDocument/2006/relationships/tags" Target="../tags/tag51.xml"/><Relationship Id="rId23" Type="http://schemas.openxmlformats.org/officeDocument/2006/relationships/tags" Target="../tags/tag59.xml"/><Relationship Id="rId28" Type="http://schemas.openxmlformats.org/officeDocument/2006/relationships/tags" Target="../tags/tag64.xml"/><Relationship Id="rId36" Type="http://schemas.openxmlformats.org/officeDocument/2006/relationships/tags" Target="../tags/tag72.xml"/><Relationship Id="rId10" Type="http://schemas.openxmlformats.org/officeDocument/2006/relationships/tags" Target="../tags/tag46.xml"/><Relationship Id="rId19" Type="http://schemas.openxmlformats.org/officeDocument/2006/relationships/tags" Target="../tags/tag55.xml"/><Relationship Id="rId31" Type="http://schemas.openxmlformats.org/officeDocument/2006/relationships/tags" Target="../tags/tag67.xml"/><Relationship Id="rId4" Type="http://schemas.openxmlformats.org/officeDocument/2006/relationships/tags" Target="../tags/tag40.xml"/><Relationship Id="rId9" Type="http://schemas.openxmlformats.org/officeDocument/2006/relationships/tags" Target="../tags/tag45.xml"/><Relationship Id="rId14" Type="http://schemas.openxmlformats.org/officeDocument/2006/relationships/tags" Target="../tags/tag50.xml"/><Relationship Id="rId22" Type="http://schemas.openxmlformats.org/officeDocument/2006/relationships/tags" Target="../tags/tag58.xml"/><Relationship Id="rId27" Type="http://schemas.openxmlformats.org/officeDocument/2006/relationships/tags" Target="../tags/tag63.xml"/><Relationship Id="rId30" Type="http://schemas.openxmlformats.org/officeDocument/2006/relationships/tags" Target="../tags/tag66.xml"/><Relationship Id="rId35" Type="http://schemas.openxmlformats.org/officeDocument/2006/relationships/tags" Target="../tags/tag7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13" Type="http://schemas.openxmlformats.org/officeDocument/2006/relationships/tags" Target="../tags/tag89.xml"/><Relationship Id="rId18" Type="http://schemas.openxmlformats.org/officeDocument/2006/relationships/tags" Target="../tags/tag94.xml"/><Relationship Id="rId26" Type="http://schemas.openxmlformats.org/officeDocument/2006/relationships/tags" Target="../tags/tag102.xml"/><Relationship Id="rId3" Type="http://schemas.openxmlformats.org/officeDocument/2006/relationships/tags" Target="../tags/tag79.xml"/><Relationship Id="rId21" Type="http://schemas.openxmlformats.org/officeDocument/2006/relationships/tags" Target="../tags/tag97.xml"/><Relationship Id="rId7" Type="http://schemas.openxmlformats.org/officeDocument/2006/relationships/tags" Target="../tags/tag83.xml"/><Relationship Id="rId12" Type="http://schemas.openxmlformats.org/officeDocument/2006/relationships/tags" Target="../tags/tag88.xml"/><Relationship Id="rId17" Type="http://schemas.openxmlformats.org/officeDocument/2006/relationships/tags" Target="../tags/tag93.xml"/><Relationship Id="rId25" Type="http://schemas.openxmlformats.org/officeDocument/2006/relationships/tags" Target="../tags/tag101.xml"/><Relationship Id="rId2" Type="http://schemas.openxmlformats.org/officeDocument/2006/relationships/tags" Target="../tags/tag78.xml"/><Relationship Id="rId16" Type="http://schemas.openxmlformats.org/officeDocument/2006/relationships/tags" Target="../tags/tag92.xml"/><Relationship Id="rId20" Type="http://schemas.openxmlformats.org/officeDocument/2006/relationships/tags" Target="../tags/tag96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tags" Target="../tags/tag87.xml"/><Relationship Id="rId24" Type="http://schemas.openxmlformats.org/officeDocument/2006/relationships/tags" Target="../tags/tag100.xml"/><Relationship Id="rId5" Type="http://schemas.openxmlformats.org/officeDocument/2006/relationships/tags" Target="../tags/tag81.xml"/><Relationship Id="rId15" Type="http://schemas.openxmlformats.org/officeDocument/2006/relationships/tags" Target="../tags/tag91.xml"/><Relationship Id="rId23" Type="http://schemas.openxmlformats.org/officeDocument/2006/relationships/tags" Target="../tags/tag99.xml"/><Relationship Id="rId28" Type="http://schemas.openxmlformats.org/officeDocument/2006/relationships/tags" Target="../tags/tag104.xml"/><Relationship Id="rId10" Type="http://schemas.openxmlformats.org/officeDocument/2006/relationships/tags" Target="../tags/tag86.xml"/><Relationship Id="rId19" Type="http://schemas.openxmlformats.org/officeDocument/2006/relationships/tags" Target="../tags/tag95.xml"/><Relationship Id="rId4" Type="http://schemas.openxmlformats.org/officeDocument/2006/relationships/tags" Target="../tags/tag80.xml"/><Relationship Id="rId9" Type="http://schemas.openxmlformats.org/officeDocument/2006/relationships/tags" Target="../tags/tag85.xml"/><Relationship Id="rId14" Type="http://schemas.openxmlformats.org/officeDocument/2006/relationships/tags" Target="../tags/tag90.xml"/><Relationship Id="rId22" Type="http://schemas.openxmlformats.org/officeDocument/2006/relationships/tags" Target="../tags/tag98.xml"/><Relationship Id="rId27" Type="http://schemas.openxmlformats.org/officeDocument/2006/relationships/tags" Target="../tags/tag103.xml"/><Relationship Id="rId30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12.xml"/><Relationship Id="rId13" Type="http://schemas.openxmlformats.org/officeDocument/2006/relationships/tags" Target="../tags/tag117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07.xml"/><Relationship Id="rId7" Type="http://schemas.openxmlformats.org/officeDocument/2006/relationships/tags" Target="../tags/tag111.xml"/><Relationship Id="rId12" Type="http://schemas.openxmlformats.org/officeDocument/2006/relationships/tags" Target="../tags/tag116.xml"/><Relationship Id="rId17" Type="http://schemas.openxmlformats.org/officeDocument/2006/relationships/tags" Target="../tags/tag121.xml"/><Relationship Id="rId2" Type="http://schemas.openxmlformats.org/officeDocument/2006/relationships/tags" Target="../tags/tag106.xml"/><Relationship Id="rId16" Type="http://schemas.openxmlformats.org/officeDocument/2006/relationships/tags" Target="../tags/tag120.xml"/><Relationship Id="rId1" Type="http://schemas.openxmlformats.org/officeDocument/2006/relationships/tags" Target="../tags/tag105.xml"/><Relationship Id="rId6" Type="http://schemas.openxmlformats.org/officeDocument/2006/relationships/tags" Target="../tags/tag110.xml"/><Relationship Id="rId11" Type="http://schemas.openxmlformats.org/officeDocument/2006/relationships/tags" Target="../tags/tag115.xml"/><Relationship Id="rId5" Type="http://schemas.openxmlformats.org/officeDocument/2006/relationships/tags" Target="../tags/tag109.xml"/><Relationship Id="rId15" Type="http://schemas.openxmlformats.org/officeDocument/2006/relationships/tags" Target="../tags/tag119.xml"/><Relationship Id="rId10" Type="http://schemas.openxmlformats.org/officeDocument/2006/relationships/tags" Target="../tags/tag114.xml"/><Relationship Id="rId19" Type="http://schemas.openxmlformats.org/officeDocument/2006/relationships/notesSlide" Target="../notesSlides/notesSlide13.xml"/><Relationship Id="rId4" Type="http://schemas.openxmlformats.org/officeDocument/2006/relationships/tags" Target="../tags/tag108.xml"/><Relationship Id="rId9" Type="http://schemas.openxmlformats.org/officeDocument/2006/relationships/tags" Target="../tags/tag113.xml"/><Relationship Id="rId14" Type="http://schemas.openxmlformats.org/officeDocument/2006/relationships/tags" Target="../tags/tag1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3622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4: Priority Queues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smtClean="0"/>
              <a:t>Tyler Robison</a:t>
            </a:r>
          </a:p>
          <a:p>
            <a:r>
              <a:rPr lang="en-US" sz="2400" smtClean="0"/>
              <a:t>Summer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terms (review?)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5181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binary heap data structure implementing the priority queue ADT will be a </a:t>
            </a:r>
            <a:r>
              <a:rPr lang="en-US" i="1" dirty="0" smtClean="0"/>
              <a:t>tree</a:t>
            </a:r>
            <a:r>
              <a:rPr lang="en-US" dirty="0" smtClean="0"/>
              <a:t>, so worth establishing some terminology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5605463" y="1600200"/>
            <a:ext cx="2849562" cy="4038600"/>
            <a:chOff x="5605463" y="1600200"/>
            <a:chExt cx="2849562" cy="4038600"/>
          </a:xfrm>
        </p:grpSpPr>
        <p:sp>
          <p:nvSpPr>
            <p:cNvPr id="7" name="Oval 3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781800" y="16002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A</a:t>
              </a:r>
            </a:p>
          </p:txBody>
        </p:sp>
        <p:cxnSp>
          <p:nvCxnSpPr>
            <p:cNvPr id="8" name="AutoShape 4"/>
            <p:cNvCxnSpPr>
              <a:cxnSpLocks noChangeShapeType="1"/>
              <a:stCxn id="7" idx="3"/>
              <a:endCxn id="11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6367463" y="2009775"/>
              <a:ext cx="481012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" name="AutoShape 5"/>
            <p:cNvCxnSpPr>
              <a:cxnSpLocks noChangeShapeType="1"/>
              <a:stCxn id="7" idx="5"/>
              <a:endCxn id="17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7172325" y="2009775"/>
              <a:ext cx="481013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Oval 6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388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E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138863" y="2514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B</a:t>
              </a:r>
            </a:p>
          </p:txBody>
        </p:sp>
        <p:cxnSp>
          <p:nvCxnSpPr>
            <p:cNvPr id="12" name="AutoShape 8"/>
            <p:cNvCxnSpPr>
              <a:cxnSpLocks noChangeShapeType="1"/>
              <a:stCxn id="11" idx="4"/>
              <a:endCxn id="10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6367463" y="29908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Oval 9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6054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D</a:t>
              </a:r>
            </a:p>
          </p:txBody>
        </p:sp>
        <p:sp>
          <p:nvSpPr>
            <p:cNvPr id="14" name="Oval 10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6722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F</a:t>
              </a:r>
            </a:p>
          </p:txBody>
        </p:sp>
        <p:cxnSp>
          <p:nvCxnSpPr>
            <p:cNvPr id="15" name="AutoShape 11"/>
            <p:cNvCxnSpPr>
              <a:cxnSpLocks noChangeShapeType="1"/>
              <a:stCxn id="11" idx="5"/>
              <a:endCxn id="14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6529388" y="29241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2"/>
            <p:cNvCxnSpPr>
              <a:cxnSpLocks noChangeShapeType="1"/>
              <a:stCxn id="11" idx="3"/>
              <a:endCxn id="13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5834063" y="29241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Oval 13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424738" y="2514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C</a:t>
              </a:r>
            </a:p>
          </p:txBody>
        </p:sp>
        <p:sp>
          <p:nvSpPr>
            <p:cNvPr id="18" name="Oval 14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424738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G</a:t>
              </a:r>
            </a:p>
          </p:txBody>
        </p:sp>
        <p:cxnSp>
          <p:nvCxnSpPr>
            <p:cNvPr id="19" name="AutoShape 15"/>
            <p:cNvCxnSpPr>
              <a:cxnSpLocks noChangeShapeType="1"/>
              <a:stCxn id="17" idx="4"/>
              <a:endCxn id="18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7653338" y="29908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6"/>
            <p:cNvCxnSpPr>
              <a:cxnSpLocks noChangeShapeType="1"/>
              <a:stCxn id="18" idx="3"/>
              <a:endCxn id="23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7080250" y="3762375"/>
              <a:ext cx="411163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17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997825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I</a:t>
              </a:r>
            </a:p>
          </p:txBody>
        </p:sp>
        <p:cxnSp>
          <p:nvCxnSpPr>
            <p:cNvPr id="22" name="AutoShape 18"/>
            <p:cNvCxnSpPr>
              <a:cxnSpLocks noChangeShapeType="1"/>
              <a:stCxn id="18" idx="5"/>
              <a:endCxn id="21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7815263" y="3762375"/>
              <a:ext cx="411162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1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851650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H</a:t>
              </a:r>
            </a:p>
          </p:txBody>
        </p:sp>
        <p:sp>
          <p:nvSpPr>
            <p:cNvPr id="24" name="Oval 20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858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L</a:t>
              </a:r>
            </a:p>
          </p:txBody>
        </p:sp>
        <p:sp>
          <p:nvSpPr>
            <p:cNvPr id="25" name="Oval 21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5853113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J</a:t>
              </a:r>
            </a:p>
          </p:txBody>
        </p:sp>
        <p:sp>
          <p:nvSpPr>
            <p:cNvPr id="26" name="Oval 22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34695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M</a:t>
              </a:r>
            </a:p>
          </p:txBody>
        </p:sp>
        <p:sp>
          <p:nvSpPr>
            <p:cNvPr id="27" name="Oval 23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350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K</a:t>
              </a:r>
            </a:p>
          </p:txBody>
        </p:sp>
        <p:sp>
          <p:nvSpPr>
            <p:cNvPr id="28" name="Oval 2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845425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N</a:t>
              </a:r>
            </a:p>
          </p:txBody>
        </p:sp>
        <p:cxnSp>
          <p:nvCxnSpPr>
            <p:cNvPr id="29" name="AutoShape 25"/>
            <p:cNvCxnSpPr>
              <a:cxnSpLocks noChangeShapeType="1"/>
              <a:stCxn id="23" idx="2"/>
              <a:endCxn id="25" idx="0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6081713" y="4419600"/>
              <a:ext cx="750887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" name="AutoShape 26"/>
            <p:cNvCxnSpPr>
              <a:cxnSpLocks noChangeShapeType="1"/>
              <a:stCxn id="23" idx="3"/>
              <a:endCxn id="27" idx="0"/>
            </p:cNvCxnSpPr>
            <p:nvPr>
              <p:custDataLst>
                <p:tags r:id="rId28"/>
              </p:custDataLst>
            </p:nvPr>
          </p:nvCxnSpPr>
          <p:spPr bwMode="auto">
            <a:xfrm flipH="1">
              <a:off x="6578600" y="4600575"/>
              <a:ext cx="33972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27"/>
            <p:cNvCxnSpPr>
              <a:cxnSpLocks noChangeShapeType="1"/>
              <a:stCxn id="23" idx="4"/>
              <a:endCxn id="24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7080250" y="4667250"/>
              <a:ext cx="6350" cy="4953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28"/>
            <p:cNvCxnSpPr>
              <a:cxnSpLocks noChangeShapeType="1"/>
              <a:stCxn id="23" idx="5"/>
              <a:endCxn id="26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7242175" y="4600575"/>
              <a:ext cx="33337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9"/>
            <p:cNvCxnSpPr>
              <a:cxnSpLocks noChangeShapeType="1"/>
              <a:stCxn id="23" idx="6"/>
              <a:endCxn id="28" idx="0"/>
            </p:cNvCxnSpPr>
            <p:nvPr>
              <p:custDataLst>
                <p:tags r:id="rId31"/>
              </p:custDataLst>
            </p:nvPr>
          </p:nvCxnSpPr>
          <p:spPr bwMode="auto">
            <a:xfrm>
              <a:off x="7327900" y="4419600"/>
              <a:ext cx="746125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4" name="Text Box 3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0" y="1295400"/>
            <a:ext cx="1020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Tree </a:t>
            </a:r>
            <a:r>
              <a:rPr lang="en-US" b="1"/>
              <a:t>T</a:t>
            </a:r>
          </a:p>
        </p:txBody>
      </p:sp>
      <p:sp>
        <p:nvSpPr>
          <p:cNvPr id="35" name="Text Box 3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3200400"/>
            <a:ext cx="22098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root</a:t>
            </a:r>
            <a:r>
              <a:rPr lang="en-US" sz="2000" dirty="0" smtClean="0">
                <a:solidFill>
                  <a:schemeClr val="accent2"/>
                </a:solidFill>
              </a:rPr>
              <a:t>(tree)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children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parent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leaves</a:t>
            </a:r>
            <a:r>
              <a:rPr lang="en-US" sz="2000" dirty="0" smtClean="0">
                <a:solidFill>
                  <a:schemeClr val="accent2"/>
                </a:solidFill>
              </a:rPr>
              <a:t>(tree)</a:t>
            </a:r>
            <a:endParaRPr lang="en-US" sz="2000" i="1" dirty="0" smtClean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siblings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ancestors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descendents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err="1" smtClean="0">
                <a:solidFill>
                  <a:schemeClr val="accent2"/>
                </a:solidFill>
              </a:rPr>
              <a:t>subtree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sp>
        <p:nvSpPr>
          <p:cNvPr id="36" name="Text Box 3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8956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depth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height</a:t>
            </a:r>
            <a:r>
              <a:rPr lang="en-US" sz="2000" dirty="0" smtClean="0">
                <a:solidFill>
                  <a:schemeClr val="accent2"/>
                </a:solidFill>
              </a:rPr>
              <a:t>(tree)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degree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branching factor</a:t>
            </a:r>
            <a:r>
              <a:rPr lang="en-US" sz="2000" dirty="0" smtClean="0">
                <a:solidFill>
                  <a:schemeClr val="accent2"/>
                </a:solidFill>
              </a:rPr>
              <a:t>(tree)</a:t>
            </a:r>
          </a:p>
        </p:txBody>
      </p:sp>
      <p:pic>
        <p:nvPicPr>
          <p:cNvPr id="2050" name="Picture 2" descr="C:\Users\x\AppData\Local\Microsoft\Windows\Temporary Internet Files\Content.IE5\5F7HR9QC\MC900435568[1].wmf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 flipV="1">
            <a:off x="3352800" y="4800600"/>
            <a:ext cx="1714500" cy="1524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2362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Certain terms define trees with specific structure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Binary tree</a:t>
            </a:r>
            <a:r>
              <a:rPr lang="en-US" dirty="0" smtClean="0"/>
              <a:t>:  Each node has at most 2 children</a:t>
            </a:r>
          </a:p>
          <a:p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-</a:t>
            </a:r>
            <a:r>
              <a:rPr lang="en-US" dirty="0" err="1" smtClean="0">
                <a:solidFill>
                  <a:schemeClr val="accent2"/>
                </a:solidFill>
              </a:rPr>
              <a:t>ary</a:t>
            </a:r>
            <a:r>
              <a:rPr lang="en-US" dirty="0" smtClean="0">
                <a:solidFill>
                  <a:schemeClr val="accent2"/>
                </a:solidFill>
              </a:rPr>
              <a:t> tree</a:t>
            </a:r>
            <a:r>
              <a:rPr lang="en-US" dirty="0" smtClean="0"/>
              <a:t>:  Each node as at most </a:t>
            </a:r>
            <a:r>
              <a:rPr lang="en-US" i="1" dirty="0" smtClean="0"/>
              <a:t>n</a:t>
            </a:r>
            <a:r>
              <a:rPr lang="en-US" dirty="0" smtClean="0"/>
              <a:t> children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Complete tree</a:t>
            </a:r>
            <a:r>
              <a:rPr lang="en-US" dirty="0" smtClean="0"/>
              <a:t>:  Each row is completely full except maybe the bottom row, which is filled from left to right</a:t>
            </a:r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1447800" y="4114800"/>
            <a:ext cx="2844800" cy="1143000"/>
            <a:chOff x="1447800" y="4267200"/>
            <a:chExt cx="2844800" cy="1143000"/>
          </a:xfrm>
        </p:grpSpPr>
        <p:sp>
          <p:nvSpPr>
            <p:cNvPr id="7" name="Oval 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870200" y="42672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159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683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" name="AutoShape 7"/>
            <p:cNvCxnSpPr>
              <a:cxnSpLocks noChangeShapeType="1"/>
              <a:stCxn id="7" idx="4"/>
              <a:endCxn id="8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2260600" y="4381500"/>
              <a:ext cx="711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" name="AutoShape 8"/>
            <p:cNvCxnSpPr>
              <a:cxnSpLocks noChangeShapeType="1"/>
              <a:stCxn id="7" idx="4"/>
              <a:endCxn id="9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2971800" y="4381500"/>
              <a:ext cx="8128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" name="Oval 2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6510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30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4478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31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8542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" name="AutoShape 32"/>
            <p:cNvCxnSpPr>
              <a:cxnSpLocks noChangeShapeType="1"/>
              <a:stCxn id="12" idx="4"/>
              <a:endCxn id="13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15494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33"/>
            <p:cNvCxnSpPr>
              <a:cxnSpLocks noChangeShapeType="1"/>
              <a:stCxn id="12" idx="4"/>
              <a:endCxn id="14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17526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Oval 34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4638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3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260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36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6670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" name="AutoShape 37"/>
            <p:cNvCxnSpPr>
              <a:cxnSpLocks noChangeShapeType="1"/>
              <a:stCxn id="17" idx="4"/>
              <a:endCxn id="18" idx="0"/>
            </p:cNvCxnSpPr>
            <p:nvPr>
              <p:custDataLst>
                <p:tags r:id="rId31"/>
              </p:custDataLst>
            </p:nvPr>
          </p:nvCxnSpPr>
          <p:spPr bwMode="auto">
            <a:xfrm flipH="1">
              <a:off x="23622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38"/>
            <p:cNvCxnSpPr>
              <a:cxnSpLocks noChangeShapeType="1"/>
              <a:stCxn id="17" idx="4"/>
              <a:endCxn id="19" idx="0"/>
            </p:cNvCxnSpPr>
            <p:nvPr>
              <p:custDataLst>
                <p:tags r:id="rId32"/>
              </p:custDataLst>
            </p:nvPr>
          </p:nvCxnSpPr>
          <p:spPr bwMode="auto">
            <a:xfrm>
              <a:off x="25654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39"/>
            <p:cNvCxnSpPr>
              <a:cxnSpLocks noChangeShapeType="1"/>
              <a:stCxn id="8" idx="3"/>
              <a:endCxn id="12" idx="0"/>
            </p:cNvCxnSpPr>
            <p:nvPr>
              <p:custDataLst>
                <p:tags r:id="rId33"/>
              </p:custDataLst>
            </p:nvPr>
          </p:nvCxnSpPr>
          <p:spPr bwMode="auto">
            <a:xfrm flipH="1">
              <a:off x="1752600" y="4706938"/>
              <a:ext cx="436563" cy="303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40"/>
            <p:cNvCxnSpPr>
              <a:cxnSpLocks noChangeShapeType="1"/>
              <a:stCxn id="8" idx="5"/>
              <a:endCxn id="17" idx="1"/>
            </p:cNvCxnSpPr>
            <p:nvPr>
              <p:custDataLst>
                <p:tags r:id="rId34"/>
              </p:custDataLst>
            </p:nvPr>
          </p:nvCxnSpPr>
          <p:spPr bwMode="auto">
            <a:xfrm>
              <a:off x="2332038" y="4706938"/>
              <a:ext cx="161925" cy="3206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4" name="Oval 41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378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42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1750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" name="AutoShape 44"/>
            <p:cNvCxnSpPr>
              <a:cxnSpLocks noChangeShapeType="1"/>
              <a:stCxn id="24" idx="4"/>
              <a:endCxn id="25" idx="0"/>
            </p:cNvCxnSpPr>
            <p:nvPr>
              <p:custDataLst>
                <p:tags r:id="rId37"/>
              </p:custDataLst>
            </p:nvPr>
          </p:nvCxnSpPr>
          <p:spPr bwMode="auto">
            <a:xfrm flipH="1">
              <a:off x="32766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46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0894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" name="AutoShape 51"/>
            <p:cNvCxnSpPr>
              <a:cxnSpLocks noChangeShapeType="1"/>
              <a:stCxn id="9" idx="4"/>
              <a:endCxn id="24" idx="0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3479800" y="47244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52"/>
            <p:cNvCxnSpPr>
              <a:cxnSpLocks noChangeShapeType="1"/>
              <a:stCxn id="9" idx="5"/>
              <a:endCxn id="29" idx="0"/>
            </p:cNvCxnSpPr>
            <p:nvPr>
              <p:custDataLst>
                <p:tags r:id="rId40"/>
              </p:custDataLst>
            </p:nvPr>
          </p:nvCxnSpPr>
          <p:spPr bwMode="auto">
            <a:xfrm>
              <a:off x="3856038" y="4706938"/>
              <a:ext cx="334962" cy="303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51" name="Group 50"/>
          <p:cNvGrpSpPr/>
          <p:nvPr/>
        </p:nvGrpSpPr>
        <p:grpSpPr>
          <a:xfrm>
            <a:off x="4851400" y="4114800"/>
            <a:ext cx="2844800" cy="1143000"/>
            <a:chOff x="1727200" y="4572000"/>
            <a:chExt cx="2844800" cy="1143000"/>
          </a:xfrm>
        </p:grpSpPr>
        <p:sp>
          <p:nvSpPr>
            <p:cNvPr id="32" name="Oval 5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49600" y="45720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5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438400" y="4914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5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962400" y="4914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5" name="AutoShape 56"/>
            <p:cNvCxnSpPr>
              <a:cxnSpLocks noChangeShapeType="1"/>
              <a:stCxn id="32" idx="4"/>
              <a:endCxn id="33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2540000" y="4686300"/>
              <a:ext cx="711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57"/>
            <p:cNvCxnSpPr>
              <a:cxnSpLocks noChangeShapeType="1"/>
              <a:stCxn id="32" idx="4"/>
              <a:endCxn id="34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3251200" y="4686300"/>
              <a:ext cx="8128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58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9304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59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727200" y="56007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6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133600" y="56007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" name="AutoShape 61"/>
            <p:cNvCxnSpPr>
              <a:cxnSpLocks noChangeShapeType="1"/>
              <a:stCxn id="37" idx="4"/>
              <a:endCxn id="38" idx="0"/>
            </p:cNvCxnSpPr>
            <p:nvPr>
              <p:custDataLst>
                <p:tags r:id="rId9"/>
              </p:custDataLst>
            </p:nvPr>
          </p:nvCxnSpPr>
          <p:spPr bwMode="auto">
            <a:xfrm flipH="1">
              <a:off x="1828800" y="54292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" name="AutoShape 62"/>
            <p:cNvCxnSpPr>
              <a:cxnSpLocks noChangeShapeType="1"/>
              <a:stCxn id="37" idx="4"/>
              <a:endCxn id="39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2032000" y="54292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2" name="Oval 6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7432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3" name="AutoShape 68"/>
            <p:cNvCxnSpPr>
              <a:cxnSpLocks noChangeShapeType="1"/>
              <a:stCxn id="33" idx="3"/>
              <a:endCxn id="37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2032000" y="5011738"/>
              <a:ext cx="436563" cy="303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4" name="AutoShape 69"/>
            <p:cNvCxnSpPr>
              <a:cxnSpLocks noChangeShapeType="1"/>
              <a:stCxn id="33" idx="5"/>
              <a:endCxn id="42" idx="1"/>
            </p:cNvCxnSpPr>
            <p:nvPr>
              <p:custDataLst>
                <p:tags r:id="rId13"/>
              </p:custDataLst>
            </p:nvPr>
          </p:nvCxnSpPr>
          <p:spPr bwMode="auto">
            <a:xfrm>
              <a:off x="2611438" y="5011738"/>
              <a:ext cx="161925" cy="3206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5" name="Oval 70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6576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7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3688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" name="AutoShape 76"/>
            <p:cNvCxnSpPr>
              <a:cxnSpLocks noChangeShapeType="1"/>
              <a:stCxn id="34" idx="4"/>
              <a:endCxn id="45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3759200" y="50292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8" name="AutoShape 77"/>
            <p:cNvCxnSpPr>
              <a:cxnSpLocks noChangeShapeType="1"/>
              <a:stCxn id="34" idx="5"/>
              <a:endCxn id="46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4135438" y="5011738"/>
              <a:ext cx="334962" cy="303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53" name="Content Placeholder 2"/>
          <p:cNvSpPr txBox="1">
            <a:spLocks/>
          </p:cNvSpPr>
          <p:nvPr/>
        </p:nvSpPr>
        <p:spPr bwMode="auto">
          <a:xfrm>
            <a:off x="762000" y="5638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Later we’ll learn a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 kind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directed graph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specific structure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Heap: Priority Queue 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7772400" cy="1752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Finally, then, a </a:t>
            </a:r>
            <a:r>
              <a:rPr lang="en-US" i="1" dirty="0" smtClean="0"/>
              <a:t>binary min-heap</a:t>
            </a:r>
            <a:r>
              <a:rPr lang="en-US" dirty="0" smtClean="0"/>
              <a:t> (aka </a:t>
            </a:r>
            <a:r>
              <a:rPr lang="en-US" i="1" dirty="0" smtClean="0"/>
              <a:t>binary heap</a:t>
            </a:r>
            <a:r>
              <a:rPr lang="en-US" dirty="0" smtClean="0"/>
              <a:t> or just </a:t>
            </a:r>
            <a:r>
              <a:rPr lang="en-US" i="1" dirty="0" smtClean="0"/>
              <a:t>heap</a:t>
            </a:r>
            <a:r>
              <a:rPr lang="en-US" dirty="0" smtClean="0"/>
              <a:t>) has the following 2 properties:</a:t>
            </a:r>
          </a:p>
          <a:p>
            <a:r>
              <a:rPr lang="en-US" dirty="0" smtClean="0"/>
              <a:t>Structure property : A </a:t>
            </a:r>
            <a:r>
              <a:rPr lang="en-US" dirty="0" smtClean="0">
                <a:solidFill>
                  <a:schemeClr val="accent2"/>
                </a:solidFill>
              </a:rPr>
              <a:t>complete tree</a:t>
            </a:r>
            <a:endParaRPr lang="en-US" dirty="0" smtClean="0"/>
          </a:p>
          <a:p>
            <a:r>
              <a:rPr lang="en-US" dirty="0" smtClean="0"/>
              <a:t>Heap ordering property: For every (non-root) node the </a:t>
            </a:r>
            <a:r>
              <a:rPr lang="en-US" dirty="0" smtClean="0">
                <a:solidFill>
                  <a:schemeClr val="accent2"/>
                </a:solidFill>
              </a:rPr>
              <a:t>parent node’s value is less than the node’s value</a:t>
            </a:r>
            <a:endParaRPr lang="en-US" dirty="0" smtClean="0"/>
          </a:p>
        </p:txBody>
      </p:sp>
      <p:grpSp>
        <p:nvGrpSpPr>
          <p:cNvPr id="37" name="Group 36"/>
          <p:cNvGrpSpPr/>
          <p:nvPr/>
        </p:nvGrpSpPr>
        <p:grpSpPr>
          <a:xfrm>
            <a:off x="304800" y="2930525"/>
            <a:ext cx="7518400" cy="1946275"/>
            <a:chOff x="304800" y="2930525"/>
            <a:chExt cx="7518400" cy="1946275"/>
          </a:xfrm>
        </p:grpSpPr>
        <p:sp>
          <p:nvSpPr>
            <p:cNvPr id="7" name="Oval 4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133600" y="4302125"/>
              <a:ext cx="508000" cy="28575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15</a:t>
              </a:r>
            </a:p>
          </p:txBody>
        </p:sp>
        <p:sp>
          <p:nvSpPr>
            <p:cNvPr id="8" name="Oval 5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219200" y="43021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30</a:t>
              </a:r>
            </a:p>
          </p:txBody>
        </p:sp>
        <p:sp>
          <p:nvSpPr>
            <p:cNvPr id="9" name="Oval 6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743200" y="37306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80</a:t>
              </a:r>
            </a:p>
          </p:txBody>
        </p:sp>
        <p:sp>
          <p:nvSpPr>
            <p:cNvPr id="10" name="Oval 7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625600" y="3730625"/>
              <a:ext cx="508000" cy="28575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11" name="Oval 8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35200" y="31591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10</a:t>
              </a:r>
            </a:p>
          </p:txBody>
        </p:sp>
        <p:cxnSp>
          <p:nvCxnSpPr>
            <p:cNvPr id="12" name="AutoShape 9"/>
            <p:cNvCxnSpPr>
              <a:cxnSpLocks noChangeShapeType="1"/>
              <a:stCxn id="11" idx="3"/>
              <a:endCxn id="10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1879600" y="3422650"/>
              <a:ext cx="4302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" name="AutoShape 10"/>
            <p:cNvCxnSpPr>
              <a:cxnSpLocks noChangeShapeType="1"/>
              <a:stCxn id="11" idx="5"/>
              <a:endCxn id="9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2668588" y="3422650"/>
              <a:ext cx="3286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1"/>
            <p:cNvCxnSpPr>
              <a:cxnSpLocks noChangeShapeType="1"/>
              <a:stCxn id="10" idx="3"/>
              <a:endCxn id="8" idx="0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1473200" y="3994150"/>
              <a:ext cx="2270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2"/>
            <p:cNvCxnSpPr>
              <a:cxnSpLocks noChangeShapeType="1"/>
              <a:stCxn id="10" idx="5"/>
              <a:endCxn id="7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2058988" y="3994150"/>
              <a:ext cx="3286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grpSp>
          <p:nvGrpSpPr>
            <p:cNvPr id="36" name="Group 35"/>
            <p:cNvGrpSpPr/>
            <p:nvPr/>
          </p:nvGrpSpPr>
          <p:grpSpPr>
            <a:xfrm>
              <a:off x="4267200" y="2930525"/>
              <a:ext cx="3556000" cy="1946275"/>
              <a:chOff x="4267200" y="2930525"/>
              <a:chExt cx="3556000" cy="1946275"/>
            </a:xfrm>
          </p:grpSpPr>
          <p:sp>
            <p:nvSpPr>
              <p:cNvPr id="16" name="Oval 13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7315200" y="401637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99</a:t>
                </a:r>
              </a:p>
            </p:txBody>
          </p:sp>
          <p:sp>
            <p:nvSpPr>
              <p:cNvPr id="17" name="Oval 14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5791200" y="401637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60</a:t>
                </a:r>
              </a:p>
            </p:txBody>
          </p:sp>
          <p:sp>
            <p:nvSpPr>
              <p:cNvPr id="18" name="Oval 15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775200" y="401637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40</a:t>
                </a:r>
              </a:p>
            </p:txBody>
          </p:sp>
          <p:sp>
            <p:nvSpPr>
              <p:cNvPr id="19" name="Oval 16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6908800" y="350202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80</a:t>
                </a:r>
              </a:p>
            </p:txBody>
          </p:sp>
          <p:sp>
            <p:nvSpPr>
              <p:cNvPr id="20" name="Oval 17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5384800" y="350202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20</a:t>
                </a:r>
              </a:p>
            </p:txBody>
          </p:sp>
          <p:sp>
            <p:nvSpPr>
              <p:cNvPr id="21" name="Oval 18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6096000" y="293052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10</a:t>
                </a:r>
              </a:p>
            </p:txBody>
          </p:sp>
          <p:cxnSp>
            <p:nvCxnSpPr>
              <p:cNvPr id="22" name="AutoShape 19"/>
              <p:cNvCxnSpPr>
                <a:cxnSpLocks noChangeShapeType="1"/>
                <a:stCxn id="21" idx="3"/>
                <a:endCxn id="20" idx="0"/>
              </p:cNvCxnSpPr>
              <p:nvPr>
                <p:custDataLst>
                  <p:tags r:id="rId18"/>
                </p:custDataLst>
              </p:nvPr>
            </p:nvCxnSpPr>
            <p:spPr bwMode="auto">
              <a:xfrm flipH="1">
                <a:off x="5638800" y="3194050"/>
                <a:ext cx="531813" cy="28892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3" name="AutoShape 20"/>
              <p:cNvCxnSpPr>
                <a:cxnSpLocks noChangeShapeType="1"/>
                <a:stCxn id="21" idx="5"/>
                <a:endCxn id="19" idx="0"/>
              </p:cNvCxnSpPr>
              <p:nvPr>
                <p:custDataLst>
                  <p:tags r:id="rId19"/>
                </p:custDataLst>
              </p:nvPr>
            </p:nvCxnSpPr>
            <p:spPr bwMode="auto">
              <a:xfrm>
                <a:off x="6529388" y="3194050"/>
                <a:ext cx="633412" cy="28892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4" name="AutoShape 21"/>
              <p:cNvCxnSpPr>
                <a:cxnSpLocks noChangeShapeType="1"/>
                <a:stCxn id="19" idx="5"/>
                <a:endCxn id="16" idx="0"/>
              </p:cNvCxnSpPr>
              <p:nvPr>
                <p:custDataLst>
                  <p:tags r:id="rId20"/>
                </p:custDataLst>
              </p:nvPr>
            </p:nvCxnSpPr>
            <p:spPr bwMode="auto">
              <a:xfrm rot="16200000" flipH="1">
                <a:off x="7320579" y="3767753"/>
                <a:ext cx="270447" cy="22679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5" name="AutoShape 22"/>
              <p:cNvCxnSpPr>
                <a:cxnSpLocks noChangeShapeType="1"/>
                <a:stCxn id="20" idx="3"/>
                <a:endCxn id="18" idx="0"/>
              </p:cNvCxnSpPr>
              <p:nvPr>
                <p:custDataLst>
                  <p:tags r:id="rId21"/>
                </p:custDataLst>
              </p:nvPr>
            </p:nvCxnSpPr>
            <p:spPr bwMode="auto">
              <a:xfrm flipH="1">
                <a:off x="5029200" y="3765550"/>
                <a:ext cx="430213" cy="23177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6" name="AutoShape 23"/>
              <p:cNvCxnSpPr>
                <a:cxnSpLocks noChangeShapeType="1"/>
                <a:stCxn id="20" idx="5"/>
                <a:endCxn id="17" idx="0"/>
              </p:cNvCxnSpPr>
              <p:nvPr>
                <p:custDataLst>
                  <p:tags r:id="rId22"/>
                </p:custDataLst>
              </p:nvPr>
            </p:nvCxnSpPr>
            <p:spPr bwMode="auto">
              <a:xfrm>
                <a:off x="5818188" y="3765550"/>
                <a:ext cx="227012" cy="23177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27" name="Oval 24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267200" y="4505325"/>
                <a:ext cx="660400" cy="371475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50</a:t>
                </a:r>
              </a:p>
            </p:txBody>
          </p:sp>
          <p:cxnSp>
            <p:nvCxnSpPr>
              <p:cNvPr id="28" name="AutoShape 25"/>
              <p:cNvCxnSpPr>
                <a:cxnSpLocks noChangeShapeType="1"/>
                <a:stCxn id="18" idx="3"/>
                <a:endCxn id="27" idx="0"/>
              </p:cNvCxnSpPr>
              <p:nvPr>
                <p:custDataLst>
                  <p:tags r:id="rId24"/>
                </p:custDataLst>
              </p:nvPr>
            </p:nvCxnSpPr>
            <p:spPr bwMode="auto">
              <a:xfrm flipH="1">
                <a:off x="4597400" y="4279900"/>
                <a:ext cx="252413" cy="20637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29" name="Oval 26"/>
              <p:cNvSpPr>
                <a:spLocks noChangeAspect="1"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5130800" y="4505325"/>
                <a:ext cx="660400" cy="371475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700</a:t>
                </a:r>
              </a:p>
            </p:txBody>
          </p:sp>
          <p:cxnSp>
            <p:nvCxnSpPr>
              <p:cNvPr id="30" name="AutoShape 27"/>
              <p:cNvCxnSpPr>
                <a:cxnSpLocks noChangeShapeType="1"/>
                <a:stCxn id="18" idx="5"/>
                <a:endCxn id="29" idx="0"/>
              </p:cNvCxnSpPr>
              <p:nvPr>
                <p:custDataLst>
                  <p:tags r:id="rId26"/>
                </p:custDataLst>
              </p:nvPr>
            </p:nvCxnSpPr>
            <p:spPr bwMode="auto">
              <a:xfrm>
                <a:off x="5208588" y="4279900"/>
                <a:ext cx="252412" cy="20637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31" name="Oval 28"/>
              <p:cNvSpPr>
                <a:spLocks noChangeAspect="1"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6553200" y="401637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85</a:t>
                </a:r>
              </a:p>
            </p:txBody>
          </p:sp>
          <p:cxnSp>
            <p:nvCxnSpPr>
              <p:cNvPr id="32" name="AutoShape 29"/>
              <p:cNvCxnSpPr>
                <a:cxnSpLocks noChangeShapeType="1"/>
                <a:stCxn id="19" idx="3"/>
                <a:endCxn id="31" idx="0"/>
              </p:cNvCxnSpPr>
              <p:nvPr>
                <p:custDataLst>
                  <p:tags r:id="rId28"/>
                </p:custDataLst>
              </p:nvPr>
            </p:nvCxnSpPr>
            <p:spPr bwMode="auto">
              <a:xfrm rot="5400000">
                <a:off x="6759975" y="3793154"/>
                <a:ext cx="270447" cy="17599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</p:grpSp>
        <p:sp>
          <p:nvSpPr>
            <p:cNvPr id="33" name="Text Box 30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04800" y="3352800"/>
              <a:ext cx="1549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+mn-lt"/>
                </a:rPr>
                <a:t>not a heap</a:t>
              </a:r>
            </a:p>
          </p:txBody>
        </p:sp>
        <p:sp>
          <p:nvSpPr>
            <p:cNvPr id="34" name="Text Box 3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72000" y="2968625"/>
              <a:ext cx="990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a </a:t>
              </a:r>
              <a:r>
                <a:rPr lang="en-US" sz="2000" dirty="0">
                  <a:latin typeface="+mn-lt"/>
                </a:rPr>
                <a:t>heap</a:t>
              </a:r>
            </a:p>
          </p:txBody>
        </p:sp>
      </p:grp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685800" y="51054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Where is the highest-priority item?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height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a heap with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items?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53200" y="54102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root</a:t>
            </a:r>
          </a:p>
          <a:p>
            <a:r>
              <a:rPr lang="en-US" dirty="0" smtClean="0"/>
              <a:t>O(</a:t>
            </a:r>
            <a:r>
              <a:rPr lang="en-US" dirty="0" err="1" smtClean="0"/>
              <a:t>logn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Operations: basic idea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4800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dirty="0" smtClean="0"/>
              <a:t>: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root.data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answer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root.data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Move right-most node in last row to root to restore structure property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“Percolate down” to restore heap property</a:t>
            </a:r>
          </a:p>
          <a:p>
            <a:pPr marL="514350" indent="-45720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Put new node in next position on bottom row to restore structure property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“Percolate up” to restore heap property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</p:txBody>
      </p:sp>
      <p:grpSp>
        <p:nvGrpSpPr>
          <p:cNvPr id="25" name="Group 24"/>
          <p:cNvGrpSpPr/>
          <p:nvPr/>
        </p:nvGrpSpPr>
        <p:grpSpPr>
          <a:xfrm>
            <a:off x="5257800" y="2057400"/>
            <a:ext cx="3556000" cy="1946275"/>
            <a:chOff x="4267200" y="2930525"/>
            <a:chExt cx="3556000" cy="1946275"/>
          </a:xfrm>
        </p:grpSpPr>
        <p:sp>
          <p:nvSpPr>
            <p:cNvPr id="26" name="Oval 1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sp>
          <p:nvSpPr>
            <p:cNvPr id="27" name="Oval 1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28" name="Oval 1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29" name="Oval 1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80</a:t>
              </a:r>
            </a:p>
          </p:txBody>
        </p:sp>
        <p:sp>
          <p:nvSpPr>
            <p:cNvPr id="30" name="Oval 1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31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10</a:t>
              </a:r>
              <a:endParaRPr lang="en-US" sz="2000" dirty="0"/>
            </a:p>
          </p:txBody>
        </p:sp>
        <p:cxnSp>
          <p:nvCxnSpPr>
            <p:cNvPr id="32" name="AutoShape 19"/>
            <p:cNvCxnSpPr>
              <a:cxnSpLocks noChangeShapeType="1"/>
              <a:stCxn id="31" idx="3"/>
              <a:endCxn id="30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0"/>
            <p:cNvCxnSpPr>
              <a:cxnSpLocks noChangeShapeType="1"/>
              <a:stCxn id="31" idx="5"/>
              <a:endCxn id="29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21"/>
            <p:cNvCxnSpPr>
              <a:cxnSpLocks noChangeShapeType="1"/>
              <a:stCxn id="29" idx="5"/>
              <a:endCxn id="26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22"/>
            <p:cNvCxnSpPr>
              <a:cxnSpLocks noChangeShapeType="1"/>
              <a:stCxn id="30" idx="3"/>
              <a:endCxn id="28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23"/>
            <p:cNvCxnSpPr>
              <a:cxnSpLocks noChangeShapeType="1"/>
              <a:stCxn id="30" idx="5"/>
              <a:endCxn id="27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2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38" name="AutoShape 25"/>
            <p:cNvCxnSpPr>
              <a:cxnSpLocks noChangeShapeType="1"/>
              <a:stCxn id="28" idx="3"/>
              <a:endCxn id="37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2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40" name="AutoShape 27"/>
            <p:cNvCxnSpPr>
              <a:cxnSpLocks noChangeShapeType="1"/>
              <a:stCxn id="28" idx="5"/>
              <a:endCxn id="39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Oval 2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85</a:t>
              </a:r>
              <a:endParaRPr lang="en-US" sz="2000" dirty="0"/>
            </a:p>
          </p:txBody>
        </p:sp>
        <p:cxnSp>
          <p:nvCxnSpPr>
            <p:cNvPr id="42" name="AutoShape 29"/>
            <p:cNvCxnSpPr>
              <a:cxnSpLocks noChangeShapeType="1"/>
              <a:stCxn id="29" idx="3"/>
              <a:endCxn id="41" idx="0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DeleteMin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400800"/>
            <a:ext cx="3429000" cy="457200"/>
          </a:xfrm>
        </p:spPr>
        <p:txBody>
          <a:bodyPr/>
          <a:lstStyle/>
          <a:p>
            <a:fld id="{6699C598-D809-4461-B38F-8A778A0F98E8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04471" name="Rectangle 23"/>
          <p:cNvSpPr>
            <a:spLocks noGrp="1" noChangeArrowheads="1"/>
          </p:cNvSpPr>
          <p:nvPr>
            <p:ph sz="quarter" idx="1"/>
          </p:nvPr>
        </p:nvSpPr>
        <p:spPr>
          <a:xfrm>
            <a:off x="685800" y="2971800"/>
            <a:ext cx="5380038" cy="1752600"/>
          </a:xfrm>
          <a:noFill/>
          <a:ln/>
        </p:spPr>
        <p:txBody>
          <a:bodyPr/>
          <a:lstStyle/>
          <a:p>
            <a:pPr>
              <a:buNone/>
            </a:pPr>
            <a:r>
              <a:rPr lang="en-US" dirty="0" smtClean="0"/>
              <a:t>1. Delete </a:t>
            </a:r>
            <a:r>
              <a:rPr lang="en-US" dirty="0"/>
              <a:t>(and return) value at root node</a:t>
            </a:r>
          </a:p>
        </p:txBody>
      </p:sp>
      <p:sp>
        <p:nvSpPr>
          <p:cNvPr id="104451" name="Oval 3"/>
          <p:cNvSpPr>
            <a:spLocks noChangeArrowheads="1"/>
          </p:cNvSpPr>
          <p:nvPr/>
        </p:nvSpPr>
        <p:spPr bwMode="auto">
          <a:xfrm>
            <a:off x="7507287" y="3236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4452" name="Oval 4"/>
          <p:cNvSpPr>
            <a:spLocks noChangeArrowheads="1"/>
          </p:cNvSpPr>
          <p:nvPr/>
        </p:nvSpPr>
        <p:spPr bwMode="auto">
          <a:xfrm>
            <a:off x="6208712" y="3236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4453" name="Oval 5"/>
          <p:cNvSpPr>
            <a:spLocks noChangeArrowheads="1"/>
          </p:cNvSpPr>
          <p:nvPr/>
        </p:nvSpPr>
        <p:spPr bwMode="auto">
          <a:xfrm>
            <a:off x="7848600" y="37703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4454" name="Oval 6"/>
          <p:cNvSpPr>
            <a:spLocks noChangeArrowheads="1"/>
          </p:cNvSpPr>
          <p:nvPr/>
        </p:nvSpPr>
        <p:spPr bwMode="auto">
          <a:xfrm>
            <a:off x="7162800" y="37703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4455" name="Oval 7"/>
          <p:cNvSpPr>
            <a:spLocks noChangeArrowheads="1"/>
          </p:cNvSpPr>
          <p:nvPr/>
        </p:nvSpPr>
        <p:spPr bwMode="auto">
          <a:xfrm>
            <a:off x="6589712" y="37703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4456" name="Oval 8"/>
          <p:cNvSpPr>
            <a:spLocks noChangeArrowheads="1"/>
          </p:cNvSpPr>
          <p:nvPr/>
        </p:nvSpPr>
        <p:spPr bwMode="auto">
          <a:xfrm>
            <a:off x="5791200" y="37703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4457" name="Oval 9"/>
          <p:cNvSpPr>
            <a:spLocks noChangeArrowheads="1"/>
          </p:cNvSpPr>
          <p:nvPr/>
        </p:nvSpPr>
        <p:spPr bwMode="auto">
          <a:xfrm>
            <a:off x="6818312" y="4379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4458" name="Oval 10"/>
          <p:cNvSpPr>
            <a:spLocks noChangeArrowheads="1"/>
          </p:cNvSpPr>
          <p:nvPr/>
        </p:nvSpPr>
        <p:spPr bwMode="auto">
          <a:xfrm>
            <a:off x="6400800" y="43799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4459" name="Oval 11"/>
          <p:cNvSpPr>
            <a:spLocks noChangeArrowheads="1"/>
          </p:cNvSpPr>
          <p:nvPr/>
        </p:nvSpPr>
        <p:spPr bwMode="auto">
          <a:xfrm>
            <a:off x="5980112" y="4379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4460" name="Oval 12"/>
          <p:cNvSpPr>
            <a:spLocks noChangeArrowheads="1"/>
          </p:cNvSpPr>
          <p:nvPr/>
        </p:nvSpPr>
        <p:spPr bwMode="auto">
          <a:xfrm>
            <a:off x="5562600" y="43799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4461" name="AutoShape 13"/>
          <p:cNvCxnSpPr>
            <a:cxnSpLocks noChangeShapeType="1"/>
            <a:stCxn id="104456" idx="3"/>
            <a:endCxn id="104460" idx="0"/>
          </p:cNvCxnSpPr>
          <p:nvPr/>
        </p:nvCxnSpPr>
        <p:spPr bwMode="auto">
          <a:xfrm flipH="1">
            <a:off x="5735637" y="4064000"/>
            <a:ext cx="106363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2" name="AutoShape 14"/>
          <p:cNvCxnSpPr>
            <a:cxnSpLocks noChangeShapeType="1"/>
            <a:stCxn id="104456" idx="5"/>
            <a:endCxn id="104459" idx="0"/>
          </p:cNvCxnSpPr>
          <p:nvPr/>
        </p:nvCxnSpPr>
        <p:spPr bwMode="auto">
          <a:xfrm>
            <a:off x="6084887" y="4064000"/>
            <a:ext cx="68263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3" name="AutoShape 15"/>
          <p:cNvCxnSpPr>
            <a:cxnSpLocks noChangeShapeType="1"/>
            <a:stCxn id="104455" idx="3"/>
            <a:endCxn id="104458" idx="0"/>
          </p:cNvCxnSpPr>
          <p:nvPr/>
        </p:nvCxnSpPr>
        <p:spPr bwMode="auto">
          <a:xfrm flipH="1">
            <a:off x="6573837" y="406400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4" name="AutoShape 16"/>
          <p:cNvCxnSpPr>
            <a:cxnSpLocks noChangeShapeType="1"/>
            <a:stCxn id="104455" idx="5"/>
            <a:endCxn id="104457" idx="0"/>
          </p:cNvCxnSpPr>
          <p:nvPr/>
        </p:nvCxnSpPr>
        <p:spPr bwMode="auto">
          <a:xfrm>
            <a:off x="6883400" y="4064000"/>
            <a:ext cx="1079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5" name="AutoShape 17"/>
          <p:cNvCxnSpPr>
            <a:cxnSpLocks noChangeShapeType="1"/>
            <a:stCxn id="104452" idx="3"/>
            <a:endCxn id="104456" idx="0"/>
          </p:cNvCxnSpPr>
          <p:nvPr/>
        </p:nvCxnSpPr>
        <p:spPr bwMode="auto">
          <a:xfrm flipH="1">
            <a:off x="5964237" y="353060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6" name="AutoShape 18"/>
          <p:cNvCxnSpPr>
            <a:cxnSpLocks noChangeShapeType="1"/>
            <a:stCxn id="104452" idx="5"/>
            <a:endCxn id="104455" idx="0"/>
          </p:cNvCxnSpPr>
          <p:nvPr/>
        </p:nvCxnSpPr>
        <p:spPr bwMode="auto">
          <a:xfrm>
            <a:off x="6502400" y="353060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7" name="AutoShape 19"/>
          <p:cNvCxnSpPr>
            <a:cxnSpLocks noChangeShapeType="1"/>
            <a:stCxn id="104451" idx="3"/>
            <a:endCxn id="104454" idx="0"/>
          </p:cNvCxnSpPr>
          <p:nvPr/>
        </p:nvCxnSpPr>
        <p:spPr bwMode="auto">
          <a:xfrm flipH="1">
            <a:off x="7335837" y="353060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8" name="AutoShape 20"/>
          <p:cNvCxnSpPr>
            <a:cxnSpLocks noChangeShapeType="1"/>
            <a:stCxn id="104451" idx="5"/>
            <a:endCxn id="104453" idx="0"/>
          </p:cNvCxnSpPr>
          <p:nvPr/>
        </p:nvCxnSpPr>
        <p:spPr bwMode="auto">
          <a:xfrm>
            <a:off x="7800975" y="3530600"/>
            <a:ext cx="220662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9" name="AutoShape 21"/>
          <p:cNvCxnSpPr>
            <a:cxnSpLocks noChangeShapeType="1"/>
            <a:stCxn id="104472" idx="3"/>
            <a:endCxn id="104452" idx="0"/>
          </p:cNvCxnSpPr>
          <p:nvPr/>
        </p:nvCxnSpPr>
        <p:spPr bwMode="auto">
          <a:xfrm flipH="1">
            <a:off x="6381750" y="2940050"/>
            <a:ext cx="527050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70" name="AutoShape 22"/>
          <p:cNvCxnSpPr>
            <a:cxnSpLocks noChangeShapeType="1"/>
            <a:stCxn id="104472" idx="5"/>
            <a:endCxn id="104451" idx="0"/>
          </p:cNvCxnSpPr>
          <p:nvPr/>
        </p:nvCxnSpPr>
        <p:spPr bwMode="auto">
          <a:xfrm>
            <a:off x="7151687" y="2940050"/>
            <a:ext cx="528638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4472" name="Oval 24"/>
          <p:cNvSpPr>
            <a:spLocks noChangeArrowheads="1"/>
          </p:cNvSpPr>
          <p:nvPr/>
        </p:nvSpPr>
        <p:spPr bwMode="auto">
          <a:xfrm>
            <a:off x="6858000" y="2627313"/>
            <a:ext cx="344487" cy="34448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Restore </a:t>
            </a:r>
            <a:r>
              <a:rPr lang="en-US" dirty="0"/>
              <a:t>the Structure Property</a:t>
            </a: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400800"/>
            <a:ext cx="3429000" cy="457200"/>
          </a:xfrm>
        </p:spPr>
        <p:txBody>
          <a:bodyPr/>
          <a:lstStyle/>
          <a:p>
            <a:fld id="{6B0B4DB8-D656-4835-AC7E-8CF80E7E268E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81200"/>
            <a:ext cx="5181600" cy="4114800"/>
          </a:xfrm>
        </p:spPr>
        <p:txBody>
          <a:bodyPr/>
          <a:lstStyle/>
          <a:p>
            <a:r>
              <a:rPr lang="en-US" dirty="0"/>
              <a:t>We now have a </a:t>
            </a:r>
            <a:r>
              <a:rPr lang="en-US" dirty="0" smtClean="0"/>
              <a:t>“hole</a:t>
            </a:r>
            <a:r>
              <a:rPr lang="en-US" dirty="0"/>
              <a:t>” at the root</a:t>
            </a:r>
          </a:p>
          <a:p>
            <a:pPr lvl="1"/>
            <a:r>
              <a:rPr lang="en-US" dirty="0"/>
              <a:t>Need to fill the hole with another </a:t>
            </a:r>
            <a:r>
              <a:rPr lang="en-US" dirty="0" smtClean="0"/>
              <a:t>value</a:t>
            </a:r>
          </a:p>
          <a:p>
            <a:pPr lvl="1"/>
            <a:endParaRPr lang="en-US" dirty="0"/>
          </a:p>
          <a:p>
            <a:r>
              <a:rPr lang="en-US" dirty="0"/>
              <a:t>When we </a:t>
            </a:r>
            <a:r>
              <a:rPr lang="en-US" dirty="0" smtClean="0"/>
              <a:t>are </a:t>
            </a:r>
            <a:r>
              <a:rPr lang="en-US" dirty="0"/>
              <a:t>done, the tree will have one less node and must still be complete</a:t>
            </a:r>
          </a:p>
        </p:txBody>
      </p:sp>
      <p:sp>
        <p:nvSpPr>
          <p:cNvPr id="105476" name="Oval 4"/>
          <p:cNvSpPr>
            <a:spLocks noChangeArrowheads="1"/>
          </p:cNvSpPr>
          <p:nvPr/>
        </p:nvSpPr>
        <p:spPr bwMode="auto">
          <a:xfrm>
            <a:off x="8305800" y="2438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5477" name="Oval 5"/>
          <p:cNvSpPr>
            <a:spLocks noChangeArrowheads="1"/>
          </p:cNvSpPr>
          <p:nvPr/>
        </p:nvSpPr>
        <p:spPr bwMode="auto">
          <a:xfrm>
            <a:off x="7007225" y="2438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5478" name="Oval 6"/>
          <p:cNvSpPr>
            <a:spLocks noChangeArrowheads="1"/>
          </p:cNvSpPr>
          <p:nvPr/>
        </p:nvSpPr>
        <p:spPr bwMode="auto">
          <a:xfrm>
            <a:off x="86471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479" name="Oval 7"/>
          <p:cNvSpPr>
            <a:spLocks noChangeArrowheads="1"/>
          </p:cNvSpPr>
          <p:nvPr/>
        </p:nvSpPr>
        <p:spPr bwMode="auto">
          <a:xfrm>
            <a:off x="79613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5480" name="Oval 8"/>
          <p:cNvSpPr>
            <a:spLocks noChangeArrowheads="1"/>
          </p:cNvSpPr>
          <p:nvPr/>
        </p:nvSpPr>
        <p:spPr bwMode="auto">
          <a:xfrm>
            <a:off x="7388225" y="29718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5481" name="Oval 9"/>
          <p:cNvSpPr>
            <a:spLocks noChangeArrowheads="1"/>
          </p:cNvSpPr>
          <p:nvPr/>
        </p:nvSpPr>
        <p:spPr bwMode="auto">
          <a:xfrm>
            <a:off x="65897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5482" name="Oval 10"/>
          <p:cNvSpPr>
            <a:spLocks noChangeArrowheads="1"/>
          </p:cNvSpPr>
          <p:nvPr/>
        </p:nvSpPr>
        <p:spPr bwMode="auto">
          <a:xfrm>
            <a:off x="7616825" y="3581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5483" name="Oval 11"/>
          <p:cNvSpPr>
            <a:spLocks noChangeArrowheads="1"/>
          </p:cNvSpPr>
          <p:nvPr/>
        </p:nvSpPr>
        <p:spPr bwMode="auto">
          <a:xfrm>
            <a:off x="7199313" y="3581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5484" name="Oval 12"/>
          <p:cNvSpPr>
            <a:spLocks noChangeArrowheads="1"/>
          </p:cNvSpPr>
          <p:nvPr/>
        </p:nvSpPr>
        <p:spPr bwMode="auto">
          <a:xfrm>
            <a:off x="6778625" y="3581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485" name="Oval 13"/>
          <p:cNvSpPr>
            <a:spLocks noChangeArrowheads="1"/>
          </p:cNvSpPr>
          <p:nvPr/>
        </p:nvSpPr>
        <p:spPr bwMode="auto">
          <a:xfrm>
            <a:off x="6361113" y="3581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5486" name="AutoShape 14"/>
          <p:cNvCxnSpPr>
            <a:cxnSpLocks noChangeShapeType="1"/>
            <a:stCxn id="105481" idx="3"/>
            <a:endCxn id="105485" idx="0"/>
          </p:cNvCxnSpPr>
          <p:nvPr/>
        </p:nvCxnSpPr>
        <p:spPr bwMode="auto">
          <a:xfrm flipH="1">
            <a:off x="6534150" y="326548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7" name="AutoShape 15"/>
          <p:cNvCxnSpPr>
            <a:cxnSpLocks noChangeShapeType="1"/>
            <a:stCxn id="105481" idx="5"/>
            <a:endCxn id="105484" idx="0"/>
          </p:cNvCxnSpPr>
          <p:nvPr/>
        </p:nvCxnSpPr>
        <p:spPr bwMode="auto">
          <a:xfrm>
            <a:off x="6883400" y="326548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8" name="AutoShape 16"/>
          <p:cNvCxnSpPr>
            <a:cxnSpLocks noChangeShapeType="1"/>
            <a:stCxn id="105480" idx="3"/>
            <a:endCxn id="105483" idx="0"/>
          </p:cNvCxnSpPr>
          <p:nvPr/>
        </p:nvCxnSpPr>
        <p:spPr bwMode="auto">
          <a:xfrm flipH="1">
            <a:off x="7372350" y="32654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9" name="AutoShape 17"/>
          <p:cNvCxnSpPr>
            <a:cxnSpLocks noChangeShapeType="1"/>
            <a:stCxn id="105480" idx="5"/>
            <a:endCxn id="105482" idx="0"/>
          </p:cNvCxnSpPr>
          <p:nvPr/>
        </p:nvCxnSpPr>
        <p:spPr bwMode="auto">
          <a:xfrm>
            <a:off x="7681913" y="3265488"/>
            <a:ext cx="1079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0" name="AutoShape 18"/>
          <p:cNvCxnSpPr>
            <a:cxnSpLocks noChangeShapeType="1"/>
            <a:stCxn id="105477" idx="3"/>
            <a:endCxn id="105481" idx="0"/>
          </p:cNvCxnSpPr>
          <p:nvPr/>
        </p:nvCxnSpPr>
        <p:spPr bwMode="auto">
          <a:xfrm flipH="1">
            <a:off x="6762750" y="27320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1" name="AutoShape 19"/>
          <p:cNvCxnSpPr>
            <a:cxnSpLocks noChangeShapeType="1"/>
            <a:stCxn id="105477" idx="5"/>
            <a:endCxn id="105480" idx="0"/>
          </p:cNvCxnSpPr>
          <p:nvPr/>
        </p:nvCxnSpPr>
        <p:spPr bwMode="auto">
          <a:xfrm>
            <a:off x="7300913" y="27320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2" name="AutoShape 20"/>
          <p:cNvCxnSpPr>
            <a:cxnSpLocks noChangeShapeType="1"/>
            <a:stCxn id="105476" idx="3"/>
            <a:endCxn id="105479" idx="0"/>
          </p:cNvCxnSpPr>
          <p:nvPr/>
        </p:nvCxnSpPr>
        <p:spPr bwMode="auto">
          <a:xfrm flipH="1">
            <a:off x="8134350" y="27320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3" name="AutoShape 21"/>
          <p:cNvCxnSpPr>
            <a:cxnSpLocks noChangeShapeType="1"/>
            <a:stCxn id="105476" idx="5"/>
            <a:endCxn id="105478" idx="0"/>
          </p:cNvCxnSpPr>
          <p:nvPr/>
        </p:nvCxnSpPr>
        <p:spPr bwMode="auto">
          <a:xfrm>
            <a:off x="8599488" y="273208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4" name="AutoShape 22"/>
          <p:cNvCxnSpPr>
            <a:cxnSpLocks noChangeShapeType="1"/>
            <a:stCxn id="105496" idx="3"/>
            <a:endCxn id="105477" idx="0"/>
          </p:cNvCxnSpPr>
          <p:nvPr/>
        </p:nvCxnSpPr>
        <p:spPr bwMode="auto">
          <a:xfrm flipH="1">
            <a:off x="7180263" y="2141538"/>
            <a:ext cx="527050" cy="296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5" name="AutoShape 23"/>
          <p:cNvCxnSpPr>
            <a:cxnSpLocks noChangeShapeType="1"/>
            <a:stCxn id="105496" idx="5"/>
            <a:endCxn id="105476" idx="0"/>
          </p:cNvCxnSpPr>
          <p:nvPr/>
        </p:nvCxnSpPr>
        <p:spPr bwMode="auto">
          <a:xfrm>
            <a:off x="7950200" y="2141538"/>
            <a:ext cx="528638" cy="296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5496" name="Oval 24"/>
          <p:cNvSpPr>
            <a:spLocks noChangeArrowheads="1"/>
          </p:cNvSpPr>
          <p:nvPr/>
        </p:nvSpPr>
        <p:spPr bwMode="auto">
          <a:xfrm>
            <a:off x="7656513" y="1828800"/>
            <a:ext cx="344487" cy="344488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6096000" y="4191000"/>
            <a:ext cx="2630488" cy="2097088"/>
            <a:chOff x="6096000" y="4191000"/>
            <a:chExt cx="2630488" cy="2097088"/>
          </a:xfrm>
        </p:grpSpPr>
        <p:sp>
          <p:nvSpPr>
            <p:cNvPr id="105497" name="Oval 25"/>
            <p:cNvSpPr>
              <a:spLocks noChangeArrowheads="1"/>
            </p:cNvSpPr>
            <p:nvPr/>
          </p:nvSpPr>
          <p:spPr bwMode="auto">
            <a:xfrm>
              <a:off x="8040688" y="480060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3</a:t>
              </a:r>
            </a:p>
          </p:txBody>
        </p:sp>
        <p:sp>
          <p:nvSpPr>
            <p:cNvPr id="105498" name="Oval 26"/>
            <p:cNvSpPr>
              <a:spLocks noChangeArrowheads="1"/>
            </p:cNvSpPr>
            <p:nvPr/>
          </p:nvSpPr>
          <p:spPr bwMode="auto">
            <a:xfrm>
              <a:off x="6742113" y="480060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4</a:t>
              </a:r>
            </a:p>
          </p:txBody>
        </p:sp>
        <p:sp>
          <p:nvSpPr>
            <p:cNvPr id="105499" name="Oval 27"/>
            <p:cNvSpPr>
              <a:spLocks noChangeArrowheads="1"/>
            </p:cNvSpPr>
            <p:nvPr/>
          </p:nvSpPr>
          <p:spPr bwMode="auto">
            <a:xfrm>
              <a:off x="8382000" y="533400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105500" name="Oval 28"/>
            <p:cNvSpPr>
              <a:spLocks noChangeArrowheads="1"/>
            </p:cNvSpPr>
            <p:nvPr/>
          </p:nvSpPr>
          <p:spPr bwMode="auto">
            <a:xfrm>
              <a:off x="7696200" y="533400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8</a:t>
              </a:r>
            </a:p>
          </p:txBody>
        </p:sp>
        <p:sp>
          <p:nvSpPr>
            <p:cNvPr id="105501" name="Oval 29"/>
            <p:cNvSpPr>
              <a:spLocks noChangeArrowheads="1"/>
            </p:cNvSpPr>
            <p:nvPr/>
          </p:nvSpPr>
          <p:spPr bwMode="auto">
            <a:xfrm>
              <a:off x="7123113" y="533400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5</a:t>
              </a:r>
            </a:p>
          </p:txBody>
        </p:sp>
        <p:sp>
          <p:nvSpPr>
            <p:cNvPr id="105502" name="Oval 30"/>
            <p:cNvSpPr>
              <a:spLocks noChangeArrowheads="1"/>
            </p:cNvSpPr>
            <p:nvPr/>
          </p:nvSpPr>
          <p:spPr bwMode="auto">
            <a:xfrm>
              <a:off x="6324600" y="533400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7</a:t>
              </a:r>
            </a:p>
          </p:txBody>
        </p:sp>
        <p:sp>
          <p:nvSpPr>
            <p:cNvPr id="105503" name="Oval 31"/>
            <p:cNvSpPr>
              <a:spLocks noChangeArrowheads="1"/>
            </p:cNvSpPr>
            <p:nvPr/>
          </p:nvSpPr>
          <p:spPr bwMode="auto">
            <a:xfrm>
              <a:off x="7391400" y="5943600"/>
              <a:ext cx="344488" cy="344488"/>
            </a:xfrm>
            <a:prstGeom prst="ellips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10</a:t>
              </a:r>
            </a:p>
          </p:txBody>
        </p:sp>
        <p:sp>
          <p:nvSpPr>
            <p:cNvPr id="105504" name="Oval 32"/>
            <p:cNvSpPr>
              <a:spLocks noChangeArrowheads="1"/>
            </p:cNvSpPr>
            <p:nvPr/>
          </p:nvSpPr>
          <p:spPr bwMode="auto">
            <a:xfrm>
              <a:off x="6934200" y="594360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6</a:t>
              </a:r>
            </a:p>
          </p:txBody>
        </p:sp>
        <p:sp>
          <p:nvSpPr>
            <p:cNvPr id="105505" name="Oval 33"/>
            <p:cNvSpPr>
              <a:spLocks noChangeArrowheads="1"/>
            </p:cNvSpPr>
            <p:nvPr/>
          </p:nvSpPr>
          <p:spPr bwMode="auto">
            <a:xfrm>
              <a:off x="6513513" y="594360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105506" name="Oval 34"/>
            <p:cNvSpPr>
              <a:spLocks noChangeArrowheads="1"/>
            </p:cNvSpPr>
            <p:nvPr/>
          </p:nvSpPr>
          <p:spPr bwMode="auto">
            <a:xfrm>
              <a:off x="6096000" y="594360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11</a:t>
              </a:r>
            </a:p>
          </p:txBody>
        </p:sp>
        <p:cxnSp>
          <p:nvCxnSpPr>
            <p:cNvPr id="105507" name="AutoShape 35"/>
            <p:cNvCxnSpPr>
              <a:cxnSpLocks noChangeShapeType="1"/>
              <a:stCxn id="105502" idx="3"/>
              <a:endCxn id="105506" idx="0"/>
            </p:cNvCxnSpPr>
            <p:nvPr/>
          </p:nvCxnSpPr>
          <p:spPr bwMode="auto">
            <a:xfrm flipH="1">
              <a:off x="6269038" y="5627688"/>
              <a:ext cx="106362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5508" name="AutoShape 36"/>
            <p:cNvCxnSpPr>
              <a:cxnSpLocks noChangeShapeType="1"/>
              <a:stCxn id="105502" idx="5"/>
              <a:endCxn id="105505" idx="0"/>
            </p:cNvCxnSpPr>
            <p:nvPr/>
          </p:nvCxnSpPr>
          <p:spPr bwMode="auto">
            <a:xfrm>
              <a:off x="6618288" y="5627688"/>
              <a:ext cx="68262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5509" name="AutoShape 37"/>
            <p:cNvCxnSpPr>
              <a:cxnSpLocks noChangeShapeType="1"/>
              <a:stCxn id="105501" idx="3"/>
              <a:endCxn id="105504" idx="0"/>
            </p:cNvCxnSpPr>
            <p:nvPr/>
          </p:nvCxnSpPr>
          <p:spPr bwMode="auto">
            <a:xfrm flipH="1">
              <a:off x="7107238" y="5627688"/>
              <a:ext cx="66675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5510" name="AutoShape 38"/>
            <p:cNvCxnSpPr>
              <a:cxnSpLocks noChangeShapeType="1"/>
              <a:stCxn id="105501" idx="5"/>
              <a:endCxn id="105503" idx="0"/>
            </p:cNvCxnSpPr>
            <p:nvPr/>
          </p:nvCxnSpPr>
          <p:spPr bwMode="auto">
            <a:xfrm>
              <a:off x="7416800" y="5627688"/>
              <a:ext cx="147638" cy="303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105511" name="AutoShape 39"/>
            <p:cNvCxnSpPr>
              <a:cxnSpLocks noChangeShapeType="1"/>
              <a:stCxn id="105498" idx="3"/>
              <a:endCxn id="105502" idx="0"/>
            </p:cNvCxnSpPr>
            <p:nvPr/>
          </p:nvCxnSpPr>
          <p:spPr bwMode="auto">
            <a:xfrm flipH="1">
              <a:off x="6497638" y="5094288"/>
              <a:ext cx="295275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5512" name="AutoShape 40"/>
            <p:cNvCxnSpPr>
              <a:cxnSpLocks noChangeShapeType="1"/>
              <a:stCxn id="105498" idx="5"/>
              <a:endCxn id="105501" idx="0"/>
            </p:cNvCxnSpPr>
            <p:nvPr/>
          </p:nvCxnSpPr>
          <p:spPr bwMode="auto">
            <a:xfrm>
              <a:off x="7035800" y="5094288"/>
              <a:ext cx="260350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5513" name="AutoShape 41"/>
            <p:cNvCxnSpPr>
              <a:cxnSpLocks noChangeShapeType="1"/>
              <a:stCxn id="105497" idx="3"/>
              <a:endCxn id="105500" idx="0"/>
            </p:cNvCxnSpPr>
            <p:nvPr/>
          </p:nvCxnSpPr>
          <p:spPr bwMode="auto">
            <a:xfrm flipH="1">
              <a:off x="7869238" y="5094288"/>
              <a:ext cx="222250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5514" name="AutoShape 42"/>
            <p:cNvCxnSpPr>
              <a:cxnSpLocks noChangeShapeType="1"/>
              <a:stCxn id="105497" idx="5"/>
              <a:endCxn id="105499" idx="0"/>
            </p:cNvCxnSpPr>
            <p:nvPr/>
          </p:nvCxnSpPr>
          <p:spPr bwMode="auto">
            <a:xfrm>
              <a:off x="8334375" y="5094288"/>
              <a:ext cx="220663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5515" name="AutoShape 43"/>
            <p:cNvCxnSpPr>
              <a:cxnSpLocks noChangeShapeType="1"/>
              <a:stCxn id="105517" idx="3"/>
              <a:endCxn id="105498" idx="0"/>
            </p:cNvCxnSpPr>
            <p:nvPr/>
          </p:nvCxnSpPr>
          <p:spPr bwMode="auto">
            <a:xfrm flipH="1">
              <a:off x="6915150" y="4484688"/>
              <a:ext cx="527050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5516" name="AutoShape 44"/>
            <p:cNvCxnSpPr>
              <a:cxnSpLocks noChangeShapeType="1"/>
              <a:stCxn id="105517" idx="5"/>
              <a:endCxn id="105497" idx="0"/>
            </p:cNvCxnSpPr>
            <p:nvPr/>
          </p:nvCxnSpPr>
          <p:spPr bwMode="auto">
            <a:xfrm>
              <a:off x="7685088" y="4484688"/>
              <a:ext cx="528637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5517" name="Oval 45"/>
            <p:cNvSpPr>
              <a:spLocks noChangeArrowheads="1"/>
            </p:cNvSpPr>
            <p:nvPr/>
          </p:nvSpPr>
          <p:spPr bwMode="auto">
            <a:xfrm>
              <a:off x="7391400" y="419100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Restore the Heap Property</a:t>
            </a:r>
            <a:endParaRPr lang="en-US" dirty="0"/>
          </a:p>
        </p:txBody>
      </p:sp>
      <p:sp>
        <p:nvSpPr>
          <p:cNvPr id="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FF255F93-BC14-4D8A-8D46-D4531050C23C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1600200" y="4114800"/>
            <a:ext cx="7218836" cy="22467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0" dirty="0" smtClean="0">
                <a:latin typeface="Arial" charset="0"/>
              </a:rPr>
              <a:t>Percolate down: 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Keep </a:t>
            </a:r>
            <a:r>
              <a:rPr lang="en-US" sz="2000" b="0" dirty="0">
                <a:latin typeface="Arial" charset="0"/>
              </a:rPr>
              <a:t>comparing with </a:t>
            </a:r>
            <a:r>
              <a:rPr lang="en-US" sz="2000" b="0" dirty="0" smtClean="0">
                <a:latin typeface="Arial" charset="0"/>
              </a:rPr>
              <a:t>both children 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Move smaller </a:t>
            </a:r>
            <a:r>
              <a:rPr lang="en-US" sz="2000" b="0" dirty="0">
                <a:latin typeface="Arial" charset="0"/>
              </a:rPr>
              <a:t>child up and go down one level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</a:t>
            </a:r>
            <a:r>
              <a:rPr lang="en-US" sz="2000" b="0" dirty="0">
                <a:latin typeface="Arial" charset="0"/>
              </a:rPr>
              <a:t>Done if both children are </a:t>
            </a:r>
            <a:r>
              <a:rPr lang="en-US" sz="2000" b="0" dirty="0">
                <a:latin typeface="Arial" charset="0"/>
                <a:sym typeface="Symbol" pitchFamily="18" charset="2"/>
              </a:rPr>
              <a:t> item or reached a leaf node</a:t>
            </a:r>
            <a:endParaRPr lang="en-US" sz="2000" b="0" dirty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000" b="0" dirty="0">
                <a:latin typeface="Arial" charset="0"/>
              </a:rPr>
              <a:t> </a:t>
            </a:r>
            <a:r>
              <a:rPr lang="en-US" sz="2000" b="0" dirty="0" smtClean="0">
                <a:latin typeface="Arial" charset="0"/>
              </a:rPr>
              <a:t> What </a:t>
            </a:r>
            <a:r>
              <a:rPr lang="en-US" sz="2000" b="0" dirty="0">
                <a:latin typeface="Arial" charset="0"/>
              </a:rPr>
              <a:t>is the run time</a:t>
            </a:r>
            <a:r>
              <a:rPr lang="en-US" sz="2000" b="0" dirty="0" smtClean="0">
                <a:latin typeface="Arial" charset="0"/>
              </a:rPr>
              <a:t>?</a:t>
            </a:r>
          </a:p>
          <a:p>
            <a:pPr eaLnBrk="0" hangingPunct="0">
              <a:buFontTx/>
              <a:buChar char="•"/>
            </a:pPr>
            <a:endParaRPr lang="en-US" sz="2000" b="0" dirty="0" smtClean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Why not swap with larger of children, if it’s smaller than both?</a:t>
            </a:r>
            <a:endParaRPr lang="en-US" sz="2000" b="0" dirty="0">
              <a:latin typeface="Arial" charset="0"/>
            </a:endParaRPr>
          </a:p>
        </p:txBody>
      </p:sp>
      <p:sp>
        <p:nvSpPr>
          <p:cNvPr id="107526" name="Oval 6"/>
          <p:cNvSpPr>
            <a:spLocks noChangeArrowheads="1"/>
          </p:cNvSpPr>
          <p:nvPr/>
        </p:nvSpPr>
        <p:spPr bwMode="auto">
          <a:xfrm>
            <a:off x="2249488" y="2483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7527" name="Oval 7"/>
          <p:cNvSpPr>
            <a:spLocks noChangeArrowheads="1"/>
          </p:cNvSpPr>
          <p:nvPr/>
        </p:nvSpPr>
        <p:spPr bwMode="auto">
          <a:xfrm>
            <a:off x="950913" y="2483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28" name="Oval 8"/>
          <p:cNvSpPr>
            <a:spLocks noChangeArrowheads="1"/>
          </p:cNvSpPr>
          <p:nvPr/>
        </p:nvSpPr>
        <p:spPr bwMode="auto">
          <a:xfrm>
            <a:off x="2590800" y="3016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29" name="Oval 9"/>
          <p:cNvSpPr>
            <a:spLocks noChangeArrowheads="1"/>
          </p:cNvSpPr>
          <p:nvPr/>
        </p:nvSpPr>
        <p:spPr bwMode="auto">
          <a:xfrm>
            <a:off x="1905000" y="3016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30" name="Oval 10"/>
          <p:cNvSpPr>
            <a:spLocks noChangeArrowheads="1"/>
          </p:cNvSpPr>
          <p:nvPr/>
        </p:nvSpPr>
        <p:spPr bwMode="auto">
          <a:xfrm>
            <a:off x="1331913" y="30169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31" name="Oval 11"/>
          <p:cNvSpPr>
            <a:spLocks noChangeArrowheads="1"/>
          </p:cNvSpPr>
          <p:nvPr/>
        </p:nvSpPr>
        <p:spPr bwMode="auto">
          <a:xfrm>
            <a:off x="533400" y="3016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32" name="Oval 12"/>
          <p:cNvSpPr>
            <a:spLocks noChangeArrowheads="1"/>
          </p:cNvSpPr>
          <p:nvPr/>
        </p:nvSpPr>
        <p:spPr bwMode="auto">
          <a:xfrm>
            <a:off x="2895600" y="1492984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10</a:t>
            </a:r>
            <a:endParaRPr lang="en-US"/>
          </a:p>
        </p:txBody>
      </p:sp>
      <p:sp>
        <p:nvSpPr>
          <p:cNvPr id="107533" name="Oval 13"/>
          <p:cNvSpPr>
            <a:spLocks noChangeArrowheads="1"/>
          </p:cNvSpPr>
          <p:nvPr/>
        </p:nvSpPr>
        <p:spPr bwMode="auto">
          <a:xfrm>
            <a:off x="1143000" y="36265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34" name="Oval 14"/>
          <p:cNvSpPr>
            <a:spLocks noChangeArrowheads="1"/>
          </p:cNvSpPr>
          <p:nvPr/>
        </p:nvSpPr>
        <p:spPr bwMode="auto">
          <a:xfrm>
            <a:off x="722313" y="3626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35" name="Oval 15"/>
          <p:cNvSpPr>
            <a:spLocks noChangeArrowheads="1"/>
          </p:cNvSpPr>
          <p:nvPr/>
        </p:nvSpPr>
        <p:spPr bwMode="auto">
          <a:xfrm>
            <a:off x="304800" y="36265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36" name="AutoShape 16"/>
          <p:cNvCxnSpPr>
            <a:cxnSpLocks noChangeShapeType="1"/>
            <a:stCxn id="107531" idx="3"/>
            <a:endCxn id="107535" idx="0"/>
          </p:cNvCxnSpPr>
          <p:nvPr/>
        </p:nvCxnSpPr>
        <p:spPr bwMode="auto">
          <a:xfrm flipH="1">
            <a:off x="477838" y="3310672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7" name="AutoShape 17"/>
          <p:cNvCxnSpPr>
            <a:cxnSpLocks noChangeShapeType="1"/>
            <a:stCxn id="107531" idx="5"/>
            <a:endCxn id="107534" idx="0"/>
          </p:cNvCxnSpPr>
          <p:nvPr/>
        </p:nvCxnSpPr>
        <p:spPr bwMode="auto">
          <a:xfrm>
            <a:off x="827088" y="3310672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8" name="AutoShape 18"/>
          <p:cNvCxnSpPr>
            <a:cxnSpLocks noChangeShapeType="1"/>
            <a:stCxn id="107530" idx="3"/>
            <a:endCxn id="107533" idx="0"/>
          </p:cNvCxnSpPr>
          <p:nvPr/>
        </p:nvCxnSpPr>
        <p:spPr bwMode="auto">
          <a:xfrm flipH="1">
            <a:off x="1316038" y="3310672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9" name="AutoShape 19"/>
          <p:cNvCxnSpPr>
            <a:cxnSpLocks noChangeShapeType="1"/>
            <a:stCxn id="107527" idx="3"/>
            <a:endCxn id="107531" idx="0"/>
          </p:cNvCxnSpPr>
          <p:nvPr/>
        </p:nvCxnSpPr>
        <p:spPr bwMode="auto">
          <a:xfrm flipH="1">
            <a:off x="706438" y="2777272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0" name="AutoShape 20"/>
          <p:cNvCxnSpPr>
            <a:cxnSpLocks noChangeShapeType="1"/>
            <a:stCxn id="107527" idx="5"/>
            <a:endCxn id="107530" idx="0"/>
          </p:cNvCxnSpPr>
          <p:nvPr/>
        </p:nvCxnSpPr>
        <p:spPr bwMode="auto">
          <a:xfrm>
            <a:off x="1244600" y="2777272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1" name="AutoShape 21"/>
          <p:cNvCxnSpPr>
            <a:cxnSpLocks noChangeShapeType="1"/>
            <a:stCxn id="107526" idx="3"/>
            <a:endCxn id="107529" idx="0"/>
          </p:cNvCxnSpPr>
          <p:nvPr/>
        </p:nvCxnSpPr>
        <p:spPr bwMode="auto">
          <a:xfrm flipH="1">
            <a:off x="2078038" y="2777272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2" name="AutoShape 22"/>
          <p:cNvCxnSpPr>
            <a:cxnSpLocks noChangeShapeType="1"/>
            <a:stCxn id="107526" idx="5"/>
            <a:endCxn id="107528" idx="0"/>
          </p:cNvCxnSpPr>
          <p:nvPr/>
        </p:nvCxnSpPr>
        <p:spPr bwMode="auto">
          <a:xfrm>
            <a:off x="2543175" y="2777272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3" name="AutoShape 23"/>
          <p:cNvCxnSpPr>
            <a:cxnSpLocks noChangeShapeType="1"/>
            <a:stCxn id="107545" idx="3"/>
            <a:endCxn id="107527" idx="0"/>
          </p:cNvCxnSpPr>
          <p:nvPr/>
        </p:nvCxnSpPr>
        <p:spPr bwMode="auto">
          <a:xfrm flipH="1">
            <a:off x="1123950" y="2167672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4" name="AutoShape 24"/>
          <p:cNvCxnSpPr>
            <a:cxnSpLocks noChangeShapeType="1"/>
            <a:stCxn id="107545" idx="5"/>
            <a:endCxn id="107526" idx="0"/>
          </p:cNvCxnSpPr>
          <p:nvPr/>
        </p:nvCxnSpPr>
        <p:spPr bwMode="auto">
          <a:xfrm>
            <a:off x="1893888" y="2167672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45" name="Oval 25"/>
          <p:cNvSpPr>
            <a:spLocks noChangeArrowheads="1"/>
          </p:cNvSpPr>
          <p:nvPr/>
        </p:nvSpPr>
        <p:spPr bwMode="auto">
          <a:xfrm>
            <a:off x="1600200" y="1873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07546" name="AutoShape 26"/>
          <p:cNvCxnSpPr>
            <a:cxnSpLocks noChangeShapeType="1"/>
            <a:endCxn id="107545" idx="6"/>
          </p:cNvCxnSpPr>
          <p:nvPr/>
        </p:nvCxnSpPr>
        <p:spPr bwMode="auto">
          <a:xfrm flipH="1">
            <a:off x="1944688" y="1797784"/>
            <a:ext cx="798512" cy="2492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07587" name="Oval 67"/>
          <p:cNvSpPr>
            <a:spLocks noChangeArrowheads="1"/>
          </p:cNvSpPr>
          <p:nvPr/>
        </p:nvSpPr>
        <p:spPr bwMode="auto">
          <a:xfrm>
            <a:off x="2209800" y="1569184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5962650" y="1872397"/>
            <a:ext cx="2840038" cy="2097087"/>
            <a:chOff x="5962650" y="1872397"/>
            <a:chExt cx="2840038" cy="2097087"/>
          </a:xfrm>
        </p:grpSpPr>
        <p:sp>
          <p:nvSpPr>
            <p:cNvPr id="107524" name="Line 4"/>
            <p:cNvSpPr>
              <a:spLocks noChangeShapeType="1"/>
            </p:cNvSpPr>
            <p:nvPr/>
          </p:nvSpPr>
          <p:spPr bwMode="auto">
            <a:xfrm>
              <a:off x="5962650" y="2488347"/>
              <a:ext cx="523875" cy="1587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568" name="Oval 48"/>
            <p:cNvSpPr>
              <a:spLocks noChangeArrowheads="1"/>
            </p:cNvSpPr>
            <p:nvPr/>
          </p:nvSpPr>
          <p:spPr bwMode="auto">
            <a:xfrm>
              <a:off x="8116888" y="2481997"/>
              <a:ext cx="344487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8</a:t>
              </a:r>
            </a:p>
          </p:txBody>
        </p:sp>
        <p:sp>
          <p:nvSpPr>
            <p:cNvPr id="107569" name="Oval 49"/>
            <p:cNvSpPr>
              <a:spLocks noChangeArrowheads="1"/>
            </p:cNvSpPr>
            <p:nvPr/>
          </p:nvSpPr>
          <p:spPr bwMode="auto">
            <a:xfrm>
              <a:off x="6818313" y="2481997"/>
              <a:ext cx="344487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4</a:t>
              </a:r>
            </a:p>
          </p:txBody>
        </p:sp>
        <p:sp>
          <p:nvSpPr>
            <p:cNvPr id="107570" name="Oval 50"/>
            <p:cNvSpPr>
              <a:spLocks noChangeArrowheads="1"/>
            </p:cNvSpPr>
            <p:nvPr/>
          </p:nvSpPr>
          <p:spPr bwMode="auto">
            <a:xfrm>
              <a:off x="8458200" y="3015397"/>
              <a:ext cx="344488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107571" name="Oval 51"/>
            <p:cNvSpPr>
              <a:spLocks noChangeArrowheads="1"/>
            </p:cNvSpPr>
            <p:nvPr/>
          </p:nvSpPr>
          <p:spPr bwMode="auto">
            <a:xfrm>
              <a:off x="7772400" y="3015397"/>
              <a:ext cx="344488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chemeClr val="accent2"/>
                  </a:solidFill>
                </a:rPr>
                <a:t>10</a:t>
              </a:r>
              <a:endParaRPr lang="en-US"/>
            </a:p>
          </p:txBody>
        </p:sp>
        <p:sp>
          <p:nvSpPr>
            <p:cNvPr id="107572" name="Oval 52"/>
            <p:cNvSpPr>
              <a:spLocks noChangeArrowheads="1"/>
            </p:cNvSpPr>
            <p:nvPr/>
          </p:nvSpPr>
          <p:spPr bwMode="auto">
            <a:xfrm>
              <a:off x="7199313" y="3015397"/>
              <a:ext cx="344487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5</a:t>
              </a:r>
            </a:p>
          </p:txBody>
        </p:sp>
        <p:sp>
          <p:nvSpPr>
            <p:cNvPr id="107573" name="Oval 53"/>
            <p:cNvSpPr>
              <a:spLocks noChangeArrowheads="1"/>
            </p:cNvSpPr>
            <p:nvPr/>
          </p:nvSpPr>
          <p:spPr bwMode="auto">
            <a:xfrm>
              <a:off x="6400800" y="3015397"/>
              <a:ext cx="344488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7</a:t>
              </a:r>
            </a:p>
          </p:txBody>
        </p:sp>
        <p:sp>
          <p:nvSpPr>
            <p:cNvPr id="107574" name="Oval 54"/>
            <p:cNvSpPr>
              <a:spLocks noChangeArrowheads="1"/>
            </p:cNvSpPr>
            <p:nvPr/>
          </p:nvSpPr>
          <p:spPr bwMode="auto">
            <a:xfrm>
              <a:off x="7010400" y="3624997"/>
              <a:ext cx="344488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6</a:t>
              </a:r>
            </a:p>
          </p:txBody>
        </p:sp>
        <p:sp>
          <p:nvSpPr>
            <p:cNvPr id="107575" name="Oval 55"/>
            <p:cNvSpPr>
              <a:spLocks noChangeArrowheads="1"/>
            </p:cNvSpPr>
            <p:nvPr/>
          </p:nvSpPr>
          <p:spPr bwMode="auto">
            <a:xfrm>
              <a:off x="6589713" y="3624997"/>
              <a:ext cx="344487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107576" name="Oval 56"/>
            <p:cNvSpPr>
              <a:spLocks noChangeArrowheads="1"/>
            </p:cNvSpPr>
            <p:nvPr/>
          </p:nvSpPr>
          <p:spPr bwMode="auto">
            <a:xfrm>
              <a:off x="6172200" y="3624997"/>
              <a:ext cx="344488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11</a:t>
              </a:r>
            </a:p>
          </p:txBody>
        </p:sp>
        <p:cxnSp>
          <p:nvCxnSpPr>
            <p:cNvPr id="107577" name="AutoShape 57"/>
            <p:cNvCxnSpPr>
              <a:cxnSpLocks noChangeShapeType="1"/>
              <a:stCxn id="107573" idx="3"/>
              <a:endCxn id="107576" idx="0"/>
            </p:cNvCxnSpPr>
            <p:nvPr/>
          </p:nvCxnSpPr>
          <p:spPr bwMode="auto">
            <a:xfrm flipH="1">
              <a:off x="6345238" y="3309084"/>
              <a:ext cx="106362" cy="315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578" name="AutoShape 58"/>
            <p:cNvCxnSpPr>
              <a:cxnSpLocks noChangeShapeType="1"/>
              <a:stCxn id="107573" idx="5"/>
              <a:endCxn id="107575" idx="0"/>
            </p:cNvCxnSpPr>
            <p:nvPr/>
          </p:nvCxnSpPr>
          <p:spPr bwMode="auto">
            <a:xfrm>
              <a:off x="6694488" y="3309084"/>
              <a:ext cx="68262" cy="315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579" name="AutoShape 59"/>
            <p:cNvCxnSpPr>
              <a:cxnSpLocks noChangeShapeType="1"/>
              <a:stCxn id="107572" idx="3"/>
              <a:endCxn id="107574" idx="0"/>
            </p:cNvCxnSpPr>
            <p:nvPr/>
          </p:nvCxnSpPr>
          <p:spPr bwMode="auto">
            <a:xfrm flipH="1">
              <a:off x="7183438" y="3309084"/>
              <a:ext cx="66675" cy="315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580" name="AutoShape 60"/>
            <p:cNvCxnSpPr>
              <a:cxnSpLocks noChangeShapeType="1"/>
              <a:stCxn id="107569" idx="3"/>
              <a:endCxn id="107573" idx="0"/>
            </p:cNvCxnSpPr>
            <p:nvPr/>
          </p:nvCxnSpPr>
          <p:spPr bwMode="auto">
            <a:xfrm flipH="1">
              <a:off x="6573838" y="2775684"/>
              <a:ext cx="295275" cy="239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581" name="AutoShape 61"/>
            <p:cNvCxnSpPr>
              <a:cxnSpLocks noChangeShapeType="1"/>
              <a:stCxn id="107569" idx="5"/>
              <a:endCxn id="107572" idx="0"/>
            </p:cNvCxnSpPr>
            <p:nvPr/>
          </p:nvCxnSpPr>
          <p:spPr bwMode="auto">
            <a:xfrm>
              <a:off x="7112000" y="2775684"/>
              <a:ext cx="260350" cy="239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582" name="AutoShape 62"/>
            <p:cNvCxnSpPr>
              <a:cxnSpLocks noChangeShapeType="1"/>
              <a:stCxn id="107568" idx="3"/>
              <a:endCxn id="107571" idx="0"/>
            </p:cNvCxnSpPr>
            <p:nvPr/>
          </p:nvCxnSpPr>
          <p:spPr bwMode="auto">
            <a:xfrm flipH="1">
              <a:off x="7945438" y="2775684"/>
              <a:ext cx="222250" cy="239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583" name="AutoShape 63"/>
            <p:cNvCxnSpPr>
              <a:cxnSpLocks noChangeShapeType="1"/>
              <a:stCxn id="107568" idx="5"/>
              <a:endCxn id="107570" idx="0"/>
            </p:cNvCxnSpPr>
            <p:nvPr/>
          </p:nvCxnSpPr>
          <p:spPr bwMode="auto">
            <a:xfrm>
              <a:off x="8410575" y="2775684"/>
              <a:ext cx="220663" cy="239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584" name="AutoShape 64"/>
            <p:cNvCxnSpPr>
              <a:cxnSpLocks noChangeShapeType="1"/>
              <a:stCxn id="107586" idx="3"/>
              <a:endCxn id="107569" idx="0"/>
            </p:cNvCxnSpPr>
            <p:nvPr/>
          </p:nvCxnSpPr>
          <p:spPr bwMode="auto">
            <a:xfrm flipH="1">
              <a:off x="6991350" y="2166084"/>
              <a:ext cx="527050" cy="315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7585" name="AutoShape 65"/>
            <p:cNvCxnSpPr>
              <a:cxnSpLocks noChangeShapeType="1"/>
              <a:stCxn id="107586" idx="5"/>
              <a:endCxn id="107568" idx="0"/>
            </p:cNvCxnSpPr>
            <p:nvPr/>
          </p:nvCxnSpPr>
          <p:spPr bwMode="auto">
            <a:xfrm>
              <a:off x="7761288" y="2166084"/>
              <a:ext cx="528637" cy="315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7586" name="Oval 66"/>
            <p:cNvSpPr>
              <a:spLocks noChangeArrowheads="1"/>
            </p:cNvSpPr>
            <p:nvPr/>
          </p:nvSpPr>
          <p:spPr bwMode="auto">
            <a:xfrm>
              <a:off x="7467600" y="1872397"/>
              <a:ext cx="344488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 smtClean="0"/>
                <a:t>3</a:t>
              </a:r>
              <a:endParaRPr lang="en-US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067050" y="1721584"/>
            <a:ext cx="3373438" cy="2249488"/>
            <a:chOff x="3067050" y="1721584"/>
            <a:chExt cx="3373438" cy="2249488"/>
          </a:xfrm>
        </p:grpSpPr>
        <p:grpSp>
          <p:nvGrpSpPr>
            <p:cNvPr id="70" name="Group 69"/>
            <p:cNvGrpSpPr/>
            <p:nvPr/>
          </p:nvGrpSpPr>
          <p:grpSpPr>
            <a:xfrm>
              <a:off x="3067050" y="1873984"/>
              <a:ext cx="2800350" cy="2097088"/>
              <a:chOff x="3067050" y="1873984"/>
              <a:chExt cx="2800350" cy="2097088"/>
            </a:xfrm>
          </p:grpSpPr>
          <p:sp>
            <p:nvSpPr>
              <p:cNvPr id="107523" name="Line 3"/>
              <p:cNvSpPr>
                <a:spLocks noChangeShapeType="1"/>
              </p:cNvSpPr>
              <p:nvPr/>
            </p:nvSpPr>
            <p:spPr bwMode="auto">
              <a:xfrm>
                <a:off x="3067050" y="2502634"/>
                <a:ext cx="523875" cy="1588"/>
              </a:xfrm>
              <a:prstGeom prst="line">
                <a:avLst/>
              </a:prstGeom>
              <a:noFill/>
              <a:ln w="76200" cmpd="tri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47" name="Oval 27"/>
              <p:cNvSpPr>
                <a:spLocks noChangeArrowheads="1"/>
              </p:cNvSpPr>
              <p:nvPr/>
            </p:nvSpPr>
            <p:spPr bwMode="auto">
              <a:xfrm>
                <a:off x="5181600" y="2483584"/>
                <a:ext cx="344488" cy="344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107548" name="Oval 28"/>
              <p:cNvSpPr>
                <a:spLocks noChangeArrowheads="1"/>
              </p:cNvSpPr>
              <p:nvPr/>
            </p:nvSpPr>
            <p:spPr bwMode="auto">
              <a:xfrm>
                <a:off x="3883025" y="2483584"/>
                <a:ext cx="344488" cy="344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/>
                  <a:t>4</a:t>
                </a:r>
              </a:p>
            </p:txBody>
          </p:sp>
          <p:sp>
            <p:nvSpPr>
              <p:cNvPr id="107549" name="Oval 29"/>
              <p:cNvSpPr>
                <a:spLocks noChangeArrowheads="1"/>
              </p:cNvSpPr>
              <p:nvPr/>
            </p:nvSpPr>
            <p:spPr bwMode="auto">
              <a:xfrm>
                <a:off x="5522913" y="3016984"/>
                <a:ext cx="344487" cy="344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/>
                  <a:t>9</a:t>
                </a:r>
              </a:p>
            </p:txBody>
          </p:sp>
          <p:sp>
            <p:nvSpPr>
              <p:cNvPr id="107550" name="Oval 30"/>
              <p:cNvSpPr>
                <a:spLocks noChangeArrowheads="1"/>
              </p:cNvSpPr>
              <p:nvPr/>
            </p:nvSpPr>
            <p:spPr bwMode="auto">
              <a:xfrm>
                <a:off x="4837113" y="3016984"/>
                <a:ext cx="344487" cy="344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/>
                  <a:t>8</a:t>
                </a:r>
              </a:p>
            </p:txBody>
          </p:sp>
          <p:sp>
            <p:nvSpPr>
              <p:cNvPr id="107551" name="Oval 31"/>
              <p:cNvSpPr>
                <a:spLocks noChangeArrowheads="1"/>
              </p:cNvSpPr>
              <p:nvPr/>
            </p:nvSpPr>
            <p:spPr bwMode="auto">
              <a:xfrm>
                <a:off x="4264025" y="3016984"/>
                <a:ext cx="344488" cy="344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/>
                  <a:t>5</a:t>
                </a:r>
              </a:p>
            </p:txBody>
          </p:sp>
          <p:sp>
            <p:nvSpPr>
              <p:cNvPr id="107552" name="Oval 32"/>
              <p:cNvSpPr>
                <a:spLocks noChangeArrowheads="1"/>
              </p:cNvSpPr>
              <p:nvPr/>
            </p:nvSpPr>
            <p:spPr bwMode="auto">
              <a:xfrm>
                <a:off x="3465513" y="3016984"/>
                <a:ext cx="344487" cy="344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/>
                  <a:t>7</a:t>
                </a:r>
              </a:p>
            </p:txBody>
          </p:sp>
          <p:sp>
            <p:nvSpPr>
              <p:cNvPr id="107554" name="Oval 34"/>
              <p:cNvSpPr>
                <a:spLocks noChangeArrowheads="1"/>
              </p:cNvSpPr>
              <p:nvPr/>
            </p:nvSpPr>
            <p:spPr bwMode="auto">
              <a:xfrm>
                <a:off x="4075113" y="3626584"/>
                <a:ext cx="344487" cy="344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/>
                  <a:t>6</a:t>
                </a:r>
              </a:p>
            </p:txBody>
          </p:sp>
          <p:sp>
            <p:nvSpPr>
              <p:cNvPr id="107555" name="Oval 35"/>
              <p:cNvSpPr>
                <a:spLocks noChangeArrowheads="1"/>
              </p:cNvSpPr>
              <p:nvPr/>
            </p:nvSpPr>
            <p:spPr bwMode="auto">
              <a:xfrm>
                <a:off x="3654425" y="3626584"/>
                <a:ext cx="344488" cy="344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/>
                  <a:t>9</a:t>
                </a:r>
              </a:p>
            </p:txBody>
          </p:sp>
          <p:sp>
            <p:nvSpPr>
              <p:cNvPr id="107556" name="Oval 36"/>
              <p:cNvSpPr>
                <a:spLocks noChangeArrowheads="1"/>
              </p:cNvSpPr>
              <p:nvPr/>
            </p:nvSpPr>
            <p:spPr bwMode="auto">
              <a:xfrm>
                <a:off x="3236913" y="3626584"/>
                <a:ext cx="344487" cy="344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/>
                  <a:t>11</a:t>
                </a:r>
              </a:p>
            </p:txBody>
          </p:sp>
          <p:cxnSp>
            <p:nvCxnSpPr>
              <p:cNvPr id="107557" name="AutoShape 37"/>
              <p:cNvCxnSpPr>
                <a:cxnSpLocks noChangeShapeType="1"/>
                <a:stCxn id="107552" idx="3"/>
                <a:endCxn id="107556" idx="0"/>
              </p:cNvCxnSpPr>
              <p:nvPr/>
            </p:nvCxnSpPr>
            <p:spPr bwMode="auto">
              <a:xfrm flipH="1">
                <a:off x="3409950" y="3310672"/>
                <a:ext cx="106363" cy="3159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558" name="AutoShape 38"/>
              <p:cNvCxnSpPr>
                <a:cxnSpLocks noChangeShapeType="1"/>
                <a:stCxn id="107552" idx="5"/>
                <a:endCxn id="107555" idx="0"/>
              </p:cNvCxnSpPr>
              <p:nvPr/>
            </p:nvCxnSpPr>
            <p:spPr bwMode="auto">
              <a:xfrm>
                <a:off x="3759200" y="3310672"/>
                <a:ext cx="68263" cy="3159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559" name="AutoShape 39"/>
              <p:cNvCxnSpPr>
                <a:cxnSpLocks noChangeShapeType="1"/>
                <a:stCxn id="107551" idx="3"/>
                <a:endCxn id="107554" idx="0"/>
              </p:cNvCxnSpPr>
              <p:nvPr/>
            </p:nvCxnSpPr>
            <p:spPr bwMode="auto">
              <a:xfrm flipH="1">
                <a:off x="4248150" y="3310672"/>
                <a:ext cx="66675" cy="3159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560" name="AutoShape 40"/>
              <p:cNvCxnSpPr>
                <a:cxnSpLocks noChangeShapeType="1"/>
                <a:stCxn id="107548" idx="3"/>
                <a:endCxn id="107552" idx="0"/>
              </p:cNvCxnSpPr>
              <p:nvPr/>
            </p:nvCxnSpPr>
            <p:spPr bwMode="auto">
              <a:xfrm flipH="1">
                <a:off x="3638550" y="2777272"/>
                <a:ext cx="295275" cy="2397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561" name="AutoShape 41"/>
              <p:cNvCxnSpPr>
                <a:cxnSpLocks noChangeShapeType="1"/>
                <a:stCxn id="107548" idx="5"/>
                <a:endCxn id="107551" idx="0"/>
              </p:cNvCxnSpPr>
              <p:nvPr/>
            </p:nvCxnSpPr>
            <p:spPr bwMode="auto">
              <a:xfrm>
                <a:off x="4176713" y="2777272"/>
                <a:ext cx="260350" cy="2397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562" name="AutoShape 42"/>
              <p:cNvCxnSpPr>
                <a:cxnSpLocks noChangeShapeType="1"/>
                <a:stCxn id="107547" idx="3"/>
                <a:endCxn id="107550" idx="0"/>
              </p:cNvCxnSpPr>
              <p:nvPr/>
            </p:nvCxnSpPr>
            <p:spPr bwMode="auto">
              <a:xfrm flipH="1">
                <a:off x="5010150" y="2777272"/>
                <a:ext cx="222250" cy="2397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563" name="AutoShape 43"/>
              <p:cNvCxnSpPr>
                <a:cxnSpLocks noChangeShapeType="1"/>
                <a:stCxn id="107547" idx="5"/>
                <a:endCxn id="107549" idx="0"/>
              </p:cNvCxnSpPr>
              <p:nvPr/>
            </p:nvCxnSpPr>
            <p:spPr bwMode="auto">
              <a:xfrm>
                <a:off x="5475288" y="2777272"/>
                <a:ext cx="220662" cy="2397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564" name="AutoShape 44"/>
              <p:cNvCxnSpPr>
                <a:cxnSpLocks noChangeShapeType="1"/>
                <a:stCxn id="107566" idx="3"/>
                <a:endCxn id="107548" idx="0"/>
              </p:cNvCxnSpPr>
              <p:nvPr/>
            </p:nvCxnSpPr>
            <p:spPr bwMode="auto">
              <a:xfrm flipH="1">
                <a:off x="4056063" y="2167672"/>
                <a:ext cx="527050" cy="3159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7565" name="AutoShape 45"/>
              <p:cNvCxnSpPr>
                <a:cxnSpLocks noChangeShapeType="1"/>
                <a:stCxn id="107566" idx="5"/>
                <a:endCxn id="107547" idx="0"/>
              </p:cNvCxnSpPr>
              <p:nvPr/>
            </p:nvCxnSpPr>
            <p:spPr bwMode="auto">
              <a:xfrm>
                <a:off x="4826000" y="2167672"/>
                <a:ext cx="528638" cy="3159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07566" name="Oval 46"/>
              <p:cNvSpPr>
                <a:spLocks noChangeArrowheads="1"/>
              </p:cNvSpPr>
              <p:nvPr/>
            </p:nvSpPr>
            <p:spPr bwMode="auto">
              <a:xfrm>
                <a:off x="4532313" y="1873984"/>
                <a:ext cx="344487" cy="344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sp>
          <p:nvSpPr>
            <p:cNvPr id="107553" name="Oval 33"/>
            <p:cNvSpPr>
              <a:spLocks noChangeArrowheads="1"/>
            </p:cNvSpPr>
            <p:nvPr/>
          </p:nvSpPr>
          <p:spPr bwMode="auto">
            <a:xfrm>
              <a:off x="6096000" y="1721584"/>
              <a:ext cx="344488" cy="344488"/>
            </a:xfrm>
            <a:prstGeom prst="ellipse">
              <a:avLst/>
            </a:prstGeom>
            <a:noFill/>
            <a:ln w="9525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chemeClr val="accent2"/>
                  </a:solidFill>
                </a:rPr>
                <a:t>10</a:t>
              </a:r>
              <a:endParaRPr lang="en-US"/>
            </a:p>
          </p:txBody>
        </p:sp>
        <p:cxnSp>
          <p:nvCxnSpPr>
            <p:cNvPr id="107567" name="AutoShape 47"/>
            <p:cNvCxnSpPr>
              <a:cxnSpLocks noChangeShapeType="1"/>
            </p:cNvCxnSpPr>
            <p:nvPr/>
          </p:nvCxnSpPr>
          <p:spPr bwMode="auto">
            <a:xfrm flipH="1">
              <a:off x="5486400" y="2026384"/>
              <a:ext cx="609600" cy="457200"/>
            </a:xfrm>
            <a:prstGeom prst="straightConnector1">
              <a:avLst/>
            </a:prstGeom>
            <a:noFill/>
            <a:ln w="254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07588" name="Oval 68"/>
            <p:cNvSpPr>
              <a:spLocks noChangeArrowheads="1"/>
            </p:cNvSpPr>
            <p:nvPr/>
          </p:nvSpPr>
          <p:spPr bwMode="auto">
            <a:xfrm>
              <a:off x="5486400" y="1873984"/>
              <a:ext cx="344488" cy="344488"/>
            </a:xfrm>
            <a:prstGeom prst="ellipse">
              <a:avLst/>
            </a:prstGeom>
            <a:noFill/>
            <a:ln w="9525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chemeClr val="accent2"/>
                  </a:solidFill>
                </a:rPr>
                <a:t>?</a:t>
              </a:r>
              <a:endParaRPr lang="en-US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5257800" y="5410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O(</a:t>
            </a:r>
            <a:r>
              <a:rPr lang="en-US" dirty="0" err="1" smtClean="0"/>
              <a:t>logn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400800"/>
            <a:ext cx="3429000" cy="457200"/>
          </a:xfrm>
        </p:spPr>
        <p:txBody>
          <a:bodyPr/>
          <a:lstStyle/>
          <a:p>
            <a:fld id="{222B9E54-1AB9-4CC4-A89F-76C08BC2B024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81200"/>
            <a:ext cx="4800600" cy="4114800"/>
          </a:xfrm>
        </p:spPr>
        <p:txBody>
          <a:bodyPr/>
          <a:lstStyle/>
          <a:p>
            <a:r>
              <a:rPr lang="en-US" dirty="0"/>
              <a:t>Add a value to the </a:t>
            </a:r>
            <a:r>
              <a:rPr lang="en-US" dirty="0" smtClean="0"/>
              <a:t>tree</a:t>
            </a:r>
          </a:p>
          <a:p>
            <a:endParaRPr lang="en-US" dirty="0"/>
          </a:p>
          <a:p>
            <a:r>
              <a:rPr lang="en-US" dirty="0"/>
              <a:t>Structure and heap order properties must still be correct </a:t>
            </a:r>
            <a:r>
              <a:rPr lang="en-US" dirty="0" smtClean="0"/>
              <a:t>afterwards</a:t>
            </a:r>
            <a:endParaRPr lang="en-US" dirty="0"/>
          </a:p>
        </p:txBody>
      </p:sp>
      <p:sp>
        <p:nvSpPr>
          <p:cNvPr id="109572" name="Oval 4"/>
          <p:cNvSpPr>
            <a:spLocks noChangeArrowheads="1"/>
          </p:cNvSpPr>
          <p:nvPr/>
        </p:nvSpPr>
        <p:spPr bwMode="auto">
          <a:xfrm>
            <a:off x="8116888" y="3503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9573" name="Oval 5"/>
          <p:cNvSpPr>
            <a:spLocks noChangeArrowheads="1"/>
          </p:cNvSpPr>
          <p:nvPr/>
        </p:nvSpPr>
        <p:spPr bwMode="auto">
          <a:xfrm>
            <a:off x="6818313" y="3503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9574" name="Oval 6"/>
          <p:cNvSpPr>
            <a:spLocks noChangeArrowheads="1"/>
          </p:cNvSpPr>
          <p:nvPr/>
        </p:nvSpPr>
        <p:spPr bwMode="auto">
          <a:xfrm>
            <a:off x="84582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9575" name="Oval 7"/>
          <p:cNvSpPr>
            <a:spLocks noChangeArrowheads="1"/>
          </p:cNvSpPr>
          <p:nvPr/>
        </p:nvSpPr>
        <p:spPr bwMode="auto">
          <a:xfrm>
            <a:off x="77724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9576" name="Oval 8"/>
          <p:cNvSpPr>
            <a:spLocks noChangeArrowheads="1"/>
          </p:cNvSpPr>
          <p:nvPr/>
        </p:nvSpPr>
        <p:spPr bwMode="auto">
          <a:xfrm>
            <a:off x="7199313" y="40370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9577" name="Oval 9"/>
          <p:cNvSpPr>
            <a:spLocks noChangeArrowheads="1"/>
          </p:cNvSpPr>
          <p:nvPr/>
        </p:nvSpPr>
        <p:spPr bwMode="auto">
          <a:xfrm>
            <a:off x="64008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9578" name="Oval 10"/>
          <p:cNvSpPr>
            <a:spLocks noChangeArrowheads="1"/>
          </p:cNvSpPr>
          <p:nvPr/>
        </p:nvSpPr>
        <p:spPr bwMode="auto">
          <a:xfrm>
            <a:off x="7010400" y="4646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9579" name="Oval 11"/>
          <p:cNvSpPr>
            <a:spLocks noChangeArrowheads="1"/>
          </p:cNvSpPr>
          <p:nvPr/>
        </p:nvSpPr>
        <p:spPr bwMode="auto">
          <a:xfrm>
            <a:off x="6589713" y="4646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9580" name="Oval 12"/>
          <p:cNvSpPr>
            <a:spLocks noChangeArrowheads="1"/>
          </p:cNvSpPr>
          <p:nvPr/>
        </p:nvSpPr>
        <p:spPr bwMode="auto">
          <a:xfrm>
            <a:off x="6172200" y="4646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9581" name="AutoShape 13"/>
          <p:cNvCxnSpPr>
            <a:cxnSpLocks noChangeShapeType="1"/>
            <a:stCxn id="109577" idx="3"/>
            <a:endCxn id="109580" idx="0"/>
          </p:cNvCxnSpPr>
          <p:nvPr/>
        </p:nvCxnSpPr>
        <p:spPr bwMode="auto">
          <a:xfrm flipH="1">
            <a:off x="6345238" y="4330700"/>
            <a:ext cx="1063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2" name="AutoShape 14"/>
          <p:cNvCxnSpPr>
            <a:cxnSpLocks noChangeShapeType="1"/>
            <a:stCxn id="109577" idx="5"/>
            <a:endCxn id="109579" idx="0"/>
          </p:cNvCxnSpPr>
          <p:nvPr/>
        </p:nvCxnSpPr>
        <p:spPr bwMode="auto">
          <a:xfrm>
            <a:off x="6694488" y="4330700"/>
            <a:ext cx="682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3" name="AutoShape 15"/>
          <p:cNvCxnSpPr>
            <a:cxnSpLocks noChangeShapeType="1"/>
            <a:stCxn id="109576" idx="3"/>
            <a:endCxn id="109578" idx="0"/>
          </p:cNvCxnSpPr>
          <p:nvPr/>
        </p:nvCxnSpPr>
        <p:spPr bwMode="auto">
          <a:xfrm flipH="1">
            <a:off x="7183438" y="433070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4" name="AutoShape 16"/>
          <p:cNvCxnSpPr>
            <a:cxnSpLocks noChangeShapeType="1"/>
            <a:stCxn id="109573" idx="3"/>
            <a:endCxn id="109577" idx="0"/>
          </p:cNvCxnSpPr>
          <p:nvPr/>
        </p:nvCxnSpPr>
        <p:spPr bwMode="auto">
          <a:xfrm flipH="1">
            <a:off x="6573838" y="379730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5" name="AutoShape 17"/>
          <p:cNvCxnSpPr>
            <a:cxnSpLocks noChangeShapeType="1"/>
            <a:stCxn id="109573" idx="5"/>
            <a:endCxn id="109576" idx="0"/>
          </p:cNvCxnSpPr>
          <p:nvPr/>
        </p:nvCxnSpPr>
        <p:spPr bwMode="auto">
          <a:xfrm>
            <a:off x="7112000" y="379730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6" name="AutoShape 18"/>
          <p:cNvCxnSpPr>
            <a:cxnSpLocks noChangeShapeType="1"/>
            <a:stCxn id="109572" idx="3"/>
            <a:endCxn id="109575" idx="0"/>
          </p:cNvCxnSpPr>
          <p:nvPr/>
        </p:nvCxnSpPr>
        <p:spPr bwMode="auto">
          <a:xfrm flipH="1">
            <a:off x="7945438" y="379730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7" name="AutoShape 19"/>
          <p:cNvCxnSpPr>
            <a:cxnSpLocks noChangeShapeType="1"/>
            <a:stCxn id="109572" idx="5"/>
            <a:endCxn id="109574" idx="0"/>
          </p:cNvCxnSpPr>
          <p:nvPr/>
        </p:nvCxnSpPr>
        <p:spPr bwMode="auto">
          <a:xfrm>
            <a:off x="8410575" y="3797300"/>
            <a:ext cx="220663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8" name="AutoShape 20"/>
          <p:cNvCxnSpPr>
            <a:cxnSpLocks noChangeShapeType="1"/>
            <a:stCxn id="109590" idx="3"/>
            <a:endCxn id="109573" idx="0"/>
          </p:cNvCxnSpPr>
          <p:nvPr/>
        </p:nvCxnSpPr>
        <p:spPr bwMode="auto">
          <a:xfrm flipH="1">
            <a:off x="6991350" y="3187700"/>
            <a:ext cx="5270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9" name="AutoShape 21"/>
          <p:cNvCxnSpPr>
            <a:cxnSpLocks noChangeShapeType="1"/>
            <a:stCxn id="109590" idx="5"/>
            <a:endCxn id="109572" idx="0"/>
          </p:cNvCxnSpPr>
          <p:nvPr/>
        </p:nvCxnSpPr>
        <p:spPr bwMode="auto">
          <a:xfrm>
            <a:off x="7761288" y="3187700"/>
            <a:ext cx="528637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9590" name="Oval 22"/>
          <p:cNvSpPr>
            <a:spLocks noChangeArrowheads="1"/>
          </p:cNvSpPr>
          <p:nvPr/>
        </p:nvSpPr>
        <p:spPr bwMode="auto">
          <a:xfrm>
            <a:off x="7467600" y="2894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9591" name="AutoShape 23"/>
          <p:cNvSpPr>
            <a:spLocks noChangeArrowheads="1"/>
          </p:cNvSpPr>
          <p:nvPr/>
        </p:nvSpPr>
        <p:spPr bwMode="auto">
          <a:xfrm>
            <a:off x="5943600" y="1981200"/>
            <a:ext cx="838200" cy="762000"/>
          </a:xfrm>
          <a:prstGeom prst="cloudCallout">
            <a:avLst>
              <a:gd name="adj1" fmla="val 82009"/>
              <a:gd name="adj2" fmla="val 90833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Insert: Maintain </a:t>
            </a:r>
            <a:r>
              <a:rPr lang="en-US" dirty="0"/>
              <a:t>the Structure Property</a:t>
            </a: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3429000" cy="457200"/>
          </a:xfrm>
        </p:spPr>
        <p:txBody>
          <a:bodyPr/>
          <a:lstStyle/>
          <a:p>
            <a:fld id="{B52FE642-435B-447A-AD28-259004DD214A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209800"/>
            <a:ext cx="5029200" cy="1905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There is only one valid tree shape after we add one more node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 put our new data there and then focus on restoring the heap property</a:t>
            </a:r>
            <a:endParaRPr lang="en-US" dirty="0"/>
          </a:p>
        </p:txBody>
      </p:sp>
      <p:sp>
        <p:nvSpPr>
          <p:cNvPr id="110596" name="Oval 4"/>
          <p:cNvSpPr>
            <a:spLocks noChangeArrowheads="1"/>
          </p:cNvSpPr>
          <p:nvPr/>
        </p:nvSpPr>
        <p:spPr bwMode="auto">
          <a:xfrm>
            <a:off x="7239000" y="4532313"/>
            <a:ext cx="344488" cy="34448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10597" name="AutoShape 5"/>
          <p:cNvCxnSpPr>
            <a:cxnSpLocks noChangeShapeType="1"/>
            <a:stCxn id="110602" idx="5"/>
            <a:endCxn id="110596" idx="0"/>
          </p:cNvCxnSpPr>
          <p:nvPr/>
        </p:nvCxnSpPr>
        <p:spPr bwMode="auto">
          <a:xfrm>
            <a:off x="7264400" y="4214813"/>
            <a:ext cx="147638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598" name="Oval 6"/>
          <p:cNvSpPr>
            <a:spLocks noChangeArrowheads="1"/>
          </p:cNvSpPr>
          <p:nvPr/>
        </p:nvSpPr>
        <p:spPr bwMode="auto">
          <a:xfrm>
            <a:off x="7888288" y="3387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0599" name="Oval 7"/>
          <p:cNvSpPr>
            <a:spLocks noChangeArrowheads="1"/>
          </p:cNvSpPr>
          <p:nvPr/>
        </p:nvSpPr>
        <p:spPr bwMode="auto">
          <a:xfrm>
            <a:off x="6589713" y="3387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0600" name="Oval 8"/>
          <p:cNvSpPr>
            <a:spLocks noChangeArrowheads="1"/>
          </p:cNvSpPr>
          <p:nvPr/>
        </p:nvSpPr>
        <p:spPr bwMode="auto">
          <a:xfrm>
            <a:off x="82296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0601" name="Oval 9"/>
          <p:cNvSpPr>
            <a:spLocks noChangeArrowheads="1"/>
          </p:cNvSpPr>
          <p:nvPr/>
        </p:nvSpPr>
        <p:spPr bwMode="auto">
          <a:xfrm>
            <a:off x="75438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0602" name="Oval 10"/>
          <p:cNvSpPr>
            <a:spLocks noChangeArrowheads="1"/>
          </p:cNvSpPr>
          <p:nvPr/>
        </p:nvSpPr>
        <p:spPr bwMode="auto">
          <a:xfrm>
            <a:off x="6970713" y="3921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10603" name="Oval 11"/>
          <p:cNvSpPr>
            <a:spLocks noChangeArrowheads="1"/>
          </p:cNvSpPr>
          <p:nvPr/>
        </p:nvSpPr>
        <p:spPr bwMode="auto">
          <a:xfrm>
            <a:off x="61722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0604" name="Oval 12"/>
          <p:cNvSpPr>
            <a:spLocks noChangeArrowheads="1"/>
          </p:cNvSpPr>
          <p:nvPr/>
        </p:nvSpPr>
        <p:spPr bwMode="auto">
          <a:xfrm>
            <a:off x="6781800" y="4530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0605" name="Oval 13"/>
          <p:cNvSpPr>
            <a:spLocks noChangeArrowheads="1"/>
          </p:cNvSpPr>
          <p:nvPr/>
        </p:nvSpPr>
        <p:spPr bwMode="auto">
          <a:xfrm>
            <a:off x="6361113" y="4530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0606" name="Oval 14"/>
          <p:cNvSpPr>
            <a:spLocks noChangeArrowheads="1"/>
          </p:cNvSpPr>
          <p:nvPr/>
        </p:nvSpPr>
        <p:spPr bwMode="auto">
          <a:xfrm>
            <a:off x="5943600" y="4530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0607" name="AutoShape 15"/>
          <p:cNvCxnSpPr>
            <a:cxnSpLocks noChangeShapeType="1"/>
            <a:stCxn id="110603" idx="3"/>
            <a:endCxn id="110606" idx="0"/>
          </p:cNvCxnSpPr>
          <p:nvPr/>
        </p:nvCxnSpPr>
        <p:spPr bwMode="auto">
          <a:xfrm flipH="1">
            <a:off x="6116638" y="4214813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08" name="AutoShape 16"/>
          <p:cNvCxnSpPr>
            <a:cxnSpLocks noChangeShapeType="1"/>
            <a:stCxn id="110603" idx="5"/>
            <a:endCxn id="110605" idx="0"/>
          </p:cNvCxnSpPr>
          <p:nvPr/>
        </p:nvCxnSpPr>
        <p:spPr bwMode="auto">
          <a:xfrm>
            <a:off x="6465888" y="4214813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09" name="AutoShape 17"/>
          <p:cNvCxnSpPr>
            <a:cxnSpLocks noChangeShapeType="1"/>
            <a:stCxn id="110602" idx="3"/>
            <a:endCxn id="110604" idx="0"/>
          </p:cNvCxnSpPr>
          <p:nvPr/>
        </p:nvCxnSpPr>
        <p:spPr bwMode="auto">
          <a:xfrm flipH="1">
            <a:off x="6954838" y="4214813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0" name="AutoShape 18"/>
          <p:cNvCxnSpPr>
            <a:cxnSpLocks noChangeShapeType="1"/>
            <a:stCxn id="110599" idx="3"/>
            <a:endCxn id="110603" idx="0"/>
          </p:cNvCxnSpPr>
          <p:nvPr/>
        </p:nvCxnSpPr>
        <p:spPr bwMode="auto">
          <a:xfrm flipH="1">
            <a:off x="6345238" y="3681413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1" name="AutoShape 19"/>
          <p:cNvCxnSpPr>
            <a:cxnSpLocks noChangeShapeType="1"/>
            <a:stCxn id="110599" idx="5"/>
            <a:endCxn id="110602" idx="0"/>
          </p:cNvCxnSpPr>
          <p:nvPr/>
        </p:nvCxnSpPr>
        <p:spPr bwMode="auto">
          <a:xfrm>
            <a:off x="6883400" y="3681413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2" name="AutoShape 20"/>
          <p:cNvCxnSpPr>
            <a:cxnSpLocks noChangeShapeType="1"/>
            <a:stCxn id="110598" idx="3"/>
            <a:endCxn id="110601" idx="0"/>
          </p:cNvCxnSpPr>
          <p:nvPr/>
        </p:nvCxnSpPr>
        <p:spPr bwMode="auto">
          <a:xfrm flipH="1">
            <a:off x="7716838" y="3681413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3" name="AutoShape 21"/>
          <p:cNvCxnSpPr>
            <a:cxnSpLocks noChangeShapeType="1"/>
            <a:stCxn id="110598" idx="5"/>
            <a:endCxn id="110600" idx="0"/>
          </p:cNvCxnSpPr>
          <p:nvPr/>
        </p:nvCxnSpPr>
        <p:spPr bwMode="auto">
          <a:xfrm>
            <a:off x="8181975" y="3681413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4" name="AutoShape 22"/>
          <p:cNvCxnSpPr>
            <a:cxnSpLocks noChangeShapeType="1"/>
            <a:stCxn id="110616" idx="3"/>
            <a:endCxn id="110599" idx="0"/>
          </p:cNvCxnSpPr>
          <p:nvPr/>
        </p:nvCxnSpPr>
        <p:spPr bwMode="auto">
          <a:xfrm flipH="1">
            <a:off x="6762750" y="3071813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5" name="AutoShape 23"/>
          <p:cNvCxnSpPr>
            <a:cxnSpLocks noChangeShapeType="1"/>
            <a:stCxn id="110616" idx="5"/>
            <a:endCxn id="110598" idx="0"/>
          </p:cNvCxnSpPr>
          <p:nvPr/>
        </p:nvCxnSpPr>
        <p:spPr bwMode="auto">
          <a:xfrm>
            <a:off x="7532688" y="3071813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616" name="Oval 24"/>
          <p:cNvSpPr>
            <a:spLocks noChangeArrowheads="1"/>
          </p:cNvSpPr>
          <p:nvPr/>
        </p:nvSpPr>
        <p:spPr bwMode="auto">
          <a:xfrm>
            <a:off x="7239000" y="2778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0617" name="AutoShape 25"/>
          <p:cNvSpPr>
            <a:spLocks noChangeArrowheads="1"/>
          </p:cNvSpPr>
          <p:nvPr/>
        </p:nvSpPr>
        <p:spPr bwMode="auto">
          <a:xfrm>
            <a:off x="6172200" y="1905000"/>
            <a:ext cx="838200" cy="762000"/>
          </a:xfrm>
          <a:prstGeom prst="cloudCallout">
            <a:avLst>
              <a:gd name="adj1" fmla="val 27463"/>
              <a:gd name="adj2" fmla="val 85625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 the heap property</a:t>
            </a:r>
            <a:endParaRPr lang="en-US" dirty="0"/>
          </a:p>
        </p:txBody>
      </p:sp>
      <p:sp>
        <p:nvSpPr>
          <p:cNvPr id="8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CF5B3B2F-6E0C-4736-AFC0-466C1FAD8AF8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112644" name="Oval 4"/>
          <p:cNvSpPr>
            <a:spLocks noChangeArrowheads="1"/>
          </p:cNvSpPr>
          <p:nvPr/>
        </p:nvSpPr>
        <p:spPr bwMode="auto">
          <a:xfrm>
            <a:off x="2438400" y="35909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45" name="Freeform 5"/>
          <p:cNvSpPr>
            <a:spLocks/>
          </p:cNvSpPr>
          <p:nvPr/>
        </p:nvSpPr>
        <p:spPr bwMode="auto">
          <a:xfrm>
            <a:off x="773113" y="1524000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6" name="Oval 6"/>
          <p:cNvSpPr>
            <a:spLocks noChangeArrowheads="1"/>
          </p:cNvSpPr>
          <p:nvPr/>
        </p:nvSpPr>
        <p:spPr bwMode="auto">
          <a:xfrm>
            <a:off x="1636713" y="34401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12647" name="AutoShape 7"/>
          <p:cNvCxnSpPr>
            <a:cxnSpLocks noChangeShapeType="1"/>
            <a:stCxn id="112652" idx="5"/>
            <a:endCxn id="112646" idx="0"/>
          </p:cNvCxnSpPr>
          <p:nvPr/>
        </p:nvCxnSpPr>
        <p:spPr bwMode="auto">
          <a:xfrm>
            <a:off x="1662113" y="3122613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48" name="Oval 8"/>
          <p:cNvSpPr>
            <a:spLocks noChangeArrowheads="1"/>
          </p:cNvSpPr>
          <p:nvPr/>
        </p:nvSpPr>
        <p:spPr bwMode="auto">
          <a:xfrm>
            <a:off x="2286000" y="22955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649" name="Oval 9"/>
          <p:cNvSpPr>
            <a:spLocks noChangeArrowheads="1"/>
          </p:cNvSpPr>
          <p:nvPr/>
        </p:nvSpPr>
        <p:spPr bwMode="auto">
          <a:xfrm>
            <a:off x="987425" y="22955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650" name="Oval 10"/>
          <p:cNvSpPr>
            <a:spLocks noChangeArrowheads="1"/>
          </p:cNvSpPr>
          <p:nvPr/>
        </p:nvSpPr>
        <p:spPr bwMode="auto">
          <a:xfrm>
            <a:off x="2627313" y="28289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51" name="Oval 11"/>
          <p:cNvSpPr>
            <a:spLocks noChangeArrowheads="1"/>
          </p:cNvSpPr>
          <p:nvPr/>
        </p:nvSpPr>
        <p:spPr bwMode="auto">
          <a:xfrm>
            <a:off x="1941513" y="28289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652" name="Oval 12"/>
          <p:cNvSpPr>
            <a:spLocks noChangeArrowheads="1"/>
          </p:cNvSpPr>
          <p:nvPr/>
        </p:nvSpPr>
        <p:spPr bwMode="auto">
          <a:xfrm>
            <a:off x="1368425" y="28289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12653" name="Oval 13"/>
          <p:cNvSpPr>
            <a:spLocks noChangeArrowheads="1"/>
          </p:cNvSpPr>
          <p:nvPr/>
        </p:nvSpPr>
        <p:spPr bwMode="auto">
          <a:xfrm>
            <a:off x="569913" y="28289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654" name="Oval 14"/>
          <p:cNvSpPr>
            <a:spLocks noChangeArrowheads="1"/>
          </p:cNvSpPr>
          <p:nvPr/>
        </p:nvSpPr>
        <p:spPr bwMode="auto">
          <a:xfrm>
            <a:off x="1179513" y="34385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655" name="Oval 15"/>
          <p:cNvSpPr>
            <a:spLocks noChangeArrowheads="1"/>
          </p:cNvSpPr>
          <p:nvPr/>
        </p:nvSpPr>
        <p:spPr bwMode="auto">
          <a:xfrm>
            <a:off x="758825" y="34385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56" name="Oval 16"/>
          <p:cNvSpPr>
            <a:spLocks noChangeArrowheads="1"/>
          </p:cNvSpPr>
          <p:nvPr/>
        </p:nvSpPr>
        <p:spPr bwMode="auto">
          <a:xfrm>
            <a:off x="341313" y="34385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657" name="AutoShape 17"/>
          <p:cNvCxnSpPr>
            <a:cxnSpLocks noChangeShapeType="1"/>
            <a:stCxn id="112653" idx="3"/>
            <a:endCxn id="112656" idx="0"/>
          </p:cNvCxnSpPr>
          <p:nvPr/>
        </p:nvCxnSpPr>
        <p:spPr bwMode="auto">
          <a:xfrm flipH="1">
            <a:off x="514350" y="3122613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58" name="AutoShape 18"/>
          <p:cNvCxnSpPr>
            <a:cxnSpLocks noChangeShapeType="1"/>
            <a:stCxn id="112653" idx="5"/>
            <a:endCxn id="112655" idx="0"/>
          </p:cNvCxnSpPr>
          <p:nvPr/>
        </p:nvCxnSpPr>
        <p:spPr bwMode="auto">
          <a:xfrm>
            <a:off x="863600" y="3122613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59" name="AutoShape 19"/>
          <p:cNvCxnSpPr>
            <a:cxnSpLocks noChangeShapeType="1"/>
            <a:stCxn id="112652" idx="3"/>
            <a:endCxn id="112654" idx="0"/>
          </p:cNvCxnSpPr>
          <p:nvPr/>
        </p:nvCxnSpPr>
        <p:spPr bwMode="auto">
          <a:xfrm flipH="1">
            <a:off x="1352550" y="3122613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0" name="AutoShape 20"/>
          <p:cNvCxnSpPr>
            <a:cxnSpLocks noChangeShapeType="1"/>
            <a:stCxn id="112649" idx="3"/>
            <a:endCxn id="112653" idx="0"/>
          </p:cNvCxnSpPr>
          <p:nvPr/>
        </p:nvCxnSpPr>
        <p:spPr bwMode="auto">
          <a:xfrm flipH="1">
            <a:off x="742950" y="2589213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1" name="AutoShape 21"/>
          <p:cNvCxnSpPr>
            <a:cxnSpLocks noChangeShapeType="1"/>
            <a:stCxn id="112649" idx="5"/>
            <a:endCxn id="112652" idx="0"/>
          </p:cNvCxnSpPr>
          <p:nvPr/>
        </p:nvCxnSpPr>
        <p:spPr bwMode="auto">
          <a:xfrm>
            <a:off x="1281113" y="2589213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2" name="AutoShape 22"/>
          <p:cNvCxnSpPr>
            <a:cxnSpLocks noChangeShapeType="1"/>
            <a:stCxn id="112648" idx="3"/>
            <a:endCxn id="112651" idx="0"/>
          </p:cNvCxnSpPr>
          <p:nvPr/>
        </p:nvCxnSpPr>
        <p:spPr bwMode="auto">
          <a:xfrm flipH="1">
            <a:off x="2114550" y="2589213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3" name="AutoShape 23"/>
          <p:cNvCxnSpPr>
            <a:cxnSpLocks noChangeShapeType="1"/>
            <a:stCxn id="112648" idx="5"/>
            <a:endCxn id="112650" idx="0"/>
          </p:cNvCxnSpPr>
          <p:nvPr/>
        </p:nvCxnSpPr>
        <p:spPr bwMode="auto">
          <a:xfrm>
            <a:off x="2579688" y="2589213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4" name="AutoShape 24"/>
          <p:cNvCxnSpPr>
            <a:cxnSpLocks noChangeShapeType="1"/>
            <a:stCxn id="112666" idx="3"/>
            <a:endCxn id="112649" idx="0"/>
          </p:cNvCxnSpPr>
          <p:nvPr/>
        </p:nvCxnSpPr>
        <p:spPr bwMode="auto">
          <a:xfrm flipH="1">
            <a:off x="1160463" y="1979613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5" name="AutoShape 25"/>
          <p:cNvCxnSpPr>
            <a:cxnSpLocks noChangeShapeType="1"/>
            <a:stCxn id="112666" idx="5"/>
            <a:endCxn id="112648" idx="0"/>
          </p:cNvCxnSpPr>
          <p:nvPr/>
        </p:nvCxnSpPr>
        <p:spPr bwMode="auto">
          <a:xfrm>
            <a:off x="1930400" y="1979613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66" name="Oval 26"/>
          <p:cNvSpPr>
            <a:spLocks noChangeArrowheads="1"/>
          </p:cNvSpPr>
          <p:nvPr/>
        </p:nvSpPr>
        <p:spPr bwMode="auto">
          <a:xfrm>
            <a:off x="1636713" y="16859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2667" name="Text Box 27"/>
          <p:cNvSpPr txBox="1">
            <a:spLocks noChangeArrowheads="1"/>
          </p:cNvSpPr>
          <p:nvPr/>
        </p:nvSpPr>
        <p:spPr bwMode="auto">
          <a:xfrm>
            <a:off x="1752600" y="4200525"/>
            <a:ext cx="5739328" cy="16312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0" dirty="0" smtClean="0">
                <a:latin typeface="Arial" charset="0"/>
              </a:rPr>
              <a:t>Percolate up: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Put new data in new location</a:t>
            </a:r>
            <a:endParaRPr lang="en-US" sz="2000" b="0" dirty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000" b="0" dirty="0">
                <a:latin typeface="Arial" charset="0"/>
              </a:rPr>
              <a:t> </a:t>
            </a:r>
            <a:r>
              <a:rPr lang="en-US" sz="2000" b="0" dirty="0" smtClean="0">
                <a:latin typeface="Arial" charset="0"/>
              </a:rPr>
              <a:t> If </a:t>
            </a:r>
            <a:r>
              <a:rPr lang="en-US" sz="2000" b="0" dirty="0">
                <a:latin typeface="Arial" charset="0"/>
              </a:rPr>
              <a:t>parent larger, </a:t>
            </a:r>
            <a:r>
              <a:rPr lang="en-US" sz="2000" b="0" dirty="0" smtClean="0">
                <a:latin typeface="Arial" charset="0"/>
              </a:rPr>
              <a:t>swap with parent, and continue</a:t>
            </a:r>
            <a:endParaRPr lang="en-US" sz="2000" b="0" dirty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</a:t>
            </a:r>
            <a:r>
              <a:rPr lang="en-US" sz="2000" b="0" dirty="0">
                <a:latin typeface="Arial" charset="0"/>
              </a:rPr>
              <a:t>Done if </a:t>
            </a:r>
            <a:r>
              <a:rPr lang="en-US" sz="2000" b="0" dirty="0">
                <a:latin typeface="Arial" charset="0"/>
                <a:sym typeface="Symbol" pitchFamily="18" charset="2"/>
              </a:rPr>
              <a:t>parent  item or reached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root</a:t>
            </a:r>
            <a:endParaRPr lang="en-US" sz="2000" b="0" dirty="0">
              <a:latin typeface="Arial" charset="0"/>
              <a:sym typeface="Symbol" pitchFamily="18" charset="2"/>
            </a:endParaRPr>
          </a:p>
          <a:p>
            <a:pPr eaLnBrk="0" hangingPunct="0">
              <a:buFontTx/>
              <a:buChar char="•"/>
            </a:pPr>
            <a:r>
              <a:rPr lang="en-US" sz="2000" b="0" dirty="0">
                <a:latin typeface="Arial" charset="0"/>
              </a:rPr>
              <a:t> </a:t>
            </a:r>
            <a:r>
              <a:rPr lang="en-US" sz="2000" b="0" dirty="0" smtClean="0">
                <a:latin typeface="Arial" charset="0"/>
              </a:rPr>
              <a:t> Run </a:t>
            </a:r>
            <a:r>
              <a:rPr lang="en-US" sz="2000" b="0" dirty="0">
                <a:latin typeface="Arial" charset="0"/>
              </a:rPr>
              <a:t>time?</a:t>
            </a:r>
          </a:p>
        </p:txBody>
      </p:sp>
      <p:cxnSp>
        <p:nvCxnSpPr>
          <p:cNvPr id="112668" name="AutoShape 28"/>
          <p:cNvCxnSpPr>
            <a:cxnSpLocks noChangeShapeType="1"/>
            <a:stCxn id="112644" idx="1"/>
            <a:endCxn id="112646" idx="6"/>
          </p:cNvCxnSpPr>
          <p:nvPr/>
        </p:nvCxnSpPr>
        <p:spPr bwMode="auto">
          <a:xfrm flipH="1" flipV="1">
            <a:off x="1981200" y="3613150"/>
            <a:ext cx="508000" cy="28575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669" name="Oval 29"/>
          <p:cNvSpPr>
            <a:spLocks noChangeArrowheads="1"/>
          </p:cNvSpPr>
          <p:nvPr/>
        </p:nvSpPr>
        <p:spPr bwMode="auto">
          <a:xfrm>
            <a:off x="2133600" y="31337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grpSp>
        <p:nvGrpSpPr>
          <p:cNvPr id="82" name="Group 81"/>
          <p:cNvGrpSpPr/>
          <p:nvPr/>
        </p:nvGrpSpPr>
        <p:grpSpPr>
          <a:xfrm>
            <a:off x="3048000" y="1533525"/>
            <a:ext cx="3048000" cy="2478088"/>
            <a:chOff x="3048000" y="1533525"/>
            <a:chExt cx="3048000" cy="2478088"/>
          </a:xfrm>
        </p:grpSpPr>
        <p:sp>
          <p:nvSpPr>
            <p:cNvPr id="112670" name="Oval 30"/>
            <p:cNvSpPr>
              <a:spLocks noChangeArrowheads="1"/>
            </p:cNvSpPr>
            <p:nvPr/>
          </p:nvSpPr>
          <p:spPr bwMode="auto">
            <a:xfrm>
              <a:off x="5334000" y="3667125"/>
              <a:ext cx="344488" cy="344488"/>
            </a:xfrm>
            <a:prstGeom prst="ellipse">
              <a:avLst/>
            </a:prstGeom>
            <a:noFill/>
            <a:ln w="9525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chemeClr val="accent2"/>
                  </a:solidFill>
                </a:rPr>
                <a:t>2</a:t>
              </a:r>
              <a:endParaRPr lang="en-US"/>
            </a:p>
          </p:txBody>
        </p:sp>
        <p:sp>
          <p:nvSpPr>
            <p:cNvPr id="112671" name="Freeform 31"/>
            <p:cNvSpPr>
              <a:spLocks/>
            </p:cNvSpPr>
            <p:nvPr/>
          </p:nvSpPr>
          <p:spPr bwMode="auto">
            <a:xfrm>
              <a:off x="3897313" y="1533525"/>
              <a:ext cx="1393825" cy="2460625"/>
            </a:xfrm>
            <a:custGeom>
              <a:avLst/>
              <a:gdLst/>
              <a:ahLst/>
              <a:cxnLst>
                <a:cxn ang="0">
                  <a:pos x="837" y="97"/>
                </a:cxn>
                <a:cxn ang="0">
                  <a:pos x="657" y="20"/>
                </a:cxn>
                <a:cxn ang="0">
                  <a:pos x="383" y="217"/>
                </a:cxn>
                <a:cxn ang="0">
                  <a:pos x="134" y="389"/>
                </a:cxn>
                <a:cxn ang="0">
                  <a:pos x="14" y="526"/>
                </a:cxn>
                <a:cxn ang="0">
                  <a:pos x="49" y="689"/>
                </a:cxn>
                <a:cxn ang="0">
                  <a:pos x="220" y="834"/>
                </a:cxn>
                <a:cxn ang="0">
                  <a:pos x="451" y="1143"/>
                </a:cxn>
                <a:cxn ang="0">
                  <a:pos x="554" y="1469"/>
                </a:cxn>
                <a:cxn ang="0">
                  <a:pos x="751" y="1529"/>
                </a:cxn>
                <a:cxn ang="0">
                  <a:pos x="846" y="1340"/>
                </a:cxn>
                <a:cxn ang="0">
                  <a:pos x="674" y="877"/>
                </a:cxn>
                <a:cxn ang="0">
                  <a:pos x="469" y="663"/>
                </a:cxn>
                <a:cxn ang="0">
                  <a:pos x="486" y="466"/>
                </a:cxn>
                <a:cxn ang="0">
                  <a:pos x="820" y="320"/>
                </a:cxn>
                <a:cxn ang="0">
                  <a:pos x="837" y="97"/>
                </a:cxn>
              </a:cxnLst>
              <a:rect l="0" t="0" r="r" b="b"/>
              <a:pathLst>
                <a:path w="878" h="1550">
                  <a:moveTo>
                    <a:pt x="837" y="97"/>
                  </a:moveTo>
                  <a:cubicBezTo>
                    <a:pt x="810" y="47"/>
                    <a:pt x="733" y="0"/>
                    <a:pt x="657" y="20"/>
                  </a:cubicBezTo>
                  <a:cubicBezTo>
                    <a:pt x="581" y="40"/>
                    <a:pt x="470" y="156"/>
                    <a:pt x="383" y="217"/>
                  </a:cubicBezTo>
                  <a:cubicBezTo>
                    <a:pt x="296" y="278"/>
                    <a:pt x="196" y="338"/>
                    <a:pt x="134" y="389"/>
                  </a:cubicBezTo>
                  <a:cubicBezTo>
                    <a:pt x="72" y="440"/>
                    <a:pt x="28" y="476"/>
                    <a:pt x="14" y="526"/>
                  </a:cubicBezTo>
                  <a:cubicBezTo>
                    <a:pt x="0" y="576"/>
                    <a:pt x="15" y="638"/>
                    <a:pt x="49" y="689"/>
                  </a:cubicBezTo>
                  <a:cubicBezTo>
                    <a:pt x="83" y="740"/>
                    <a:pt x="153" y="758"/>
                    <a:pt x="220" y="834"/>
                  </a:cubicBezTo>
                  <a:cubicBezTo>
                    <a:pt x="287" y="910"/>
                    <a:pt x="395" y="1037"/>
                    <a:pt x="451" y="1143"/>
                  </a:cubicBezTo>
                  <a:cubicBezTo>
                    <a:pt x="507" y="1249"/>
                    <a:pt x="504" y="1405"/>
                    <a:pt x="554" y="1469"/>
                  </a:cubicBezTo>
                  <a:cubicBezTo>
                    <a:pt x="604" y="1533"/>
                    <a:pt x="702" y="1550"/>
                    <a:pt x="751" y="1529"/>
                  </a:cubicBezTo>
                  <a:cubicBezTo>
                    <a:pt x="800" y="1508"/>
                    <a:pt x="859" y="1449"/>
                    <a:pt x="846" y="1340"/>
                  </a:cubicBezTo>
                  <a:cubicBezTo>
                    <a:pt x="833" y="1231"/>
                    <a:pt x="737" y="990"/>
                    <a:pt x="674" y="877"/>
                  </a:cubicBezTo>
                  <a:cubicBezTo>
                    <a:pt x="611" y="764"/>
                    <a:pt x="500" y="731"/>
                    <a:pt x="469" y="663"/>
                  </a:cubicBezTo>
                  <a:cubicBezTo>
                    <a:pt x="438" y="595"/>
                    <a:pt x="428" y="523"/>
                    <a:pt x="486" y="466"/>
                  </a:cubicBezTo>
                  <a:cubicBezTo>
                    <a:pt x="544" y="409"/>
                    <a:pt x="762" y="381"/>
                    <a:pt x="820" y="320"/>
                  </a:cubicBezTo>
                  <a:cubicBezTo>
                    <a:pt x="878" y="259"/>
                    <a:pt x="864" y="147"/>
                    <a:pt x="837" y="97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2" name="Oval 32"/>
            <p:cNvSpPr>
              <a:spLocks noChangeArrowheads="1"/>
            </p:cNvSpPr>
            <p:nvPr/>
          </p:nvSpPr>
          <p:spPr bwMode="auto">
            <a:xfrm>
              <a:off x="4760913" y="3449638"/>
              <a:ext cx="344487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5</a:t>
              </a:r>
            </a:p>
          </p:txBody>
        </p:sp>
        <p:cxnSp>
          <p:nvCxnSpPr>
            <p:cNvPr id="112673" name="AutoShape 33"/>
            <p:cNvCxnSpPr>
              <a:cxnSpLocks noChangeShapeType="1"/>
              <a:stCxn id="112678" idx="5"/>
              <a:endCxn id="112672" idx="0"/>
            </p:cNvCxnSpPr>
            <p:nvPr/>
          </p:nvCxnSpPr>
          <p:spPr bwMode="auto">
            <a:xfrm>
              <a:off x="4786313" y="3132138"/>
              <a:ext cx="147637" cy="3175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2674" name="Oval 34"/>
            <p:cNvSpPr>
              <a:spLocks noChangeArrowheads="1"/>
            </p:cNvSpPr>
            <p:nvPr/>
          </p:nvSpPr>
          <p:spPr bwMode="auto">
            <a:xfrm>
              <a:off x="5410200" y="230505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8</a:t>
              </a:r>
            </a:p>
          </p:txBody>
        </p:sp>
        <p:sp>
          <p:nvSpPr>
            <p:cNvPr id="112675" name="Oval 35"/>
            <p:cNvSpPr>
              <a:spLocks noChangeArrowheads="1"/>
            </p:cNvSpPr>
            <p:nvPr/>
          </p:nvSpPr>
          <p:spPr bwMode="auto">
            <a:xfrm>
              <a:off x="4111625" y="230505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4</a:t>
              </a:r>
            </a:p>
          </p:txBody>
        </p:sp>
        <p:sp>
          <p:nvSpPr>
            <p:cNvPr id="112676" name="Oval 36"/>
            <p:cNvSpPr>
              <a:spLocks noChangeArrowheads="1"/>
            </p:cNvSpPr>
            <p:nvPr/>
          </p:nvSpPr>
          <p:spPr bwMode="auto">
            <a:xfrm>
              <a:off x="5751513" y="283845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112677" name="Oval 37"/>
            <p:cNvSpPr>
              <a:spLocks noChangeArrowheads="1"/>
            </p:cNvSpPr>
            <p:nvPr/>
          </p:nvSpPr>
          <p:spPr bwMode="auto">
            <a:xfrm>
              <a:off x="5065713" y="283845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10</a:t>
              </a:r>
            </a:p>
          </p:txBody>
        </p:sp>
        <p:sp>
          <p:nvSpPr>
            <p:cNvPr id="112678" name="Oval 38"/>
            <p:cNvSpPr>
              <a:spLocks noChangeArrowheads="1"/>
            </p:cNvSpPr>
            <p:nvPr/>
          </p:nvSpPr>
          <p:spPr bwMode="auto">
            <a:xfrm>
              <a:off x="4492625" y="283845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112679" name="Oval 39"/>
            <p:cNvSpPr>
              <a:spLocks noChangeArrowheads="1"/>
            </p:cNvSpPr>
            <p:nvPr/>
          </p:nvSpPr>
          <p:spPr bwMode="auto">
            <a:xfrm>
              <a:off x="3694113" y="283845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7</a:t>
              </a:r>
            </a:p>
          </p:txBody>
        </p:sp>
        <p:sp>
          <p:nvSpPr>
            <p:cNvPr id="112680" name="Oval 40"/>
            <p:cNvSpPr>
              <a:spLocks noChangeArrowheads="1"/>
            </p:cNvSpPr>
            <p:nvPr/>
          </p:nvSpPr>
          <p:spPr bwMode="auto">
            <a:xfrm>
              <a:off x="4303713" y="344805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6</a:t>
              </a:r>
            </a:p>
          </p:txBody>
        </p:sp>
        <p:sp>
          <p:nvSpPr>
            <p:cNvPr id="112681" name="Oval 41"/>
            <p:cNvSpPr>
              <a:spLocks noChangeArrowheads="1"/>
            </p:cNvSpPr>
            <p:nvPr/>
          </p:nvSpPr>
          <p:spPr bwMode="auto">
            <a:xfrm>
              <a:off x="3883025" y="344805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112682" name="Oval 42"/>
            <p:cNvSpPr>
              <a:spLocks noChangeArrowheads="1"/>
            </p:cNvSpPr>
            <p:nvPr/>
          </p:nvSpPr>
          <p:spPr bwMode="auto">
            <a:xfrm>
              <a:off x="3465513" y="344805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11</a:t>
              </a:r>
            </a:p>
          </p:txBody>
        </p:sp>
        <p:cxnSp>
          <p:nvCxnSpPr>
            <p:cNvPr id="112683" name="AutoShape 43"/>
            <p:cNvCxnSpPr>
              <a:cxnSpLocks noChangeShapeType="1"/>
              <a:stCxn id="112679" idx="3"/>
              <a:endCxn id="112682" idx="0"/>
            </p:cNvCxnSpPr>
            <p:nvPr/>
          </p:nvCxnSpPr>
          <p:spPr bwMode="auto">
            <a:xfrm flipH="1">
              <a:off x="3638550" y="3132138"/>
              <a:ext cx="106363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2684" name="AutoShape 44"/>
            <p:cNvCxnSpPr>
              <a:cxnSpLocks noChangeShapeType="1"/>
              <a:stCxn id="112679" idx="5"/>
              <a:endCxn id="112681" idx="0"/>
            </p:cNvCxnSpPr>
            <p:nvPr/>
          </p:nvCxnSpPr>
          <p:spPr bwMode="auto">
            <a:xfrm>
              <a:off x="3987800" y="3132138"/>
              <a:ext cx="68263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2685" name="AutoShape 45"/>
            <p:cNvCxnSpPr>
              <a:cxnSpLocks noChangeShapeType="1"/>
              <a:stCxn id="112678" idx="3"/>
              <a:endCxn id="112680" idx="0"/>
            </p:cNvCxnSpPr>
            <p:nvPr/>
          </p:nvCxnSpPr>
          <p:spPr bwMode="auto">
            <a:xfrm flipH="1">
              <a:off x="4476750" y="3132138"/>
              <a:ext cx="66675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2686" name="AutoShape 46"/>
            <p:cNvCxnSpPr>
              <a:cxnSpLocks noChangeShapeType="1"/>
              <a:stCxn id="112675" idx="3"/>
              <a:endCxn id="112679" idx="0"/>
            </p:cNvCxnSpPr>
            <p:nvPr/>
          </p:nvCxnSpPr>
          <p:spPr bwMode="auto">
            <a:xfrm flipH="1">
              <a:off x="3867150" y="2598738"/>
              <a:ext cx="295275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2687" name="AutoShape 47"/>
            <p:cNvCxnSpPr>
              <a:cxnSpLocks noChangeShapeType="1"/>
              <a:stCxn id="112675" idx="5"/>
              <a:endCxn id="112678" idx="0"/>
            </p:cNvCxnSpPr>
            <p:nvPr/>
          </p:nvCxnSpPr>
          <p:spPr bwMode="auto">
            <a:xfrm>
              <a:off x="4405313" y="2598738"/>
              <a:ext cx="260350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2688" name="AutoShape 48"/>
            <p:cNvCxnSpPr>
              <a:cxnSpLocks noChangeShapeType="1"/>
              <a:stCxn id="112674" idx="3"/>
              <a:endCxn id="112677" idx="0"/>
            </p:cNvCxnSpPr>
            <p:nvPr/>
          </p:nvCxnSpPr>
          <p:spPr bwMode="auto">
            <a:xfrm flipH="1">
              <a:off x="5238750" y="2598738"/>
              <a:ext cx="222250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2689" name="AutoShape 49"/>
            <p:cNvCxnSpPr>
              <a:cxnSpLocks noChangeShapeType="1"/>
              <a:stCxn id="112674" idx="5"/>
              <a:endCxn id="112676" idx="0"/>
            </p:cNvCxnSpPr>
            <p:nvPr/>
          </p:nvCxnSpPr>
          <p:spPr bwMode="auto">
            <a:xfrm>
              <a:off x="5703888" y="2598738"/>
              <a:ext cx="220662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2690" name="AutoShape 50"/>
            <p:cNvCxnSpPr>
              <a:cxnSpLocks noChangeShapeType="1"/>
              <a:stCxn id="112692" idx="3"/>
              <a:endCxn id="112675" idx="0"/>
            </p:cNvCxnSpPr>
            <p:nvPr/>
          </p:nvCxnSpPr>
          <p:spPr bwMode="auto">
            <a:xfrm flipH="1">
              <a:off x="4284663" y="1989138"/>
              <a:ext cx="527050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2691" name="AutoShape 51"/>
            <p:cNvCxnSpPr>
              <a:cxnSpLocks noChangeShapeType="1"/>
              <a:stCxn id="112692" idx="5"/>
              <a:endCxn id="112674" idx="0"/>
            </p:cNvCxnSpPr>
            <p:nvPr/>
          </p:nvCxnSpPr>
          <p:spPr bwMode="auto">
            <a:xfrm>
              <a:off x="5054600" y="1989138"/>
              <a:ext cx="528638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2692" name="Oval 52"/>
            <p:cNvSpPr>
              <a:spLocks noChangeArrowheads="1"/>
            </p:cNvSpPr>
            <p:nvPr/>
          </p:nvSpPr>
          <p:spPr bwMode="auto">
            <a:xfrm>
              <a:off x="4760913" y="169545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112693" name="AutoShape 53"/>
            <p:cNvCxnSpPr>
              <a:cxnSpLocks noChangeShapeType="1"/>
              <a:stCxn id="112678" idx="5"/>
            </p:cNvCxnSpPr>
            <p:nvPr/>
          </p:nvCxnSpPr>
          <p:spPr bwMode="auto">
            <a:xfrm>
              <a:off x="4786313" y="3132138"/>
              <a:ext cx="606425" cy="606425"/>
            </a:xfrm>
            <a:prstGeom prst="straightConnector1">
              <a:avLst/>
            </a:prstGeom>
            <a:noFill/>
            <a:ln w="254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12694" name="Oval 54"/>
            <p:cNvSpPr>
              <a:spLocks noChangeArrowheads="1"/>
            </p:cNvSpPr>
            <p:nvPr/>
          </p:nvSpPr>
          <p:spPr bwMode="auto">
            <a:xfrm>
              <a:off x="5181600" y="3209925"/>
              <a:ext cx="344488" cy="344488"/>
            </a:xfrm>
            <a:prstGeom prst="ellipse">
              <a:avLst/>
            </a:prstGeom>
            <a:noFill/>
            <a:ln w="9525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chemeClr val="accent2"/>
                  </a:solidFill>
                </a:rPr>
                <a:t>?</a:t>
              </a:r>
              <a:endParaRPr lang="en-US"/>
            </a:p>
          </p:txBody>
        </p:sp>
        <p:sp>
          <p:nvSpPr>
            <p:cNvPr id="112695" name="Line 55"/>
            <p:cNvSpPr>
              <a:spLocks noChangeShapeType="1"/>
            </p:cNvSpPr>
            <p:nvPr/>
          </p:nvSpPr>
          <p:spPr bwMode="auto">
            <a:xfrm>
              <a:off x="3048000" y="2447925"/>
              <a:ext cx="523875" cy="1588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5962650" y="1533525"/>
            <a:ext cx="2952750" cy="2460625"/>
            <a:chOff x="5962650" y="1533525"/>
            <a:chExt cx="2952750" cy="2460625"/>
          </a:xfrm>
        </p:grpSpPr>
        <p:sp>
          <p:nvSpPr>
            <p:cNvPr id="112643" name="Line 3"/>
            <p:cNvSpPr>
              <a:spLocks noChangeShapeType="1"/>
            </p:cNvSpPr>
            <p:nvPr/>
          </p:nvSpPr>
          <p:spPr bwMode="auto">
            <a:xfrm>
              <a:off x="5962650" y="2452688"/>
              <a:ext cx="523875" cy="1587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96" name="Oval 56"/>
            <p:cNvSpPr>
              <a:spLocks noChangeArrowheads="1"/>
            </p:cNvSpPr>
            <p:nvPr/>
          </p:nvSpPr>
          <p:spPr bwMode="auto">
            <a:xfrm>
              <a:off x="6477000" y="1533525"/>
              <a:ext cx="344488" cy="344488"/>
            </a:xfrm>
            <a:prstGeom prst="ellipse">
              <a:avLst/>
            </a:prstGeom>
            <a:noFill/>
            <a:ln w="9525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chemeClr val="accent2"/>
                  </a:solidFill>
                </a:rPr>
                <a:t>2</a:t>
              </a:r>
              <a:endParaRPr lang="en-US"/>
            </a:p>
          </p:txBody>
        </p:sp>
        <p:sp>
          <p:nvSpPr>
            <p:cNvPr id="112697" name="Freeform 57"/>
            <p:cNvSpPr>
              <a:spLocks/>
            </p:cNvSpPr>
            <p:nvPr/>
          </p:nvSpPr>
          <p:spPr bwMode="auto">
            <a:xfrm>
              <a:off x="6716713" y="1533525"/>
              <a:ext cx="1393825" cy="2460625"/>
            </a:xfrm>
            <a:custGeom>
              <a:avLst/>
              <a:gdLst/>
              <a:ahLst/>
              <a:cxnLst>
                <a:cxn ang="0">
                  <a:pos x="837" y="97"/>
                </a:cxn>
                <a:cxn ang="0">
                  <a:pos x="657" y="20"/>
                </a:cxn>
                <a:cxn ang="0">
                  <a:pos x="383" y="217"/>
                </a:cxn>
                <a:cxn ang="0">
                  <a:pos x="134" y="389"/>
                </a:cxn>
                <a:cxn ang="0">
                  <a:pos x="14" y="526"/>
                </a:cxn>
                <a:cxn ang="0">
                  <a:pos x="49" y="689"/>
                </a:cxn>
                <a:cxn ang="0">
                  <a:pos x="220" y="834"/>
                </a:cxn>
                <a:cxn ang="0">
                  <a:pos x="451" y="1143"/>
                </a:cxn>
                <a:cxn ang="0">
                  <a:pos x="554" y="1469"/>
                </a:cxn>
                <a:cxn ang="0">
                  <a:pos x="751" y="1529"/>
                </a:cxn>
                <a:cxn ang="0">
                  <a:pos x="846" y="1340"/>
                </a:cxn>
                <a:cxn ang="0">
                  <a:pos x="674" y="877"/>
                </a:cxn>
                <a:cxn ang="0">
                  <a:pos x="469" y="663"/>
                </a:cxn>
                <a:cxn ang="0">
                  <a:pos x="486" y="466"/>
                </a:cxn>
                <a:cxn ang="0">
                  <a:pos x="820" y="320"/>
                </a:cxn>
                <a:cxn ang="0">
                  <a:pos x="837" y="97"/>
                </a:cxn>
              </a:cxnLst>
              <a:rect l="0" t="0" r="r" b="b"/>
              <a:pathLst>
                <a:path w="878" h="1550">
                  <a:moveTo>
                    <a:pt x="837" y="97"/>
                  </a:moveTo>
                  <a:cubicBezTo>
                    <a:pt x="810" y="47"/>
                    <a:pt x="733" y="0"/>
                    <a:pt x="657" y="20"/>
                  </a:cubicBezTo>
                  <a:cubicBezTo>
                    <a:pt x="581" y="40"/>
                    <a:pt x="470" y="156"/>
                    <a:pt x="383" y="217"/>
                  </a:cubicBezTo>
                  <a:cubicBezTo>
                    <a:pt x="296" y="278"/>
                    <a:pt x="196" y="338"/>
                    <a:pt x="134" y="389"/>
                  </a:cubicBezTo>
                  <a:cubicBezTo>
                    <a:pt x="72" y="440"/>
                    <a:pt x="28" y="476"/>
                    <a:pt x="14" y="526"/>
                  </a:cubicBezTo>
                  <a:cubicBezTo>
                    <a:pt x="0" y="576"/>
                    <a:pt x="15" y="638"/>
                    <a:pt x="49" y="689"/>
                  </a:cubicBezTo>
                  <a:cubicBezTo>
                    <a:pt x="83" y="740"/>
                    <a:pt x="153" y="758"/>
                    <a:pt x="220" y="834"/>
                  </a:cubicBezTo>
                  <a:cubicBezTo>
                    <a:pt x="287" y="910"/>
                    <a:pt x="395" y="1037"/>
                    <a:pt x="451" y="1143"/>
                  </a:cubicBezTo>
                  <a:cubicBezTo>
                    <a:pt x="507" y="1249"/>
                    <a:pt x="504" y="1405"/>
                    <a:pt x="554" y="1469"/>
                  </a:cubicBezTo>
                  <a:cubicBezTo>
                    <a:pt x="604" y="1533"/>
                    <a:pt x="702" y="1550"/>
                    <a:pt x="751" y="1529"/>
                  </a:cubicBezTo>
                  <a:cubicBezTo>
                    <a:pt x="800" y="1508"/>
                    <a:pt x="859" y="1449"/>
                    <a:pt x="846" y="1340"/>
                  </a:cubicBezTo>
                  <a:cubicBezTo>
                    <a:pt x="833" y="1231"/>
                    <a:pt x="737" y="990"/>
                    <a:pt x="674" y="877"/>
                  </a:cubicBezTo>
                  <a:cubicBezTo>
                    <a:pt x="611" y="764"/>
                    <a:pt x="500" y="731"/>
                    <a:pt x="469" y="663"/>
                  </a:cubicBezTo>
                  <a:cubicBezTo>
                    <a:pt x="438" y="595"/>
                    <a:pt x="428" y="523"/>
                    <a:pt x="486" y="466"/>
                  </a:cubicBezTo>
                  <a:cubicBezTo>
                    <a:pt x="544" y="409"/>
                    <a:pt x="762" y="381"/>
                    <a:pt x="820" y="320"/>
                  </a:cubicBezTo>
                  <a:cubicBezTo>
                    <a:pt x="878" y="259"/>
                    <a:pt x="864" y="147"/>
                    <a:pt x="837" y="97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8" name="Oval 58"/>
            <p:cNvSpPr>
              <a:spLocks noChangeArrowheads="1"/>
            </p:cNvSpPr>
            <p:nvPr/>
          </p:nvSpPr>
          <p:spPr bwMode="auto">
            <a:xfrm>
              <a:off x="7580313" y="3449638"/>
              <a:ext cx="344487" cy="3444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5</a:t>
              </a:r>
            </a:p>
          </p:txBody>
        </p:sp>
        <p:cxnSp>
          <p:nvCxnSpPr>
            <p:cNvPr id="112699" name="AutoShape 59"/>
            <p:cNvCxnSpPr>
              <a:cxnSpLocks noChangeShapeType="1"/>
              <a:stCxn id="112704" idx="5"/>
              <a:endCxn id="112698" idx="0"/>
            </p:cNvCxnSpPr>
            <p:nvPr/>
          </p:nvCxnSpPr>
          <p:spPr bwMode="auto">
            <a:xfrm>
              <a:off x="7605713" y="3132138"/>
              <a:ext cx="147637" cy="3175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2700" name="Oval 60"/>
            <p:cNvSpPr>
              <a:spLocks noChangeArrowheads="1"/>
            </p:cNvSpPr>
            <p:nvPr/>
          </p:nvSpPr>
          <p:spPr bwMode="auto">
            <a:xfrm>
              <a:off x="8229600" y="230505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8</a:t>
              </a:r>
            </a:p>
          </p:txBody>
        </p:sp>
        <p:sp>
          <p:nvSpPr>
            <p:cNvPr id="112701" name="Oval 61"/>
            <p:cNvSpPr>
              <a:spLocks noChangeArrowheads="1"/>
            </p:cNvSpPr>
            <p:nvPr/>
          </p:nvSpPr>
          <p:spPr bwMode="auto">
            <a:xfrm>
              <a:off x="6931025" y="230505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112702" name="Oval 62"/>
            <p:cNvSpPr>
              <a:spLocks noChangeArrowheads="1"/>
            </p:cNvSpPr>
            <p:nvPr/>
          </p:nvSpPr>
          <p:spPr bwMode="auto">
            <a:xfrm>
              <a:off x="8570913" y="283845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112703" name="Oval 63"/>
            <p:cNvSpPr>
              <a:spLocks noChangeArrowheads="1"/>
            </p:cNvSpPr>
            <p:nvPr/>
          </p:nvSpPr>
          <p:spPr bwMode="auto">
            <a:xfrm>
              <a:off x="7885113" y="283845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10</a:t>
              </a:r>
            </a:p>
          </p:txBody>
        </p:sp>
        <p:sp>
          <p:nvSpPr>
            <p:cNvPr id="112704" name="Oval 64"/>
            <p:cNvSpPr>
              <a:spLocks noChangeArrowheads="1"/>
            </p:cNvSpPr>
            <p:nvPr/>
          </p:nvSpPr>
          <p:spPr bwMode="auto">
            <a:xfrm>
              <a:off x="7312025" y="283845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4</a:t>
              </a:r>
            </a:p>
          </p:txBody>
        </p:sp>
        <p:sp>
          <p:nvSpPr>
            <p:cNvPr id="112705" name="Oval 65"/>
            <p:cNvSpPr>
              <a:spLocks noChangeArrowheads="1"/>
            </p:cNvSpPr>
            <p:nvPr/>
          </p:nvSpPr>
          <p:spPr bwMode="auto">
            <a:xfrm>
              <a:off x="6513513" y="283845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7</a:t>
              </a:r>
            </a:p>
          </p:txBody>
        </p:sp>
        <p:sp>
          <p:nvSpPr>
            <p:cNvPr id="112706" name="Oval 66"/>
            <p:cNvSpPr>
              <a:spLocks noChangeArrowheads="1"/>
            </p:cNvSpPr>
            <p:nvPr/>
          </p:nvSpPr>
          <p:spPr bwMode="auto">
            <a:xfrm>
              <a:off x="7123113" y="344805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6</a:t>
              </a:r>
            </a:p>
          </p:txBody>
        </p:sp>
        <p:sp>
          <p:nvSpPr>
            <p:cNvPr id="112707" name="Oval 67"/>
            <p:cNvSpPr>
              <a:spLocks noChangeArrowheads="1"/>
            </p:cNvSpPr>
            <p:nvPr/>
          </p:nvSpPr>
          <p:spPr bwMode="auto">
            <a:xfrm>
              <a:off x="6702425" y="3448050"/>
              <a:ext cx="344488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112708" name="Oval 68"/>
            <p:cNvSpPr>
              <a:spLocks noChangeArrowheads="1"/>
            </p:cNvSpPr>
            <p:nvPr/>
          </p:nvSpPr>
          <p:spPr bwMode="auto">
            <a:xfrm>
              <a:off x="6284913" y="344805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11</a:t>
              </a:r>
            </a:p>
          </p:txBody>
        </p:sp>
        <p:cxnSp>
          <p:nvCxnSpPr>
            <p:cNvPr id="112709" name="AutoShape 69"/>
            <p:cNvCxnSpPr>
              <a:cxnSpLocks noChangeShapeType="1"/>
              <a:stCxn id="112705" idx="3"/>
              <a:endCxn id="112708" idx="0"/>
            </p:cNvCxnSpPr>
            <p:nvPr/>
          </p:nvCxnSpPr>
          <p:spPr bwMode="auto">
            <a:xfrm flipH="1">
              <a:off x="6457950" y="3132138"/>
              <a:ext cx="106363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2710" name="AutoShape 70"/>
            <p:cNvCxnSpPr>
              <a:cxnSpLocks noChangeShapeType="1"/>
              <a:stCxn id="112705" idx="5"/>
              <a:endCxn id="112707" idx="0"/>
            </p:cNvCxnSpPr>
            <p:nvPr/>
          </p:nvCxnSpPr>
          <p:spPr bwMode="auto">
            <a:xfrm>
              <a:off x="6807200" y="3132138"/>
              <a:ext cx="68263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2711" name="AutoShape 71"/>
            <p:cNvCxnSpPr>
              <a:cxnSpLocks noChangeShapeType="1"/>
              <a:stCxn id="112704" idx="3"/>
              <a:endCxn id="112706" idx="0"/>
            </p:cNvCxnSpPr>
            <p:nvPr/>
          </p:nvCxnSpPr>
          <p:spPr bwMode="auto">
            <a:xfrm flipH="1">
              <a:off x="7296150" y="3132138"/>
              <a:ext cx="66675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2712" name="AutoShape 72"/>
            <p:cNvCxnSpPr>
              <a:cxnSpLocks noChangeShapeType="1"/>
              <a:stCxn id="112701" idx="3"/>
              <a:endCxn id="112705" idx="0"/>
            </p:cNvCxnSpPr>
            <p:nvPr/>
          </p:nvCxnSpPr>
          <p:spPr bwMode="auto">
            <a:xfrm flipH="1">
              <a:off x="6686550" y="2598738"/>
              <a:ext cx="295275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2713" name="AutoShape 73"/>
            <p:cNvCxnSpPr>
              <a:cxnSpLocks noChangeShapeType="1"/>
              <a:stCxn id="112701" idx="5"/>
              <a:endCxn id="112704" idx="0"/>
            </p:cNvCxnSpPr>
            <p:nvPr/>
          </p:nvCxnSpPr>
          <p:spPr bwMode="auto">
            <a:xfrm>
              <a:off x="7224713" y="2598738"/>
              <a:ext cx="260350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2714" name="AutoShape 74"/>
            <p:cNvCxnSpPr>
              <a:cxnSpLocks noChangeShapeType="1"/>
              <a:stCxn id="112700" idx="3"/>
              <a:endCxn id="112703" idx="0"/>
            </p:cNvCxnSpPr>
            <p:nvPr/>
          </p:nvCxnSpPr>
          <p:spPr bwMode="auto">
            <a:xfrm flipH="1">
              <a:off x="8058150" y="2598738"/>
              <a:ext cx="222250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2715" name="AutoShape 75"/>
            <p:cNvCxnSpPr>
              <a:cxnSpLocks noChangeShapeType="1"/>
              <a:stCxn id="112700" idx="5"/>
              <a:endCxn id="112702" idx="0"/>
            </p:cNvCxnSpPr>
            <p:nvPr/>
          </p:nvCxnSpPr>
          <p:spPr bwMode="auto">
            <a:xfrm>
              <a:off x="8523288" y="2598738"/>
              <a:ext cx="220662" cy="239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2716" name="AutoShape 76"/>
            <p:cNvCxnSpPr>
              <a:cxnSpLocks noChangeShapeType="1"/>
              <a:stCxn id="112718" idx="3"/>
              <a:endCxn id="112701" idx="0"/>
            </p:cNvCxnSpPr>
            <p:nvPr/>
          </p:nvCxnSpPr>
          <p:spPr bwMode="auto">
            <a:xfrm flipH="1">
              <a:off x="7104063" y="1989138"/>
              <a:ext cx="527050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2717" name="AutoShape 77"/>
            <p:cNvCxnSpPr>
              <a:cxnSpLocks noChangeShapeType="1"/>
              <a:stCxn id="112718" idx="5"/>
              <a:endCxn id="112700" idx="0"/>
            </p:cNvCxnSpPr>
            <p:nvPr/>
          </p:nvCxnSpPr>
          <p:spPr bwMode="auto">
            <a:xfrm>
              <a:off x="7874000" y="1989138"/>
              <a:ext cx="528638" cy="3159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2718" name="Oval 78"/>
            <p:cNvSpPr>
              <a:spLocks noChangeArrowheads="1"/>
            </p:cNvSpPr>
            <p:nvPr/>
          </p:nvSpPr>
          <p:spPr bwMode="auto">
            <a:xfrm>
              <a:off x="7580313" y="1695450"/>
              <a:ext cx="344487" cy="3444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112719" name="AutoShape 79"/>
            <p:cNvCxnSpPr>
              <a:cxnSpLocks noChangeShapeType="1"/>
            </p:cNvCxnSpPr>
            <p:nvPr/>
          </p:nvCxnSpPr>
          <p:spPr bwMode="auto">
            <a:xfrm>
              <a:off x="6705600" y="1838325"/>
              <a:ext cx="327025" cy="452438"/>
            </a:xfrm>
            <a:prstGeom prst="straightConnector1">
              <a:avLst/>
            </a:prstGeom>
            <a:noFill/>
            <a:ln w="25400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12720" name="Oval 80"/>
            <p:cNvSpPr>
              <a:spLocks noChangeArrowheads="1"/>
            </p:cNvSpPr>
            <p:nvPr/>
          </p:nvSpPr>
          <p:spPr bwMode="auto">
            <a:xfrm>
              <a:off x="6858000" y="1685925"/>
              <a:ext cx="344488" cy="344488"/>
            </a:xfrm>
            <a:prstGeom prst="ellipse">
              <a:avLst/>
            </a:prstGeom>
            <a:noFill/>
            <a:ln w="9525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chemeClr val="accent2"/>
                  </a:solidFill>
                </a:rPr>
                <a:t>?</a:t>
              </a:r>
              <a:endParaRPr lang="en-US"/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381000" y="57150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/>
              <a:t>At the end, how do we know 2 is going to be less than its left child (here, 7) which it wasn’t compared against?</a:t>
            </a:r>
            <a:endParaRPr lang="en-US" sz="20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ADT: Priority Queue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Textbook Chapter 6: Priority Queues</a:t>
            </a:r>
          </a:p>
          <a:p>
            <a:pPr lvl="1"/>
            <a:r>
              <a:rPr lang="en-US" dirty="0" smtClean="0"/>
              <a:t>Will go back to binary search trees (4) and </a:t>
            </a:r>
            <a:r>
              <a:rPr lang="en-US" dirty="0" err="1" smtClean="0"/>
              <a:t>hashtables</a:t>
            </a:r>
            <a:r>
              <a:rPr lang="en-US" dirty="0" smtClean="0"/>
              <a:t> (5) later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priority queue</a:t>
            </a:r>
            <a:r>
              <a:rPr lang="en-US" dirty="0" smtClean="0"/>
              <a:t> holds </a:t>
            </a:r>
            <a:r>
              <a:rPr lang="en-US" i="1" dirty="0" smtClean="0"/>
              <a:t>compare-able data</a:t>
            </a:r>
          </a:p>
          <a:p>
            <a:pPr lvl="1"/>
            <a:r>
              <a:rPr lang="en-US" dirty="0" smtClean="0"/>
              <a:t>Unlike stacks and queues need to </a:t>
            </a:r>
            <a:r>
              <a:rPr lang="en-US" i="1" dirty="0" smtClean="0"/>
              <a:t>compare items</a:t>
            </a:r>
          </a:p>
          <a:p>
            <a:pPr lvl="2"/>
            <a:r>
              <a:rPr lang="en-US" dirty="0" smtClean="0"/>
              <a:t>Given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, is </a:t>
            </a:r>
            <a:r>
              <a:rPr lang="en-US" i="1" dirty="0" smtClean="0"/>
              <a:t>x</a:t>
            </a:r>
            <a:r>
              <a:rPr lang="en-US" dirty="0" smtClean="0"/>
              <a:t> less than, equal to, or greater than </a:t>
            </a:r>
            <a:r>
              <a:rPr lang="en-US" i="1" dirty="0" smtClean="0"/>
              <a:t>y</a:t>
            </a:r>
          </a:p>
          <a:p>
            <a:pPr lvl="2"/>
            <a:r>
              <a:rPr lang="en-US" dirty="0" smtClean="0"/>
              <a:t>What this means can depend on your data</a:t>
            </a:r>
          </a:p>
          <a:p>
            <a:pPr lvl="3"/>
            <a:r>
              <a:rPr lang="en-US" dirty="0" smtClean="0"/>
              <a:t>Numbers: numeric ordering</a:t>
            </a:r>
          </a:p>
          <a:p>
            <a:pPr lvl="3"/>
            <a:r>
              <a:rPr lang="en-US" dirty="0" smtClean="0"/>
              <a:t>Strings: lexicon ordering</a:t>
            </a:r>
          </a:p>
          <a:p>
            <a:pPr lvl="3"/>
            <a:r>
              <a:rPr lang="en-US" dirty="0" smtClean="0"/>
              <a:t>Employee profile: lexicon ordering on name?  Id?</a:t>
            </a:r>
          </a:p>
          <a:p>
            <a:pPr lvl="1"/>
            <a:r>
              <a:rPr lang="en-US" dirty="0" smtClean="0"/>
              <a:t>Much of course will require comparable items:</a:t>
            </a:r>
          </a:p>
          <a:p>
            <a:pPr lvl="2"/>
            <a:r>
              <a:rPr lang="en-US" dirty="0" smtClean="0"/>
              <a:t>Sorting</a:t>
            </a:r>
          </a:p>
          <a:p>
            <a:pPr lvl="2"/>
            <a:r>
              <a:rPr lang="en-US" dirty="0" smtClean="0"/>
              <a:t>Binary Search Trees</a:t>
            </a:r>
          </a:p>
          <a:p>
            <a:pPr lvl="1"/>
            <a:r>
              <a:rPr lang="en-US" dirty="0" smtClean="0"/>
              <a:t>Integers are comparable, so will use them in examples</a:t>
            </a:r>
          </a:p>
          <a:p>
            <a:pPr lvl="2"/>
            <a:r>
              <a:rPr lang="en-US" dirty="0" smtClean="0"/>
              <a:t>But the priority queue ADT is much more general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Insert: </a:t>
            </a:r>
            <a:r>
              <a:rPr lang="en-US" dirty="0"/>
              <a:t>Run Time Analysis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96D65E4D-2BB0-41FB-ACAE-9AEDEB73E334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, worst-case time proportional to tree height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needs the “last used” complete-tree position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needs the “next to use” complete-tree position</a:t>
            </a:r>
          </a:p>
          <a:p>
            <a:pPr lvl="1"/>
            <a:r>
              <a:rPr lang="en-US" dirty="0" smtClean="0"/>
              <a:t>If “keep a reference to there”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have to adjust that reference: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in worst case</a:t>
            </a:r>
          </a:p>
          <a:p>
            <a:pPr lvl="1"/>
            <a:r>
              <a:rPr lang="en-US" dirty="0" smtClean="0"/>
              <a:t>Could calculate how to find it in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from the root given the size of the heap</a:t>
            </a:r>
          </a:p>
          <a:p>
            <a:pPr lvl="2"/>
            <a:r>
              <a:rPr lang="en-US" dirty="0" smtClean="0"/>
              <a:t>But it’s not easy</a:t>
            </a:r>
          </a:p>
          <a:p>
            <a:pPr lvl="2"/>
            <a:r>
              <a:rPr lang="en-US" dirty="0" smtClean="0"/>
              <a:t>And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is always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); what about the promised </a:t>
            </a:r>
            <a:r>
              <a:rPr lang="en-US" i="1" dirty="0" smtClean="0"/>
              <a:t>O</a:t>
            </a:r>
            <a:r>
              <a:rPr lang="en-US" dirty="0" smtClean="0"/>
              <a:t>(1) on average (assuming random arrival of items)?</a:t>
            </a:r>
          </a:p>
          <a:p>
            <a:pPr lvl="2"/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There’s a “trick”: don’t represent complete trees as nodes with pointers to children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7772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Assume each item has a “priority”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lesser value</a:t>
            </a:r>
            <a:r>
              <a:rPr lang="en-US" dirty="0" smtClean="0"/>
              <a:t> item is the one with the </a:t>
            </a:r>
            <a:r>
              <a:rPr lang="en-US" i="1" dirty="0" smtClean="0"/>
              <a:t>greater</a:t>
            </a:r>
            <a:r>
              <a:rPr lang="en-US" dirty="0" smtClean="0"/>
              <a:t> priority</a:t>
            </a:r>
          </a:p>
          <a:p>
            <a:pPr lvl="1"/>
            <a:r>
              <a:rPr lang="en-US" dirty="0" smtClean="0"/>
              <a:t>So “priority 1” is more important than “priority 4”</a:t>
            </a:r>
          </a:p>
          <a:p>
            <a:pPr lvl="1"/>
            <a:r>
              <a:rPr lang="en-US" dirty="0" smtClean="0"/>
              <a:t>(Just a convention)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Operations: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endParaRPr lang="en-US" dirty="0" smtClean="0"/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dirty="0" smtClean="0"/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dirty="0" smtClean="0"/>
              <a:t>,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destroy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Key property: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returns and deletes from the queue the item with greatest priority (lowest priority value)</a:t>
            </a:r>
          </a:p>
          <a:p>
            <a:pPr lvl="1"/>
            <a:r>
              <a:rPr lang="en-US" dirty="0" smtClean="0"/>
              <a:t>Can resolve ties arbitrarily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267200" y="2514600"/>
            <a:ext cx="4876800" cy="1760538"/>
            <a:chOff x="3810000" y="2735262"/>
            <a:chExt cx="4876800" cy="1760538"/>
          </a:xfrm>
        </p:grpSpPr>
        <p:sp>
          <p:nvSpPr>
            <p:cNvPr id="7" name="Line 71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 flipV="1">
              <a:off x="3810000" y="3878262"/>
              <a:ext cx="83820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72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810000" y="3497262"/>
              <a:ext cx="8032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accent2"/>
                  </a:solidFill>
                </a:rPr>
                <a:t>insert</a:t>
              </a:r>
            </a:p>
          </p:txBody>
        </p:sp>
        <p:sp>
          <p:nvSpPr>
            <p:cNvPr id="9" name="Line 73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V="1">
              <a:off x="7467600" y="3878262"/>
              <a:ext cx="1219200" cy="1905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74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91400" y="3573462"/>
              <a:ext cx="12684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 err="1">
                  <a:solidFill>
                    <a:schemeClr val="accent2"/>
                  </a:solidFill>
                </a:rPr>
                <a:t>deleteMin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11" name="Freeform 80"/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4679950" y="2735262"/>
              <a:ext cx="3135313" cy="1760538"/>
            </a:xfrm>
            <a:custGeom>
              <a:avLst/>
              <a:gdLst/>
              <a:ahLst/>
              <a:cxnLst>
                <a:cxn ang="0">
                  <a:pos x="381" y="157"/>
                </a:cxn>
                <a:cxn ang="0">
                  <a:pos x="306" y="135"/>
                </a:cxn>
                <a:cxn ang="0">
                  <a:pos x="187" y="150"/>
                </a:cxn>
                <a:cxn ang="0">
                  <a:pos x="52" y="374"/>
                </a:cxn>
                <a:cxn ang="0">
                  <a:pos x="97" y="599"/>
                </a:cxn>
                <a:cxn ang="0">
                  <a:pos x="52" y="816"/>
                </a:cxn>
                <a:cxn ang="0">
                  <a:pos x="22" y="861"/>
                </a:cxn>
                <a:cxn ang="0">
                  <a:pos x="0" y="935"/>
                </a:cxn>
                <a:cxn ang="0">
                  <a:pos x="30" y="1048"/>
                </a:cxn>
                <a:cxn ang="0">
                  <a:pos x="52" y="1369"/>
                </a:cxn>
                <a:cxn ang="0">
                  <a:pos x="232" y="1474"/>
                </a:cxn>
                <a:cxn ang="0">
                  <a:pos x="404" y="1452"/>
                </a:cxn>
                <a:cxn ang="0">
                  <a:pos x="516" y="1339"/>
                </a:cxn>
                <a:cxn ang="0">
                  <a:pos x="673" y="1220"/>
                </a:cxn>
                <a:cxn ang="0">
                  <a:pos x="778" y="1242"/>
                </a:cxn>
                <a:cxn ang="0">
                  <a:pos x="838" y="1302"/>
                </a:cxn>
                <a:cxn ang="0">
                  <a:pos x="890" y="1347"/>
                </a:cxn>
                <a:cxn ang="0">
                  <a:pos x="920" y="1392"/>
                </a:cxn>
                <a:cxn ang="0">
                  <a:pos x="1040" y="1474"/>
                </a:cxn>
                <a:cxn ang="0">
                  <a:pos x="1159" y="1452"/>
                </a:cxn>
                <a:cxn ang="0">
                  <a:pos x="1219" y="1407"/>
                </a:cxn>
                <a:cxn ang="0">
                  <a:pos x="1271" y="1294"/>
                </a:cxn>
                <a:cxn ang="0">
                  <a:pos x="1242" y="1160"/>
                </a:cxn>
                <a:cxn ang="0">
                  <a:pos x="1152" y="988"/>
                </a:cxn>
                <a:cxn ang="0">
                  <a:pos x="1167" y="718"/>
                </a:cxn>
                <a:cxn ang="0">
                  <a:pos x="1242" y="644"/>
                </a:cxn>
                <a:cxn ang="0">
                  <a:pos x="1346" y="599"/>
                </a:cxn>
                <a:cxn ang="0">
                  <a:pos x="1481" y="427"/>
                </a:cxn>
                <a:cxn ang="0">
                  <a:pos x="1294" y="202"/>
                </a:cxn>
                <a:cxn ang="0">
                  <a:pos x="1219" y="210"/>
                </a:cxn>
                <a:cxn ang="0">
                  <a:pos x="1114" y="300"/>
                </a:cxn>
                <a:cxn ang="0">
                  <a:pos x="1062" y="389"/>
                </a:cxn>
                <a:cxn ang="0">
                  <a:pos x="957" y="449"/>
                </a:cxn>
                <a:cxn ang="0">
                  <a:pos x="793" y="240"/>
                </a:cxn>
                <a:cxn ang="0">
                  <a:pos x="763" y="120"/>
                </a:cxn>
                <a:cxn ang="0">
                  <a:pos x="695" y="45"/>
                </a:cxn>
                <a:cxn ang="0">
                  <a:pos x="673" y="23"/>
                </a:cxn>
                <a:cxn ang="0">
                  <a:pos x="606" y="0"/>
                </a:cxn>
                <a:cxn ang="0">
                  <a:pos x="456" y="75"/>
                </a:cxn>
                <a:cxn ang="0">
                  <a:pos x="426" y="120"/>
                </a:cxn>
                <a:cxn ang="0">
                  <a:pos x="381" y="157"/>
                </a:cxn>
              </a:cxnLst>
              <a:rect l="0" t="0" r="r" b="b"/>
              <a:pathLst>
                <a:path w="1481" h="1479">
                  <a:moveTo>
                    <a:pt x="381" y="157"/>
                  </a:moveTo>
                  <a:cubicBezTo>
                    <a:pt x="355" y="151"/>
                    <a:pt x="331" y="143"/>
                    <a:pt x="306" y="135"/>
                  </a:cubicBezTo>
                  <a:cubicBezTo>
                    <a:pt x="300" y="135"/>
                    <a:pt x="213" y="137"/>
                    <a:pt x="187" y="150"/>
                  </a:cubicBezTo>
                  <a:cubicBezTo>
                    <a:pt x="107" y="190"/>
                    <a:pt x="73" y="294"/>
                    <a:pt x="52" y="374"/>
                  </a:cubicBezTo>
                  <a:cubicBezTo>
                    <a:pt x="57" y="445"/>
                    <a:pt x="56" y="536"/>
                    <a:pt x="97" y="599"/>
                  </a:cubicBezTo>
                  <a:cubicBezTo>
                    <a:pt x="124" y="684"/>
                    <a:pt x="114" y="754"/>
                    <a:pt x="52" y="816"/>
                  </a:cubicBezTo>
                  <a:cubicBezTo>
                    <a:pt x="30" y="885"/>
                    <a:pt x="67" y="780"/>
                    <a:pt x="22" y="861"/>
                  </a:cubicBezTo>
                  <a:cubicBezTo>
                    <a:pt x="13" y="877"/>
                    <a:pt x="5" y="915"/>
                    <a:pt x="0" y="935"/>
                  </a:cubicBezTo>
                  <a:cubicBezTo>
                    <a:pt x="5" y="981"/>
                    <a:pt x="5" y="1010"/>
                    <a:pt x="30" y="1048"/>
                  </a:cubicBezTo>
                  <a:cubicBezTo>
                    <a:pt x="77" y="1190"/>
                    <a:pt x="27" y="1023"/>
                    <a:pt x="52" y="1369"/>
                  </a:cubicBezTo>
                  <a:cubicBezTo>
                    <a:pt x="57" y="1432"/>
                    <a:pt x="182" y="1465"/>
                    <a:pt x="232" y="1474"/>
                  </a:cubicBezTo>
                  <a:cubicBezTo>
                    <a:pt x="329" y="1469"/>
                    <a:pt x="337" y="1472"/>
                    <a:pt x="404" y="1452"/>
                  </a:cubicBezTo>
                  <a:cubicBezTo>
                    <a:pt x="509" y="1366"/>
                    <a:pt x="446" y="1409"/>
                    <a:pt x="516" y="1339"/>
                  </a:cubicBezTo>
                  <a:cubicBezTo>
                    <a:pt x="539" y="1268"/>
                    <a:pt x="606" y="1233"/>
                    <a:pt x="673" y="1220"/>
                  </a:cubicBezTo>
                  <a:cubicBezTo>
                    <a:pt x="711" y="1225"/>
                    <a:pt x="741" y="1233"/>
                    <a:pt x="778" y="1242"/>
                  </a:cubicBezTo>
                  <a:cubicBezTo>
                    <a:pt x="804" y="1260"/>
                    <a:pt x="817" y="1281"/>
                    <a:pt x="838" y="1302"/>
                  </a:cubicBezTo>
                  <a:cubicBezTo>
                    <a:pt x="872" y="1336"/>
                    <a:pt x="861" y="1310"/>
                    <a:pt x="890" y="1347"/>
                  </a:cubicBezTo>
                  <a:cubicBezTo>
                    <a:pt x="901" y="1361"/>
                    <a:pt x="906" y="1381"/>
                    <a:pt x="920" y="1392"/>
                  </a:cubicBezTo>
                  <a:cubicBezTo>
                    <a:pt x="960" y="1422"/>
                    <a:pt x="996" y="1452"/>
                    <a:pt x="1040" y="1474"/>
                  </a:cubicBezTo>
                  <a:cubicBezTo>
                    <a:pt x="1097" y="1469"/>
                    <a:pt x="1118" y="1479"/>
                    <a:pt x="1159" y="1452"/>
                  </a:cubicBezTo>
                  <a:cubicBezTo>
                    <a:pt x="1180" y="1438"/>
                    <a:pt x="1219" y="1407"/>
                    <a:pt x="1219" y="1407"/>
                  </a:cubicBezTo>
                  <a:cubicBezTo>
                    <a:pt x="1243" y="1371"/>
                    <a:pt x="1255" y="1334"/>
                    <a:pt x="1271" y="1294"/>
                  </a:cubicBezTo>
                  <a:cubicBezTo>
                    <a:pt x="1266" y="1239"/>
                    <a:pt x="1270" y="1204"/>
                    <a:pt x="1242" y="1160"/>
                  </a:cubicBezTo>
                  <a:cubicBezTo>
                    <a:pt x="1225" y="1098"/>
                    <a:pt x="1181" y="1046"/>
                    <a:pt x="1152" y="988"/>
                  </a:cubicBezTo>
                  <a:cubicBezTo>
                    <a:pt x="1133" y="899"/>
                    <a:pt x="1116" y="797"/>
                    <a:pt x="1167" y="718"/>
                  </a:cubicBezTo>
                  <a:cubicBezTo>
                    <a:pt x="1179" y="679"/>
                    <a:pt x="1204" y="655"/>
                    <a:pt x="1242" y="644"/>
                  </a:cubicBezTo>
                  <a:cubicBezTo>
                    <a:pt x="1272" y="624"/>
                    <a:pt x="1311" y="607"/>
                    <a:pt x="1346" y="599"/>
                  </a:cubicBezTo>
                  <a:cubicBezTo>
                    <a:pt x="1411" y="557"/>
                    <a:pt x="1461" y="503"/>
                    <a:pt x="1481" y="427"/>
                  </a:cubicBezTo>
                  <a:cubicBezTo>
                    <a:pt x="1465" y="308"/>
                    <a:pt x="1416" y="228"/>
                    <a:pt x="1294" y="202"/>
                  </a:cubicBezTo>
                  <a:cubicBezTo>
                    <a:pt x="1269" y="205"/>
                    <a:pt x="1243" y="202"/>
                    <a:pt x="1219" y="210"/>
                  </a:cubicBezTo>
                  <a:cubicBezTo>
                    <a:pt x="1187" y="221"/>
                    <a:pt x="1135" y="279"/>
                    <a:pt x="1114" y="300"/>
                  </a:cubicBezTo>
                  <a:cubicBezTo>
                    <a:pt x="1092" y="322"/>
                    <a:pt x="1080" y="364"/>
                    <a:pt x="1062" y="389"/>
                  </a:cubicBezTo>
                  <a:cubicBezTo>
                    <a:pt x="1035" y="428"/>
                    <a:pt x="1000" y="441"/>
                    <a:pt x="957" y="449"/>
                  </a:cubicBezTo>
                  <a:cubicBezTo>
                    <a:pt x="845" y="428"/>
                    <a:pt x="813" y="342"/>
                    <a:pt x="793" y="240"/>
                  </a:cubicBezTo>
                  <a:cubicBezTo>
                    <a:pt x="790" y="225"/>
                    <a:pt x="782" y="144"/>
                    <a:pt x="763" y="120"/>
                  </a:cubicBezTo>
                  <a:cubicBezTo>
                    <a:pt x="743" y="93"/>
                    <a:pt x="716" y="71"/>
                    <a:pt x="695" y="45"/>
                  </a:cubicBezTo>
                  <a:cubicBezTo>
                    <a:pt x="688" y="37"/>
                    <a:pt x="682" y="29"/>
                    <a:pt x="673" y="23"/>
                  </a:cubicBezTo>
                  <a:cubicBezTo>
                    <a:pt x="656" y="11"/>
                    <a:pt x="626" y="7"/>
                    <a:pt x="606" y="0"/>
                  </a:cubicBezTo>
                  <a:cubicBezTo>
                    <a:pt x="526" y="12"/>
                    <a:pt x="516" y="15"/>
                    <a:pt x="456" y="75"/>
                  </a:cubicBezTo>
                  <a:cubicBezTo>
                    <a:pt x="443" y="88"/>
                    <a:pt x="426" y="120"/>
                    <a:pt x="426" y="120"/>
                  </a:cubicBezTo>
                  <a:cubicBezTo>
                    <a:pt x="418" y="145"/>
                    <a:pt x="409" y="157"/>
                    <a:pt x="381" y="157"/>
                  </a:cubicBez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81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953000" y="2943761"/>
              <a:ext cx="22860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/>
              <a:r>
                <a:rPr lang="en-US" sz="2000" dirty="0"/>
                <a:t> </a:t>
              </a:r>
              <a:r>
                <a:rPr lang="en-US" sz="2000" dirty="0" smtClean="0"/>
                <a:t>       </a:t>
              </a:r>
              <a:r>
                <a:rPr lang="en-US" sz="2000" dirty="0" smtClean="0">
                  <a:solidFill>
                    <a:srgbClr val="FF0000"/>
                  </a:solidFill>
                </a:rPr>
                <a:t>6        2</a:t>
              </a:r>
              <a:endParaRPr lang="en-US" sz="2000" dirty="0">
                <a:solidFill>
                  <a:srgbClr val="FF0000"/>
                </a:solidFill>
              </a:endParaRPr>
            </a:p>
            <a:p>
              <a:pPr marL="457200" indent="-457200"/>
              <a:r>
                <a:rPr lang="en-US" sz="2000" dirty="0">
                  <a:solidFill>
                    <a:srgbClr val="FF0000"/>
                  </a:solidFill>
                </a:rPr>
                <a:t>  15  </a:t>
              </a:r>
              <a:r>
                <a:rPr lang="en-US" sz="2000" dirty="0" smtClean="0">
                  <a:solidFill>
                    <a:srgbClr val="FF0000"/>
                  </a:solidFill>
                </a:rPr>
                <a:t>      23</a:t>
              </a:r>
              <a:endParaRPr lang="en-US" sz="2000" dirty="0">
                <a:solidFill>
                  <a:srgbClr val="FF0000"/>
                </a:solidFill>
              </a:endParaRPr>
            </a:p>
            <a:p>
              <a:pPr marL="457200" indent="-457200"/>
              <a:r>
                <a:rPr lang="en-US" sz="2000" dirty="0" smtClean="0">
                  <a:solidFill>
                    <a:srgbClr val="FF0000"/>
                  </a:solidFill>
                </a:rPr>
                <a:t>          12   </a:t>
              </a:r>
              <a:r>
                <a:rPr lang="en-US" sz="2000" dirty="0">
                  <a:solidFill>
                    <a:srgbClr val="FF0000"/>
                  </a:solidFill>
                </a:rPr>
                <a:t>18</a:t>
              </a:r>
            </a:p>
            <a:p>
              <a:pPr marL="457200" indent="-457200"/>
              <a:r>
                <a:rPr lang="en-US" sz="2000" dirty="0">
                  <a:solidFill>
                    <a:srgbClr val="FF0000"/>
                  </a:solidFill>
                </a:rPr>
                <a:t>45   3    7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Focusing on the numbers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simplicity in lecture, we’ll often suppose items are just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 smtClean="0"/>
              <a:t>s</a:t>
            </a:r>
            <a:r>
              <a:rPr lang="en-US" dirty="0" smtClean="0"/>
              <a:t> and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is the priority</a:t>
            </a:r>
          </a:p>
          <a:p>
            <a:pPr lvl="1"/>
            <a:r>
              <a:rPr lang="en-US" dirty="0" smtClean="0"/>
              <a:t>So an operation sequence could be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insert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insert 5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x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dirty="0" smtClean="0"/>
          </a:p>
          <a:p>
            <a:pPr lvl="1">
              <a:buFont typeface="Arial" pitchFamily="34" charset="0"/>
              <a:buChar char="–"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priorities are common, but really just need comparable</a:t>
            </a:r>
          </a:p>
          <a:p>
            <a:pPr lvl="1"/>
            <a:r>
              <a:rPr lang="en-US" dirty="0" smtClean="0"/>
              <a:t>Not having “other data” is very rare</a:t>
            </a:r>
          </a:p>
          <a:p>
            <a:pPr lvl="2"/>
            <a:r>
              <a:rPr lang="en-US" dirty="0" smtClean="0"/>
              <a:t>Example: print job is a priority </a:t>
            </a:r>
            <a:r>
              <a:rPr lang="en-US" i="1" dirty="0" smtClean="0"/>
              <a:t>and</a:t>
            </a:r>
            <a:r>
              <a:rPr lang="en-US" dirty="0" smtClean="0"/>
              <a:t> the file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5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3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4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b</a:t>
            </a:r>
            <a:r>
              <a:rPr lang="en-US" dirty="0" smtClean="0"/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2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6</a:t>
            </a:r>
          </a:p>
          <a:p>
            <a:pPr>
              <a:buNone/>
            </a:pPr>
            <a:r>
              <a:rPr lang="en-US" dirty="0" smtClean="0"/>
              <a:t>	c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d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Analogy: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is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is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But the whole point is to use priorities instead of FIFO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2286000"/>
            <a:ext cx="1676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 smtClean="0"/>
          </a:p>
          <a:p>
            <a:r>
              <a:rPr lang="en-US" dirty="0" smtClean="0"/>
              <a:t>4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</a:t>
            </a:r>
            <a:endParaRPr lang="en-US" dirty="0" smtClean="0"/>
          </a:p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848600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Like all good ADTs, the priority queue arises often</a:t>
            </a:r>
          </a:p>
          <a:p>
            <a:pPr>
              <a:lnSpc>
                <a:spcPts val="2000"/>
              </a:lnSpc>
            </a:pPr>
            <a:r>
              <a:rPr lang="en-US" dirty="0" smtClean="0"/>
              <a:t>Run multiple programs in the operating system</a:t>
            </a:r>
          </a:p>
          <a:p>
            <a:pPr lvl="1">
              <a:lnSpc>
                <a:spcPts val="2000"/>
              </a:lnSpc>
            </a:pPr>
            <a:r>
              <a:rPr lang="en-US" dirty="0" smtClean="0"/>
              <a:t>“critical” before “interactive” before “compute-intensive”</a:t>
            </a:r>
          </a:p>
          <a:p>
            <a:pPr lvl="1">
              <a:lnSpc>
                <a:spcPts val="2000"/>
              </a:lnSpc>
            </a:pPr>
            <a:r>
              <a:rPr lang="en-US" dirty="0" smtClean="0"/>
              <a:t>Maybe let users set priority level</a:t>
            </a:r>
          </a:p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dirty="0" smtClean="0"/>
              <a:t>Treat hospital patients in order of severity (or triage)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Select print jobs in order of decreasing length?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Forward network packets in order of urgency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Select most frequent symbols for data compression (cf. CSE143)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Sort: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all, then repeatedly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dirty="0" smtClean="0"/>
          </a:p>
          <a:p>
            <a:pPr lvl="1"/>
            <a:r>
              <a:rPr lang="en-US" dirty="0" smtClean="0"/>
              <a:t>Much like Project 1 uses a stack to implement reverse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applications for Priority Queues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“Greedy” algorithms</a:t>
            </a:r>
          </a:p>
          <a:p>
            <a:pPr lvl="1"/>
            <a:r>
              <a:rPr lang="en-US" dirty="0" smtClean="0"/>
              <a:t>Perform the ‘best-looking’ choice at the moment</a:t>
            </a:r>
          </a:p>
          <a:p>
            <a:pPr lvl="1"/>
            <a:r>
              <a:rPr lang="en-US" dirty="0" smtClean="0"/>
              <a:t>Will see an example when we study graphs in a few weeks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Discrete event simulation (system modeling, virtual worlds, …)</a:t>
            </a:r>
          </a:p>
          <a:p>
            <a:pPr lvl="1"/>
            <a:r>
              <a:rPr lang="en-US" dirty="0" smtClean="0"/>
              <a:t>Simulate how state changes when events fire</a:t>
            </a:r>
          </a:p>
          <a:p>
            <a:pPr lvl="1"/>
            <a:r>
              <a:rPr lang="en-US" dirty="0" smtClean="0"/>
              <a:t>Each event </a:t>
            </a:r>
            <a:r>
              <a:rPr lang="en-US" i="1" dirty="0" smtClean="0"/>
              <a:t>e</a:t>
            </a:r>
            <a:r>
              <a:rPr lang="en-US" dirty="0" smtClean="0"/>
              <a:t> happens at some time t and generates new events </a:t>
            </a:r>
            <a:r>
              <a:rPr lang="en-US" i="1" dirty="0" smtClean="0"/>
              <a:t>e1</a:t>
            </a:r>
            <a:r>
              <a:rPr lang="en-US" dirty="0" smtClean="0"/>
              <a:t>, …, </a:t>
            </a:r>
            <a:r>
              <a:rPr lang="en-US" i="1" dirty="0" smtClean="0"/>
              <a:t>en</a:t>
            </a:r>
            <a:r>
              <a:rPr lang="en-US" dirty="0" smtClean="0"/>
              <a:t> at times </a:t>
            </a:r>
            <a:r>
              <a:rPr lang="en-US" i="1" dirty="0" smtClean="0"/>
              <a:t>t</a:t>
            </a:r>
            <a:r>
              <a:rPr lang="en-US" dirty="0" smtClean="0"/>
              <a:t>+</a:t>
            </a:r>
            <a:r>
              <a:rPr lang="en-US" i="1" dirty="0" smtClean="0"/>
              <a:t>t1</a:t>
            </a:r>
            <a:r>
              <a:rPr lang="en-US" dirty="0" smtClean="0"/>
              <a:t>, …, </a:t>
            </a:r>
            <a:r>
              <a:rPr lang="en-US" i="1" dirty="0" err="1" smtClean="0"/>
              <a:t>t</a:t>
            </a:r>
            <a:r>
              <a:rPr lang="en-US" dirty="0" err="1" smtClean="0"/>
              <a:t>+</a:t>
            </a:r>
            <a:r>
              <a:rPr lang="en-US" i="1" dirty="0" err="1" smtClean="0"/>
              <a:t>tn</a:t>
            </a:r>
            <a:endParaRPr lang="en-US" i="1" dirty="0" smtClean="0"/>
          </a:p>
          <a:p>
            <a:pPr lvl="1"/>
            <a:r>
              <a:rPr lang="en-US" dirty="0" smtClean="0"/>
              <a:t>Naïve approach: advance “clock” by 1 unit at a time and process any events that happen then</a:t>
            </a:r>
          </a:p>
          <a:p>
            <a:pPr lvl="1"/>
            <a:r>
              <a:rPr lang="en-US" dirty="0" smtClean="0"/>
              <a:t>Better:</a:t>
            </a:r>
          </a:p>
          <a:p>
            <a:pPr lvl="2"/>
            <a:r>
              <a:rPr lang="en-US" i="1" dirty="0" smtClean="0"/>
              <a:t>Pending events</a:t>
            </a:r>
            <a:r>
              <a:rPr lang="en-US" dirty="0" smtClean="0"/>
              <a:t> in a priority queue (priority = time happens)</a:t>
            </a:r>
          </a:p>
          <a:p>
            <a:pPr lvl="2"/>
            <a:r>
              <a:rPr lang="en-US" dirty="0" smtClean="0"/>
              <a:t>Repeatedly: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and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new events</a:t>
            </a:r>
          </a:p>
          <a:p>
            <a:pPr lvl="2"/>
            <a:r>
              <a:rPr lang="en-US" dirty="0" smtClean="0"/>
              <a:t>Effectively, “set clock ahead to next event”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a good data structure!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Will show an efficient, non-obvious data structure for this ADT</a:t>
            </a:r>
          </a:p>
          <a:p>
            <a:pPr lvl="1"/>
            <a:r>
              <a:rPr lang="en-US" dirty="0" smtClean="0"/>
              <a:t>But first let’s analyze some “obvious” ideas for </a:t>
            </a:r>
            <a:r>
              <a:rPr lang="en-US" i="1" dirty="0" smtClean="0"/>
              <a:t>n</a:t>
            </a:r>
            <a:r>
              <a:rPr lang="en-US" dirty="0" smtClean="0"/>
              <a:t> data items</a:t>
            </a:r>
          </a:p>
          <a:p>
            <a:pPr lvl="1"/>
            <a:r>
              <a:rPr lang="en-US" dirty="0" smtClean="0"/>
              <a:t>All times worst-case; but assume arrays “have room”</a:t>
            </a:r>
          </a:p>
          <a:p>
            <a:pPr lvl="1"/>
            <a:endParaRPr lang="en-US" dirty="0" smtClean="0"/>
          </a:p>
          <a:p>
            <a:pPr>
              <a:lnSpc>
                <a:spcPts val="2800"/>
              </a:lnSpc>
              <a:buNone/>
            </a:pPr>
            <a:r>
              <a:rPr lang="en-US" sz="2100" i="1" dirty="0" smtClean="0"/>
              <a:t>data</a:t>
            </a:r>
            <a:r>
              <a:rPr lang="en-US" sz="2100" dirty="0" smtClean="0"/>
              <a:t>	  	     </a:t>
            </a:r>
            <a:r>
              <a:rPr lang="en-US" sz="2100" i="1" dirty="0" smtClean="0"/>
              <a:t>insert algorithm / time</a:t>
            </a:r>
            <a:r>
              <a:rPr lang="en-US" sz="2100" dirty="0" smtClean="0"/>
              <a:t>      </a:t>
            </a:r>
            <a:r>
              <a:rPr lang="en-US" sz="2100" i="1" dirty="0" err="1" smtClean="0"/>
              <a:t>deleteMin</a:t>
            </a:r>
            <a:r>
              <a:rPr lang="en-US" sz="2100" i="1" dirty="0" smtClean="0"/>
              <a:t> algorithm / time</a:t>
            </a:r>
          </a:p>
          <a:p>
            <a:pPr>
              <a:lnSpc>
                <a:spcPts val="2800"/>
              </a:lnSpc>
              <a:buNone/>
            </a:pPr>
            <a:r>
              <a:rPr lang="en-US" sz="2100" dirty="0" smtClean="0"/>
              <a:t>unsorted array</a:t>
            </a:r>
          </a:p>
          <a:p>
            <a:pPr>
              <a:lnSpc>
                <a:spcPts val="2800"/>
              </a:lnSpc>
              <a:buNone/>
            </a:pPr>
            <a:r>
              <a:rPr lang="en-US" sz="2100" dirty="0" smtClean="0"/>
              <a:t>unsorted linked list</a:t>
            </a:r>
          </a:p>
          <a:p>
            <a:pPr>
              <a:lnSpc>
                <a:spcPts val="2800"/>
              </a:lnSpc>
              <a:buNone/>
            </a:pPr>
            <a:r>
              <a:rPr lang="en-US" sz="2100" dirty="0" smtClean="0"/>
              <a:t>sorted circular array</a:t>
            </a:r>
          </a:p>
          <a:p>
            <a:pPr>
              <a:lnSpc>
                <a:spcPts val="2800"/>
              </a:lnSpc>
              <a:buNone/>
            </a:pPr>
            <a:r>
              <a:rPr lang="en-US" sz="2100" dirty="0" smtClean="0"/>
              <a:t>sorted linked list	</a:t>
            </a:r>
          </a:p>
          <a:p>
            <a:pPr>
              <a:lnSpc>
                <a:spcPts val="2800"/>
              </a:lnSpc>
              <a:buNone/>
            </a:pPr>
            <a:r>
              <a:rPr lang="en-US" sz="2100" dirty="0" smtClean="0"/>
              <a:t>binary search tree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895600" y="3810000"/>
            <a:ext cx="6248400" cy="2590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 at end          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    	search                 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 at front         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    	search                 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search / shift       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        move front          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</a:t>
            </a:r>
          </a:p>
          <a:p>
            <a:pPr marL="274320" lvl="0" indent="-274320" fontAlgn="auto">
              <a:lnSpc>
                <a:spcPts val="28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put in right place 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lang="en-US" sz="1800" b="0" dirty="0" smtClean="0">
                <a:latin typeface="+mn-lt"/>
              </a:rPr>
              <a:t>	remove at front O(1)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ts val="28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put in right place 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	leftmost               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possibilities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If priorities are random, binary search tree will likely do better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on average</a:t>
            </a:r>
          </a:p>
          <a:p>
            <a:endParaRPr lang="en-US" dirty="0" smtClean="0"/>
          </a:p>
          <a:p>
            <a:r>
              <a:rPr lang="en-US" dirty="0" smtClean="0"/>
              <a:t>One more idea: if priorities are 0, 1, …, </a:t>
            </a:r>
            <a:r>
              <a:rPr lang="en-US" i="1" dirty="0" smtClean="0"/>
              <a:t>k</a:t>
            </a:r>
            <a:r>
              <a:rPr lang="en-US" dirty="0" smtClean="0"/>
              <a:t> can use array of lists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: add to front of list 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[priority]</a:t>
            </a:r>
            <a:r>
              <a:rPr lang="en-US" dirty="0" smtClean="0"/>
              <a:t>,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: remove from lowest non-empty list </a:t>
            </a:r>
            <a:r>
              <a:rPr lang="en-US" i="1" dirty="0" smtClean="0"/>
              <a:t>O(k)</a:t>
            </a:r>
          </a:p>
          <a:p>
            <a:pPr lvl="1"/>
            <a:r>
              <a:rPr lang="en-US" dirty="0" smtClean="0"/>
              <a:t>Only really feasible for small k</a:t>
            </a:r>
          </a:p>
          <a:p>
            <a:endParaRPr lang="en-US" dirty="0" smtClean="0"/>
          </a:p>
          <a:p>
            <a:r>
              <a:rPr lang="en-US" dirty="0" smtClean="0"/>
              <a:t>But we are about to see a data structure called a “binary heap”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worst-case</a:t>
            </a:r>
          </a:p>
          <a:p>
            <a:pPr lvl="1"/>
            <a:r>
              <a:rPr lang="en-US" dirty="0" smtClean="0"/>
              <a:t>Very good constant factors</a:t>
            </a:r>
          </a:p>
          <a:p>
            <a:pPr lvl="1"/>
            <a:r>
              <a:rPr lang="en-US" dirty="0" smtClean="0"/>
              <a:t>If items arrive in random order,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(1) on average!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22779</TotalTime>
  <Words>1424</Words>
  <Application>Microsoft Office PowerPoint</Application>
  <PresentationFormat>On-screen Show (4:3)</PresentationFormat>
  <Paragraphs>401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Origin</vt:lpstr>
      <vt:lpstr>CSE332: Data Abstractions  Lecture 4: Priority Queues</vt:lpstr>
      <vt:lpstr>A new ADT: Priority Queue</vt:lpstr>
      <vt:lpstr>Priority Queues</vt:lpstr>
      <vt:lpstr>Focusing on the numbers</vt:lpstr>
      <vt:lpstr>Example</vt:lpstr>
      <vt:lpstr>Applications</vt:lpstr>
      <vt:lpstr>More applications for Priority Queues</vt:lpstr>
      <vt:lpstr>Need a good data structure!</vt:lpstr>
      <vt:lpstr>More on possibilities</vt:lpstr>
      <vt:lpstr>Tree terms (review?)</vt:lpstr>
      <vt:lpstr>Kinds of trees</vt:lpstr>
      <vt:lpstr>Binary Heap: Priority Queue DS</vt:lpstr>
      <vt:lpstr>Operations: basic idea</vt:lpstr>
      <vt:lpstr>DeleteMin</vt:lpstr>
      <vt:lpstr>2. Restore the Structure Property</vt:lpstr>
      <vt:lpstr>3. Restore the Heap Property</vt:lpstr>
      <vt:lpstr>Insert</vt:lpstr>
      <vt:lpstr>Insert: Maintain the Structure Property</vt:lpstr>
      <vt:lpstr>Maintain the heap property</vt:lpstr>
      <vt:lpstr>Insert: Run Time Analysis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x</cp:lastModifiedBy>
  <cp:revision>1090</cp:revision>
  <dcterms:created xsi:type="dcterms:W3CDTF">2009-03-13T20:43:19Z</dcterms:created>
  <dcterms:modified xsi:type="dcterms:W3CDTF">2010-06-25T19:02:19Z</dcterms:modified>
</cp:coreProperties>
</file>