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0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91" r:id="rId11"/>
    <p:sldId id="289" r:id="rId12"/>
    <p:sldId id="302" r:id="rId13"/>
    <p:sldId id="290" r:id="rId14"/>
    <p:sldId id="301" r:id="rId15"/>
    <p:sldId id="298" r:id="rId16"/>
    <p:sldId id="257" r:id="rId17"/>
    <p:sldId id="299" r:id="rId18"/>
    <p:sldId id="292" r:id="rId19"/>
    <p:sldId id="300" r:id="rId20"/>
    <p:sldId id="293" r:id="rId21"/>
    <p:sldId id="297" r:id="rId22"/>
    <p:sldId id="296" r:id="rId23"/>
    <p:sldId id="259" r:id="rId24"/>
    <p:sldId id="261" r:id="rId25"/>
    <p:sldId id="262" r:id="rId26"/>
    <p:sldId id="263" r:id="rId27"/>
    <p:sldId id="264" r:id="rId28"/>
    <p:sldId id="265" r:id="rId29"/>
    <p:sldId id="268" r:id="rId30"/>
    <p:sldId id="270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60093"/>
    <a:srgbClr val="119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16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3" Type="http://schemas.openxmlformats.org/officeDocument/2006/relationships/tags" Target="../tags/tag4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f(n)=n</a:t>
            </a:r>
            <a:r>
              <a:rPr lang="en-US" baseline="30000" dirty="0" smtClean="0"/>
              <a:t>4</a:t>
            </a:r>
            <a:r>
              <a:rPr lang="en-US" dirty="0" smtClean="0"/>
              <a:t> &amp; g(n)=2</a:t>
            </a:r>
            <a:r>
              <a:rPr lang="en-US" baseline="30000" dirty="0" smtClean="0"/>
              <a:t>n</a:t>
            </a:r>
            <a:r>
              <a:rPr lang="en-US" dirty="0" smtClean="0"/>
              <a:t>, prove f(n) is in O(g(n))</a:t>
            </a:r>
          </a:p>
          <a:p>
            <a:pPr lvl="1"/>
            <a:r>
              <a:rPr lang="en-US" dirty="0" smtClean="0"/>
              <a:t>Possible answer: n</a:t>
            </a:r>
            <a:r>
              <a:rPr lang="en-US" baseline="-25000" dirty="0" smtClean="0"/>
              <a:t>0</a:t>
            </a:r>
            <a:r>
              <a:rPr lang="en-US" dirty="0" smtClean="0"/>
              <a:t>=20, c=1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4343400"/>
            <a:ext cx="48006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Definition: f(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O(g(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dirty="0" err="1" smtClean="0">
                <a:sym typeface="Symbol" pitchFamily="18" charset="2"/>
              </a:rPr>
              <a:t>iff</a:t>
            </a:r>
            <a:r>
              <a:rPr lang="en-US" dirty="0" smtClean="0">
                <a:sym typeface="Symbol" pitchFamily="18" charset="2"/>
              </a:rPr>
              <a:t> there exist </a:t>
            </a:r>
            <a:r>
              <a:rPr lang="en-US" i="1" dirty="0" smtClean="0">
                <a:sym typeface="Symbol" pitchFamily="18" charset="2"/>
              </a:rPr>
              <a:t>positive</a:t>
            </a:r>
            <a:r>
              <a:rPr lang="en-US" dirty="0" smtClean="0">
                <a:sym typeface="Symbol" pitchFamily="18" charset="2"/>
              </a:rPr>
              <a:t>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</a:t>
            </a:r>
            <a:r>
              <a:rPr lang="en-US" dirty="0" smtClean="0">
                <a:sym typeface="Symbol" pitchFamily="18" charset="2"/>
              </a:rPr>
              <a:t>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capture this notion of similar asymptotic behavior, we allow a constant multiplier (called c)</a:t>
            </a:r>
          </a:p>
          <a:p>
            <a:r>
              <a:rPr lang="en-US" dirty="0" smtClean="0"/>
              <a:t>Consider:</a:t>
            </a:r>
          </a:p>
          <a:p>
            <a:pPr lvl="1">
              <a:buNone/>
            </a:pPr>
            <a:r>
              <a:rPr lang="en-US" dirty="0" smtClean="0"/>
              <a:t>	f(n)=7n+5</a:t>
            </a:r>
          </a:p>
          <a:p>
            <a:pPr lvl="1">
              <a:buNone/>
            </a:pPr>
            <a:r>
              <a:rPr lang="en-US" dirty="0" smtClean="0"/>
              <a:t>	g(n)=n</a:t>
            </a:r>
          </a:p>
          <a:p>
            <a:r>
              <a:rPr lang="en-US" dirty="0" smtClean="0"/>
              <a:t>These have the same asymptotic behavior (linear), so f(n) is in O(g(n)) even though f is always larger</a:t>
            </a:r>
          </a:p>
          <a:p>
            <a:r>
              <a:rPr lang="en-US" dirty="0" smtClean="0"/>
              <a:t>There is no positive n</a:t>
            </a:r>
            <a:r>
              <a:rPr lang="en-US" baseline="-25000" dirty="0" smtClean="0"/>
              <a:t>0</a:t>
            </a:r>
            <a:r>
              <a:rPr lang="en-US" dirty="0" smtClean="0"/>
              <a:t> such that f(n)≤g(n) for all n≥n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The ‘c’ in the definition allows for that</a:t>
            </a:r>
          </a:p>
          <a:p>
            <a:r>
              <a:rPr lang="en-US" dirty="0" smtClean="0"/>
              <a:t>To prove f(n) is in O(g(n)), have c=12, n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Oh: Common Categories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/>
              <a:t>From fastest to slowest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Usage note: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computer/coding trick, but results can be misleading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2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2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2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for more common functions, comparing O() for small n values can be misleading</a:t>
            </a:r>
          </a:p>
          <a:p>
            <a:pPr lvl="1"/>
            <a:r>
              <a:rPr lang="en-US" dirty="0" err="1" smtClean="0"/>
              <a:t>Quicksort</a:t>
            </a:r>
            <a:r>
              <a:rPr lang="en-US" dirty="0" smtClean="0"/>
              <a:t>: O(</a:t>
            </a:r>
            <a:r>
              <a:rPr lang="en-US" dirty="0" err="1" smtClean="0"/>
              <a:t>nlogn</a:t>
            </a:r>
            <a:r>
              <a:rPr lang="en-US" dirty="0" smtClean="0"/>
              <a:t>) (expected)</a:t>
            </a:r>
          </a:p>
          <a:p>
            <a:pPr lvl="1"/>
            <a:r>
              <a:rPr lang="en-US" dirty="0" smtClean="0"/>
              <a:t>Insertion Sort: O(n</a:t>
            </a:r>
            <a:r>
              <a:rPr lang="en-US" baseline="30000" dirty="0" smtClean="0"/>
              <a:t>2</a:t>
            </a:r>
            <a:r>
              <a:rPr lang="en-US" dirty="0" smtClean="0"/>
              <a:t>)(expected)</a:t>
            </a:r>
          </a:p>
          <a:p>
            <a:pPr lvl="1"/>
            <a:r>
              <a:rPr lang="en-US" dirty="0" smtClean="0"/>
              <a:t>Yet in reality Insertion Sort is faster for small </a:t>
            </a:r>
            <a:r>
              <a:rPr lang="en-US" dirty="0" err="1" smtClean="0"/>
              <a:t>n’s</a:t>
            </a:r>
            <a:endParaRPr lang="en-US" dirty="0" smtClean="0"/>
          </a:p>
          <a:p>
            <a:pPr lvl="1"/>
            <a:r>
              <a:rPr lang="en-US" dirty="0" smtClean="0"/>
              <a:t>We’ll learn about these sorts later</a:t>
            </a:r>
          </a:p>
          <a:p>
            <a:r>
              <a:rPr lang="en-US" dirty="0" smtClean="0"/>
              <a:t>Usually talk about an algorithm being O(n) or whatever</a:t>
            </a:r>
          </a:p>
          <a:p>
            <a:pPr lvl="1"/>
            <a:r>
              <a:rPr lang="en-US" dirty="0" smtClean="0"/>
              <a:t>But you can prove bounds for entire problems</a:t>
            </a:r>
          </a:p>
          <a:p>
            <a:pPr lvl="2"/>
            <a:r>
              <a:rPr lang="en-US" dirty="0" smtClean="0"/>
              <a:t>Ex: No algorithm can do better than </a:t>
            </a:r>
            <a:r>
              <a:rPr lang="en-US" dirty="0" err="1" smtClean="0"/>
              <a:t>logn</a:t>
            </a:r>
            <a:r>
              <a:rPr lang="en-US" dirty="0" smtClean="0"/>
              <a:t> in the worst case for finding an element in a sorted array, without parallelism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uncommon to evaluate for:</a:t>
            </a:r>
          </a:p>
          <a:p>
            <a:pPr lvl="1"/>
            <a:r>
              <a:rPr lang="en-US" dirty="0" smtClean="0"/>
              <a:t>Best-case</a:t>
            </a:r>
          </a:p>
          <a:p>
            <a:pPr lvl="1"/>
            <a:r>
              <a:rPr lang="en-US" dirty="0" smtClean="0"/>
              <a:t>Worst-case</a:t>
            </a:r>
          </a:p>
          <a:p>
            <a:pPr lvl="1"/>
            <a:r>
              <a:rPr lang="en-US" dirty="0" smtClean="0"/>
              <a:t>‘Expected case’</a:t>
            </a:r>
          </a:p>
          <a:p>
            <a:r>
              <a:rPr lang="en-US" dirty="0" smtClean="0"/>
              <a:t>So we say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Confusingly, we also say/write:</a:t>
            </a:r>
          </a:p>
          <a:p>
            <a:pPr lvl="2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But it’s not ‘=‘ as in ‘equality’:</a:t>
            </a:r>
          </a:p>
          <a:p>
            <a:pPr lvl="2"/>
            <a:r>
              <a:rPr lang="en-US" dirty="0" smtClean="0"/>
              <a:t>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 (“worst case”)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Basic operations  take “some amount of” constant time: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 to a variable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Sum of times</a:t>
            </a:r>
          </a:p>
          <a:p>
            <a:pPr>
              <a:buNone/>
            </a:pPr>
            <a:r>
              <a:rPr lang="en-US" dirty="0" smtClean="0"/>
              <a:t>Conditionals		       Time of test plus slower branch</a:t>
            </a:r>
          </a:p>
          <a:p>
            <a:pPr>
              <a:buNone/>
            </a:pPr>
            <a:r>
              <a:rPr lang="en-US" dirty="0" smtClean="0"/>
              <a:t>Loops				Sum of iterations</a:t>
            </a:r>
          </a:p>
          <a:p>
            <a:pPr>
              <a:buNone/>
            </a:pPr>
            <a:r>
              <a:rPr lang="en-US" dirty="0" smtClean="0"/>
              <a:t>Calls				Time of call’s body</a:t>
            </a:r>
          </a:p>
          <a:p>
            <a:pPr>
              <a:buNone/>
            </a:pPr>
            <a:r>
              <a:rPr lang="en-US" dirty="0" smtClean="0"/>
              <a:t>Recursion			Solve </a:t>
            </a:r>
            <a:r>
              <a:rPr lang="en-US" i="1" dirty="0" smtClean="0"/>
              <a:t>recurrence equation 						(in a bit)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run-time for the following code when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 O(1)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 O(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 for(</a:t>
            </a:r>
            <a:r>
              <a:rPr lang="en-US" dirty="0" err="1" smtClean="0"/>
              <a:t>int</a:t>
            </a:r>
            <a:r>
              <a:rPr lang="en-US" dirty="0" smtClean="0"/>
              <a:t> j=0;j&lt;</a:t>
            </a:r>
            <a:r>
              <a:rPr lang="en-US" dirty="0" err="1" smtClean="0"/>
              <a:t>n;j</a:t>
            </a:r>
            <a:r>
              <a:rPr lang="en-US" dirty="0" smtClean="0"/>
              <a:t>++) O(n)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7772400" y="2514600"/>
            <a:ext cx="10668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sz="2600" b="0" dirty="0" smtClean="0"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O(n</a:t>
            </a:r>
            <a:r>
              <a:rPr lang="en-US" sz="2600" b="0" baseline="30000" noProof="0" dirty="0" smtClean="0">
                <a:latin typeface="+mn-lt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lang="en-US" sz="2600" b="0" dirty="0" smtClean="0"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O(n</a:t>
            </a:r>
            <a:r>
              <a:rPr lang="en-US" sz="2600" b="0" baseline="30000" dirty="0" smtClean="0">
                <a:latin typeface="+mn-lt"/>
              </a:rPr>
              <a:t>3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Oh’s Family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Big Oh: Upper bound: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is the set of all functions asymptotically less than 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 ) if there exist  constants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Big Omega: Lower bound: 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dirty="0" smtClean="0"/>
              <a:t>is the set of all functions asymptotically greater than 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is in ( f(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 ) if there exist  constants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Big Theta: Tight bound: 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is the set of all functions asymptotically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Intersection of </a:t>
            </a:r>
            <a:r>
              <a:rPr lang="en-US" i="1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( f(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) and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) )  (use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different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values)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use of terms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</a:p>
          <a:p>
            <a:pPr lvl="1"/>
            <a:r>
              <a:rPr lang="en-US" dirty="0" smtClean="0"/>
              <a:t>People often say O() to mean a tight bound</a:t>
            </a:r>
          </a:p>
          <a:p>
            <a:pPr lvl="1"/>
            <a:r>
              <a:rPr lang="en-US" dirty="0" smtClean="0"/>
              <a:t>Say we have f(n)=n; we could say f(n) is in O(n), which is true, but only conveys the upper-bound</a:t>
            </a:r>
          </a:p>
          <a:p>
            <a:pPr lvl="1"/>
            <a:r>
              <a:rPr lang="en-US" smtClean="0"/>
              <a:t>Somewhat incomplete; </a:t>
            </a:r>
            <a:r>
              <a:rPr lang="en-US" dirty="0" smtClean="0"/>
              <a:t>instead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Less common notation:</a:t>
            </a:r>
          </a:p>
          <a:p>
            <a:pPr lvl="1"/>
            <a:r>
              <a:rPr lang="en-US" dirty="0" smtClean="0"/>
              <a:t>“little-oh”: like “big-Oh” but strictly less than</a:t>
            </a:r>
          </a:p>
          <a:p>
            <a:pPr lvl="2"/>
            <a:r>
              <a:rPr lang="en-US" dirty="0" smtClean="0"/>
              <a:t>Example: sum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but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“little-omega”: like “big-Omega” but strictly greater than</a:t>
            </a:r>
          </a:p>
          <a:p>
            <a:pPr lvl="2"/>
            <a:r>
              <a:rPr lang="en-US" dirty="0" smtClean="0"/>
              <a:t>Example: sum is </a:t>
            </a:r>
            <a:r>
              <a:rPr lang="en-US" dirty="0" smtClean="0">
                <a:sym typeface="Symbol" pitchFamily="18" charset="2"/>
              </a:rPr>
              <a:t>(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>
                <a:sym typeface="Symbol" pitchFamily="18" charset="2"/>
              </a:rPr>
              <a:t>) but not 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</a:p>
          <a:p>
            <a:pPr lvl="1"/>
            <a:r>
              <a:rPr lang="en-US" dirty="0" smtClean="0"/>
              <a:t>Why we care</a:t>
            </a:r>
          </a:p>
          <a:p>
            <a:pPr lvl="1"/>
            <a:r>
              <a:rPr lang="en-US" dirty="0" smtClean="0"/>
              <a:t>Big Oh notation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Caveats &amp; miscellany</a:t>
            </a:r>
          </a:p>
          <a:p>
            <a:pPr lvl="1"/>
            <a:r>
              <a:rPr lang="en-US" dirty="0" smtClean="0"/>
              <a:t>Evaluating an algorithm</a:t>
            </a:r>
          </a:p>
          <a:p>
            <a:pPr lvl="1"/>
            <a:r>
              <a:rPr lang="en-US" dirty="0" smtClean="0"/>
              <a:t>Big Oh’s family</a:t>
            </a:r>
          </a:p>
          <a:p>
            <a:pPr lvl="1"/>
            <a:r>
              <a:rPr lang="en-US" dirty="0" smtClean="0"/>
              <a:t>Recurrence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Computing run-times gets interesting with recursion</a:t>
            </a:r>
          </a:p>
          <a:p>
            <a:r>
              <a:rPr lang="en-US" dirty="0" smtClean="0"/>
              <a:t>Say we want to perform some computation recursively on a list of size n</a:t>
            </a:r>
          </a:p>
          <a:p>
            <a:pPr lvl="1"/>
            <a:r>
              <a:rPr lang="en-US" dirty="0" smtClean="0"/>
              <a:t>Conceptually, in each recursive call we:</a:t>
            </a:r>
          </a:p>
          <a:p>
            <a:pPr lvl="2"/>
            <a:r>
              <a:rPr lang="en-US" dirty="0" smtClean="0"/>
              <a:t>Perform some amount of work, call it w(n)</a:t>
            </a:r>
          </a:p>
          <a:p>
            <a:pPr lvl="2"/>
            <a:r>
              <a:rPr lang="en-US" dirty="0" smtClean="0"/>
              <a:t>Call the function recursively with a smaller portion of the list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So, if we do w(n) work per step, and reduce the n in the next recursive call by 1, we do total work:</a:t>
            </a:r>
          </a:p>
          <a:p>
            <a:pPr>
              <a:buNone/>
            </a:pPr>
            <a:r>
              <a:rPr lang="en-US" dirty="0" smtClean="0"/>
              <a:t>		T(n)=w(n)+T(n-1)</a:t>
            </a:r>
          </a:p>
          <a:p>
            <a:pPr>
              <a:buNone/>
            </a:pPr>
            <a:r>
              <a:rPr lang="en-US" dirty="0" smtClean="0"/>
              <a:t>	With some base case, like T(1)=5=O(1)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version of sum array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4267200"/>
            <a:ext cx="7772400" cy="45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Recurrence Relation: 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16002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16002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Say we have the following recurrence relation:</a:t>
            </a:r>
          </a:p>
          <a:p>
            <a:pPr>
              <a:buNone/>
            </a:pPr>
            <a:r>
              <a:rPr lang="en-US" dirty="0" smtClean="0"/>
              <a:t>		T(n)=2+T(n-1)</a:t>
            </a:r>
          </a:p>
          <a:p>
            <a:pPr>
              <a:buNone/>
            </a:pPr>
            <a:r>
              <a:rPr lang="en-US" dirty="0" smtClean="0"/>
              <a:t>		T(1)=5</a:t>
            </a:r>
          </a:p>
          <a:p>
            <a:pPr>
              <a:buNone/>
            </a:pPr>
            <a:r>
              <a:rPr lang="en-US" dirty="0" smtClean="0"/>
              <a:t>Now we just need to solve it; that is, reduce it to a closed 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Start by writing it out:</a:t>
            </a:r>
          </a:p>
          <a:p>
            <a:pPr>
              <a:buNone/>
            </a:pPr>
            <a:r>
              <a:rPr lang="en-US" dirty="0" smtClean="0"/>
              <a:t>	T(n)=2+T(n-1)=2+2+T(n-2)=2+2+2+T(n-3)</a:t>
            </a:r>
          </a:p>
          <a:p>
            <a:pPr>
              <a:buNone/>
            </a:pPr>
            <a:r>
              <a:rPr lang="en-US" dirty="0" smtClean="0"/>
              <a:t>		=2+2+2+…+2+T(1)=2+2+2+…+2+5</a:t>
            </a:r>
          </a:p>
          <a:p>
            <a:pPr>
              <a:buNone/>
            </a:pPr>
            <a:r>
              <a:rPr lang="en-US" dirty="0" smtClean="0"/>
              <a:t>	So it looks like</a:t>
            </a:r>
          </a:p>
          <a:p>
            <a:pPr>
              <a:buNone/>
            </a:pPr>
            <a:r>
              <a:rPr lang="en-US" dirty="0" smtClean="0"/>
              <a:t>		T(n)=2(n-1)+5=2n+3=O(n)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514600"/>
            <a:ext cx="7772400" cy="45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Find an integer in a </a:t>
            </a:r>
            <a:r>
              <a:rPr lang="en-US" sz="2000" i="1" dirty="0" smtClean="0"/>
              <a:t>sorted</a:t>
            </a:r>
            <a:r>
              <a:rPr lang="en-US" sz="2000" dirty="0" smtClean="0"/>
              <a:t> array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514600"/>
            <a:ext cx="7772400" cy="45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Find an integer in a </a:t>
            </a:r>
            <a:r>
              <a:rPr lang="en-US" sz="2000" i="1" dirty="0" smtClean="0"/>
              <a:t>sorted</a:t>
            </a:r>
            <a:r>
              <a:rPr lang="en-US" sz="2000" dirty="0" smtClean="0"/>
              <a:t> array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= O(n)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514600"/>
            <a:ext cx="77724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Find an integer in a </a:t>
            </a:r>
            <a:r>
              <a:rPr lang="en-US" sz="2000" i="1" dirty="0" smtClean="0"/>
              <a:t>sorted</a:t>
            </a:r>
            <a:r>
              <a:rPr lang="en-US" sz="2000" dirty="0" smtClean="0"/>
              <a:t> array</a:t>
            </a:r>
          </a:p>
          <a:p>
            <a:pPr lvl="1"/>
            <a:r>
              <a:rPr lang="en-US" sz="2000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D60093"/>
                </a:solidFill>
                <a:latin typeface="Courier New" pitchFamily="49" charset="0"/>
              </a:rPr>
              <a:t>//i.e.,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case: 8ish steps = O(1)</a:t>
            </a:r>
          </a:p>
          <a:p>
            <a:r>
              <a:rPr lang="en-US" dirty="0" smtClean="0"/>
              <a:t>Worst case:  </a:t>
            </a:r>
          </a:p>
          <a:p>
            <a:r>
              <a:rPr lang="en-US" dirty="0" smtClean="0"/>
              <a:t>	T(n) = 10ish + T(n/2) where n is hi-lo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= 10 +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/2)	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(1) = 8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 = 10 + 10 +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	         = 10 + 10 + 10 +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= 10k +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/(2</a:t>
            </a:r>
            <a:r>
              <a:rPr lang="en-US" baseline="30000" dirty="0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)) where k is the # of expansions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/(2</a:t>
            </a:r>
            <a:r>
              <a:rPr lang="en-US" baseline="30000" dirty="0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) = 1 means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= 2</a:t>
            </a:r>
            <a:r>
              <a:rPr lang="en-US" baseline="30000" dirty="0" smtClean="0">
                <a:solidFill>
                  <a:schemeClr val="tx1"/>
                </a:solidFill>
              </a:rPr>
              <a:t>k </a:t>
            </a:r>
            <a:r>
              <a:rPr lang="en-US" dirty="0" smtClean="0">
                <a:solidFill>
                  <a:schemeClr val="tx1"/>
                </a:solidFill>
              </a:rPr>
              <a:t> means k =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= 10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i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is </a:t>
            </a:r>
            <a:r>
              <a:rPr lang="en-US" i="1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r>
              <a:rPr lang="en-US" dirty="0" err="1" smtClean="0"/>
              <a:t>vs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the constants, linear search could still be faster for small values of n</a:t>
            </a:r>
          </a:p>
          <a:p>
            <a:pPr lvl="1">
              <a:buNone/>
            </a:pPr>
            <a:r>
              <a:rPr lang="en-US" dirty="0" smtClean="0"/>
              <a:t>		  Example w/ hypothetical constants: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276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binary version of sum?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sz="quarter" idx="1"/>
          </p:nvPr>
        </p:nvSpPr>
        <p:spPr bwMode="auto">
          <a:xfrm>
            <a:off x="762000" y="37338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lvl="0">
              <a:buNone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= O(n)</a:t>
            </a:r>
          </a:p>
          <a:p>
            <a:pPr lvl="0">
              <a:buNone/>
            </a:pPr>
            <a:r>
              <a:rPr lang="en-US" dirty="0" smtClean="0"/>
              <a:t>	(Proof left as an exercise)</a:t>
            </a:r>
          </a:p>
          <a:p>
            <a:pPr>
              <a:buNone/>
            </a:pPr>
            <a:r>
              <a:rPr lang="en-US" dirty="0" smtClean="0"/>
              <a:t>“Obvious”: have to read the whole array</a:t>
            </a:r>
          </a:p>
          <a:p>
            <a:pPr>
              <a:buNone/>
            </a:pPr>
            <a:r>
              <a:rPr lang="en-US" dirty="0" smtClean="0"/>
              <a:t>	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you… </a:t>
            </a:r>
          </a:p>
          <a:p>
            <a:pPr>
              <a:buNone/>
            </a:pPr>
            <a:r>
              <a:rPr lang="en-US" kern="0" dirty="0" smtClean="0"/>
              <a:t>	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We’ll see a parallel version of this much later</a:t>
            </a:r>
          </a:p>
          <a:p>
            <a:pPr>
              <a:buNone/>
            </a:pPr>
            <a:r>
              <a:rPr lang="en-US" kern="0" baseline="0" dirty="0" smtClean="0"/>
              <a:t>	  With</a:t>
            </a:r>
            <a:r>
              <a:rPr lang="en-US" kern="0" dirty="0" smtClean="0"/>
              <a:t> ∞ processors, </a:t>
            </a:r>
            <a:r>
              <a:rPr lang="en-US" sz="2800" i="1" kern="0" dirty="0" smtClean="0"/>
              <a:t>T(n)</a:t>
            </a:r>
            <a:r>
              <a:rPr lang="en-US" sz="2800" kern="0" dirty="0" smtClean="0"/>
              <a:t> = </a:t>
            </a:r>
            <a:r>
              <a:rPr lang="en-US" sz="2800" i="1" kern="0" dirty="0" smtClean="0"/>
              <a:t>O(</a:t>
            </a:r>
            <a:r>
              <a:rPr lang="en-US" sz="2800" kern="0" dirty="0" smtClean="0"/>
              <a:t>1</a:t>
            </a:r>
            <a:r>
              <a:rPr lang="en-US" sz="2800" i="1" kern="0" dirty="0" smtClean="0"/>
              <a:t>)</a:t>
            </a:r>
            <a:r>
              <a:rPr lang="en-US" sz="2800" kern="0" dirty="0" smtClean="0"/>
              <a:t> + </a:t>
            </a:r>
            <a:r>
              <a:rPr lang="en-US" sz="2800" kern="0" dirty="0" smtClean="0">
                <a:solidFill>
                  <a:srgbClr val="FF0000"/>
                </a:solidFill>
              </a:rPr>
              <a:t>1</a:t>
            </a:r>
            <a:r>
              <a:rPr lang="en-US" sz="2800" i="1" kern="0" dirty="0" smtClean="0"/>
              <a:t>T(n/</a:t>
            </a:r>
            <a:r>
              <a:rPr lang="en-US" sz="2800" kern="0" dirty="0" smtClean="0"/>
              <a:t>2</a:t>
            </a:r>
            <a:r>
              <a:rPr lang="en-US" sz="2800" i="1" kern="0" dirty="0" smtClean="0"/>
              <a:t>) = O(</a:t>
            </a:r>
            <a:r>
              <a:rPr lang="en-US" sz="2800" i="1" kern="0" dirty="0" err="1" smtClean="0"/>
              <a:t>logn</a:t>
            </a:r>
            <a:r>
              <a:rPr lang="en-US" sz="2800" i="1" kern="0" dirty="0" smtClean="0"/>
              <a:t>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analyze?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</a:p>
          <a:p>
            <a:r>
              <a:rPr lang="en-US" dirty="0" smtClean="0"/>
              <a:t>Performance: Algorithm’s speed or memory usage: our focus</a:t>
            </a:r>
          </a:p>
          <a:p>
            <a:pPr lvl="1"/>
            <a:r>
              <a:rPr lang="en-US" dirty="0" smtClean="0"/>
              <a:t>Change in speed as the input grows</a:t>
            </a:r>
          </a:p>
          <a:p>
            <a:pPr lvl="2"/>
            <a:r>
              <a:rPr lang="en-US" dirty="0" smtClean="0"/>
              <a:t>n increases by 1</a:t>
            </a:r>
          </a:p>
          <a:p>
            <a:pPr lvl="2"/>
            <a:r>
              <a:rPr lang="en-US" dirty="0" smtClean="0"/>
              <a:t>n doubles</a:t>
            </a:r>
          </a:p>
          <a:p>
            <a:pPr lvl="1"/>
            <a:r>
              <a:rPr lang="en-US" dirty="0" smtClean="0"/>
              <a:t>Comparison between 2 algorithms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common recurrences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 big-Oh can also use more than one variable (graphs: vertices &amp; edges)</a:t>
            </a:r>
          </a:p>
          <a:p>
            <a:r>
              <a:rPr lang="en-US" dirty="0" smtClean="0"/>
              <a:t>Example: you can (and will in proj3!)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Uh, why not just run the program and time it?</a:t>
            </a:r>
          </a:p>
          <a:p>
            <a:pPr lvl="1"/>
            <a:r>
              <a:rPr lang="en-US" dirty="0" smtClean="0"/>
              <a:t>Too much variability; not reliable: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version of Java, libraries, drivers</a:t>
            </a:r>
          </a:p>
          <a:p>
            <a:pPr lvl="2"/>
            <a:r>
              <a:rPr lang="en-US" dirty="0" smtClean="0"/>
              <a:t>Programs running in the background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2"/>
            <a:r>
              <a:rPr lang="en-US" dirty="0" smtClean="0"/>
              <a:t>Choice of input</a:t>
            </a:r>
          </a:p>
          <a:p>
            <a:pPr lvl="1"/>
            <a:r>
              <a:rPr lang="en-US" dirty="0" smtClean="0"/>
              <a:t>Timing doesn’t really evaluate the algorithm; it evaluates its implementation in one very specific scenario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performance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the core of CS is a backbone of theory &amp; mathematics</a:t>
            </a:r>
          </a:p>
          <a:p>
            <a:pPr lvl="1"/>
            <a:r>
              <a:rPr lang="en-US" dirty="0" smtClean="0"/>
              <a:t>Examine the algorithm itself, mathematically, not the implementation</a:t>
            </a:r>
          </a:p>
          <a:p>
            <a:pPr lvl="1"/>
            <a:r>
              <a:rPr lang="en-US" dirty="0" smtClean="0"/>
              <a:t>Reason about performance as a function of n</a:t>
            </a:r>
          </a:p>
          <a:p>
            <a:pPr lvl="1"/>
            <a:r>
              <a:rPr lang="en-US" dirty="0" smtClean="0"/>
              <a:t>Be able to mathematically prove things about performance</a:t>
            </a:r>
          </a:p>
          <a:p>
            <a:r>
              <a:rPr lang="en-US" dirty="0" smtClean="0"/>
              <a:t>Yet, timing has its place</a:t>
            </a:r>
          </a:p>
          <a:p>
            <a:pPr lvl="1"/>
            <a:r>
              <a:rPr lang="en-US" dirty="0" smtClean="0"/>
              <a:t>In the real world, we do want to know whether implementation A runs faster than implementation B on data set C</a:t>
            </a:r>
          </a:p>
          <a:p>
            <a:pPr lvl="1"/>
            <a:r>
              <a:rPr lang="en-US" dirty="0" smtClean="0"/>
              <a:t>Ex: Benchmarking graphics cards</a:t>
            </a:r>
          </a:p>
          <a:p>
            <a:pPr lvl="1"/>
            <a:r>
              <a:rPr lang="en-US" dirty="0" smtClean="0"/>
              <a:t>Will do some timing in project 3 (and in 2, a bit)</a:t>
            </a:r>
          </a:p>
          <a:p>
            <a:r>
              <a:rPr lang="en-US" dirty="0" smtClean="0"/>
              <a:t>Evaluating an algorithm?  Use asymptotic analysis</a:t>
            </a:r>
          </a:p>
          <a:p>
            <a:r>
              <a:rPr lang="en-US" dirty="0" smtClean="0"/>
              <a:t>Evaluating an implementation of hardware/software?  Timing can be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Say we’re given 2 run-time functions f(n) &amp; g(n) for input n</a:t>
            </a:r>
          </a:p>
          <a:p>
            <a:r>
              <a:rPr lang="en-US" dirty="0" smtClean="0"/>
              <a:t>The Definition: f(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O(g(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dirty="0" err="1" smtClean="0">
                <a:sym typeface="Symbol" pitchFamily="18" charset="2"/>
              </a:rPr>
              <a:t>iff</a:t>
            </a:r>
            <a:r>
              <a:rPr lang="en-US" dirty="0" smtClean="0">
                <a:sym typeface="Symbol" pitchFamily="18" charset="2"/>
              </a:rPr>
              <a:t> there exist </a:t>
            </a:r>
            <a:r>
              <a:rPr lang="en-US" i="1" dirty="0" smtClean="0">
                <a:sym typeface="Symbol" pitchFamily="18" charset="2"/>
              </a:rPr>
              <a:t>positive</a:t>
            </a:r>
            <a:r>
              <a:rPr lang="en-US" dirty="0" smtClean="0">
                <a:sym typeface="Symbol" pitchFamily="18" charset="2"/>
              </a:rPr>
              <a:t>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</a:t>
            </a:r>
            <a:r>
              <a:rPr lang="en-US" b="1" dirty="0" smtClean="0"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),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Idea: Can we find an n</a:t>
            </a:r>
            <a:r>
              <a:rPr lang="en-US" baseline="-25000" dirty="0" smtClean="0"/>
              <a:t>0 </a:t>
            </a:r>
            <a:r>
              <a:rPr lang="en-US" dirty="0" smtClean="0"/>
              <a:t> such that g is </a:t>
            </a:r>
          </a:p>
          <a:p>
            <a:pPr>
              <a:buNone/>
            </a:pPr>
            <a:r>
              <a:rPr lang="en-US" dirty="0" smtClean="0"/>
              <a:t>	always greater than f from there on out?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We are allowed to multiply g by a constant </a:t>
            </a:r>
          </a:p>
          <a:p>
            <a:pPr>
              <a:buNone/>
            </a:pPr>
            <a:r>
              <a:rPr lang="en-US" dirty="0" smtClean="0"/>
              <a:t>	value (say, 10) to make g larger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4495800"/>
            <a:ext cx="7924800" cy="1828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O(g(n)) is really a set of functions whose asymptotic behavior is less than or equal that of g(n)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000" b="0" dirty="0" smtClean="0">
                <a:latin typeface="+mn-lt"/>
                <a:sym typeface="Symbol" pitchFamily="18" charset="2"/>
              </a:rPr>
              <a:t>	Think of ‘f(n) is in O(g(n))’ as f(n) ≤ g(n) (sort of)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2000" b="0" dirty="0" smtClean="0"/>
              <a:t>	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2000" b="0" dirty="0" smtClean="0"/>
              <a:t>	or ‘f(n) is in O(g(n))’ as g(n) is an upper-bound for f(n) (sort of)</a:t>
            </a:r>
            <a:endParaRPr kumimoji="0" lang="en-US" sz="2000" b="0" i="1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0" y="1828800"/>
            <a:ext cx="2597624" cy="2442865"/>
            <a:chOff x="6165376" y="1828800"/>
            <a:chExt cx="2597624" cy="244286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264831" y="1828800"/>
              <a:ext cx="165315" cy="14559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24600" y="3810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13176" y="3276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</a:t>
              </a:r>
              <a:r>
                <a:rPr lang="en-US" sz="2000" baseline="-25000" dirty="0" smtClean="0"/>
                <a:t>0</a:t>
              </a:r>
              <a:endParaRPr lang="en-US" sz="20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5257800" y="2895600"/>
              <a:ext cx="182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72200" y="3810000"/>
              <a:ext cx="1905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6165376" y="1972101"/>
              <a:ext cx="1514902" cy="1719618"/>
            </a:xfrm>
            <a:custGeom>
              <a:avLst/>
              <a:gdLst>
                <a:gd name="connsiteX0" fmla="*/ 0 w 1514902"/>
                <a:gd name="connsiteY0" fmla="*/ 1719618 h 1719618"/>
                <a:gd name="connsiteX1" fmla="*/ 1228299 w 1514902"/>
                <a:gd name="connsiteY1" fmla="*/ 1433015 h 1719618"/>
                <a:gd name="connsiteX2" fmla="*/ 1514902 w 1514902"/>
                <a:gd name="connsiteY2" fmla="*/ 0 h 1719618"/>
                <a:gd name="connsiteX3" fmla="*/ 1514902 w 1514902"/>
                <a:gd name="connsiteY3" fmla="*/ 0 h 1719618"/>
                <a:gd name="connsiteX4" fmla="*/ 1514902 w 1514902"/>
                <a:gd name="connsiteY4" fmla="*/ 0 h 1719618"/>
                <a:gd name="connsiteX5" fmla="*/ 1514902 w 1514902"/>
                <a:gd name="connsiteY5" fmla="*/ 0 h 1719618"/>
                <a:gd name="connsiteX6" fmla="*/ 1514902 w 1514902"/>
                <a:gd name="connsiteY6" fmla="*/ 0 h 1719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902" h="1719618">
                  <a:moveTo>
                    <a:pt x="0" y="1719618"/>
                  </a:moveTo>
                  <a:cubicBezTo>
                    <a:pt x="487907" y="1719618"/>
                    <a:pt x="975815" y="1719618"/>
                    <a:pt x="1228299" y="1433015"/>
                  </a:cubicBezTo>
                  <a:cubicBezTo>
                    <a:pt x="1480783" y="1146412"/>
                    <a:pt x="1514902" y="0"/>
                    <a:pt x="1514902" y="0"/>
                  </a:cubicBezTo>
                  <a:lnTo>
                    <a:pt x="1514902" y="0"/>
                  </a:lnTo>
                  <a:lnTo>
                    <a:pt x="1514902" y="0"/>
                  </a:lnTo>
                  <a:lnTo>
                    <a:pt x="1514902" y="0"/>
                  </a:lnTo>
                  <a:lnTo>
                    <a:pt x="1514902" y="0"/>
                  </a:lnTo>
                </a:path>
              </a:pathLst>
            </a:cu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6172200" y="2590800"/>
              <a:ext cx="1828800" cy="83820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7086600" y="3276600"/>
              <a:ext cx="1066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772400" y="1905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g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27432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f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7086600" y="2438400"/>
              <a:ext cx="1066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Intuition: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Take functions f(n) &amp; g(n), consider only the most significant term and remove constant multipliers:</a:t>
            </a:r>
          </a:p>
          <a:p>
            <a:pPr lvl="2"/>
            <a:r>
              <a:rPr lang="en-US" dirty="0" smtClean="0"/>
              <a:t>5n+3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n</a:t>
            </a:r>
          </a:p>
          <a:p>
            <a:pPr lvl="2"/>
            <a:r>
              <a:rPr lang="en-US" dirty="0" smtClean="0"/>
              <a:t>7n+.5n</a:t>
            </a:r>
            <a:r>
              <a:rPr lang="en-US" baseline="30000" dirty="0" smtClean="0"/>
              <a:t>2</a:t>
            </a:r>
            <a:r>
              <a:rPr lang="en-US" dirty="0" smtClean="0"/>
              <a:t>+2000 </a:t>
            </a:r>
            <a:r>
              <a:rPr lang="en-US" dirty="0" smtClean="0">
                <a:latin typeface="Times New Roman"/>
                <a:cs typeface="Times New Roman"/>
              </a:rPr>
              <a:t>→ n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</a:p>
          <a:p>
            <a:pPr lvl="2"/>
            <a:r>
              <a:rPr lang="en-US" dirty="0" smtClean="0"/>
              <a:t>300n+12+nlogn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nlogn</a:t>
            </a:r>
            <a:endParaRPr lang="en-US" dirty="0" smtClean="0"/>
          </a:p>
          <a:p>
            <a:pPr lvl="2"/>
            <a:r>
              <a:rPr lang="en-US" dirty="0" smtClean="0"/>
              <a:t>– 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 ??? What does it mean to have a negative run-time?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Then compare the functions; if f(n)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≤ g(n), then 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		f(n) is in O(g(n))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NOT ignore constants that are not multipliers:</a:t>
            </a:r>
          </a:p>
          <a:p>
            <a:pPr lvl="2"/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is O(n</a:t>
            </a:r>
            <a:r>
              <a:rPr lang="en-US" baseline="30000" dirty="0" smtClean="0"/>
              <a:t>2</a:t>
            </a:r>
            <a:r>
              <a:rPr lang="en-US" dirty="0" smtClean="0"/>
              <a:t>) :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n</a:t>
            </a:r>
            <a:r>
              <a:rPr lang="en-US" dirty="0" smtClean="0"/>
              <a:t> is O(2</a:t>
            </a:r>
            <a:r>
              <a:rPr lang="en-US" baseline="30000" dirty="0" smtClean="0"/>
              <a:t>n</a:t>
            </a:r>
            <a:r>
              <a:rPr lang="en-US" dirty="0" smtClean="0"/>
              <a:t>) :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When in doubt, refer to the definition</a:t>
            </a:r>
          </a:p>
          <a:p>
            <a:pPr lvl="1"/>
            <a:endParaRPr lang="en-US" baseline="30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505200" cy="4937760"/>
          </a:xfrm>
        </p:spPr>
        <p:txBody>
          <a:bodyPr/>
          <a:lstStyle/>
          <a:p>
            <a:r>
              <a:rPr lang="en-US" dirty="0" smtClean="0"/>
              <a:t>True or false?</a:t>
            </a:r>
          </a:p>
          <a:p>
            <a:pPr marL="514350" indent="-514350">
              <a:buAutoNum type="arabicPeriod"/>
            </a:pPr>
            <a:r>
              <a:rPr lang="en-US" dirty="0" smtClean="0"/>
              <a:t>4+3n is O(n)</a:t>
            </a:r>
          </a:p>
          <a:p>
            <a:pPr marL="514350" indent="-514350">
              <a:buAutoNum type="arabicPeriod"/>
            </a:pPr>
            <a:r>
              <a:rPr lang="en-US" dirty="0" smtClean="0"/>
              <a:t>n+2logn is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logn+2 is O(1)</a:t>
            </a:r>
          </a:p>
          <a:p>
            <a:pPr marL="514350" indent="-514350">
              <a:buAutoNum type="arabicPeriod"/>
            </a:pPr>
            <a:r>
              <a:rPr lang="en-US" dirty="0" smtClean="0"/>
              <a:t>n</a:t>
            </a:r>
            <a:r>
              <a:rPr lang="en-US" baseline="30000" dirty="0" smtClean="0"/>
              <a:t>50</a:t>
            </a:r>
            <a:r>
              <a:rPr lang="en-US" dirty="0" smtClean="0"/>
              <a:t> is O(1.1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62400" y="1219200"/>
            <a:ext cx="35052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f(n)=4n &amp; g(n)=n</a:t>
            </a:r>
            <a:r>
              <a:rPr lang="en-US" baseline="30000" dirty="0" smtClean="0"/>
              <a:t>2</a:t>
            </a:r>
            <a:r>
              <a:rPr lang="en-US" dirty="0" smtClean="0"/>
              <a:t>, prove f(n) is in O(g(n))</a:t>
            </a:r>
          </a:p>
          <a:p>
            <a:pPr lvl="1"/>
            <a:r>
              <a:rPr lang="en-US" dirty="0" smtClean="0"/>
              <a:t>A valid proof is to find valid c &amp; n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When n=4, f=16 &amp; g=16; this is the crossing over point</a:t>
            </a:r>
          </a:p>
          <a:p>
            <a:pPr lvl="1"/>
            <a:r>
              <a:rPr lang="en-US" dirty="0" smtClean="0"/>
              <a:t>Say n</a:t>
            </a:r>
            <a:r>
              <a:rPr lang="en-US" baseline="-25000" dirty="0" smtClean="0"/>
              <a:t>0</a:t>
            </a:r>
            <a:r>
              <a:rPr lang="en-US" dirty="0" smtClean="0"/>
              <a:t> = 4, and c=1</a:t>
            </a:r>
          </a:p>
          <a:p>
            <a:pPr lvl="1"/>
            <a:r>
              <a:rPr lang="en-US" dirty="0" smtClean="0"/>
              <a:t>(Infinitely) Many possible choices: ex: n</a:t>
            </a:r>
            <a:r>
              <a:rPr lang="en-US" baseline="-25000" dirty="0" smtClean="0"/>
              <a:t>0</a:t>
            </a:r>
            <a:r>
              <a:rPr lang="en-US" dirty="0" smtClean="0"/>
              <a:t> = 78, and c=42 works fine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343400"/>
            <a:ext cx="48006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Definition: f(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O(g(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dirty="0" err="1" smtClean="0">
                <a:sym typeface="Symbol" pitchFamily="18" charset="2"/>
              </a:rPr>
              <a:t>iff</a:t>
            </a:r>
            <a:r>
              <a:rPr lang="en-US" dirty="0" smtClean="0">
                <a:sym typeface="Symbol" pitchFamily="18" charset="2"/>
              </a:rPr>
              <a:t> there exist </a:t>
            </a:r>
            <a:r>
              <a:rPr lang="en-US" i="1" dirty="0" smtClean="0">
                <a:sym typeface="Symbol" pitchFamily="18" charset="2"/>
              </a:rPr>
              <a:t>positive</a:t>
            </a:r>
            <a:r>
              <a:rPr lang="en-US" dirty="0" smtClean="0">
                <a:sym typeface="Symbol" pitchFamily="18" charset="2"/>
              </a:rPr>
              <a:t>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</a:t>
            </a:r>
            <a:r>
              <a:rPr lang="en-US" dirty="0" smtClean="0">
                <a:sym typeface="Symbol" pitchFamily="18" charset="2"/>
              </a:rPr>
              <a:t>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20088</TotalTime>
  <Words>1615</Words>
  <Application>Microsoft Office PowerPoint</Application>
  <PresentationFormat>On-screen Show (4:3)</PresentationFormat>
  <Paragraphs>407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CSE332: Data Abstractions  Lecture 3: Asymptotic Analysis</vt:lpstr>
      <vt:lpstr>Overview</vt:lpstr>
      <vt:lpstr>What do we want to analyze?</vt:lpstr>
      <vt:lpstr>Gauging performance</vt:lpstr>
      <vt:lpstr>Gauging performance (cont.)</vt:lpstr>
      <vt:lpstr>Big-Oh</vt:lpstr>
      <vt:lpstr>Big Oh (cont.)</vt:lpstr>
      <vt:lpstr>Examples</vt:lpstr>
      <vt:lpstr>Examples (cont.)</vt:lpstr>
      <vt:lpstr>Examples (cont.)</vt:lpstr>
      <vt:lpstr>What’s with the c?</vt:lpstr>
      <vt:lpstr>Big Oh: Common Categories</vt:lpstr>
      <vt:lpstr>Caveats</vt:lpstr>
      <vt:lpstr>Caveats</vt:lpstr>
      <vt:lpstr>Miscellaneous</vt:lpstr>
      <vt:lpstr>Analyzing code (“worst case”)</vt:lpstr>
      <vt:lpstr>Analyzing code</vt:lpstr>
      <vt:lpstr>Big Oh’s Family</vt:lpstr>
      <vt:lpstr>Regarding use of terms</vt:lpstr>
      <vt:lpstr>Recurrence Relations</vt:lpstr>
      <vt:lpstr>Recursive version of sum array</vt:lpstr>
      <vt:lpstr>Recurrence Relations (cont.)</vt:lpstr>
      <vt:lpstr>Example: Find k</vt:lpstr>
      <vt:lpstr>Linear search</vt:lpstr>
      <vt:lpstr>Binary search</vt:lpstr>
      <vt:lpstr>Binary search</vt:lpstr>
      <vt:lpstr>Solving Recurrence Relations</vt:lpstr>
      <vt:lpstr>Linear vs Binary Search</vt:lpstr>
      <vt:lpstr>What about a binary version of sum?</vt:lpstr>
      <vt:lpstr>Really common recurrences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1081</cp:revision>
  <dcterms:created xsi:type="dcterms:W3CDTF">2009-03-13T20:43:19Z</dcterms:created>
  <dcterms:modified xsi:type="dcterms:W3CDTF">2010-06-23T19:06:00Z</dcterms:modified>
</cp:coreProperties>
</file>