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1" r:id="rId3"/>
    <p:sldId id="313" r:id="rId4"/>
    <p:sldId id="304" r:id="rId5"/>
    <p:sldId id="306" r:id="rId6"/>
    <p:sldId id="305" r:id="rId7"/>
    <p:sldId id="302" r:id="rId8"/>
    <p:sldId id="307" r:id="rId9"/>
    <p:sldId id="308" r:id="rId10"/>
    <p:sldId id="309" r:id="rId11"/>
    <p:sldId id="310" r:id="rId12"/>
    <p:sldId id="312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9" autoAdjust="0"/>
    <p:restoredTop sz="94660"/>
  </p:normalViewPr>
  <p:slideViewPr>
    <p:cSldViewPr>
      <p:cViewPr varScale="1">
        <p:scale>
          <a:sx n="85" d="100"/>
          <a:sy n="85" d="100"/>
        </p:scale>
        <p:origin x="-8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28: Course Wrap-up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95725"/>
            <a:ext cx="7989989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12192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Basis for simple decision-making agents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Algorithms to create optimal decision tree: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Take set of labeled data (‘</a:t>
            </a:r>
            <a:r>
              <a:rPr lang="en-US" b="0" dirty="0" err="1" smtClean="0"/>
              <a:t>Sunny,Normal</a:t>
            </a:r>
            <a:r>
              <a:rPr lang="en-US" b="0" dirty="0" smtClean="0"/>
              <a:t> </a:t>
            </a:r>
            <a:r>
              <a:rPr lang="en-US" b="0" dirty="0" err="1" smtClean="0"/>
              <a:t>Humidity,Strong</a:t>
            </a:r>
            <a:r>
              <a:rPr lang="en-US" b="0" dirty="0" smtClean="0"/>
              <a:t> </a:t>
            </a:r>
            <a:r>
              <a:rPr lang="en-US" b="0" dirty="0" smtClean="0"/>
              <a:t>Wind: Yes’)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Uses ‘information gain’ to decide what attribute to ask about next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Of course, real decision trees likely to be much larger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Ex: Face detection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44481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600200"/>
            <a:ext cx="388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Usually DAG of ‘neurons’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Edges represent how information propagates from input nodes (observations) to output nodes (decision)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Uses include OCR: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Conceptually have each pixel as a binary input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Each output represents a character: ‘Is this image a 9?’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029200"/>
            <a:ext cx="3672799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Extra office hours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So, we’ve spent the quarter exploring many different data structures; time to merge back together: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62" name="Group 61"/>
          <p:cNvGrpSpPr/>
          <p:nvPr/>
        </p:nvGrpSpPr>
        <p:grpSpPr>
          <a:xfrm>
            <a:off x="2438400" y="2438400"/>
            <a:ext cx="4008966" cy="2605768"/>
            <a:chOff x="2133600" y="2590800"/>
            <a:chExt cx="4008966" cy="2605768"/>
          </a:xfrm>
        </p:grpSpPr>
        <p:sp>
          <p:nvSpPr>
            <p:cNvPr id="6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040303" y="259080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108895" y="297304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73932" y="2970207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9" name="AutoShape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rot="10800000" flipV="1">
              <a:off x="3153302" y="2849876"/>
              <a:ext cx="929960" cy="1327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10"/>
            <p:cNvCxnSpPr>
              <a:cxnSpLocks noChangeShapeType="1"/>
              <a:endCxn id="7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326658" y="2835719"/>
              <a:ext cx="928907" cy="1373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06956" y="3413904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26939" y="3413904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711222" y="3259671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5400000" flipV="1">
              <a:off x="3151231" y="3259671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541919" y="3396906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61903" y="3396906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7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4946186" y="3242672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5386194" y="3242672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706309" y="38547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547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1" name="AutoShape 9"/>
            <p:cNvCxnSpPr>
              <a:cxnSpLocks noChangeShapeType="1"/>
              <a:stCxn id="12" idx="3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2284194" y="3669055"/>
              <a:ext cx="181780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0"/>
            <p:cNvCxnSpPr>
              <a:cxnSpLocks noChangeShapeType="1"/>
              <a:endCxn id="19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2658551" y="3660330"/>
              <a:ext cx="186313" cy="2025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614263" y="38547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41554" y="38547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5" name="AutoShape 9"/>
            <p:cNvCxnSpPr>
              <a:cxnSpLocks noChangeShapeType="1"/>
              <a:endCxn id="24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3192148" y="3669055"/>
              <a:ext cx="181780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10"/>
            <p:cNvCxnSpPr>
              <a:cxnSpLocks noChangeShapeType="1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3566505" y="3660330"/>
              <a:ext cx="186313" cy="2025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55242" y="385476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82532" y="385476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9" name="AutoShape 9"/>
            <p:cNvCxnSpPr>
              <a:cxnSpLocks noChangeShapeType="1"/>
              <a:endCxn id="28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4533126" y="3669056"/>
              <a:ext cx="181780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0"/>
            <p:cNvCxnSpPr>
              <a:cxnSpLocks noChangeShapeType="1"/>
              <a:endCxn id="27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4907483" y="3660331"/>
              <a:ext cx="186313" cy="2025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49227" y="385476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276518" y="385476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3" name="AutoShape 9"/>
            <p:cNvCxnSpPr>
              <a:cxnSpLocks noChangeShapeType="1"/>
              <a:endCxn id="32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5427112" y="3669056"/>
              <a:ext cx="181780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0"/>
            <p:cNvCxnSpPr>
              <a:cxnSpLocks noChangeShapeType="1"/>
              <a:endCxn id="31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5801468" y="3660331"/>
              <a:ext cx="186313" cy="2025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9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2248605" y="41969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639724" y="41969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99002" y="435422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9"/>
            <p:cNvCxnSpPr>
              <a:cxnSpLocks noChangeShapeType="1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3198465" y="41969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3533709" y="41969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34893" y="435422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1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4483569" y="4196934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5400000">
              <a:off x="4874687" y="4196934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3" name="Oval 8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33966" y="435422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4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16200000" flipH="1">
              <a:off x="5377554" y="4196934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5400000">
              <a:off x="5768673" y="4196934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527951" y="435422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7" name="AutoShape 9"/>
            <p:cNvCxnSpPr>
              <a:cxnSpLocks noChangeShapeType="1"/>
              <a:stCxn id="37" idx="4"/>
              <a:endCxn id="49" idx="1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2675406" y="4528010"/>
              <a:ext cx="83812" cy="343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9"/>
            <p:cNvCxnSpPr>
              <a:cxnSpLocks noChangeShapeType="1"/>
              <a:stCxn id="40" idx="3"/>
              <a:endCxn id="49" idx="7"/>
            </p:cNvCxnSpPr>
            <p:nvPr>
              <p:custDataLst>
                <p:tags r:id="rId43"/>
              </p:custDataLst>
            </p:nvPr>
          </p:nvCxnSpPr>
          <p:spPr bwMode="auto">
            <a:xfrm rot="5400000">
              <a:off x="3172982" y="4536688"/>
              <a:ext cx="128262" cy="2814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9" name="Oval 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45995" y="4697107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0" name="AutoShape 9"/>
            <p:cNvCxnSpPr>
              <a:cxnSpLocks noChangeShapeType="1"/>
              <a:endCxn id="52" idx="1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4937254" y="4523476"/>
              <a:ext cx="83812" cy="343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9"/>
            <p:cNvCxnSpPr>
              <a:cxnSpLocks noChangeShapeType="1"/>
              <a:endCxn id="52" idx="7"/>
            </p:cNvCxnSpPr>
            <p:nvPr>
              <p:custDataLst>
                <p:tags r:id="rId46"/>
              </p:custDataLst>
            </p:nvPr>
          </p:nvCxnSpPr>
          <p:spPr bwMode="auto">
            <a:xfrm rot="10800000" flipV="1">
              <a:off x="5358223" y="4608761"/>
              <a:ext cx="281476" cy="12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2" name="Oval 8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107842" y="4692573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" name="Oval 5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075225" y="4893043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4" name="AutoShape 9"/>
            <p:cNvCxnSpPr>
              <a:cxnSpLocks noChangeShapeType="1"/>
              <a:endCxn id="53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3173202" y="4867836"/>
              <a:ext cx="902023" cy="1769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" name="AutoShape 9"/>
            <p:cNvCxnSpPr>
              <a:cxnSpLocks noChangeShapeType="1"/>
              <a:stCxn id="52" idx="2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4408363" y="4844336"/>
              <a:ext cx="699479" cy="205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unexplored nodes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Alternative data structures for balanced trees, priority queues</a:t>
            </a:r>
          </a:p>
          <a:p>
            <a:r>
              <a:rPr lang="en-US" dirty="0" smtClean="0"/>
              <a:t>Disjoint-set data structure (union-find)</a:t>
            </a:r>
          </a:p>
          <a:p>
            <a:r>
              <a:rPr lang="en-US" dirty="0" smtClean="0"/>
              <a:t>AVL deletion</a:t>
            </a:r>
          </a:p>
          <a:p>
            <a:r>
              <a:rPr lang="en-US" dirty="0" smtClean="0"/>
              <a:t>Max-flow / min-cut graph algorithms</a:t>
            </a:r>
          </a:p>
          <a:p>
            <a:r>
              <a:rPr lang="en-US" dirty="0" smtClean="0"/>
              <a:t>Huffman coding (compression)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covered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Really just a beginning</a:t>
            </a:r>
          </a:p>
          <a:p>
            <a:pPr lvl="1"/>
            <a:r>
              <a:rPr lang="en-US" dirty="0" smtClean="0"/>
              <a:t>Many other priority queues: skew heap, leftist heap, binomial queue, …</a:t>
            </a:r>
          </a:p>
          <a:p>
            <a:pPr lvl="1"/>
            <a:r>
              <a:rPr lang="en-US" dirty="0" smtClean="0"/>
              <a:t>Many other dictionaries: red/black tree, splay tree, …</a:t>
            </a:r>
          </a:p>
          <a:p>
            <a:pPr lvl="2"/>
            <a:r>
              <a:rPr lang="en-US" dirty="0" smtClean="0"/>
              <a:t>Many variations on hash tables</a:t>
            </a:r>
          </a:p>
          <a:p>
            <a:pPr lvl="2"/>
            <a:r>
              <a:rPr lang="en-US" dirty="0" smtClean="0"/>
              <a:t>Many variations on B-Trees</a:t>
            </a:r>
          </a:p>
          <a:p>
            <a:pPr lvl="1"/>
            <a:r>
              <a:rPr lang="en-US" dirty="0" smtClean="0"/>
              <a:t>Many other sorts, graph algorithms, etc.</a:t>
            </a:r>
          </a:p>
          <a:p>
            <a:pPr lvl="1"/>
            <a:r>
              <a:rPr lang="en-US" dirty="0" smtClean="0"/>
              <a:t>Just scratched the surface of concurrency</a:t>
            </a:r>
          </a:p>
          <a:p>
            <a:pPr lvl="1"/>
            <a:r>
              <a:rPr lang="en-US" dirty="0" smtClean="0"/>
              <a:t>Run-time/recurrence-relation analysis go much deeper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covered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we’ve covered the foundation</a:t>
            </a:r>
          </a:p>
          <a:p>
            <a:pPr lvl="1"/>
            <a:r>
              <a:rPr lang="en-US" dirty="0" smtClean="0"/>
              <a:t>Many priority queues, but binary heaps are among the most common</a:t>
            </a:r>
          </a:p>
          <a:p>
            <a:pPr lvl="1"/>
            <a:r>
              <a:rPr lang="en-US" dirty="0" smtClean="0"/>
              <a:t>Many dictionary data structures; among which balanced trees and hash tables are most important</a:t>
            </a:r>
          </a:p>
          <a:p>
            <a:pPr lvl="1"/>
            <a:r>
              <a:rPr lang="en-US" dirty="0" smtClean="0"/>
              <a:t>Graph theory is an enormous area, but the basics will get you a long ways</a:t>
            </a:r>
          </a:p>
          <a:p>
            <a:pPr lvl="1"/>
            <a:r>
              <a:rPr lang="en-US" dirty="0" smtClean="0"/>
              <a:t>Parallelism/concurrency issues covered are all that’s needed for many situations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should now be equipped to</a:t>
            </a:r>
          </a:p>
          <a:p>
            <a:pPr lvl="1"/>
            <a:r>
              <a:rPr lang="en-US" dirty="0" smtClean="0"/>
              <a:t>Learn new data structures &amp; ADTs</a:t>
            </a:r>
          </a:p>
          <a:p>
            <a:pPr lvl="2"/>
            <a:r>
              <a:rPr lang="en-US" dirty="0" smtClean="0"/>
              <a:t>‘Once you learn one programming language, others come much easier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Understand/analyze run-times</a:t>
            </a:r>
          </a:p>
          <a:p>
            <a:pPr lvl="1"/>
            <a:r>
              <a:rPr lang="en-US" dirty="0" smtClean="0"/>
              <a:t>Understand uses &amp; trade-offs</a:t>
            </a:r>
          </a:p>
          <a:p>
            <a:pPr lvl="2"/>
            <a:r>
              <a:rPr lang="en-US" dirty="0" smtClean="0"/>
              <a:t>In general make more informed use of them in programming</a:t>
            </a:r>
          </a:p>
          <a:p>
            <a:r>
              <a:rPr lang="en-US" dirty="0" smtClean="0"/>
              <a:t>Have had experience writing/debugging/testing data structures &amp; parallel/concurrent software</a:t>
            </a:r>
          </a:p>
          <a:p>
            <a:r>
              <a:rPr lang="en-US" dirty="0" smtClean="0"/>
              <a:t>More experience with proofs</a:t>
            </a:r>
          </a:p>
          <a:p>
            <a:pPr lvl="1"/>
            <a:r>
              <a:rPr lang="en-US" dirty="0" smtClean="0"/>
              <a:t>Maybe not up to proving P!=NP, but still</a:t>
            </a:r>
          </a:p>
          <a:p>
            <a:r>
              <a:rPr lang="en-US" dirty="0" smtClean="0"/>
              <a:t>Know a bunch of tools, and know how to pick the right tool for the job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tables: Everywhere</a:t>
            </a:r>
          </a:p>
          <a:p>
            <a:pPr lvl="1"/>
            <a:r>
              <a:rPr lang="en-US" dirty="0" smtClean="0"/>
              <a:t>Seriously, everywhere</a:t>
            </a:r>
          </a:p>
          <a:p>
            <a:pPr lvl="1"/>
            <a:r>
              <a:rPr lang="en-US" dirty="0" smtClean="0"/>
              <a:t>If you’re interviewing for a programming job/internship, hash table questions are likely candidates</a:t>
            </a:r>
          </a:p>
          <a:p>
            <a:r>
              <a:rPr lang="en-US" dirty="0" smtClean="0"/>
              <a:t>Data Bases: B-Trees under the hood</a:t>
            </a:r>
          </a:p>
          <a:p>
            <a:r>
              <a:rPr lang="en-US" dirty="0" smtClean="0"/>
              <a:t>Graphs show up in CS again and again</a:t>
            </a:r>
          </a:p>
          <a:p>
            <a:pPr lvl="1"/>
            <a:r>
              <a:rPr lang="en-US" dirty="0" smtClean="0"/>
              <a:t>Just very useful for modeling stuff:</a:t>
            </a:r>
          </a:p>
          <a:p>
            <a:pPr lvl="2"/>
            <a:r>
              <a:rPr lang="en-US" dirty="0" smtClean="0"/>
              <a:t>Computer networks</a:t>
            </a:r>
          </a:p>
          <a:p>
            <a:pPr lvl="2"/>
            <a:r>
              <a:rPr lang="en-US" dirty="0" smtClean="0"/>
              <a:t>Power </a:t>
            </a:r>
            <a:r>
              <a:rPr lang="en-US" dirty="0" smtClean="0"/>
              <a:t>grids</a:t>
            </a:r>
          </a:p>
          <a:p>
            <a:pPr lvl="2"/>
            <a:r>
              <a:rPr lang="en-US" dirty="0" smtClean="0"/>
              <a:t>Road systems</a:t>
            </a:r>
          </a:p>
          <a:p>
            <a:pPr lvl="2"/>
            <a:r>
              <a:rPr lang="en-US" dirty="0" smtClean="0"/>
              <a:t>Social networks</a:t>
            </a:r>
          </a:p>
          <a:p>
            <a:pPr lvl="2"/>
            <a:r>
              <a:rPr lang="en-US" dirty="0" smtClean="0"/>
              <a:t>Knowledge/concept maps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Parallelism &amp; Concurrency</a:t>
            </a:r>
          </a:p>
          <a:p>
            <a:pPr lvl="1"/>
            <a:r>
              <a:rPr lang="en-US" dirty="0" smtClean="0"/>
              <a:t>Increasingly important</a:t>
            </a:r>
          </a:p>
          <a:p>
            <a:pPr lvl="2"/>
            <a:r>
              <a:rPr lang="en-US" dirty="0" smtClean="0"/>
              <a:t>Many more cores is likely the future of computing hardware</a:t>
            </a:r>
          </a:p>
          <a:p>
            <a:pPr lvl="2"/>
            <a:r>
              <a:rPr lang="en-US" dirty="0" smtClean="0"/>
              <a:t>Programming for many cores is going to be important</a:t>
            </a:r>
          </a:p>
          <a:p>
            <a:pPr lvl="1"/>
            <a:r>
              <a:rPr lang="en-US" dirty="0" smtClean="0"/>
              <a:t>Speed, and thus parallelism, hugely important in many areas</a:t>
            </a:r>
          </a:p>
          <a:p>
            <a:pPr lvl="2"/>
            <a:r>
              <a:rPr lang="en-US" dirty="0" smtClean="0"/>
              <a:t>Games (Xbox 360: 3 cores)</a:t>
            </a:r>
          </a:p>
          <a:p>
            <a:pPr lvl="2"/>
            <a:r>
              <a:rPr lang="en-US" dirty="0" smtClean="0"/>
              <a:t>Servers</a:t>
            </a:r>
          </a:p>
          <a:p>
            <a:pPr lvl="2"/>
            <a:r>
              <a:rPr lang="en-US" dirty="0" smtClean="0"/>
              <a:t>Scientific/mathematical simulations</a:t>
            </a:r>
          </a:p>
          <a:p>
            <a:pPr lvl="2"/>
            <a:r>
              <a:rPr lang="en-US" dirty="0" smtClean="0"/>
              <a:t>Many others; anything concerned with speed</a:t>
            </a:r>
          </a:p>
          <a:p>
            <a:pPr lvl="1"/>
            <a:r>
              <a:rPr lang="en-US" dirty="0" smtClean="0"/>
              <a:t>Concurrency problems pop up even in some simple Java applications</a:t>
            </a:r>
          </a:p>
          <a:p>
            <a:pPr lvl="2"/>
            <a:r>
              <a:rPr lang="en-US" dirty="0" smtClean="0"/>
              <a:t>Ex: Handling GUI events</a:t>
            </a:r>
          </a:p>
          <a:p>
            <a:r>
              <a:rPr lang="en-US" dirty="0" smtClean="0"/>
              <a:t>Big Oh analysis:  ubiquitous in CS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Now some specific examples in AI; trees &amp; graphs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0"/>
            <a:ext cx="5486400" cy="32895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&amp; Traversals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365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Problem space as tree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Want to find optimal solution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BFS &amp; iterative deepening search both work well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Better technique called A* search: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Instead of ‘closest’ or ‘furthest’, choose lowest cost=g( )+h( )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g( ) is cost so far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h( ) is expected distance to goal</a:t>
            </a:r>
          </a:p>
          <a:p>
            <a:pPr lvl="1">
              <a:buFont typeface="Arial" pitchFamily="34" charset="0"/>
              <a:buChar char="•"/>
            </a:pP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34103</TotalTime>
  <Words>586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CSE332: Data Abstractions  Lecture 28: Course Wrap-up</vt:lpstr>
      <vt:lpstr>Merging</vt:lpstr>
      <vt:lpstr>Some unexplored nodes</vt:lpstr>
      <vt:lpstr>What we’ve covered</vt:lpstr>
      <vt:lpstr>What we’ve covered</vt:lpstr>
      <vt:lpstr>And now</vt:lpstr>
      <vt:lpstr>Applications</vt:lpstr>
      <vt:lpstr>Applications</vt:lpstr>
      <vt:lpstr>Trees &amp; Traversals</vt:lpstr>
      <vt:lpstr>Decision Trees</vt:lpstr>
      <vt:lpstr>Neural Networks</vt:lpstr>
      <vt:lpstr>Thanks!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1385</cp:revision>
  <dcterms:created xsi:type="dcterms:W3CDTF">2009-03-13T20:43:19Z</dcterms:created>
  <dcterms:modified xsi:type="dcterms:W3CDTF">2010-08-18T17:23:15Z</dcterms:modified>
</cp:coreProperties>
</file>