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03" r:id="rId4"/>
    <p:sldId id="309" r:id="rId5"/>
    <p:sldId id="304" r:id="rId6"/>
    <p:sldId id="302" r:id="rId7"/>
    <p:sldId id="287" r:id="rId8"/>
    <p:sldId id="310" r:id="rId9"/>
    <p:sldId id="305" r:id="rId10"/>
    <p:sldId id="306" r:id="rId11"/>
    <p:sldId id="307" r:id="rId12"/>
    <p:sldId id="290" r:id="rId13"/>
    <p:sldId id="292" r:id="rId14"/>
    <p:sldId id="293" r:id="rId15"/>
    <p:sldId id="295" r:id="rId16"/>
    <p:sldId id="308" r:id="rId17"/>
    <p:sldId id="296" r:id="rId18"/>
    <p:sldId id="299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9" autoAdjust="0"/>
    <p:restoredTop sz="94660"/>
  </p:normalViewPr>
  <p:slideViewPr>
    <p:cSldViewPr>
      <p:cViewPr varScale="1">
        <p:scale>
          <a:sx n="85" d="100"/>
          <a:sy n="85" d="100"/>
        </p:scale>
        <p:origin x="-8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27: A Few Words on NP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Example One: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77724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can solve it via ‘brute-force’: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Try every possible variable assignment</a:t>
            </a:r>
          </a:p>
          <a:p>
            <a:pPr lvl="2"/>
            <a:r>
              <a:rPr lang="en-US" dirty="0" smtClean="0"/>
              <a:t>{x1=true,x2=true,…</a:t>
            </a:r>
            <a:r>
              <a:rPr lang="en-US" dirty="0" err="1" smtClean="0"/>
              <a:t>xn</a:t>
            </a:r>
            <a:r>
              <a:rPr lang="en-US" dirty="0" smtClean="0"/>
              <a:t>=true</a:t>
            </a:r>
            <a:r>
              <a:rPr lang="en-US" dirty="0" smtClean="0"/>
              <a:t>}, {x1=false…}…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many possibilities do we need to try?</a:t>
            </a:r>
          </a:p>
          <a:p>
            <a:pPr lvl="2"/>
            <a:r>
              <a:rPr lang="en-US" dirty="0" smtClean="0"/>
              <a:t>n variables, 2 possible values for each, so 2</a:t>
            </a:r>
            <a:r>
              <a:rPr lang="en-US" baseline="30000" dirty="0" smtClean="0"/>
              <a:t>n</a:t>
            </a:r>
            <a:r>
              <a:rPr lang="en-US" dirty="0" smtClean="0"/>
              <a:t> possible assignments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Not so bad for n=5… looking less bright for n=1,000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 exponential time to solve by checking all possibilities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 smtClean="0">
                <a:solidFill>
                  <a:schemeClr val="tx1"/>
                </a:solidFill>
              </a:rPr>
              <a:t>can verify it quickly though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I give you an assignment {x1=false, x2=….}, </a:t>
            </a:r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 smtClean="0">
                <a:solidFill>
                  <a:schemeClr val="tx1"/>
                </a:solidFill>
              </a:rPr>
              <a:t>can do it in polynomial time: just evaluate the expression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P=NP, a </a:t>
            </a:r>
            <a:r>
              <a:rPr lang="en-US" dirty="0" smtClean="0"/>
              <a:t>O(</a:t>
            </a:r>
            <a:r>
              <a:rPr lang="en-US" b="1" dirty="0" err="1" smtClean="0"/>
              <a:t>m</a:t>
            </a:r>
            <a:r>
              <a:rPr lang="en-US" sz="2400" b="1" baseline="30000" dirty="0" err="1" smtClean="0"/>
              <a:t>k</a:t>
            </a:r>
            <a:r>
              <a:rPr lang="en-US" b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 to solve this </a:t>
            </a:r>
            <a:r>
              <a:rPr lang="en-US" dirty="0" smtClean="0"/>
              <a:t>exists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71600"/>
            <a:ext cx="6248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Example One: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Quite a few NP problems are like this in that they:</a:t>
            </a:r>
          </a:p>
          <a:p>
            <a:pPr lvl="1"/>
            <a:r>
              <a:rPr lang="en-US" dirty="0" smtClean="0"/>
              <a:t>Are relatively simple to explain</a:t>
            </a:r>
          </a:p>
          <a:p>
            <a:pPr lvl="1"/>
            <a:r>
              <a:rPr lang="en-US" dirty="0" smtClean="0"/>
              <a:t>Can be solved easily but slowly by brute-force: simply </a:t>
            </a:r>
            <a:r>
              <a:rPr lang="en-US" dirty="0" smtClean="0"/>
              <a:t>try </a:t>
            </a:r>
            <a:r>
              <a:rPr lang="en-US" dirty="0" smtClean="0"/>
              <a:t>all possibilities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71600"/>
            <a:ext cx="6248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Example </a:t>
            </a:r>
            <a:r>
              <a:rPr lang="en-US" dirty="0" smtClean="0"/>
              <a:t>Two: </a:t>
            </a:r>
            <a:r>
              <a:rPr lang="en-US" dirty="0" smtClean="0"/>
              <a:t>Subset </a:t>
            </a:r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819400"/>
            <a:ext cx="7772400" cy="304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Input: An </a:t>
            </a:r>
            <a:r>
              <a:rPr lang="en-US" i="1" dirty="0" smtClean="0"/>
              <a:t>array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numbers and a target-sum </a:t>
            </a:r>
            <a:r>
              <a:rPr lang="en-US" i="1" dirty="0" smtClean="0"/>
              <a:t>sum</a:t>
            </a:r>
          </a:p>
          <a:p>
            <a:pPr>
              <a:buNone/>
            </a:pPr>
            <a:r>
              <a:rPr lang="en-US" dirty="0" smtClean="0"/>
              <a:t>Output: A subset of the numbers that add up to </a:t>
            </a:r>
            <a:r>
              <a:rPr lang="en-US" i="1" dirty="0" smtClean="0"/>
              <a:t>sum </a:t>
            </a:r>
            <a:r>
              <a:rPr lang="en-US" dirty="0" smtClean="0"/>
              <a:t>if one exists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 algorithm: Try every subset of array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Verifying a solution: Given a subset that allegedly adds up to sum, add them up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620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622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624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4958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292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62600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2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54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588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86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5666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1600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388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0" y="180969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119F33"/>
                </a:solidFill>
                <a:latin typeface="+mn-lt"/>
              </a:rPr>
              <a:t>31?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50292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NP Example </a:t>
            </a:r>
            <a:r>
              <a:rPr lang="en-US" dirty="0" smtClean="0"/>
              <a:t>Three: </a:t>
            </a:r>
            <a:r>
              <a:rPr lang="en-US" dirty="0" smtClean="0"/>
              <a:t>Vertex </a:t>
            </a:r>
            <a:r>
              <a:rPr lang="en-US" dirty="0" smtClean="0"/>
              <a:t>Cover </a:t>
            </a:r>
            <a:r>
              <a:rPr lang="en-US" dirty="0" smtClean="0"/>
              <a:t>(modified)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438400"/>
            <a:ext cx="8229600" cy="3810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Input: A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and a number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Output: A subset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V</a:t>
            </a:r>
            <a:r>
              <a:rPr lang="en-US" dirty="0" smtClean="0"/>
              <a:t> such that for every edge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) in </a:t>
            </a:r>
            <a:r>
              <a:rPr lang="en-US" b="1" dirty="0" smtClean="0"/>
              <a:t>E</a:t>
            </a:r>
            <a:r>
              <a:rPr lang="en-US" dirty="0" smtClean="0"/>
              <a:t>, at least one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 and </a:t>
            </a:r>
            <a:r>
              <a:rPr lang="en-US" b="1" dirty="0" smtClean="0"/>
              <a:t>|S|=m </a:t>
            </a:r>
            <a:r>
              <a:rPr lang="en-US" dirty="0" smtClean="0"/>
              <a:t>(if such an </a:t>
            </a:r>
            <a:r>
              <a:rPr lang="en-US" b="1" dirty="0" smtClean="0"/>
              <a:t>S</a:t>
            </a:r>
            <a:r>
              <a:rPr lang="en-US" dirty="0" smtClean="0"/>
              <a:t> exists)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That is, every vertex in the graph is ‘covered’ by being in </a:t>
            </a:r>
            <a:r>
              <a:rPr lang="en-US" b="1" dirty="0" smtClean="0"/>
              <a:t>S</a:t>
            </a:r>
            <a:r>
              <a:rPr lang="en-US" dirty="0" smtClean="0"/>
              <a:t>, or being adjacent to something in </a:t>
            </a:r>
            <a:r>
              <a:rPr lang="en-US" b="1" dirty="0" smtClean="0"/>
              <a:t>S</a:t>
            </a:r>
            <a:r>
              <a:rPr lang="en-US" dirty="0" smtClean="0"/>
              <a:t>, and the size of </a:t>
            </a:r>
            <a:r>
              <a:rPr lang="en-US" b="1" dirty="0" smtClean="0"/>
              <a:t>S</a:t>
            </a:r>
            <a:r>
              <a:rPr lang="en-US" dirty="0" smtClean="0"/>
              <a:t> is 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m</a:t>
            </a:r>
            <a:r>
              <a:rPr lang="en-US" dirty="0" smtClean="0"/>
              <a:t>) algorithm: Try every subset of vertices of size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err="1" smtClean="0"/>
              <a:t>m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See if </a:t>
            </a:r>
            <a:r>
              <a:rPr lang="en-US" b="1" dirty="0" smtClean="0"/>
              <a:t>S</a:t>
            </a:r>
            <a:r>
              <a:rPr lang="en-US" dirty="0" smtClean="0"/>
              <a:t> has size </a:t>
            </a:r>
            <a:r>
              <a:rPr lang="en-US" b="1" dirty="0" smtClean="0"/>
              <a:t>m</a:t>
            </a:r>
            <a:r>
              <a:rPr lang="en-US" dirty="0" smtClean="0"/>
              <a:t> and covers edges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57800" y="152400"/>
            <a:ext cx="3505200" cy="2438400"/>
            <a:chOff x="5105400" y="457200"/>
            <a:chExt cx="3505200" cy="243840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5410200" y="762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5105400" y="2133600"/>
              <a:ext cx="304800" cy="3048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6705600" y="2590800"/>
              <a:ext cx="304800" cy="3048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8077200" y="2133600"/>
              <a:ext cx="304800" cy="3048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6858000" y="457200"/>
              <a:ext cx="304800" cy="3048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6705600" y="144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8305800" y="990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 flipV="1">
              <a:off x="5715000" y="608013"/>
              <a:ext cx="1143000" cy="30638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 flipH="1">
              <a:off x="6858000" y="762000"/>
              <a:ext cx="152400" cy="6858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7162800" y="609600"/>
              <a:ext cx="1143000" cy="5334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7010400" y="1600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 flipH="1">
              <a:off x="8305800" y="1295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6858000" y="1752600"/>
              <a:ext cx="0" cy="838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7010400" y="2362200"/>
              <a:ext cx="1066800" cy="3810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5410200" y="2286000"/>
              <a:ext cx="1295400" cy="457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 flipH="1">
              <a:off x="5257800" y="1066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5715000" y="1066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Example </a:t>
            </a:r>
            <a:r>
              <a:rPr lang="en-US" dirty="0" smtClean="0"/>
              <a:t>Four: </a:t>
            </a:r>
            <a:r>
              <a:rPr lang="en-US" dirty="0" smtClean="0"/>
              <a:t>Traveling </a:t>
            </a:r>
            <a:r>
              <a:rPr lang="en-US" dirty="0" smtClean="0"/>
              <a:t>Salesman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Input: A complete directed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and a number </a:t>
            </a:r>
            <a:r>
              <a:rPr lang="en-US" b="1" dirty="0" smtClean="0"/>
              <a:t>m.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Say, a graph of cities with edges </a:t>
            </a:r>
            <a:r>
              <a:rPr lang="en-US" dirty="0" smtClean="0"/>
              <a:t>as travel times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 A path that visits each vertex exactly once and has total cost &lt; </a:t>
            </a:r>
            <a:r>
              <a:rPr lang="en-US" b="1" dirty="0" smtClean="0"/>
              <a:t>m </a:t>
            </a:r>
            <a:r>
              <a:rPr lang="en-US" dirty="0" smtClean="0"/>
              <a:t>if one exists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|V|</a:t>
            </a:r>
            <a:r>
              <a:rPr lang="en-US" dirty="0" smtClean="0"/>
              <a:t>) algorithm: Try every </a:t>
            </a:r>
            <a:r>
              <a:rPr lang="en-US" dirty="0" smtClean="0"/>
              <a:t>valid path including all </a:t>
            </a:r>
            <a:r>
              <a:rPr lang="en-US" dirty="0" smtClean="0"/>
              <a:t>vertices; </a:t>
            </a:r>
            <a:r>
              <a:rPr lang="en-US" dirty="0" smtClean="0"/>
              <a:t>pick one of cost </a:t>
            </a:r>
            <a:r>
              <a:rPr lang="en-US" b="1" dirty="0" smtClean="0"/>
              <a:t>m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smtClean="0"/>
              <a:t>|</a:t>
            </a:r>
            <a:r>
              <a:rPr lang="en-US" dirty="0" err="1" smtClean="0"/>
              <a:t>V</a:t>
            </a:r>
            <a:r>
              <a:rPr lang="en-US" i="1" dirty="0" err="1" smtClean="0"/>
              <a:t>|</a:t>
            </a:r>
            <a:r>
              <a:rPr lang="en-US" sz="2400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Traverse the graph in that order, keep track of the cost as you </a:t>
            </a:r>
            <a:r>
              <a:rPr lang="en-US" dirty="0" smtClean="0"/>
              <a:t>go; at the end, compare against </a:t>
            </a:r>
            <a:r>
              <a:rPr lang="en-US" b="1" dirty="0" smtClean="0"/>
              <a:t>m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Thousands of different problems that:</a:t>
            </a:r>
          </a:p>
          <a:p>
            <a:pPr lvl="1"/>
            <a:r>
              <a:rPr lang="en-US" dirty="0" smtClean="0"/>
              <a:t>Have real applications</a:t>
            </a:r>
          </a:p>
          <a:p>
            <a:pPr lvl="1"/>
            <a:r>
              <a:rPr lang="en-US" dirty="0" smtClean="0"/>
              <a:t>Nobody has polynomial algorithms for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Widely believed: None of these problems have polynomial algorithms</a:t>
            </a:r>
          </a:p>
          <a:p>
            <a:pPr lvl="1"/>
            <a:r>
              <a:rPr lang="en-US" dirty="0" smtClean="0"/>
              <a:t>That is, P!=NP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optimal</a:t>
            </a:r>
            <a:r>
              <a:rPr lang="en-US" dirty="0" smtClean="0"/>
              <a:t> solutions, but some can be </a:t>
            </a:r>
            <a:r>
              <a:rPr lang="en-US" i="1" dirty="0" smtClean="0"/>
              <a:t>approximated</a:t>
            </a:r>
            <a:r>
              <a:rPr lang="en-US" dirty="0" smtClean="0"/>
              <a:t> more </a:t>
            </a:r>
            <a:r>
              <a:rPr lang="en-US" dirty="0" smtClean="0"/>
              <a:t>efficiently</a:t>
            </a:r>
            <a:endParaRPr lang="en-US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What we have been able to prove is that many problems in </a:t>
            </a:r>
            <a:r>
              <a:rPr lang="en-US" b="1" dirty="0" smtClean="0"/>
              <a:t>NP</a:t>
            </a:r>
            <a:r>
              <a:rPr lang="en-US" dirty="0" smtClean="0"/>
              <a:t> are actually </a:t>
            </a:r>
            <a:r>
              <a:rPr lang="en-US" b="1" dirty="0" smtClean="0"/>
              <a:t>NP</a:t>
            </a:r>
            <a:r>
              <a:rPr lang="en-US" dirty="0" smtClean="0"/>
              <a:t>-complete (one sec for why that’s important)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be NP-complete, needs to have 2 properties: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in NP (that is, a solution to it can be verified in polynomial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NP-hard: On an intuitive level, being NP-hard means that it is </a:t>
            </a:r>
            <a:r>
              <a:rPr lang="en-US" i="1" dirty="0" smtClean="0"/>
              <a:t>at least as hard as any other problem in NP</a:t>
            </a:r>
            <a:endParaRPr lang="en-US" dirty="0" smtClean="0"/>
          </a:p>
          <a:p>
            <a:pPr marL="788670" lvl="1" indent="-514350"/>
            <a:r>
              <a:rPr lang="en-US" dirty="0" smtClean="0"/>
              <a:t>What it boils down to: If we have a polynomial time solution to an NP-hard problem, we can alter it to solve any problem in NP in polynomial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four of our examples are </a:t>
            </a:r>
            <a:r>
              <a:rPr lang="en-US" b="1" dirty="0" smtClean="0"/>
              <a:t>NP</a:t>
            </a:r>
            <a:r>
              <a:rPr lang="en-US" dirty="0" smtClean="0"/>
              <a:t>-complete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P=NP 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gave an algorithm that solved an NP-complete problem in polynomial time, we could then use it to solve </a:t>
            </a:r>
            <a:r>
              <a:rPr lang="en-US" b="1" i="1" dirty="0" smtClean="0"/>
              <a:t>all</a:t>
            </a:r>
            <a:r>
              <a:rPr lang="en-US" dirty="0" smtClean="0"/>
              <a:t> NP problems in polynomial time</a:t>
            </a:r>
          </a:p>
          <a:p>
            <a:pPr lvl="1"/>
            <a:r>
              <a:rPr lang="en-US" dirty="0" smtClean="0"/>
              <a:t>Because of our definition of </a:t>
            </a:r>
            <a:r>
              <a:rPr lang="en-US" dirty="0" smtClean="0"/>
              <a:t>NP-complete</a:t>
            </a:r>
            <a:endParaRPr lang="en-US" dirty="0" smtClean="0"/>
          </a:p>
          <a:p>
            <a:r>
              <a:rPr lang="en-US" dirty="0" smtClean="0"/>
              <a:t>To show P=NP, you just need to find a polynomial time solution to a single NP-complete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Or, to show P!=NP, you need to show that no polynomial time algorithm exists for a particular NP problem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problems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0772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There are problems in each of these categories: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know how to solve </a:t>
            </a:r>
            <a:r>
              <a:rPr lang="en-US" dirty="0" smtClean="0"/>
              <a:t>efficiently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We do not know how to solve efficiently: </a:t>
            </a:r>
          </a:p>
          <a:p>
            <a:pPr lvl="1"/>
            <a:r>
              <a:rPr lang="en-US" dirty="0" smtClean="0"/>
              <a:t>For example, NP-complete problems</a:t>
            </a:r>
          </a:p>
          <a:p>
            <a:endParaRPr lang="en-US" sz="1000" dirty="0" smtClean="0"/>
          </a:p>
          <a:p>
            <a:r>
              <a:rPr lang="en-US" dirty="0" smtClean="0"/>
              <a:t>We know we </a:t>
            </a:r>
            <a:r>
              <a:rPr lang="en-US" i="1" dirty="0" smtClean="0"/>
              <a:t>cannot</a:t>
            </a:r>
            <a:r>
              <a:rPr lang="en-US" dirty="0" smtClean="0"/>
              <a:t> solve </a:t>
            </a:r>
            <a:r>
              <a:rPr lang="en-US" dirty="0" smtClean="0"/>
              <a:t>efficiently</a:t>
            </a:r>
            <a:r>
              <a:rPr lang="en-US" dirty="0" smtClean="0"/>
              <a:t> </a:t>
            </a:r>
            <a:r>
              <a:rPr lang="en-US" dirty="0" smtClean="0"/>
              <a:t>(exponential time): see a Theory course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We know we cannot solve at all: see CSE311/CSE322</a:t>
            </a:r>
          </a:p>
          <a:p>
            <a:pPr lvl="1"/>
            <a:r>
              <a:rPr lang="en-US" dirty="0" smtClean="0"/>
              <a:t>The Halting Problem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 key art in computer science: </a:t>
            </a:r>
          </a:p>
          <a:p>
            <a:pPr algn="ctr">
              <a:buNone/>
            </a:pPr>
            <a:r>
              <a:rPr lang="en-US" i="1" dirty="0" smtClean="0"/>
              <a:t>When handed a problem, figure out which category it is in!</a:t>
            </a:r>
          </a:p>
          <a:p>
            <a:pPr lvl="2">
              <a:buNone/>
            </a:pP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Easily one of the most important questions in Computer Science: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			Does P=NP?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 course, we need to go into what these terms mean</a:t>
            </a:r>
          </a:p>
          <a:p>
            <a:r>
              <a:rPr lang="en-US" dirty="0" smtClean="0"/>
              <a:t>P and NP are </a:t>
            </a:r>
            <a:r>
              <a:rPr lang="en-US" i="1" dirty="0" smtClean="0"/>
              <a:t>classes</a:t>
            </a:r>
            <a:r>
              <a:rPr lang="en-US" dirty="0" smtClean="0"/>
              <a:t> of problems</a:t>
            </a:r>
          </a:p>
          <a:p>
            <a:pPr lvl="1"/>
            <a:r>
              <a:rPr lang="en-US" dirty="0" smtClean="0"/>
              <a:t>P: Class of problems that can be solved in polynomial time</a:t>
            </a:r>
          </a:p>
          <a:p>
            <a:pPr lvl="1"/>
            <a:r>
              <a:rPr lang="en-US" dirty="0" smtClean="0"/>
              <a:t>NP: </a:t>
            </a:r>
            <a:r>
              <a:rPr lang="en-US" dirty="0" smtClean="0"/>
              <a:t>Class of problems where an</a:t>
            </a:r>
            <a:r>
              <a:rPr lang="en-US" dirty="0" smtClean="0"/>
              <a:t> answer can </a:t>
            </a:r>
            <a:r>
              <a:rPr lang="en-US" dirty="0" smtClean="0"/>
              <a:t>be </a:t>
            </a:r>
            <a:r>
              <a:rPr lang="en-US" i="1" dirty="0" smtClean="0"/>
              <a:t>verified</a:t>
            </a:r>
            <a:r>
              <a:rPr lang="en-US" dirty="0" smtClean="0"/>
              <a:t> in polynomial time</a:t>
            </a:r>
          </a:p>
          <a:p>
            <a:pPr lvl="2"/>
            <a:r>
              <a:rPr lang="en-US" dirty="0" smtClean="0"/>
              <a:t>We’ll get into what that </a:t>
            </a:r>
            <a:r>
              <a:rPr lang="en-US" dirty="0" smtClean="0"/>
              <a:t>means</a:t>
            </a:r>
            <a:endParaRPr lang="en-US" dirty="0" smtClean="0"/>
          </a:p>
          <a:p>
            <a:r>
              <a:rPr lang="en-US" dirty="0" smtClean="0"/>
              <a:t>The question is, are these sets equivalent?</a:t>
            </a:r>
          </a:p>
          <a:p>
            <a:pPr lvl="1"/>
            <a:r>
              <a:rPr lang="en-US" dirty="0" smtClean="0"/>
              <a:t>A question that computer scientists &amp; mathematicians have been grappling with for a long time</a:t>
            </a:r>
          </a:p>
          <a:p>
            <a:pPr lvl="1"/>
            <a:r>
              <a:rPr lang="en-US" dirty="0" smtClean="0"/>
              <a:t>Most believe that P!=NP, but no one’s proven it</a:t>
            </a:r>
          </a:p>
          <a:p>
            <a:pPr lvl="1"/>
            <a:r>
              <a:rPr lang="en-US" dirty="0" smtClean="0"/>
              <a:t>One such proof recently in the </a:t>
            </a:r>
            <a:r>
              <a:rPr lang="en-US" dirty="0" smtClean="0"/>
              <a:t>news (P!=NP; probably not valid)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Wow, that’s fantastic… who cares?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P=NP would mean that many ‘difficult’ problems that could previously only be solved in exponential time could now be solved in polynomial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Some algorithms (such as cryptography) are based around the ‘difficulty’ of brute-forcing it, but the ease of which an answer can be verified</a:t>
            </a:r>
          </a:p>
          <a:p>
            <a:pPr lvl="1"/>
            <a:r>
              <a:rPr lang="en-US" dirty="0" smtClean="0"/>
              <a:t>You can break many online encryptions now… with enough computing power</a:t>
            </a:r>
          </a:p>
          <a:p>
            <a:pPr lvl="2"/>
            <a:r>
              <a:rPr lang="en-US" dirty="0" smtClean="0"/>
              <a:t>Say, an enormous # of computers</a:t>
            </a:r>
          </a:p>
          <a:p>
            <a:pPr lvl="2"/>
            <a:r>
              <a:rPr lang="en-US" dirty="0" smtClean="0"/>
              <a:t>Or one computer running for several centuries</a:t>
            </a:r>
          </a:p>
          <a:p>
            <a:pPr lvl="2"/>
            <a:r>
              <a:rPr lang="en-US" dirty="0" smtClean="0"/>
              <a:t>And you don’t break the scheme itself; you break it for a single session</a:t>
            </a:r>
          </a:p>
          <a:p>
            <a:pPr lvl="1"/>
            <a:r>
              <a:rPr lang="en-US" dirty="0" smtClean="0"/>
              <a:t>If P=NP, much of existing cryptography would (in theory) be insecure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Why,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Proving equivalence (or non equivalence) of two problem classes interesting </a:t>
            </a:r>
            <a:r>
              <a:rPr lang="en-US" dirty="0" smtClean="0"/>
              <a:t>mathematically</a:t>
            </a:r>
            <a:endParaRPr lang="en-US" dirty="0" smtClean="0"/>
          </a:p>
          <a:p>
            <a:r>
              <a:rPr lang="en-US" dirty="0" smtClean="0"/>
              <a:t>Proving (or disproving) </a:t>
            </a:r>
            <a:r>
              <a:rPr lang="en-US" b="1" dirty="0" smtClean="0"/>
              <a:t>P</a:t>
            </a:r>
            <a:r>
              <a:rPr lang="en-US" dirty="0" smtClean="0"/>
              <a:t> = </a:t>
            </a:r>
            <a:r>
              <a:rPr lang="en-US" b="1" dirty="0" smtClean="0"/>
              <a:t>NP</a:t>
            </a:r>
            <a:r>
              <a:rPr lang="en-US" dirty="0" smtClean="0"/>
              <a:t> is among the most vexing and important open questions in computer science and probably mathematics</a:t>
            </a:r>
          </a:p>
          <a:p>
            <a:pPr lvl="1"/>
            <a:r>
              <a:rPr lang="en-US" dirty="0" smtClean="0"/>
              <a:t>A $1M prize, the Turing Award, and eternal fame await</a:t>
            </a:r>
          </a:p>
          <a:p>
            <a:pPr lvl="1"/>
            <a:r>
              <a:rPr lang="en-US" dirty="0" smtClean="0"/>
              <a:t>Sort of the “Fermat’s Last Theorem” of the CS world (except, this is unsolved)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Topic doesn’t really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belong in CSE332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lecture mentions some highlights of </a:t>
            </a:r>
            <a:r>
              <a:rPr lang="en-US" b="1" dirty="0" smtClean="0"/>
              <a:t>NP</a:t>
            </a:r>
            <a:r>
              <a:rPr lang="en-US" dirty="0" smtClean="0"/>
              <a:t>, the </a:t>
            </a:r>
            <a:r>
              <a:rPr lang="en-US" b="1" dirty="0" smtClean="0"/>
              <a:t>P</a:t>
            </a:r>
            <a:r>
              <a:rPr lang="en-US" dirty="0" smtClean="0"/>
              <a:t> vs. </a:t>
            </a:r>
            <a:r>
              <a:rPr lang="en-US" b="1" dirty="0" smtClean="0"/>
              <a:t>NP</a:t>
            </a:r>
            <a:r>
              <a:rPr lang="en-US" dirty="0" smtClean="0"/>
              <a:t> question, and </a:t>
            </a:r>
            <a:r>
              <a:rPr lang="en-US" b="1" dirty="0" smtClean="0"/>
              <a:t>NP</a:t>
            </a:r>
            <a:r>
              <a:rPr lang="en-US" dirty="0" smtClean="0"/>
              <a:t>-completeness</a:t>
            </a:r>
            <a:endParaRPr lang="en-US" sz="1000" dirty="0" smtClean="0"/>
          </a:p>
          <a:p>
            <a:r>
              <a:rPr lang="en-US" dirty="0" smtClean="0"/>
              <a:t>It should not be part of CSE332:</a:t>
            </a:r>
          </a:p>
          <a:p>
            <a:pPr lvl="1"/>
            <a:r>
              <a:rPr lang="en-US" dirty="0" smtClean="0"/>
              <a:t>We don’t spend enough time to do it justice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really </a:t>
            </a:r>
            <a:r>
              <a:rPr lang="en-US" dirty="0" smtClean="0"/>
              <a:t>cover it, a much larger block of </a:t>
            </a:r>
            <a:r>
              <a:rPr lang="en-US" dirty="0" smtClean="0"/>
              <a:t>time is needed, and after </a:t>
            </a:r>
            <a:r>
              <a:rPr lang="en-US" dirty="0" smtClean="0"/>
              <a:t>relevant theory background</a:t>
            </a:r>
          </a:p>
          <a:p>
            <a:pPr lvl="1"/>
            <a:r>
              <a:rPr lang="en-US" dirty="0" smtClean="0"/>
              <a:t>It’s not on the </a:t>
            </a:r>
            <a:r>
              <a:rPr lang="en-US" dirty="0" smtClean="0"/>
              <a:t>final</a:t>
            </a:r>
            <a:endParaRPr lang="en-US" sz="1000" dirty="0" smtClean="0"/>
          </a:p>
          <a:p>
            <a:r>
              <a:rPr lang="en-US" dirty="0" smtClean="0"/>
              <a:t>But you are all (?) “in transition”</a:t>
            </a:r>
          </a:p>
          <a:p>
            <a:pPr lvl="1"/>
            <a:r>
              <a:rPr lang="en-US" dirty="0" smtClean="0"/>
              <a:t>Due to recent shifting around of </a:t>
            </a:r>
            <a:r>
              <a:rPr lang="en-US" dirty="0" smtClean="0"/>
              <a:t>CS </a:t>
            </a:r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Encourage you to take </a:t>
            </a:r>
            <a:r>
              <a:rPr lang="en-US" dirty="0" smtClean="0"/>
              <a:t>Algorithms or Theory </a:t>
            </a:r>
            <a:r>
              <a:rPr lang="en-US" dirty="0" smtClean="0"/>
              <a:t>to learn more</a:t>
            </a:r>
          </a:p>
          <a:p>
            <a:pPr lvl="2"/>
            <a:r>
              <a:rPr lang="en-US" dirty="0" smtClean="0"/>
              <a:t>Remember the </a:t>
            </a:r>
            <a:r>
              <a:rPr lang="en-US" dirty="0" err="1" smtClean="0"/>
              <a:t>Dijsktra’s</a:t>
            </a:r>
            <a:r>
              <a:rPr lang="en-US" dirty="0" smtClean="0"/>
              <a:t> quote : “computer science is no more about computers than astronomy is about telescopes” – they are quite relevant here</a:t>
            </a:r>
          </a:p>
          <a:p>
            <a:pPr lvl="1"/>
            <a:r>
              <a:rPr lang="en-US" dirty="0" smtClean="0"/>
              <a:t>Anyway</a:t>
            </a:r>
            <a:r>
              <a:rPr lang="en-US" dirty="0" smtClean="0"/>
              <a:t>, </a:t>
            </a:r>
            <a:r>
              <a:rPr lang="en-US" dirty="0" smtClean="0"/>
              <a:t>next academic year, this lecture drops out of </a:t>
            </a:r>
            <a:r>
              <a:rPr lang="en-US" dirty="0" smtClean="0"/>
              <a:t>CSE332</a:t>
            </a:r>
            <a:endParaRPr lang="en-US" dirty="0" smtClean="0"/>
          </a:p>
          <a:p>
            <a:r>
              <a:rPr lang="en-US" dirty="0" smtClean="0"/>
              <a:t>And, it’s an interesting (&amp; important) problem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: The class of </a:t>
            </a:r>
            <a:r>
              <a:rPr lang="en-US" i="1" dirty="0" smtClean="0"/>
              <a:t>problems</a:t>
            </a:r>
            <a:r>
              <a:rPr lang="en-US" dirty="0" smtClean="0"/>
              <a:t> that can be solved by </a:t>
            </a:r>
            <a:r>
              <a:rPr lang="en-US" dirty="0" smtClean="0"/>
              <a:t>algorithms running </a:t>
            </a:r>
            <a:r>
              <a:rPr lang="en-US" dirty="0" smtClean="0"/>
              <a:t>in polynomial </a:t>
            </a:r>
            <a:r>
              <a:rPr lang="en-US" dirty="0" smtClean="0"/>
              <a:t>time;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="1" baseline="30000" dirty="0" err="1" smtClean="0"/>
              <a:t>k</a:t>
            </a:r>
            <a:r>
              <a:rPr lang="en-US" dirty="0" smtClean="0"/>
              <a:t>) for some constant </a:t>
            </a:r>
            <a:r>
              <a:rPr lang="en-US" b="1" dirty="0" smtClean="0"/>
              <a:t>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Note: For purposes of this discussion, consider </a:t>
            </a:r>
            <a:r>
              <a:rPr lang="en-US" dirty="0" err="1" smtClean="0">
                <a:solidFill>
                  <a:schemeClr val="tx1"/>
                </a:solidFill>
              </a:rPr>
              <a:t>logn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nlogn</a:t>
            </a:r>
            <a:r>
              <a:rPr lang="en-US" dirty="0" smtClean="0">
                <a:solidFill>
                  <a:schemeClr val="tx1"/>
                </a:solidFill>
              </a:rPr>
              <a:t>, etc. as roughly the same as polynomial: </a:t>
            </a:r>
            <a:r>
              <a:rPr lang="en-US" dirty="0" err="1" smtClean="0">
                <a:solidFill>
                  <a:schemeClr val="tx1"/>
                </a:solidFill>
              </a:rPr>
              <a:t>nlogn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 n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so it’s ‘about that fast’</a:t>
            </a:r>
          </a:p>
          <a:p>
            <a:pPr lvl="2"/>
            <a:r>
              <a:rPr lang="en-US" dirty="0" smtClean="0"/>
              <a:t>Contrast with exponential time: very, </a:t>
            </a:r>
            <a:r>
              <a:rPr lang="en-US" i="1" dirty="0" smtClean="0"/>
              <a:t>very</a:t>
            </a:r>
            <a:r>
              <a:rPr lang="en-US" dirty="0" smtClean="0"/>
              <a:t> slow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Every problem </a:t>
            </a:r>
            <a:r>
              <a:rPr lang="en-US" dirty="0" smtClean="0">
                <a:solidFill>
                  <a:schemeClr val="tx1"/>
                </a:solidFill>
              </a:rPr>
              <a:t>we have studied is in </a:t>
            </a:r>
            <a:r>
              <a:rPr lang="en-US" b="1" dirty="0" smtClean="0">
                <a:solidFill>
                  <a:schemeClr val="tx1"/>
                </a:solidFill>
              </a:rPr>
              <a:t>P</a:t>
            </a:r>
          </a:p>
          <a:p>
            <a:pPr lvl="2"/>
            <a:r>
              <a:rPr lang="en-US" dirty="0" smtClean="0"/>
              <a:t>Examples: Sorting, minimum spanning tree, 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Yet many problems don’t have efficient algorithms!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While we may have been quite concerned with getting sorting down from O(n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 to O(</a:t>
            </a:r>
            <a:r>
              <a:rPr lang="en-US" dirty="0" err="1" smtClean="0">
                <a:solidFill>
                  <a:schemeClr val="tx1"/>
                </a:solidFill>
              </a:rPr>
              <a:t>nlogn</a:t>
            </a:r>
            <a:r>
              <a:rPr lang="en-US" dirty="0" smtClean="0">
                <a:solidFill>
                  <a:schemeClr val="tx1"/>
                </a:solidFill>
              </a:rPr>
              <a:t>), in the grand scheme of </a:t>
            </a:r>
            <a:r>
              <a:rPr lang="en-US" dirty="0" smtClean="0">
                <a:solidFill>
                  <a:schemeClr val="tx1"/>
                </a:solidFill>
              </a:rPr>
              <a:t>things, </a:t>
            </a:r>
            <a:r>
              <a:rPr lang="en-US" dirty="0" smtClean="0">
                <a:solidFill>
                  <a:schemeClr val="tx1"/>
                </a:solidFill>
              </a:rPr>
              <a:t>both are pretty good</a:t>
            </a:r>
          </a:p>
          <a:p>
            <a:pPr lvl="2"/>
            <a:r>
              <a:rPr lang="en-US" dirty="0" smtClean="0"/>
              <a:t>Really, polynomial time is sufficiently ‘quick’</a:t>
            </a:r>
          </a:p>
          <a:p>
            <a:pPr lvl="3"/>
            <a:r>
              <a:rPr lang="en-US" dirty="0" smtClean="0"/>
              <a:t>Yes, even something insane like O(n</a:t>
            </a:r>
            <a:r>
              <a:rPr lang="en-US" baseline="30000" dirty="0" smtClean="0"/>
              <a:t>24601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Exponential time is </a:t>
            </a:r>
            <a:r>
              <a:rPr lang="en-US" dirty="0" smtClean="0"/>
              <a:t>not</a:t>
            </a:r>
            <a:r>
              <a:rPr lang="en-US" dirty="0" smtClean="0"/>
              <a:t>; very quickly becomes infeasible to solve (precisely, anyway)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77200" cy="495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NP</a:t>
            </a:r>
            <a:r>
              <a:rPr lang="en-US" dirty="0" smtClean="0"/>
              <a:t>: The class of </a:t>
            </a:r>
            <a:r>
              <a:rPr lang="en-US" i="1" dirty="0" smtClean="0"/>
              <a:t>problems</a:t>
            </a:r>
            <a:r>
              <a:rPr lang="en-US" dirty="0" smtClean="0"/>
              <a:t> for which polynomial time algorithms exist to check that an answer is </a:t>
            </a:r>
            <a:r>
              <a:rPr lang="en-US" dirty="0" smtClean="0"/>
              <a:t>correct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Given this potential answer, can you </a:t>
            </a:r>
            <a:r>
              <a:rPr lang="en-US" i="1" dirty="0" smtClean="0">
                <a:solidFill>
                  <a:schemeClr val="tx1"/>
                </a:solidFill>
              </a:rPr>
              <a:t>verify</a:t>
            </a:r>
            <a:r>
              <a:rPr lang="en-US" dirty="0" smtClean="0">
                <a:solidFill>
                  <a:schemeClr val="tx1"/>
                </a:solidFill>
              </a:rPr>
              <a:t> that it’s correct in polynomial time?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solve from scratch, we only know algorithms that can do it in exponential time</a:t>
            </a:r>
          </a:p>
          <a:p>
            <a:pPr lvl="2"/>
            <a:r>
              <a:rPr lang="en-US" dirty="0" smtClean="0"/>
              <a:t>If P=NP, then that would mean we’d </a:t>
            </a:r>
            <a:r>
              <a:rPr lang="en-US" dirty="0" smtClean="0"/>
              <a:t>have </a:t>
            </a:r>
            <a:r>
              <a:rPr lang="en-US" dirty="0" smtClean="0"/>
              <a:t>polynomial time </a:t>
            </a:r>
            <a:r>
              <a:rPr lang="en-US" dirty="0" smtClean="0"/>
              <a:t>algorithms </a:t>
            </a:r>
            <a:r>
              <a:rPr lang="en-US" dirty="0" smtClean="0"/>
              <a:t>for solving NP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Ex: We saw </a:t>
            </a:r>
            <a:r>
              <a:rPr lang="en-US" dirty="0" err="1" smtClean="0">
                <a:solidFill>
                  <a:schemeClr val="tx1"/>
                </a:solidFill>
              </a:rPr>
              <a:t>Dijkstra’s</a:t>
            </a:r>
            <a:r>
              <a:rPr lang="en-US" dirty="0" smtClean="0">
                <a:solidFill>
                  <a:schemeClr val="tx1"/>
                </a:solidFill>
              </a:rPr>
              <a:t> algorithm for finding shortest path in polynomial time</a:t>
            </a:r>
          </a:p>
          <a:p>
            <a:pPr lvl="2"/>
            <a:r>
              <a:rPr lang="en-US" dirty="0" smtClean="0"/>
              <a:t>For an </a:t>
            </a:r>
            <a:r>
              <a:rPr lang="en-US" dirty="0" err="1" smtClean="0"/>
              <a:t>unweighted</a:t>
            </a:r>
            <a:r>
              <a:rPr lang="en-US" dirty="0" smtClean="0"/>
              <a:t> graph, finding the </a:t>
            </a:r>
            <a:r>
              <a:rPr lang="en-US" i="1" dirty="0" smtClean="0"/>
              <a:t>longest path</a:t>
            </a:r>
            <a:r>
              <a:rPr lang="en-US" dirty="0" smtClean="0"/>
              <a:t> </a:t>
            </a:r>
            <a:r>
              <a:rPr lang="en-US" dirty="0" smtClean="0"/>
              <a:t>(that doesn’t repeat vertices) is in NP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There is a bit more to it than that; need to modify the problem slightly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NP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7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know </a:t>
            </a:r>
            <a:r>
              <a:rPr lang="en-US" b="1" dirty="0" smtClean="0"/>
              <a:t>P </a:t>
            </a:r>
            <a:r>
              <a:rPr lang="en-US" b="1" dirty="0" smtClean="0">
                <a:sym typeface="Symbol"/>
              </a:rPr>
              <a:t> NP</a:t>
            </a:r>
          </a:p>
          <a:p>
            <a:pPr lvl="1"/>
            <a:r>
              <a:rPr lang="en-US" dirty="0" smtClean="0">
                <a:sym typeface="Symbol"/>
              </a:rPr>
              <a:t>That is, if we already know how to solve a problem in polynomial time, we can verify a solution for it in polynomial time too</a:t>
            </a:r>
          </a:p>
          <a:p>
            <a:r>
              <a:rPr lang="en-US" dirty="0" smtClean="0"/>
              <a:t>NP stands for “non-deterministic polynomial time” for technical reasons</a:t>
            </a:r>
          </a:p>
          <a:p>
            <a:r>
              <a:rPr lang="en-US" i="1" dirty="0" smtClean="0"/>
              <a:t>Many</a:t>
            </a:r>
            <a:r>
              <a:rPr lang="en-US" dirty="0" smtClean="0"/>
              <a:t> details being left out, but this is the </a:t>
            </a:r>
            <a:r>
              <a:rPr lang="en-US" dirty="0" smtClean="0"/>
              <a:t>gist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many important problems for which: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know they are in </a:t>
            </a:r>
            <a:r>
              <a:rPr lang="en-US" b="1" dirty="0" smtClean="0">
                <a:solidFill>
                  <a:schemeClr val="tx1"/>
                </a:solidFill>
              </a:rPr>
              <a:t>NP</a:t>
            </a:r>
            <a:r>
              <a:rPr lang="en-US" dirty="0" smtClean="0">
                <a:solidFill>
                  <a:schemeClr val="tx1"/>
                </a:solidFill>
              </a:rPr>
              <a:t> (we can verify solutions in polynomial time)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do not know if they are in </a:t>
            </a:r>
            <a:r>
              <a:rPr lang="en-US" b="1" dirty="0" smtClean="0">
                <a:solidFill>
                  <a:schemeClr val="tx1"/>
                </a:solidFill>
              </a:rPr>
              <a:t>P </a:t>
            </a:r>
            <a:r>
              <a:rPr lang="en-US" dirty="0" smtClean="0">
                <a:solidFill>
                  <a:schemeClr val="tx1"/>
                </a:solidFill>
              </a:rPr>
              <a:t>(but we </a:t>
            </a:r>
            <a:r>
              <a:rPr lang="en-US" i="1" dirty="0" smtClean="0">
                <a:solidFill>
                  <a:schemeClr val="tx1"/>
                </a:solidFill>
              </a:rPr>
              <a:t>highly</a:t>
            </a:r>
            <a:r>
              <a:rPr lang="en-US" dirty="0" smtClean="0">
                <a:solidFill>
                  <a:schemeClr val="tx1"/>
                </a:solidFill>
              </a:rPr>
              <a:t> doubt it)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best algorithms we </a:t>
            </a:r>
            <a:r>
              <a:rPr lang="en-US" dirty="0" smtClean="0">
                <a:solidFill>
                  <a:schemeClr val="tx1"/>
                </a:solidFill>
              </a:rPr>
              <a:t>have to solve them are </a:t>
            </a:r>
            <a:r>
              <a:rPr lang="en-US" dirty="0" smtClean="0">
                <a:solidFill>
                  <a:schemeClr val="tx1"/>
                </a:solidFill>
              </a:rPr>
              <a:t>exponential</a:t>
            </a:r>
          </a:p>
          <a:p>
            <a:pPr lvl="2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/>
              <a:t>k</a:t>
            </a:r>
            <a:r>
              <a:rPr lang="en-US" sz="2400" b="1" baseline="30000" dirty="0" err="1" smtClean="0"/>
              <a:t>n</a:t>
            </a:r>
            <a:r>
              <a:rPr lang="en-US" dirty="0" smtClean="0"/>
              <a:t>) for some constant </a:t>
            </a:r>
            <a:r>
              <a:rPr lang="en-US" b="1" dirty="0" smtClean="0"/>
              <a:t>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Example One: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Input: a logic formula of size </a:t>
            </a:r>
            <a:r>
              <a:rPr lang="en-US" b="1" dirty="0" smtClean="0"/>
              <a:t>m</a:t>
            </a:r>
            <a:r>
              <a:rPr lang="en-US" dirty="0" smtClean="0"/>
              <a:t> containing </a:t>
            </a:r>
            <a:r>
              <a:rPr lang="en-US" b="1" dirty="0" smtClean="0"/>
              <a:t>n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Various logical ands, ors, </a:t>
            </a:r>
            <a:r>
              <a:rPr lang="en-US" dirty="0" err="1" smtClean="0">
                <a:solidFill>
                  <a:schemeClr val="tx1"/>
                </a:solidFill>
              </a:rPr>
              <a:t>nots</a:t>
            </a:r>
            <a:r>
              <a:rPr lang="en-US" dirty="0" smtClean="0">
                <a:solidFill>
                  <a:schemeClr val="tx1"/>
                </a:solidFill>
              </a:rPr>
              <a:t>, implications, etc.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assign </a:t>
            </a:r>
            <a:r>
              <a:rPr lang="en-US" dirty="0" smtClean="0">
                <a:solidFill>
                  <a:schemeClr val="tx1"/>
                </a:solidFill>
              </a:rPr>
              <a:t>true or false to each variable, evaluate according to rules, etc.</a:t>
            </a:r>
            <a:endParaRPr lang="en-US" dirty="0" smtClean="0"/>
          </a:p>
          <a:p>
            <a:r>
              <a:rPr lang="en-US" dirty="0" smtClean="0"/>
              <a:t>Output: An assignment of Boolean values to the variables in the formula such that the formula is true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That is, find an assignment for x1, x2, … </a:t>
            </a:r>
            <a:r>
              <a:rPr lang="en-US" dirty="0" err="1" smtClean="0">
                <a:solidFill>
                  <a:schemeClr val="tx1"/>
                </a:solidFill>
              </a:rPr>
              <a:t>xn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such that the equation is true; if such an assignment exists</a:t>
            </a:r>
          </a:p>
          <a:p>
            <a:r>
              <a:rPr lang="en-US" dirty="0" smtClean="0"/>
              <a:t>A good problem to solve, in that you can use logic to represent many other problems</a:t>
            </a:r>
          </a:p>
          <a:p>
            <a:pPr lvl="1"/>
            <a:r>
              <a:rPr lang="en-US" dirty="0" smtClean="0"/>
              <a:t>An older branch of AI looked into encoding an agent’s knowledge this way, then reasoning about the world by evaluating </a:t>
            </a:r>
            <a:r>
              <a:rPr lang="en-US" dirty="0" smtClean="0"/>
              <a:t>expressions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71600"/>
            <a:ext cx="6248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33391</TotalTime>
  <Words>1498</Words>
  <Application>Microsoft Office PowerPoint</Application>
  <PresentationFormat>On-screen Show (4:3)</PresentationFormat>
  <Paragraphs>201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CSE332: Data Abstractions  Lecture 27: A Few Words on NP</vt:lpstr>
      <vt:lpstr>Easily one of the most important questions in Computer Science:</vt:lpstr>
      <vt:lpstr>Wow, that’s fantastic… who cares?</vt:lpstr>
      <vt:lpstr>Why, cont.</vt:lpstr>
      <vt:lpstr>Topic doesn’t really belong in CSE332</vt:lpstr>
      <vt:lpstr>P</vt:lpstr>
      <vt:lpstr>NP</vt:lpstr>
      <vt:lpstr>More NP</vt:lpstr>
      <vt:lpstr>NP Example One: Satisfiability</vt:lpstr>
      <vt:lpstr>NP Example One: Satisfiability</vt:lpstr>
      <vt:lpstr>NP Example One: Satisfiability</vt:lpstr>
      <vt:lpstr>NP Example Two: Subset sum</vt:lpstr>
      <vt:lpstr>NP Example Three: Vertex Cover (modified)</vt:lpstr>
      <vt:lpstr>NP Example Four: Traveling Salesman</vt:lpstr>
      <vt:lpstr>More?</vt:lpstr>
      <vt:lpstr>NP-Completeness</vt:lpstr>
      <vt:lpstr>P=NP ?</vt:lpstr>
      <vt:lpstr>Hard problems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1334</cp:revision>
  <dcterms:created xsi:type="dcterms:W3CDTF">2009-03-13T20:43:19Z</dcterms:created>
  <dcterms:modified xsi:type="dcterms:W3CDTF">2010-08-16T17:21:56Z</dcterms:modified>
</cp:coreProperties>
</file>